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1" r:id="rId4"/>
    <p:sldId id="259" r:id="rId5"/>
    <p:sldId id="282" r:id="rId6"/>
    <p:sldId id="283" r:id="rId7"/>
    <p:sldId id="277" r:id="rId8"/>
    <p:sldId id="273" r:id="rId9"/>
    <p:sldId id="278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95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B765-718A-BABD-4F19-B25A96A7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7FDFD4-02DD-8DCD-421B-DB6DE832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A9751-62BC-375B-EF4E-CC404D5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CEA4-3760-B318-9FE8-3A220B97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AFB28-5369-7BE5-E317-2F344EB4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8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1776-BEF9-9689-C6E3-AB6AEF83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294B5-68B7-3A51-D254-174A80554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26205-2745-87E1-3C5F-F684EBE8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33873-2329-03E7-B22E-6A38B4F2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CFF04-3BAB-3919-E2A5-A8F59A6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5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B09DA1-D85F-3869-1C3F-1786CB6C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E88CE-6199-FCF6-94C1-E4AC1B6B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BED29-2870-DF4D-8530-60A4EC94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CA717-2060-CB4B-9D99-DA516987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B8F0E-D91A-A341-72DC-B88E359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2525-80A4-1FE3-4152-2EF17B31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AA371-CBC9-E387-9708-46C7EC2D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69A85-9B94-28D5-8A4E-84ACD20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1999-B88A-FB3B-EED6-7BEC8302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3BEF5-F6FF-2B68-DEB2-2CF0FB32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308E-965B-882F-6414-B4DA795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9F3E5-27E2-8486-EBCE-9E1B7589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5F90E-C781-8CAD-3C1B-FF6B4816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7B81E-BBE0-29C4-3869-2C7559B3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4CE75-667D-E907-43B5-62E0112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8003-B190-B026-1036-9F6709A0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E85F-A4C6-1B76-6FD9-1CC892501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A7811-C6FD-529F-E891-31F28699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96CA8-47D1-A31B-440B-8F9753CA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C8FF4-B10B-A7FD-6CAE-184193F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BEB21-10E2-05B8-ED91-8BDF4EE2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BC2A2-410A-785C-467A-6C9125A8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527B9-FA5A-8D31-D268-1C6A5A26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E13C6-A13B-1AC6-B9B1-504D5427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201C0-A092-96D1-1729-C4C4F1722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E3B8F-3086-FFD4-D523-3681DEEF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3E6F7-9225-C0FB-F552-0BEC2DDE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22748-6695-D303-5490-0141520C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058B51-C069-5AC4-B3FE-BC75B4A8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989F-5775-6B29-A302-45D6758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05EE4B-73DF-0A42-A1D0-08AF511B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467B4-CE90-6C6C-CF7B-3052064F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5DB12-EC62-90F9-AE58-68DFEFA8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51C2-86DF-FD67-6F59-7CD98634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CF90-B41F-61E9-5C0D-AA2C919B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02E03-EA02-4495-978A-04972F1E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27BC-82B9-8701-DC5F-545671D7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8AE22-9C28-892A-A95B-E39EFB1B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EC270-6B44-6593-1D6E-0AEF6107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4DD95-BDF2-E22D-8C90-175F5D9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0110E-F2E9-D6B8-0C76-45B9F7CF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B16A9-EFE7-A083-EB9A-FBB605CE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A1432-B75C-F142-6D3F-EDCEBE8C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F63E02-A99F-054A-5BFF-546513CA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6E9F-0E75-9D2A-6159-32DDDE71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898EC-462D-33A1-FA86-F18FE425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57689-DAFF-C186-5103-17D59CE3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5FCE6-F0BC-D3A9-BA46-621C6B71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7CAD5-EA55-9595-9344-1CEDF263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60F9C-AF9C-8C48-85BC-06128963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D9C61-37FD-C9A9-A82F-AE31D28C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8A27-B17F-488C-95A1-3D301D3CC9E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F93F9-6092-B563-6DCD-8C066CF1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5B8D3-D87E-3D36-AEFF-2CB99A600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59E0-5724-4FAC-A154-07D27287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724B7-78D9-BD0A-EE67-F0EC8F10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6127C-EA98-6A8F-2896-C75116C4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885CF40E-273F-C750-9E04-0A2860EB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E16CD-2149-DEBB-D836-920A3CB4718C}"/>
              </a:ext>
            </a:extLst>
          </p:cNvPr>
          <p:cNvSpPr txBox="1"/>
          <p:nvPr/>
        </p:nvSpPr>
        <p:spPr>
          <a:xfrm>
            <a:off x="983226" y="127819"/>
            <a:ext cx="375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1C552-674B-D3FC-30C5-E42BD97D9DCC}"/>
              </a:ext>
            </a:extLst>
          </p:cNvPr>
          <p:cNvSpPr txBox="1"/>
          <p:nvPr/>
        </p:nvSpPr>
        <p:spPr>
          <a:xfrm>
            <a:off x="1140542" y="1238865"/>
            <a:ext cx="6767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# 1-7.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네트워크의 한 계층 구성하기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# 1-8.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간단한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네트워크 예시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# 1-9.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풀링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(Pooling)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층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# 1-10. CNN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예시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# 1-11.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왜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합성곱을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사용할까요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ADB9E-767A-4636-BB14-66CD636B343C}"/>
              </a:ext>
            </a:extLst>
          </p:cNvPr>
          <p:cNvSpPr txBox="1"/>
          <p:nvPr/>
        </p:nvSpPr>
        <p:spPr>
          <a:xfrm>
            <a:off x="8457315" y="6402241"/>
            <a:ext cx="3844413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유런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중급팀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김서연</a:t>
            </a:r>
          </a:p>
        </p:txBody>
      </p:sp>
    </p:spTree>
    <p:extLst>
      <p:ext uri="{BB962C8B-B14F-4D97-AF65-F5344CB8AC3E}">
        <p14:creationId xmlns:p14="http://schemas.microsoft.com/office/powerpoint/2010/main" val="265795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163918A6-C067-C0E4-DA99-5C5AC9E3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E864F-275E-6118-44A4-E4FCB0B27220}"/>
              </a:ext>
            </a:extLst>
          </p:cNvPr>
          <p:cNvSpPr txBox="1"/>
          <p:nvPr/>
        </p:nvSpPr>
        <p:spPr>
          <a:xfrm>
            <a:off x="4050890" y="2681785"/>
            <a:ext cx="6882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  <a:r>
              <a:rPr lang="en-US" altLang="ko-KR" sz="4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4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7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614AFBF-E4C9-A684-7382-12A66115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BABA1-8631-5848-1410-8F8E2B573FD3}"/>
              </a:ext>
            </a:extLst>
          </p:cNvPr>
          <p:cNvSpPr txBox="1"/>
          <p:nvPr/>
        </p:nvSpPr>
        <p:spPr>
          <a:xfrm>
            <a:off x="176980" y="176980"/>
            <a:ext cx="91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1-7. </a:t>
            </a:r>
            <a:r>
              <a:rPr lang="ko-KR" altLang="en-US" sz="3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네트워크의 한 계층 구성하기</a:t>
            </a:r>
            <a:endParaRPr lang="en-US" altLang="ko-KR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EA9FA3-98E5-424C-9DC8-971D463DC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8" r="198" b="25214"/>
          <a:stretch/>
        </p:blipFill>
        <p:spPr>
          <a:xfrm>
            <a:off x="19415" y="1929448"/>
            <a:ext cx="9747390" cy="2862580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01B8E68-72FB-4656-92FC-DCDE21F4A8F6}"/>
              </a:ext>
            </a:extLst>
          </p:cNvPr>
          <p:cNvSpPr txBox="1">
            <a:spLocks/>
          </p:cNvSpPr>
          <p:nvPr/>
        </p:nvSpPr>
        <p:spPr>
          <a:xfrm>
            <a:off x="3810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300" dirty="0" err="1"/>
              <a:t>합성곱</a:t>
            </a:r>
            <a:r>
              <a:rPr lang="ko-KR" altLang="en-US" sz="2300" dirty="0"/>
              <a:t> 연산 → 편향 추가 → 활성화 함수</a:t>
            </a:r>
            <a:r>
              <a:rPr lang="en-US" altLang="ko-KR" sz="2300" dirty="0"/>
              <a:t>(</a:t>
            </a:r>
            <a:r>
              <a:rPr lang="ko-KR" altLang="en-US" sz="2300" dirty="0"/>
              <a:t>비선형성 적용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7971AD4-508C-4DEA-9300-7D489B0D0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8" t="77913" r="15673"/>
          <a:stretch/>
        </p:blipFill>
        <p:spPr>
          <a:xfrm>
            <a:off x="9877972" y="2921222"/>
            <a:ext cx="1353230" cy="1485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A5F782-D477-491A-9933-7F362C96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0" y="4244930"/>
            <a:ext cx="2709303" cy="4477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9326E4-DEF1-41B8-AB12-92CA10465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148" y="4858672"/>
            <a:ext cx="2795658" cy="5104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9CBE05A-5973-4803-8D8D-51A64C69B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738" y="4852259"/>
            <a:ext cx="3118356" cy="4438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F0679C-BF41-4A11-9038-63A19875C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72" y="5452247"/>
            <a:ext cx="1333686" cy="30484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51222FC-95EF-4F35-88A8-6543587F4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622" y="5831522"/>
            <a:ext cx="1943371" cy="29531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305F23C-782F-48BD-AA93-A28331E99E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7121" b="9340"/>
          <a:stretch/>
        </p:blipFill>
        <p:spPr>
          <a:xfrm>
            <a:off x="6388541" y="6070660"/>
            <a:ext cx="1105770" cy="4438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153A84C-CDED-4650-99A0-08B878755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3469" y="5419562"/>
            <a:ext cx="2453337" cy="50937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DF1C53C-621B-498C-B92E-D94AC7816D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60" b="4804"/>
          <a:stretch/>
        </p:blipFill>
        <p:spPr>
          <a:xfrm>
            <a:off x="6366314" y="4808697"/>
            <a:ext cx="2434230" cy="106240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933C95E-628B-49A0-97DF-E5E5137177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728" y="6094351"/>
            <a:ext cx="2377034" cy="3728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375070-2E64-432F-B715-E44EE8752E19}"/>
              </a:ext>
            </a:extLst>
          </p:cNvPr>
          <p:cNvSpPr txBox="1"/>
          <p:nvPr/>
        </p:nvSpPr>
        <p:spPr>
          <a:xfrm>
            <a:off x="130937" y="5218072"/>
            <a:ext cx="197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한 층의 </a:t>
            </a:r>
            <a:r>
              <a:rPr lang="ko-KR" altLang="en-US" dirty="0" err="1"/>
              <a:t>합성곱</a:t>
            </a:r>
            <a:r>
              <a:rPr lang="ko-KR" altLang="en-US" dirty="0"/>
              <a:t> 신경망에 필요한 변수 개수</a:t>
            </a:r>
          </a:p>
        </p:txBody>
      </p:sp>
    </p:spTree>
    <p:extLst>
      <p:ext uri="{BB962C8B-B14F-4D97-AF65-F5344CB8AC3E}">
        <p14:creationId xmlns:p14="http://schemas.microsoft.com/office/powerpoint/2010/main" val="25632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614AFBF-E4C9-A684-7382-12A66115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BABA1-8631-5848-1410-8F8E2B573FD3}"/>
              </a:ext>
            </a:extLst>
          </p:cNvPr>
          <p:cNvSpPr txBox="1"/>
          <p:nvPr/>
        </p:nvSpPr>
        <p:spPr>
          <a:xfrm>
            <a:off x="176980" y="176980"/>
            <a:ext cx="763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1-8. 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간단한 </a:t>
            </a:r>
            <a:r>
              <a:rPr lang="ko-KR" altLang="en-US" sz="3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네트워크 예시</a:t>
            </a:r>
            <a:endParaRPr lang="en-US" altLang="ko-KR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D1F553-1C40-400A-9541-1C01C296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7" y="1806514"/>
            <a:ext cx="6634150" cy="46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63524A-17B6-46A4-BB31-0CD916DF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31" y="3707806"/>
            <a:ext cx="1414540" cy="493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7ECE0-C199-498F-966B-813190F782B7}"/>
              </a:ext>
            </a:extLst>
          </p:cNvPr>
          <p:cNvSpPr txBox="1"/>
          <p:nvPr/>
        </p:nvSpPr>
        <p:spPr>
          <a:xfrm>
            <a:off x="6862515" y="1320870"/>
            <a:ext cx="3718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디자인 하는 일</a:t>
            </a:r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 err="1"/>
              <a:t>하이퍼파라미터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필터의 크기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스트라이드</a:t>
            </a:r>
            <a:r>
              <a:rPr lang="en-US" altLang="ko-KR" sz="2000" dirty="0"/>
              <a:t>, </a:t>
            </a:r>
            <a:r>
              <a:rPr lang="ko-KR" altLang="en-US" sz="2000" dirty="0"/>
              <a:t>패딩</a:t>
            </a:r>
            <a:r>
              <a:rPr lang="en-US" altLang="ko-KR" sz="2000" dirty="0"/>
              <a:t>, </a:t>
            </a:r>
            <a:r>
              <a:rPr lang="ko-KR" altLang="en-US" sz="2000" dirty="0"/>
              <a:t>필터의 개수 등</a:t>
            </a:r>
            <a:r>
              <a:rPr lang="en-US" altLang="ko-KR" sz="2000" dirty="0"/>
              <a:t>)</a:t>
            </a:r>
            <a:r>
              <a:rPr lang="ko-KR" altLang="en-US" sz="2000" dirty="0"/>
              <a:t> 선택하는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B895F-AAB3-4B0D-AB00-213624ED55AA}"/>
              </a:ext>
            </a:extLst>
          </p:cNvPr>
          <p:cNvSpPr txBox="1"/>
          <p:nvPr/>
        </p:nvSpPr>
        <p:spPr>
          <a:xfrm>
            <a:off x="6862515" y="2959702"/>
            <a:ext cx="396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신경망 깊이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↑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신경망의 크기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↓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채널의 수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↑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D194B-1D15-4724-8D76-E9F7A50A0B8E}"/>
              </a:ext>
            </a:extLst>
          </p:cNvPr>
          <p:cNvSpPr txBox="1"/>
          <p:nvPr/>
        </p:nvSpPr>
        <p:spPr>
          <a:xfrm>
            <a:off x="6893120" y="3954377"/>
            <a:ext cx="423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*layer in a convolutional network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0A2821-4082-4D80-B3B7-0B44CE3F1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41" y="4408280"/>
            <a:ext cx="4237266" cy="2270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C28D8E-7888-4C47-B6D2-96E48A4D8616}"/>
              </a:ext>
            </a:extLst>
          </p:cNvPr>
          <p:cNvSpPr txBox="1"/>
          <p:nvPr/>
        </p:nvSpPr>
        <p:spPr>
          <a:xfrm>
            <a:off x="6690557" y="6679233"/>
            <a:ext cx="47321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https://www.sciencedirect.com/topics/computer-science/convolutional-layer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B4861-6306-4BBE-9A81-47CE408A77F2}"/>
                  </a:ext>
                </a:extLst>
              </p:cNvPr>
              <p:cNvSpPr txBox="1"/>
              <p:nvPr/>
            </p:nvSpPr>
            <p:spPr>
              <a:xfrm>
                <a:off x="3240625" y="1291006"/>
                <a:ext cx="812513" cy="7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200" dirty="0"/>
              </a:p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B4861-6306-4BBE-9A81-47CE408A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25" y="1291006"/>
                <a:ext cx="812513" cy="7313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257BE9-568F-4498-97BF-D6ADF4FFF6F4}"/>
                  </a:ext>
                </a:extLst>
              </p:cNvPr>
              <p:cNvSpPr txBox="1"/>
              <p:nvPr/>
            </p:nvSpPr>
            <p:spPr>
              <a:xfrm>
                <a:off x="5766455" y="1317704"/>
                <a:ext cx="812513" cy="7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200" dirty="0"/>
              </a:p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257BE9-568F-4498-97BF-D6ADF4FF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55" y="1317704"/>
                <a:ext cx="812513" cy="7313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693793-E6E0-4763-8072-3ECA3D0000AB}"/>
                  </a:ext>
                </a:extLst>
              </p:cNvPr>
              <p:cNvSpPr txBox="1"/>
              <p:nvPr/>
            </p:nvSpPr>
            <p:spPr>
              <a:xfrm>
                <a:off x="980293" y="4117014"/>
                <a:ext cx="812513" cy="7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200" dirty="0"/>
              </a:p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693793-E6E0-4763-8072-3ECA3D00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3" y="4117014"/>
                <a:ext cx="812513" cy="7313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3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614AFBF-E4C9-A684-7382-12A66115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BABA1-8631-5848-1410-8F8E2B573FD3}"/>
              </a:ext>
            </a:extLst>
          </p:cNvPr>
          <p:cNvSpPr txBox="1"/>
          <p:nvPr/>
        </p:nvSpPr>
        <p:spPr>
          <a:xfrm>
            <a:off x="176980" y="176980"/>
            <a:ext cx="51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1-9. </a:t>
            </a:r>
            <a:r>
              <a:rPr lang="ko-KR" altLang="en-US" sz="3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풀링</a:t>
            </a:r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(Pooling)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층</a:t>
            </a:r>
            <a:endParaRPr lang="en-US" altLang="ko-KR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8C488D3-95BD-4F19-A22B-52B6B992F5D5}"/>
              </a:ext>
            </a:extLst>
          </p:cNvPr>
          <p:cNvSpPr txBox="1">
            <a:spLocks/>
          </p:cNvSpPr>
          <p:nvPr/>
        </p:nvSpPr>
        <p:spPr>
          <a:xfrm>
            <a:off x="176980" y="1259875"/>
            <a:ext cx="9495971" cy="8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계산 속도↑</a:t>
            </a:r>
            <a:r>
              <a:rPr lang="en-US" altLang="ko-KR" dirty="0"/>
              <a:t>, </a:t>
            </a:r>
            <a:r>
              <a:rPr lang="ko-KR" altLang="en-US" dirty="0"/>
              <a:t>특징 더 잘 검출 가능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D5B95-F7EA-4799-9668-02624E6E7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" b="50941"/>
          <a:stretch/>
        </p:blipFill>
        <p:spPr bwMode="auto">
          <a:xfrm>
            <a:off x="254642" y="2006118"/>
            <a:ext cx="5084274" cy="18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7D7300-D4F3-4636-86C0-E48AFE164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328" y="2768614"/>
            <a:ext cx="3714321" cy="8902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E1980A-A578-49B6-8110-4F227F330378}"/>
              </a:ext>
            </a:extLst>
          </p:cNvPr>
          <p:cNvSpPr txBox="1"/>
          <p:nvPr/>
        </p:nvSpPr>
        <p:spPr>
          <a:xfrm>
            <a:off x="7368864" y="2199081"/>
            <a:ext cx="371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공식 적용 가능</a:t>
            </a:r>
            <a:endParaRPr lang="en-US" altLang="ko-KR" sz="2000" dirty="0"/>
          </a:p>
          <a:p>
            <a:r>
              <a:rPr lang="en-US" altLang="ko-KR" sz="2000" dirty="0"/>
              <a:t>p=0 ,f=2, s=2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7E756E-5BB6-464C-A33F-869CEA681D49}"/>
              </a:ext>
            </a:extLst>
          </p:cNvPr>
          <p:cNvSpPr txBox="1"/>
          <p:nvPr/>
        </p:nvSpPr>
        <p:spPr>
          <a:xfrm>
            <a:off x="7368863" y="3882209"/>
            <a:ext cx="3894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 err="1"/>
              <a:t>하이퍼파라미터</a:t>
            </a:r>
            <a:endParaRPr lang="en-US" altLang="ko-KR" sz="2000" dirty="0"/>
          </a:p>
          <a:p>
            <a:r>
              <a:rPr lang="en-US" altLang="ko-KR" sz="2000" dirty="0"/>
              <a:t>-f, s, max or average pooling, (p)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41BA30-7315-4E79-8872-B70A222C0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99" y="3882209"/>
            <a:ext cx="1642529" cy="457562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BFC671F-724C-4E92-A04F-5789E5B42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1" r="1505"/>
          <a:stretch/>
        </p:blipFill>
        <p:spPr bwMode="auto">
          <a:xfrm>
            <a:off x="254643" y="4886884"/>
            <a:ext cx="5084272" cy="18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7E5480-90A3-4F68-971B-1A9A6979B3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53"/>
          <a:stretch/>
        </p:blipFill>
        <p:spPr>
          <a:xfrm>
            <a:off x="2906180" y="3778311"/>
            <a:ext cx="2925511" cy="6273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1E6EFE2-EC01-42B3-8C6B-DD75C6EC3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361" y="3829055"/>
            <a:ext cx="815168" cy="4916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9858B5-38F0-4FC0-B9B4-9B0E9A41054B}"/>
              </a:ext>
            </a:extLst>
          </p:cNvPr>
          <p:cNvSpPr txBox="1"/>
          <p:nvPr/>
        </p:nvSpPr>
        <p:spPr>
          <a:xfrm>
            <a:off x="7493416" y="4590095"/>
            <a:ext cx="1516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↳ </a:t>
            </a:r>
            <a:r>
              <a:rPr lang="ko-KR" altLang="ko-KR" sz="20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학습</a:t>
            </a:r>
            <a:r>
              <a:rPr lang="en-US" altLang="ko-KR" sz="20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003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614AFBF-E4C9-A684-7382-12A66115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BABA1-8631-5848-1410-8F8E2B573FD3}"/>
              </a:ext>
            </a:extLst>
          </p:cNvPr>
          <p:cNvSpPr txBox="1"/>
          <p:nvPr/>
        </p:nvSpPr>
        <p:spPr>
          <a:xfrm>
            <a:off x="176980" y="176980"/>
            <a:ext cx="51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1-10. CNN 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예시</a:t>
            </a:r>
            <a:endParaRPr lang="en-US" altLang="ko-KR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49A380-FE95-4F77-807B-006A9E88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0" y="1222054"/>
            <a:ext cx="9651392" cy="50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62C8C-54A8-4068-BCFA-AAB760DF4004}"/>
              </a:ext>
            </a:extLst>
          </p:cNvPr>
          <p:cNvSpPr txBox="1"/>
          <p:nvPr/>
        </p:nvSpPr>
        <p:spPr>
          <a:xfrm>
            <a:off x="7755559" y="4350352"/>
            <a:ext cx="198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신경망 깊이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↑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4A6A2-0C5B-4776-862A-C4BA34E0A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4" b="40043"/>
          <a:stretch/>
        </p:blipFill>
        <p:spPr>
          <a:xfrm>
            <a:off x="7903359" y="4731350"/>
            <a:ext cx="1748033" cy="707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376CBB-253D-4DD8-8085-0185A514C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3" t="50000" r="30159" b="9211"/>
          <a:stretch/>
        </p:blipFill>
        <p:spPr>
          <a:xfrm>
            <a:off x="9689492" y="4844502"/>
            <a:ext cx="952500" cy="4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A08EE21-C982-ADFD-1C54-D3F35654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996FE-BBC1-1035-3B36-2758A8A37729}"/>
              </a:ext>
            </a:extLst>
          </p:cNvPr>
          <p:cNvSpPr txBox="1"/>
          <p:nvPr/>
        </p:nvSpPr>
        <p:spPr>
          <a:xfrm>
            <a:off x="176979" y="157314"/>
            <a:ext cx="790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1-11. 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왜 </a:t>
            </a:r>
            <a:r>
              <a:rPr lang="ko-KR" altLang="en-US" sz="3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합성곱을</a:t>
            </a:r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사용할까요</a:t>
            </a:r>
            <a:r>
              <a:rPr lang="en-US" altLang="ko-KR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endParaRPr lang="ko-KR" altLang="en-US" sz="3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8AA5B60-DB0D-4D83-9676-B6A6F4FA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14956"/>
            <a:ext cx="10515600" cy="5185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변수 공유 </a:t>
            </a:r>
            <a:r>
              <a:rPr lang="en-US" altLang="ko-KR" sz="2500" dirty="0"/>
              <a:t>(parameter sharing)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300" dirty="0"/>
              <a:t>특정 부분에서 유용한 특징 검출기는 이미지의 다른 부분에서도 유용할 가능성</a:t>
            </a:r>
            <a:r>
              <a:rPr lang="ko-KR" altLang="ko-KR" sz="23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↑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희소 연결 </a:t>
            </a:r>
            <a:r>
              <a:rPr lang="en-US" altLang="ko-KR" sz="2500" dirty="0"/>
              <a:t>(sparsity of connection)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ko-KR" altLang="en-US" sz="2300" dirty="0"/>
              <a:t>각 층에서 각 출력 값은 소수의 입력에만 의존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↳</a:t>
            </a:r>
            <a:r>
              <a:rPr lang="en-US" altLang="ko-KR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신경망 변수 ↓</a:t>
            </a:r>
            <a:r>
              <a:rPr lang="en-US" altLang="ko-KR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훈련 세트 ↓</a:t>
            </a:r>
            <a:r>
              <a:rPr lang="en-US" altLang="ko-KR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25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과대적합 방지</a:t>
            </a:r>
            <a:endParaRPr lang="en-US" altLang="ko-KR" sz="2500" dirty="0">
              <a:solidFill>
                <a:srgbClr val="0F0F0F"/>
              </a:solidFill>
              <a:effectLst/>
              <a:latin typeface="Roboto" panose="02000000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0F0F0F"/>
              </a:solidFill>
              <a:latin typeface="Roboto" panose="02000000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rgbClr val="0F0F0F"/>
                </a:solidFill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500" dirty="0">
                <a:solidFill>
                  <a:srgbClr val="0F0F0F"/>
                </a:solidFill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 불변성 포착에 용이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6BD3C-55D0-41F3-B33B-7D60DF5DF9D8}"/>
              </a:ext>
            </a:extLst>
          </p:cNvPr>
          <p:cNvSpPr txBox="1"/>
          <p:nvPr/>
        </p:nvSpPr>
        <p:spPr>
          <a:xfrm>
            <a:off x="7515136" y="2872599"/>
            <a:ext cx="153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*w,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en-US" altLang="ko-KR" sz="2000" dirty="0"/>
              <a:t>J</a:t>
            </a:r>
            <a:r>
              <a:rPr lang="ko-KR" altLang="en-US" sz="2000" dirty="0"/>
              <a:t>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EA227-D4EB-45C4-A21A-758BE1CEB27B}"/>
              </a:ext>
            </a:extLst>
          </p:cNvPr>
          <p:cNvSpPr txBox="1"/>
          <p:nvPr/>
        </p:nvSpPr>
        <p:spPr>
          <a:xfrm>
            <a:off x="7538024" y="3580485"/>
            <a:ext cx="411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en-US" altLang="ko-KR" sz="2000" dirty="0"/>
              <a:t>J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↓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위해 변수 최적화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by using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경사 </a:t>
            </a:r>
            <a:r>
              <a:rPr lang="ko-KR" altLang="en-US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하강법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등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효율적인 검출기 생성 가능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7B750E-AF2A-4F85-9769-E8290BBF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68" y="3091043"/>
            <a:ext cx="2681434" cy="5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9749CCA4-FC89-903C-08DB-5650A8F7F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83E72-64FD-2B79-075B-21275C2415B0}"/>
              </a:ext>
            </a:extLst>
          </p:cNvPr>
          <p:cNvSpPr txBox="1"/>
          <p:nvPr/>
        </p:nvSpPr>
        <p:spPr>
          <a:xfrm>
            <a:off x="196644" y="3175818"/>
            <a:ext cx="5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퀴즈 리뷰</a:t>
            </a:r>
          </a:p>
        </p:txBody>
      </p:sp>
    </p:spTree>
    <p:extLst>
      <p:ext uri="{BB962C8B-B14F-4D97-AF65-F5344CB8AC3E}">
        <p14:creationId xmlns:p14="http://schemas.microsoft.com/office/powerpoint/2010/main" val="4894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2B5C215A-3813-479F-8B47-EA41FAD9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794C4-23BB-E6E6-4006-660C02F54054}"/>
              </a:ext>
            </a:extLst>
          </p:cNvPr>
          <p:cNvSpPr txBox="1"/>
          <p:nvPr/>
        </p:nvSpPr>
        <p:spPr>
          <a:xfrm>
            <a:off x="226141" y="157314"/>
            <a:ext cx="5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퀴즈 리뷰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70D5B5-DA30-42A4-9C32-C6D6CCE4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2" y="1233541"/>
            <a:ext cx="4478983" cy="2597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65B37-08DD-4DE5-A67C-D78E522895E2}"/>
              </a:ext>
            </a:extLst>
          </p:cNvPr>
          <p:cNvSpPr txBox="1"/>
          <p:nvPr/>
        </p:nvSpPr>
        <p:spPr>
          <a:xfrm>
            <a:off x="226142" y="6502017"/>
            <a:ext cx="52012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https://terms.naver.com/entry.naver?docId=6653452&amp;cid=69974&amp;categoryId=69974</a:t>
            </a:r>
            <a:endParaRPr lang="ko-KR" altLang="en-US"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7E6BF2-DE15-40AC-84AC-E6030AD7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" y="3670667"/>
            <a:ext cx="9240363" cy="27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2B5C215A-3813-479F-8B47-EA41FAD9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794C4-23BB-E6E6-4006-660C02F54054}"/>
              </a:ext>
            </a:extLst>
          </p:cNvPr>
          <p:cNvSpPr txBox="1"/>
          <p:nvPr/>
        </p:nvSpPr>
        <p:spPr>
          <a:xfrm>
            <a:off x="226141" y="157314"/>
            <a:ext cx="5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퀴즈 리뷰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A54D6A-1D46-4C08-AEF3-38B36894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0" y="1279859"/>
            <a:ext cx="8503134" cy="284390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82F539-8D8A-4604-99D1-480DE50E9B36}"/>
              </a:ext>
            </a:extLst>
          </p:cNvPr>
          <p:cNvSpPr txBox="1">
            <a:spLocks/>
          </p:cNvSpPr>
          <p:nvPr/>
        </p:nvSpPr>
        <p:spPr>
          <a:xfrm>
            <a:off x="553340" y="4740382"/>
            <a:ext cx="10365672" cy="137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0" i="0" dirty="0" err="1">
                <a:solidFill>
                  <a:srgbClr val="1A1918"/>
                </a:solidFill>
                <a:effectLst/>
                <a:latin typeface="Pretendard"/>
              </a:rPr>
              <a:t>합성곱</a:t>
            </a:r>
            <a:r>
              <a:rPr lang="ko-KR" altLang="en-US" sz="2000" b="0" i="0" dirty="0">
                <a:solidFill>
                  <a:srgbClr val="1A1918"/>
                </a:solidFill>
                <a:effectLst/>
                <a:latin typeface="Pretendard"/>
              </a:rPr>
              <a:t> 신경망은 필터를 사용하여 이미지의 국소적인 특징을 추출하므로</a:t>
            </a:r>
            <a:r>
              <a:rPr lang="en-US" altLang="ko-KR" sz="2000" b="0" i="0" dirty="0">
                <a:solidFill>
                  <a:srgbClr val="1A1918"/>
                </a:solidFill>
                <a:effectLst/>
                <a:latin typeface="Pretendard"/>
              </a:rPr>
              <a:t>,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1A1918"/>
                </a:solidFill>
                <a:effectLst/>
                <a:latin typeface="Pretendard"/>
              </a:rPr>
              <a:t>이미지가 약간 이동하거나 변형되더라도 해당 특징을 잘 포착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3450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328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Pretendard</vt:lpstr>
      <vt:lpstr>맑은 고딕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가을 문</dc:creator>
  <cp:lastModifiedBy>user</cp:lastModifiedBy>
  <cp:revision>44</cp:revision>
  <dcterms:created xsi:type="dcterms:W3CDTF">2024-05-06T13:44:25Z</dcterms:created>
  <dcterms:modified xsi:type="dcterms:W3CDTF">2024-06-16T14:51:25Z</dcterms:modified>
</cp:coreProperties>
</file>