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2" r:id="rId4"/>
    <p:sldId id="264" r:id="rId5"/>
    <p:sldId id="263" r:id="rId6"/>
    <p:sldId id="265" r:id="rId7"/>
    <p:sldId id="260" r:id="rId8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42" d="100"/>
          <a:sy n="42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44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73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47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64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74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3087188" y="4637484"/>
            <a:ext cx="68710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2-3 </a:t>
            </a:r>
            <a:r>
              <a:rPr lang="ko-KR" altLang="en-US" sz="6600" b="1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비용함수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#2-3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비용함수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558405" y="2024834"/>
            <a:ext cx="766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1.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Loss Function (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손실함수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  <a:endParaRPr lang="ko-KR" altLang="en-US" sz="40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5FBBE7-C8FF-977B-FD82-AD2C4BF0596A}"/>
                  </a:ext>
                </a:extLst>
              </p:cNvPr>
              <p:cNvSpPr txBox="1"/>
              <p:nvPr/>
            </p:nvSpPr>
            <p:spPr>
              <a:xfrm>
                <a:off x="1122285" y="3167759"/>
                <a:ext cx="1152691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0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𝐿</m:t>
                    </m:r>
                    <m:d>
                      <m:dPr>
                        <m:ctrlPr>
                          <a:rPr lang="en-US" altLang="ko-KR" sz="40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40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</m:ctrlPr>
                          </m:accPr>
                          <m:e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  <m:t>𝑦</m:t>
                            </m:r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  <m:t>,</m:t>
                            </m:r>
                          </m:e>
                        </m:acc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𝑦</m:t>
                        </m:r>
                      </m:e>
                    </m:d>
                    <m:r>
                      <a:rPr lang="en-US" altLang="ko-KR" sz="40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=−(</m:t>
                    </m:r>
                    <m:r>
                      <a:rPr lang="en-US" altLang="ko-KR" sz="4000" b="0" i="1" smtClean="0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𝑦</m:t>
                    </m:r>
                    <m:func>
                      <m:funcPr>
                        <m:ctrlPr>
                          <a:rPr lang="en-US" altLang="ko-KR" sz="40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4000" b="0" i="0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̂"/>
                            <m:ctrlPr>
                              <a:rPr lang="en-US" altLang="ko-KR" sz="40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</m:ctrlPr>
                          </m:accPr>
                          <m:e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  <m:t>𝑦</m:t>
                            </m:r>
                          </m:e>
                        </m:acc>
                      </m:e>
                    </m:func>
                    <m:r>
                      <a:rPr lang="en-US" altLang="ko-KR" sz="4000" b="0" i="0" smtClean="0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+(1−</m:t>
                    </m:r>
                    <m:r>
                      <m:rPr>
                        <m:sty m:val="p"/>
                      </m:rPr>
                      <a:rPr lang="en-US" altLang="ko-KR" sz="4000" b="0" i="0" smtClean="0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y</m:t>
                    </m:r>
                    <m:r>
                      <a:rPr lang="en-US" altLang="ko-KR" sz="4000" b="0" i="0" smtClean="0">
                        <a:latin typeface="Cambria Math" panose="02040503050406030204" pitchFamily="18" charset="0"/>
                        <a:ea typeface="a아시아헤드1" panose="02020600000000000000" pitchFamily="18" charset="-127"/>
                      </a:rPr>
                      <m:t>)</m:t>
                    </m:r>
                    <m:func>
                      <m:funcPr>
                        <m:ctrlPr>
                          <a:rPr lang="en-US" altLang="ko-KR" sz="40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4000" b="0" i="0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log</m:t>
                        </m:r>
                      </m:fName>
                      <m:e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ea typeface="a아시아헤드1" panose="02020600000000000000" pitchFamily="18" charset="-127"/>
                          </a:rPr>
                          <m:t>(1−</m:t>
                        </m:r>
                        <m:acc>
                          <m:accPr>
                            <m:chr m:val="̂"/>
                            <m:ctrlPr>
                              <a:rPr lang="en-US" altLang="ko-KR" sz="40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</m:ctrlPr>
                          </m:accPr>
                          <m:e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  <a:ea typeface="a아시아헤드1" panose="02020600000000000000" pitchFamily="18" charset="-127"/>
                              </a:rPr>
                              <m:t>𝑦</m:t>
                            </m:r>
                          </m:e>
                        </m:acc>
                      </m:e>
                    </m:func>
                  </m:oMath>
                </a14:m>
                <a:r>
                  <a:rPr lang="en-US" altLang="ko-KR" sz="4000" dirty="0"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))</a:t>
                </a:r>
                <a:endParaRPr lang="ko-KR" altLang="en-US" sz="4000" dirty="0"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5FBBE7-C8FF-977B-FD82-AD2C4BF05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285" y="3167759"/>
                <a:ext cx="11526915" cy="707886"/>
              </a:xfrm>
              <a:prstGeom prst="rect">
                <a:avLst/>
              </a:prstGeom>
              <a:blipFill>
                <a:blip r:embed="rId4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9AFCF4C3-2FF2-A0E9-BD1C-4D3694117C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285" y="4310684"/>
            <a:ext cx="9412932" cy="5412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#2-3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비용함수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280A02-AE33-AB1B-A372-09AD39E85598}"/>
              </a:ext>
            </a:extLst>
          </p:cNvPr>
          <p:cNvSpPr txBox="1"/>
          <p:nvPr/>
        </p:nvSpPr>
        <p:spPr>
          <a:xfrm>
            <a:off x="558405" y="2024834"/>
            <a:ext cx="766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2. Cost Function (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비용함수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  <a:endParaRPr lang="ko-KR" altLang="en-US" sz="40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6" name="Picture 2" descr="Log Loss vs. Mean Squared Error: Choosing the Right Metric">
            <a:extLst>
              <a:ext uri="{FF2B5EF4-FFF2-40B4-BE49-F238E27FC236}">
                <a16:creationId xmlns:a16="http://schemas.microsoft.com/office/drawing/2014/main" id="{2570BF16-77D6-46F9-56C7-93BBE1F03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060" y="2881066"/>
            <a:ext cx="9608820" cy="288036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AB67DE-B578-6F95-3B74-CF0068F509BD}"/>
              </a:ext>
            </a:extLst>
          </p:cNvPr>
          <p:cNvSpPr txBox="1"/>
          <p:nvPr/>
        </p:nvSpPr>
        <p:spPr>
          <a:xfrm>
            <a:off x="1089660" y="6368234"/>
            <a:ext cx="15278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Symbol" panose="05050102010706020507" pitchFamily="18" charset="2"/>
              <a:buChar char="Þ"/>
            </a:pPr>
            <a:r>
              <a:rPr lang="ko-KR" altLang="en-US" sz="3200" dirty="0">
                <a:solidFill>
                  <a:srgbClr val="FF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손실함수 평균의 개념</a:t>
            </a:r>
            <a:endParaRPr lang="en-US" altLang="ko-KR" sz="3200" dirty="0">
              <a:solidFill>
                <a:srgbClr val="FF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buFont typeface="Symbol" panose="05050102010706020507" pitchFamily="18" charset="2"/>
              <a:buChar char="Þ"/>
            </a:pP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buFont typeface="Symbol" panose="05050102010706020507" pitchFamily="18" charset="2"/>
              <a:buChar char="Þ"/>
            </a:pP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Cost function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은 모든 입력에 대한 오차의 계산이고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</a:t>
            </a:r>
          </a:p>
          <a:p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Loss function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은 하나의 입력에 대한 오차 계산이다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endParaRPr lang="ko-KR" altLang="en-US" sz="3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31314D-C0B5-C79C-01F9-EFB3DDB7CD09}"/>
                  </a:ext>
                </a:extLst>
              </p:cNvPr>
              <p:cNvSpPr txBox="1"/>
              <p:nvPr/>
            </p:nvSpPr>
            <p:spPr>
              <a:xfrm>
                <a:off x="922020" y="3210880"/>
                <a:ext cx="1152691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J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endParaRPr lang="ko-KR" altLang="en-US" sz="4000" dirty="0">
                  <a:latin typeface="Cambria Math" panose="02040503050406030204" pitchFamily="18" charset="0"/>
                  <a:ea typeface="a아시아헤드1" panose="02020600000000000000" pitchFamily="18" charset="-127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31314D-C0B5-C79C-01F9-EFB3DDB7C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20" y="3210880"/>
                <a:ext cx="11526915" cy="707886"/>
              </a:xfrm>
              <a:prstGeom prst="rect">
                <a:avLst/>
              </a:prstGeom>
              <a:blipFill>
                <a:blip r:embed="rId5"/>
                <a:stretch>
                  <a:fillRect l="-899" t="-15517" b="-362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71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1959428" y="4687728"/>
            <a:ext cx="68710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2-4 </a:t>
            </a:r>
            <a:r>
              <a:rPr lang="ko-KR" altLang="en-US" sz="6600" b="1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경사 </a:t>
            </a:r>
            <a:r>
              <a:rPr lang="ko-KR" altLang="en-US" sz="6600" b="1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하강법</a:t>
            </a:r>
            <a:endParaRPr lang="ko-KR" altLang="en-US" sz="6600" b="1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542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#2-4 </a:t>
            </a:r>
            <a:r>
              <a:rPr lang="ko-KR" altLang="en-US" sz="6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경사 하강법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280A02-AE33-AB1B-A372-09AD39E85598}"/>
              </a:ext>
            </a:extLst>
          </p:cNvPr>
          <p:cNvSpPr txBox="1"/>
          <p:nvPr/>
        </p:nvSpPr>
        <p:spPr>
          <a:xfrm>
            <a:off x="539355" y="1942090"/>
            <a:ext cx="766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Gradient Descent (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경사 </a:t>
            </a:r>
            <a:r>
              <a:rPr lang="ko-KR" altLang="en-US" sz="40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하강법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  <a:endParaRPr lang="ko-KR" altLang="en-US" sz="40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1BA700-C5B7-69D6-7251-F4B48C8E2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041" y="3441044"/>
            <a:ext cx="9091768" cy="490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8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#2-4 </a:t>
            </a:r>
            <a:r>
              <a:rPr lang="ko-KR" altLang="en-US" sz="60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경사 하강법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280A02-AE33-AB1B-A372-09AD39E85598}"/>
              </a:ext>
            </a:extLst>
          </p:cNvPr>
          <p:cNvSpPr txBox="1"/>
          <p:nvPr/>
        </p:nvSpPr>
        <p:spPr>
          <a:xfrm>
            <a:off x="539355" y="1942090"/>
            <a:ext cx="766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Gradient Descent (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경사 </a:t>
            </a:r>
            <a:r>
              <a:rPr lang="ko-KR" altLang="en-US" sz="40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하강법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  <a:endParaRPr lang="ko-KR" altLang="en-US" sz="40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778AC3-644A-4168-811D-C909D7EEA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947955"/>
            <a:ext cx="8399540" cy="29348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41919F4-025C-3C6E-13BB-DF97DE6EF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355" y="6180784"/>
            <a:ext cx="6688414" cy="37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8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3C658A-8DC8-4BDA-8B30-3A8E5E38D40C}"/>
              </a:ext>
            </a:extLst>
          </p:cNvPr>
          <p:cNvSpPr txBox="1"/>
          <p:nvPr/>
        </p:nvSpPr>
        <p:spPr>
          <a:xfrm>
            <a:off x="661851" y="6078583"/>
            <a:ext cx="11887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THANK YOU</a:t>
            </a:r>
            <a:endParaRPr lang="ko-KR" altLang="en-US" sz="88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93</Words>
  <Application>Microsoft Office PowerPoint</Application>
  <PresentationFormat>사용자 지정</PresentationFormat>
  <Paragraphs>24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a아시아헤드1</vt:lpstr>
      <vt:lpstr>a아시아헤드2</vt:lpstr>
      <vt:lpstr>Arial</vt:lpstr>
      <vt:lpstr>Cambria Math</vt:lpstr>
      <vt:lpstr>Symbol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최은빈(국제사무학과)</cp:lastModifiedBy>
  <cp:revision>3</cp:revision>
  <dcterms:created xsi:type="dcterms:W3CDTF">2022-02-26T11:26:54Z</dcterms:created>
  <dcterms:modified xsi:type="dcterms:W3CDTF">2024-03-11T14:43:16Z</dcterms:modified>
</cp:coreProperties>
</file>