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46"/>
    <p:restoredTop sz="94704"/>
  </p:normalViewPr>
  <p:slideViewPr>
    <p:cSldViewPr snapToGrid="0" snapToObjects="1">
      <p:cViewPr varScale="1">
        <p:scale>
          <a:sx n="80" d="100"/>
          <a:sy n="80" d="100"/>
        </p:scale>
        <p:origin x="216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6E76-D7EC-EE00-BB5F-8AF47E7D9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0AFFA-B7B8-B3FD-2320-57445CE2A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AF995-C564-618F-F16E-C1AF278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64F-7BA3-B549-96AD-9B2E0360485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3070-3A0A-2864-8306-D6393F19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79A2-8603-CDC5-F842-E919A9DA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1374-0E0B-DF4B-9263-825C6D5CC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2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6114-2EAF-935B-C96C-CE3A12FA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1D425-6375-85EC-9298-23A6F75EE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35FE-A268-B227-1D70-9050AB16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64F-7BA3-B549-96AD-9B2E0360485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5AFFD-12FF-3374-80EE-35D43ACF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1DA23-3807-B339-EFDF-E7C139AC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1374-0E0B-DF4B-9263-825C6D5CC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8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00345-DC27-E094-342D-38C838D8A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39470-1804-0E78-8BD0-255562B3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716E5-5E86-5806-8FA5-2FC5959E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64F-7BA3-B549-96AD-9B2E0360485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C180-7EF6-F742-AE99-C0A8A630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F5B1-2FA7-C870-C4AF-D250CE36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1374-0E0B-DF4B-9263-825C6D5CC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9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A747-EA5B-1343-3576-12851E28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5C02-C4CB-4372-37BA-89A9C53F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9A29-6B9E-6FFE-E06D-7E3285F7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64F-7BA3-B549-96AD-9B2E0360485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8CC0-A444-55A4-3B53-AA3049F7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33EA-CEE2-E317-5102-58CB0389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1374-0E0B-DF4B-9263-825C6D5CC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4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BC9F-F070-07BA-9993-3E00BD90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07C1D-A96B-0124-42E7-194427AC0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37874-059C-B1F9-43D2-7ADF96A0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64F-7BA3-B549-96AD-9B2E0360485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125C-C4E3-F5E6-FF7A-EE064596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EC30-BEE3-F406-A28D-7AB13FF8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1374-0E0B-DF4B-9263-825C6D5CC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EAC5-42AF-D036-F6BD-623EB00E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05EC-838C-9A76-B937-0157EB2C6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FD912-E712-E68E-2EC3-BC00BAE08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929DD-571B-C11A-4EE8-96A9ECD8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64F-7BA3-B549-96AD-9B2E03604859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C935A-C078-13AB-9044-544CFA5D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16A08-8ED4-153B-3F80-48995E61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1374-0E0B-DF4B-9263-825C6D5CC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E6DB-4ACB-55DC-088C-86FF2E97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2D9E-7C01-3D57-9B86-8974D2B4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F0568-9455-6A7A-3750-1B74E3D45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7B32D-B847-BABD-0531-6F1808A6C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BACA7-F5DC-EA73-A0AA-973669691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73C0D-4C27-35D4-6121-07ADFCD9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64F-7BA3-B549-96AD-9B2E03604859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5F661-0D77-1C7F-1943-36FED95E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56EED-61BB-1AFE-54D5-B23911A1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1374-0E0B-DF4B-9263-825C6D5CC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8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838C-8A49-99DE-926B-C5B92C3B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CE9AC-BAC0-6B95-2C0D-E8A41719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64F-7BA3-B549-96AD-9B2E03604859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EB032-8500-307F-6DEE-7C670E60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0F2A3-567D-FCD8-0DEE-47A944F9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1374-0E0B-DF4B-9263-825C6D5CC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512DE-5F66-B54D-ADED-21519DB9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64F-7BA3-B549-96AD-9B2E03604859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F3E18-29C5-40B9-C827-ECE5A682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E702D-D1F5-ED3A-A3F9-043758D0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1374-0E0B-DF4B-9263-825C6D5CC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135F-6F33-7BF3-4A95-04D81ED2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6590-0B48-9EB3-9348-94040DA0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8693A-FED8-4A5E-E6B8-1C902C566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1AC02-AC9C-FB48-C49D-0281EF8D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64F-7BA3-B549-96AD-9B2E03604859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05352-5F72-F9FB-C793-35E51231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7E1B7-8EC8-1E3E-BB0D-5A2C716D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1374-0E0B-DF4B-9263-825C6D5CC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044A-F22C-911E-52DA-F68F5D6E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D8FA6-856A-1308-1631-FD53992E1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3EF81-51AF-8755-5DAB-C00513690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961E-BCB2-FEDF-50AF-BB318C5A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64F-7BA3-B549-96AD-9B2E03604859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B7593-8FAA-9582-01D7-9E531B46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F684A-C108-6303-11E7-2527ACAD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1374-0E0B-DF4B-9263-825C6D5CC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737A6-7F74-FC63-EDCD-2B704F42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C46A2-27FE-2EE7-A7E3-4F24A8218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7B493-6757-060B-AE81-F69EA137E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464F-7BA3-B549-96AD-9B2E0360485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08DD-D323-C37F-721B-F9B6B4E42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408BD-0405-A7F2-0A20-1B25BAE0A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1374-0E0B-DF4B-9263-825C6D5CC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E1E2-E25D-07F2-E061-272E0CC6A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Survival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FBDF3-AFCD-721E-89B4-F0F43748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9197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Ewing lab meeting</a:t>
            </a:r>
          </a:p>
          <a:p>
            <a:pPr algn="l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June 2022</a:t>
            </a:r>
          </a:p>
        </p:txBody>
      </p:sp>
    </p:spTree>
    <p:extLst>
      <p:ext uri="{BB962C8B-B14F-4D97-AF65-F5344CB8AC3E}">
        <p14:creationId xmlns:p14="http://schemas.microsoft.com/office/powerpoint/2010/main" val="63290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AA5E-9ABD-5A2F-B16B-9CAEF82A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Proportional Hazards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07081-D202-933A-5454-5A79A44A2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900" y="1253331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…+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Baseline hazard not dependent on covariates</a:t>
                </a:r>
              </a:p>
              <a:p>
                <a:pPr marL="0" indent="0">
                  <a:buNone/>
                </a:pPr>
                <a:r>
                  <a:rPr lang="en-US" dirty="0"/>
                  <a:t>Exponential expression </a:t>
                </a:r>
                <a:r>
                  <a:rPr lang="en-US" b="1" dirty="0"/>
                  <a:t>independent of time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Hazard ratio is constant over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07081-D202-933A-5454-5A79A44A2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1253331"/>
                <a:ext cx="10515600" cy="4351338"/>
              </a:xfrm>
              <a:blipFill>
                <a:blip r:embed="rId2"/>
                <a:stretch>
                  <a:fillRect l="-108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51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73D2-BC67-B1FA-069A-5390F420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4725" cy="1325563"/>
          </a:xfrm>
        </p:spPr>
        <p:txBody>
          <a:bodyPr/>
          <a:lstStyle/>
          <a:p>
            <a:r>
              <a:rPr lang="en-US"/>
              <a:t>How to test Proportional hazards assumption?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D879-2CAD-A257-E036-C86AF1E1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 survival curves cross?</a:t>
            </a:r>
          </a:p>
          <a:p>
            <a:endParaRPr lang="en-US"/>
          </a:p>
          <a:p>
            <a:r>
              <a:rPr lang="en-US"/>
              <a:t>How well does the model fit the data? Are the residuals fairly constant over time?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6B42A-DE04-3DAC-6A53-525A3AC7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75" y="4051300"/>
            <a:ext cx="61214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0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8457-ED86-053C-7DCA-CB142155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for using </a:t>
            </a:r>
            <a:r>
              <a:rPr lang="en-US" dirty="0" err="1"/>
              <a:t>CoxPH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1B1F-4466-E62F-7B8F-13419389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adjust for multiple covariates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powerful than non-parametric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 an accurate estimate of effect size associated with a variable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extensions available when data doesn’t fit the assumptions</a:t>
            </a:r>
          </a:p>
        </p:txBody>
      </p:sp>
    </p:spTree>
    <p:extLst>
      <p:ext uri="{BB962C8B-B14F-4D97-AF65-F5344CB8AC3E}">
        <p14:creationId xmlns:p14="http://schemas.microsoft.com/office/powerpoint/2010/main" val="42794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A927-05E3-64C5-2D8D-4EA9F412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5038E-0976-D318-7360-D2320F3BC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effectLst/>
              </a:rPr>
              <a:t>Clark, T., Bradburn, M., Love, S., &amp; Altman, D. (2003). Survival analysis part I: Basic concepts and first analyses. 232-238. ISSN 0007-0920.</a:t>
            </a:r>
          </a:p>
          <a:p>
            <a:r>
              <a:rPr lang="en-GB" dirty="0">
                <a:effectLst/>
              </a:rPr>
              <a:t>M J Bradburn, T G Clark, S B Love, &amp; D G Altman. (2003). Survival Analysis Part II: Multivariate data analysis – an introduction to concepts and methods. British Journal of Cancer, 89(3), 431-436.</a:t>
            </a:r>
          </a:p>
          <a:p>
            <a:r>
              <a:rPr lang="en-GB" dirty="0">
                <a:effectLst/>
              </a:rPr>
              <a:t>Bradburn, M., Clark, T., Love, S., &amp; Altman, D. (2003). Survival analysis Part III: Multivariate data analysis – choosing a model and assessing its adequacy and fit. 89(4), 605-11.</a:t>
            </a:r>
          </a:p>
          <a:p>
            <a:r>
              <a:rPr lang="en-GB" dirty="0">
                <a:effectLst/>
              </a:rPr>
              <a:t>Clark, T., Bradburn, M., Love, S., &amp; Altman, D. (2003). Survival analysis part IV: Further concepts and methods in survival analysis. 781-786. ISSN 0007-0920.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7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66A9-4D81-42A1-CDD9-944D211F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underlying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EEBC-BF8A-2052-940A-F4E0C6E2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time to a given event differ between groups of individuals?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dirty="0"/>
              <a:t>	time from diagnosis to death</a:t>
            </a:r>
          </a:p>
          <a:p>
            <a:pPr marL="0" indent="0">
              <a:buNone/>
            </a:pPr>
            <a:r>
              <a:rPr lang="en-US" dirty="0"/>
              <a:t>	time to heart attack</a:t>
            </a:r>
          </a:p>
          <a:p>
            <a:pPr marL="0" indent="0">
              <a:buNone/>
            </a:pPr>
            <a:r>
              <a:rPr lang="en-US" dirty="0"/>
              <a:t>	time until the machine breaks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2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68B2-5FC7-FE09-956E-92713BBA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compare the means/medians?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6B8668-3F72-CD5F-24AE-99FB2C1E94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90" y="1825625"/>
            <a:ext cx="54856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DDD342-5172-8041-7AA7-11D191B444AC}"/>
              </a:ext>
            </a:extLst>
          </p:cNvPr>
          <p:cNvSpPr txBox="1"/>
          <p:nvPr/>
        </p:nvSpPr>
        <p:spPr>
          <a:xfrm rot="16200000">
            <a:off x="2037556" y="2931696"/>
            <a:ext cx="226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</a:p>
        </p:txBody>
      </p:sp>
    </p:spTree>
    <p:extLst>
      <p:ext uri="{BB962C8B-B14F-4D97-AF65-F5344CB8AC3E}">
        <p14:creationId xmlns:p14="http://schemas.microsoft.com/office/powerpoint/2010/main" val="332048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D44D-BAD4-412D-4F38-9AA3DBB8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 allows us to use info from patients that don’t have events</a:t>
            </a:r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1D27E67D-F937-409C-1D61-8A8C871CA6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32" y="1962860"/>
            <a:ext cx="5482095" cy="469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3A680-01A9-B3C3-7BCE-6FD5F65DFEA5}"/>
              </a:ext>
            </a:extLst>
          </p:cNvPr>
          <p:cNvSpPr txBox="1"/>
          <p:nvPr/>
        </p:nvSpPr>
        <p:spPr>
          <a:xfrm>
            <a:off x="10005848" y="6474523"/>
            <a:ext cx="248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Clark et al, 2003, BJC</a:t>
            </a:r>
          </a:p>
        </p:txBody>
      </p:sp>
    </p:spTree>
    <p:extLst>
      <p:ext uri="{BB962C8B-B14F-4D97-AF65-F5344CB8AC3E}">
        <p14:creationId xmlns:p14="http://schemas.microsoft.com/office/powerpoint/2010/main" val="54590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2CC4-1B64-58BB-C5D6-A742E090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A89C8-08D4-1320-870A-1BE2EFA46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b="1" dirty="0"/>
                  <a:t>Survival probability</a:t>
                </a:r>
                <a:r>
                  <a:rPr lang="en-GB" dirty="0"/>
                  <a:t> at a certain time, S(t), is a conditional probability of surviving beyond that time, given that an individual has survived just prior to that time.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Number of patients who are alive (and followed up) at that time divided by number of patients who were alive just before that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A89C8-08D4-1320-870A-1BE2EFA46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1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0694-03A0-5A55-2CB3-62E033D0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Kaplan–Meier survival estimate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0DC580-494F-A3AC-B4B6-35F91EAB8A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73" y="2027019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A1351D-B1E5-8CB2-91E6-D5C669D37D02}"/>
                  </a:ext>
                </a:extLst>
              </p:cNvPr>
              <p:cNvSpPr txBox="1"/>
              <p:nvPr/>
            </p:nvSpPr>
            <p:spPr>
              <a:xfrm>
                <a:off x="7436069" y="3429000"/>
                <a:ext cx="2477538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A1351D-B1E5-8CB2-91E6-D5C669D37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69" y="3429000"/>
                <a:ext cx="2477538" cy="628314"/>
              </a:xfrm>
              <a:prstGeom prst="rect">
                <a:avLst/>
              </a:prstGeom>
              <a:blipFill>
                <a:blip r:embed="rId3"/>
                <a:stretch>
                  <a:fillRect l="-153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20920D-5CE3-FD3F-E325-D3F0DF5D44ED}"/>
              </a:ext>
            </a:extLst>
          </p:cNvPr>
          <p:cNvSpPr txBox="1"/>
          <p:nvPr/>
        </p:nvSpPr>
        <p:spPr>
          <a:xfrm>
            <a:off x="6758152" y="2217683"/>
            <a:ext cx="459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Survival probability is a step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C9E98-D37F-3E37-291A-60BF7C1E7D86}"/>
                  </a:ext>
                </a:extLst>
              </p:cNvPr>
              <p:cNvSpPr txBox="1"/>
              <p:nvPr/>
            </p:nvSpPr>
            <p:spPr>
              <a:xfrm>
                <a:off x="6894786" y="4813738"/>
                <a:ext cx="4540469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number of events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patients alive just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C9E98-D37F-3E37-291A-60BF7C1E7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786" y="4813738"/>
                <a:ext cx="4540469" cy="690958"/>
              </a:xfrm>
              <a:prstGeom prst="rect">
                <a:avLst/>
              </a:prstGeom>
              <a:blipFill>
                <a:blip r:embed="rId4"/>
                <a:stretch>
                  <a:fillRect t="-545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81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A215-8264-07CF-96F7-9E7F0C24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3"/>
            <a:ext cx="10515600" cy="1325563"/>
          </a:xfrm>
        </p:spPr>
        <p:txBody>
          <a:bodyPr/>
          <a:lstStyle/>
          <a:p>
            <a:r>
              <a:rPr lang="en-US" dirty="0"/>
              <a:t>Comparing survival times between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DB0E-EC52-F11D-3701-7063FF5B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87" y="1690688"/>
            <a:ext cx="3090863" cy="3695700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Method 1: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log-rank test </a:t>
            </a:r>
          </a:p>
          <a:p>
            <a:pPr marL="0" indent="0">
              <a:buNone/>
            </a:pPr>
            <a:r>
              <a:rPr lang="en-US" dirty="0"/>
              <a:t>nonparametric</a:t>
            </a:r>
          </a:p>
          <a:p>
            <a:pPr marL="0" indent="0">
              <a:buNone/>
            </a:pPr>
            <a:r>
              <a:rPr lang="en-US" dirty="0"/>
              <a:t>R </a:t>
            </a:r>
            <a:r>
              <a:rPr lang="en-US" dirty="0" err="1"/>
              <a:t>survdiff</a:t>
            </a:r>
            <a:r>
              <a:rPr lang="en-US" dirty="0"/>
              <a:t>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Caveats:</a:t>
            </a:r>
          </a:p>
          <a:p>
            <a:pPr marL="0" indent="0">
              <a:buNone/>
            </a:pPr>
            <a:r>
              <a:rPr lang="en-US" dirty="0"/>
              <a:t>no effect size!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32CB63-DC1E-F404-1BF4-0E332A95C714}"/>
                  </a:ext>
                </a:extLst>
              </p:cNvPr>
              <p:cNvSpPr txBox="1"/>
              <p:nvPr/>
            </p:nvSpPr>
            <p:spPr>
              <a:xfrm>
                <a:off x="4271963" y="1690688"/>
                <a:ext cx="7600950" cy="4793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Calculates at each time how many events expected under null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Sums number of events expected over all time points for each group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Test compares expected events to observed using below test statistic:</a:t>
                </a:r>
              </a:p>
              <a:p>
                <a:pPr marL="342900" indent="-342900">
                  <a:buAutoNum type="arabicPeriod"/>
                </a:pPr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distribution with (g-1) degrees of freedom, g is number of groups.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32CB63-DC1E-F404-1BF4-0E332A95C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63" y="1690688"/>
                <a:ext cx="7600950" cy="4793876"/>
              </a:xfrm>
              <a:prstGeom prst="rect">
                <a:avLst/>
              </a:prstGeom>
              <a:blipFill>
                <a:blip r:embed="rId2"/>
                <a:stretch>
                  <a:fillRect l="-1333" t="-1055" r="-333" b="-13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91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AA5E-9ABD-5A2F-B16B-9CAEF82A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The Cox Proportional Hazards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07081-D202-933A-5454-5A79A44A2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97113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We model the hazard: instantaneous rate at which events occur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…+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Hazard time at time </a:t>
                </a:r>
                <a:r>
                  <a:rPr lang="en-US" i="1" dirty="0"/>
                  <a:t>t</a:t>
                </a:r>
                <a:r>
                  <a:rPr lang="en-US" dirty="0"/>
                  <a:t> is product of baseline hazard and exponentiated linear function of explanatory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07081-D202-933A-5454-5A79A44A2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97113"/>
                <a:ext cx="10515600" cy="4351338"/>
              </a:xfrm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52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54FD-BFE7-92C6-4022-25668967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fit a </a:t>
            </a:r>
            <a:r>
              <a:rPr lang="en-US" dirty="0" err="1"/>
              <a:t>CoxPH</a:t>
            </a:r>
            <a:r>
              <a:rPr lang="en-US" dirty="0"/>
              <a:t>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10E5-EE71-487D-63C2-4905BF24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8B6928-4F56-A7D6-744A-7408E9F60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370"/>
          <a:stretch/>
        </p:blipFill>
        <p:spPr>
          <a:xfrm>
            <a:off x="850900" y="1701800"/>
            <a:ext cx="5835650" cy="3454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C12C03-1170-E57A-F06B-226EAE589E8D}"/>
              </a:ext>
            </a:extLst>
          </p:cNvPr>
          <p:cNvSpPr/>
          <p:nvPr/>
        </p:nvSpPr>
        <p:spPr>
          <a:xfrm>
            <a:off x="2628900" y="3771900"/>
            <a:ext cx="757238" cy="3571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9D442A-E1A2-C214-C061-2809AA940C02}"/>
                  </a:ext>
                </a:extLst>
              </p:cNvPr>
              <p:cNvSpPr txBox="1"/>
              <p:nvPr/>
            </p:nvSpPr>
            <p:spPr>
              <a:xfrm>
                <a:off x="7155656" y="1503670"/>
                <a:ext cx="4814888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Hazard ratio :</a:t>
                </a:r>
              </a:p>
              <a:p>
                <a:endParaRPr lang="en-US" dirty="0"/>
              </a:p>
              <a:p>
                <a:r>
                  <a:rPr lang="en-US" dirty="0"/>
                  <a:t>Ratio of hazards between two groups at any point in time</a:t>
                </a:r>
              </a:p>
              <a:p>
                <a:endParaRPr lang="en-US" dirty="0"/>
              </a:p>
              <a:p>
                <a:r>
                  <a:rPr lang="en-US" dirty="0"/>
                  <a:t>HR = exp(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HR &gt; 1: increased hazard of death</a:t>
                </a:r>
              </a:p>
              <a:p>
                <a:r>
                  <a:rPr lang="en-US" dirty="0"/>
                  <a:t>HR &lt; 1: reduced hazard of death</a:t>
                </a:r>
              </a:p>
              <a:p>
                <a:endParaRPr lang="en-US" dirty="0"/>
              </a:p>
              <a:p>
                <a:r>
                  <a:rPr lang="en-US" dirty="0"/>
                  <a:t>e.g. HR = 0.59: for sex where male is reference category</a:t>
                </a:r>
              </a:p>
              <a:p>
                <a:endParaRPr lang="en-US" dirty="0"/>
              </a:p>
              <a:p>
                <a:r>
                  <a:rPr lang="en-US" dirty="0"/>
                  <a:t>0.6 times as many females are dying as males at any given time.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9D442A-E1A2-C214-C061-2809AA94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656" y="1503670"/>
                <a:ext cx="4814888" cy="4616648"/>
              </a:xfrm>
              <a:prstGeom prst="rect">
                <a:avLst/>
              </a:prstGeom>
              <a:blipFill>
                <a:blip r:embed="rId3"/>
                <a:stretch>
                  <a:fillRect l="-2105" t="-1099" r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2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661</Words>
  <Application>Microsoft Macintosh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Survival analysis</vt:lpstr>
      <vt:lpstr>What’s the underlying question?</vt:lpstr>
      <vt:lpstr>Why not just compare the means/medians?</vt:lpstr>
      <vt:lpstr>Survival analysis allows us to use info from patients that don’t have events</vt:lpstr>
      <vt:lpstr>Survival probability</vt:lpstr>
      <vt:lpstr>Kaplan–Meier survival estimate</vt:lpstr>
      <vt:lpstr>Comparing survival times between groups</vt:lpstr>
      <vt:lpstr>Method 2: The Cox Proportional Hazards regression model</vt:lpstr>
      <vt:lpstr>How to fit a CoxPH model?</vt:lpstr>
      <vt:lpstr>Proportional Hazards assumption</vt:lpstr>
      <vt:lpstr>How to test Proportional hazards assumption?</vt:lpstr>
      <vt:lpstr>Pros for using CoxPH model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</dc:title>
  <dc:creator>EWING Ailith</dc:creator>
  <cp:lastModifiedBy>EWING Ailith</cp:lastModifiedBy>
  <cp:revision>4</cp:revision>
  <dcterms:created xsi:type="dcterms:W3CDTF">2022-07-04T08:27:01Z</dcterms:created>
  <dcterms:modified xsi:type="dcterms:W3CDTF">2022-07-06T11:04:57Z</dcterms:modified>
</cp:coreProperties>
</file>