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  <p:sldMasterId id="2147483739" r:id="rId5"/>
    <p:sldMasterId id="2147483754" r:id="rId6"/>
    <p:sldMasterId id="2147483724" r:id="rId7"/>
    <p:sldMasterId id="2147483769" r:id="rId8"/>
    <p:sldMasterId id="2147483708" r:id="rId9"/>
    <p:sldMasterId id="2147483694" r:id="rId10"/>
  </p:sldMasterIdLst>
  <p:notesMasterIdLst>
    <p:notesMasterId r:id="rId23"/>
  </p:notesMasterIdLst>
  <p:sldIdLst>
    <p:sldId id="307" r:id="rId11"/>
    <p:sldId id="308" r:id="rId12"/>
    <p:sldId id="317" r:id="rId13"/>
    <p:sldId id="309" r:id="rId14"/>
    <p:sldId id="310" r:id="rId15"/>
    <p:sldId id="311" r:id="rId16"/>
    <p:sldId id="312" r:id="rId17"/>
    <p:sldId id="313" r:id="rId18"/>
    <p:sldId id="318" r:id="rId19"/>
    <p:sldId id="314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8" pos="279" userDrawn="1">
          <p15:clr>
            <a:srgbClr val="A4A3A4"/>
          </p15:clr>
        </p15:guide>
        <p15:guide id="9" pos="846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orient="horz" pos="210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BURG Jan" initials="VJ" lastIdx="1" clrIdx="0">
    <p:extLst>
      <p:ext uri="{19B8F6BF-5375-455C-9EA6-DF929625EA0E}">
        <p15:presenceInfo xmlns:p15="http://schemas.microsoft.com/office/powerpoint/2012/main" userId="S-1-5-21-861567501-1417001333-682003330-805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4098"/>
    <a:srgbClr val="8883BC"/>
    <a:srgbClr val="000000"/>
    <a:srgbClr val="B7B5DA"/>
    <a:srgbClr val="E1DFEC"/>
    <a:srgbClr val="1264AE"/>
    <a:srgbClr val="4C96C4"/>
    <a:srgbClr val="94C3E1"/>
    <a:srgbClr val="D0E0F0"/>
    <a:srgbClr val="BD1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/>
    <p:restoredTop sz="82541" autoAdjust="0"/>
  </p:normalViewPr>
  <p:slideViewPr>
    <p:cSldViewPr snapToGrid="0" snapToObjects="1">
      <p:cViewPr varScale="1">
        <p:scale>
          <a:sx n="72" d="100"/>
          <a:sy n="72" d="100"/>
        </p:scale>
        <p:origin x="936" y="67"/>
      </p:cViewPr>
      <p:guideLst>
        <p:guide orient="horz" pos="4320"/>
        <p:guide pos="7355"/>
        <p:guide pos="3840"/>
        <p:guide pos="279"/>
        <p:guide pos="846"/>
        <p:guide orient="horz" pos="278"/>
        <p:guide orient="horz" pos="210"/>
        <p:guide orient="horz" pos="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‘effective’ elements help with deciding if it’s going</a:t>
            </a:r>
            <a:r>
              <a:rPr lang="en-GB" baseline="0" dirty="0" smtClean="0"/>
              <a:t> to be worth you time to read </a:t>
            </a:r>
            <a:r>
              <a:rPr lang="en-GB" baseline="0" smtClean="0"/>
              <a:t>the paper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9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2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29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69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5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1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0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8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93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403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7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7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17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81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0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4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6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6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2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0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9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6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4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3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2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7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11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7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75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917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2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EA8AB5-8D48-904F-AC86-6BDEFF3C65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59200" y="6019200"/>
            <a:ext cx="4376150" cy="576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B8C8F2-D4A9-C04D-BF65-6515926FDF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42800" y="334800"/>
            <a:ext cx="7658263" cy="100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rgbClr val="62626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rgbClr val="62626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rgbClr val="62626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rgbClr val="62626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rgbClr val="62626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894DE-6E08-4344-A3AE-7BC93EF059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42800" y="334800"/>
            <a:ext cx="762339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3CBED-935F-494F-8221-D5CC7A6CB1A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59200" y="6019200"/>
            <a:ext cx="4356000" cy="5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8FBE-4439-BC45-934F-4925D0A3215B}"/>
              </a:ext>
            </a:extLst>
          </p:cNvPr>
          <p:cNvSpPr/>
          <p:nvPr userDrawn="1"/>
        </p:nvSpPr>
        <p:spPr>
          <a:xfrm>
            <a:off x="441528" y="6263068"/>
            <a:ext cx="43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 Human Genetics Unit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6DDEF-95D7-5F4D-AFD5-8FB0C0BD6B59}"/>
              </a:ext>
            </a:extLst>
          </p:cNvPr>
          <p:cNvSpPr/>
          <p:nvPr userDrawn="1"/>
        </p:nvSpPr>
        <p:spPr>
          <a:xfrm>
            <a:off x="8283389" y="6263068"/>
            <a:ext cx="3771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ed.ac.uk/mrc-human-genetics-unit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5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98BDB-3500-6748-9CB5-9D5D1BC785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841" t="7477"/>
          <a:stretch/>
        </p:blipFill>
        <p:spPr>
          <a:xfrm>
            <a:off x="5832764" y="512762"/>
            <a:ext cx="6359236" cy="6345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E03E0-4B97-674C-9190-05B3D25F6BE9}"/>
              </a:ext>
            </a:extLst>
          </p:cNvPr>
          <p:cNvSpPr txBox="1"/>
          <p:nvPr/>
        </p:nvSpPr>
        <p:spPr>
          <a:xfrm>
            <a:off x="442913" y="2844225"/>
            <a:ext cx="822322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reading</a:t>
            </a:r>
            <a:endParaRPr lang="en-US" sz="32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66ECC-A532-4A4F-B8A3-0D07C74C23AE}"/>
              </a:ext>
            </a:extLst>
          </p:cNvPr>
          <p:cNvSpPr/>
          <p:nvPr/>
        </p:nvSpPr>
        <p:spPr>
          <a:xfrm>
            <a:off x="442913" y="3968750"/>
            <a:ext cx="5745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Verburg</a:t>
            </a:r>
          </a:p>
          <a:p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Ewing lab meeting</a:t>
            </a:r>
          </a:p>
          <a:p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June 2022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s://www.ed.ac.uk/files/styles/subsite_brand_landscape_breakpoints_theme_uoe_tv_1x/public/igc_logo_2021-opacity.png?itok=v7bZke3a&amp;timestamp=161651688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3" r="13658"/>
          <a:stretch/>
        </p:blipFill>
        <p:spPr bwMode="auto">
          <a:xfrm>
            <a:off x="8378582" y="408719"/>
            <a:ext cx="1240850" cy="9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with an easy text and work your way up</a:t>
            </a:r>
          </a:p>
          <a:p>
            <a:endParaRPr lang="en-GB" dirty="0"/>
          </a:p>
          <a:p>
            <a:r>
              <a:rPr lang="en-GB" dirty="0" smtClean="0"/>
              <a:t>Identify ‘bad’ habits</a:t>
            </a:r>
          </a:p>
          <a:p>
            <a:pPr lvl="1"/>
            <a:r>
              <a:rPr lang="en-GB" dirty="0" smtClean="0"/>
              <a:t>Regression (back skipping)</a:t>
            </a:r>
          </a:p>
          <a:p>
            <a:pPr lvl="1"/>
            <a:r>
              <a:rPr lang="en-GB" dirty="0" smtClean="0"/>
              <a:t>Using inner voice when reading</a:t>
            </a:r>
          </a:p>
          <a:p>
            <a:pPr lvl="1"/>
            <a:r>
              <a:rPr lang="en-GB" dirty="0" smtClean="0"/>
              <a:t>Academic ‘drift’ (judgement)</a:t>
            </a:r>
          </a:p>
          <a:p>
            <a:pPr lvl="1"/>
            <a:r>
              <a:rPr lang="en-GB" dirty="0" smtClean="0"/>
              <a:t>Lack of focus (due to environment?)</a:t>
            </a:r>
          </a:p>
        </p:txBody>
      </p:sp>
    </p:spTree>
    <p:extLst>
      <p:ext uri="{BB962C8B-B14F-4D97-AF65-F5344CB8AC3E}">
        <p14:creationId xmlns:p14="http://schemas.microsoft.com/office/powerpoint/2010/main" val="320467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Chunking</a:t>
            </a:r>
          </a:p>
          <a:p>
            <a:pPr lvl="1"/>
            <a:r>
              <a:rPr lang="en-GB" dirty="0" smtClean="0"/>
              <a:t>Instead of 1-3 words at the time, read 4-5 words</a:t>
            </a:r>
          </a:p>
          <a:p>
            <a:pPr lvl="2"/>
            <a:r>
              <a:rPr lang="en-GB" dirty="0" smtClean="0"/>
              <a:t>Needs some practising</a:t>
            </a:r>
          </a:p>
          <a:p>
            <a:r>
              <a:rPr lang="en-GB" dirty="0" smtClean="0"/>
              <a:t>Sharking</a:t>
            </a:r>
          </a:p>
          <a:p>
            <a:pPr lvl="1"/>
            <a:r>
              <a:rPr lang="en-GB" dirty="0" smtClean="0"/>
              <a:t>Keep reading</a:t>
            </a:r>
          </a:p>
          <a:p>
            <a:pPr lvl="1"/>
            <a:endParaRPr lang="en-GB" dirty="0"/>
          </a:p>
          <a:p>
            <a:r>
              <a:rPr lang="en-GB" dirty="0" smtClean="0"/>
              <a:t>To reduce </a:t>
            </a:r>
            <a:r>
              <a:rPr lang="en-GB" dirty="0" err="1" smtClean="0"/>
              <a:t>subvocalisation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Jam your thinking with “and, and ,and ,and ,and”</a:t>
            </a:r>
          </a:p>
          <a:p>
            <a:pPr lvl="1"/>
            <a:r>
              <a:rPr lang="en-GB" dirty="0" smtClean="0"/>
              <a:t>Or use key words only and slowly reduce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91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 pacer</a:t>
            </a:r>
          </a:p>
          <a:p>
            <a:pPr lvl="1"/>
            <a:r>
              <a:rPr lang="en-GB" dirty="0" smtClean="0"/>
              <a:t>Helps you focus on the sentence at hand</a:t>
            </a:r>
          </a:p>
          <a:p>
            <a:pPr lvl="1"/>
            <a:endParaRPr lang="en-GB" dirty="0"/>
          </a:p>
          <a:p>
            <a:r>
              <a:rPr lang="en-GB" dirty="0" smtClean="0"/>
              <a:t>Create a glossary with abbreviations</a:t>
            </a:r>
          </a:p>
          <a:p>
            <a:endParaRPr lang="en-GB" dirty="0"/>
          </a:p>
          <a:p>
            <a:r>
              <a:rPr lang="en-GB" dirty="0" smtClean="0"/>
              <a:t>Have a list of questions to check you comprehension after reading</a:t>
            </a:r>
          </a:p>
          <a:p>
            <a:endParaRPr lang="en-GB" dirty="0"/>
          </a:p>
          <a:p>
            <a:r>
              <a:rPr lang="en-GB" dirty="0" smtClean="0"/>
              <a:t>For better recall, you’ll need to reread the paper within a few days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55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elements that help with speed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09" y="2176687"/>
            <a:ext cx="6250520" cy="2526531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Effective</a:t>
            </a:r>
          </a:p>
          <a:p>
            <a:r>
              <a:rPr lang="en-GB" dirty="0" smtClean="0"/>
              <a:t>Developing strategic focus</a:t>
            </a:r>
          </a:p>
          <a:p>
            <a:r>
              <a:rPr lang="en-GB" dirty="0" smtClean="0"/>
              <a:t>Honing criticism and comprehension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059233" y="4656674"/>
            <a:ext cx="706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Reading comes down to </a:t>
            </a:r>
            <a:r>
              <a:rPr lang="en-GB" sz="2800" u="sng" dirty="0" smtClean="0"/>
              <a:t>confidence</a:t>
            </a:r>
            <a:endParaRPr lang="en-GB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50059" y="517094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Experience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84828" y="568522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Fluency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19176" y="5211685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Practice</a:t>
            </a:r>
            <a:endParaRPr lang="en-GB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61829" y="2253355"/>
            <a:ext cx="5158375" cy="252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§"/>
              <a:defRPr sz="2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24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20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Efficient</a:t>
            </a:r>
          </a:p>
          <a:p>
            <a:r>
              <a:rPr lang="en-GB" dirty="0" smtClean="0"/>
              <a:t>Increasing speed</a:t>
            </a:r>
          </a:p>
          <a:p>
            <a:r>
              <a:rPr lang="en-GB" dirty="0" smtClean="0"/>
              <a:t>Building habitual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8785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reading in practise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speed read a paper, most work goes into preparing how to read/what to read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quickest form of speed reading is not reading the paper at all</a:t>
            </a:r>
          </a:p>
          <a:p>
            <a:pPr lvl="1"/>
            <a:r>
              <a:rPr lang="en-GB" dirty="0" smtClean="0"/>
              <a:t>Preparation helps you decide whether it’s worth it to actually read the paper</a:t>
            </a:r>
          </a:p>
          <a:p>
            <a:pPr lvl="1"/>
            <a:endParaRPr lang="en-GB" dirty="0"/>
          </a:p>
          <a:p>
            <a:r>
              <a:rPr lang="en-GB" dirty="0" smtClean="0"/>
              <a:t>It takes about a month of practise to learn to speed 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Strategic 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 X for the purpose of Y’</a:t>
            </a:r>
          </a:p>
          <a:p>
            <a:endParaRPr lang="en-GB" dirty="0"/>
          </a:p>
          <a:p>
            <a:r>
              <a:rPr lang="en-GB" dirty="0" smtClean="0"/>
              <a:t>Why this document?</a:t>
            </a:r>
          </a:p>
          <a:p>
            <a:r>
              <a:rPr lang="en-GB" dirty="0" smtClean="0"/>
              <a:t>For what purpose?</a:t>
            </a:r>
          </a:p>
          <a:p>
            <a:r>
              <a:rPr lang="en-GB" dirty="0" smtClean="0"/>
              <a:t>What information do you seek?</a:t>
            </a:r>
          </a:p>
          <a:p>
            <a:r>
              <a:rPr lang="en-GB" dirty="0" smtClean="0"/>
              <a:t>What questions are you trying to answer?</a:t>
            </a:r>
          </a:p>
        </p:txBody>
      </p:sp>
    </p:spTree>
    <p:extLst>
      <p:ext uri="{BB962C8B-B14F-4D97-AF65-F5344CB8AC3E}">
        <p14:creationId xmlns:p14="http://schemas.microsoft.com/office/powerpoint/2010/main" val="402275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Strategic 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34295" cy="4351338"/>
          </a:xfrm>
        </p:spPr>
        <p:txBody>
          <a:bodyPr/>
          <a:lstStyle/>
          <a:p>
            <a:r>
              <a:rPr lang="en-GB" dirty="0" smtClean="0"/>
              <a:t>Title</a:t>
            </a:r>
          </a:p>
          <a:p>
            <a:r>
              <a:rPr lang="en-GB" dirty="0" smtClean="0"/>
              <a:t>Related work</a:t>
            </a:r>
          </a:p>
          <a:p>
            <a:r>
              <a:rPr lang="en-GB" dirty="0" smtClean="0"/>
              <a:t>Info on source</a:t>
            </a:r>
          </a:p>
          <a:p>
            <a:r>
              <a:rPr lang="en-GB" dirty="0" smtClean="0"/>
              <a:t>Abstract</a:t>
            </a:r>
          </a:p>
          <a:p>
            <a:r>
              <a:rPr lang="en-GB" dirty="0" smtClean="0"/>
              <a:t>Figures</a:t>
            </a:r>
          </a:p>
          <a:p>
            <a:r>
              <a:rPr lang="en-GB" dirty="0" smtClean="0"/>
              <a:t>Express read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8852" y="1825625"/>
            <a:ext cx="7024948" cy="315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§"/>
              <a:defRPr sz="2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24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20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&gt; What does it tell you?</a:t>
            </a:r>
          </a:p>
          <a:p>
            <a:pPr marL="0" indent="0">
              <a:buNone/>
            </a:pPr>
            <a:r>
              <a:rPr lang="en-GB" dirty="0" smtClean="0"/>
              <a:t>&gt; What do I already know?</a:t>
            </a:r>
          </a:p>
          <a:p>
            <a:pPr marL="0" indent="0">
              <a:buNone/>
            </a:pPr>
            <a:r>
              <a:rPr lang="en-GB" dirty="0" smtClean="0"/>
              <a:t>&gt; What do you know about the source?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(like skimming)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284665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It all gives context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45976" y="4806305"/>
            <a:ext cx="560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After skim reading, assess how valuable the paper is to you</a:t>
            </a:r>
            <a:endParaRPr lang="en-GB" sz="2800" dirty="0"/>
          </a:p>
        </p:txBody>
      </p:sp>
      <p:sp>
        <p:nvSpPr>
          <p:cNvPr id="7" name="Down Arrow 6"/>
          <p:cNvSpPr/>
          <p:nvPr/>
        </p:nvSpPr>
        <p:spPr>
          <a:xfrm>
            <a:off x="1856578" y="4902001"/>
            <a:ext cx="484632" cy="477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9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Strategic 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Logistics / getting ready to read</a:t>
            </a:r>
          </a:p>
          <a:p>
            <a:r>
              <a:rPr lang="en-GB" dirty="0" smtClean="0"/>
              <a:t>How long will this take?</a:t>
            </a:r>
          </a:p>
          <a:p>
            <a:r>
              <a:rPr lang="en-GB" dirty="0" smtClean="0"/>
              <a:t>How long will I allow?</a:t>
            </a:r>
          </a:p>
          <a:p>
            <a:r>
              <a:rPr lang="en-GB" dirty="0" smtClean="0"/>
              <a:t>Concentration span</a:t>
            </a:r>
          </a:p>
          <a:p>
            <a:r>
              <a:rPr lang="en-GB" dirty="0" smtClean="0"/>
              <a:t>What ‘gear’? (reading software/annotation, pens, environment)</a:t>
            </a:r>
          </a:p>
          <a:p>
            <a:r>
              <a:rPr lang="en-GB" dirty="0" smtClean="0"/>
              <a:t>Will I print?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7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Strategic 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4" y="1825625"/>
            <a:ext cx="511925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‘Measles’ read</a:t>
            </a:r>
          </a:p>
          <a:p>
            <a:pPr lvl="2"/>
            <a:r>
              <a:rPr lang="en-GB" dirty="0" smtClean="0"/>
              <a:t>Highlight key things you need to go back to</a:t>
            </a:r>
          </a:p>
          <a:p>
            <a:endParaRPr lang="en-GB" dirty="0"/>
          </a:p>
          <a:p>
            <a:r>
              <a:rPr lang="en-GB" dirty="0" err="1" smtClean="0"/>
              <a:t>Insta</a:t>
            </a:r>
            <a:r>
              <a:rPr lang="en-GB" dirty="0" smtClean="0"/>
              <a:t>-critic: “So What”</a:t>
            </a:r>
          </a:p>
          <a:p>
            <a:pPr lvl="2"/>
            <a:r>
              <a:rPr lang="en-GB" dirty="0" smtClean="0"/>
              <a:t>Is what you read useful?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Focus: what do I need </a:t>
            </a:r>
            <a:r>
              <a:rPr lang="en-GB" u="sng" dirty="0" smtClean="0"/>
              <a:t>now</a:t>
            </a:r>
          </a:p>
          <a:p>
            <a:endParaRPr lang="en-GB" dirty="0"/>
          </a:p>
          <a:p>
            <a:r>
              <a:rPr lang="en-GB" dirty="0" smtClean="0"/>
              <a:t>After reading: do I need to re-read it?</a:t>
            </a:r>
            <a:endParaRPr lang="en-GB" dirty="0"/>
          </a:p>
          <a:p>
            <a:pPr lvl="2"/>
            <a:r>
              <a:rPr lang="en-GB" dirty="0" smtClean="0"/>
              <a:t>If so, why?</a:t>
            </a:r>
          </a:p>
        </p:txBody>
      </p:sp>
      <p:pic>
        <p:nvPicPr>
          <p:cNvPr id="1026" name="Picture 2" descr="Paper 4 Icon - Paper Icon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0687"/>
            <a:ext cx="3180907" cy="426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931581" y="2953607"/>
            <a:ext cx="244253" cy="2442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013621" y="3380327"/>
            <a:ext cx="244253" cy="2442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28348" y="4211320"/>
            <a:ext cx="244253" cy="2442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769368" y="4213860"/>
            <a:ext cx="244253" cy="2442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850301" y="5023707"/>
            <a:ext cx="244253" cy="2442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Honing criticism and comprehension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better recall, reread the paper within a considerable time</a:t>
            </a:r>
          </a:p>
          <a:p>
            <a:pPr lvl="2"/>
            <a:r>
              <a:rPr lang="en-GB" dirty="0" smtClean="0"/>
              <a:t>The sooner (3-4 weeks) you do it, the less time it’ll take</a:t>
            </a:r>
          </a:p>
          <a:p>
            <a:pPr lvl="2"/>
            <a:endParaRPr lang="en-GB" dirty="0"/>
          </a:p>
          <a:p>
            <a:r>
              <a:rPr lang="en-GB" dirty="0" smtClean="0"/>
              <a:t>Capture during reading</a:t>
            </a:r>
          </a:p>
          <a:p>
            <a:pPr lvl="1"/>
            <a:r>
              <a:rPr lang="en-GB" dirty="0" smtClean="0"/>
              <a:t>What the authors said (fixed)</a:t>
            </a:r>
          </a:p>
          <a:p>
            <a:pPr lvl="1"/>
            <a:r>
              <a:rPr lang="en-GB" dirty="0" smtClean="0"/>
              <a:t>What you think (changes depending on question)</a:t>
            </a:r>
          </a:p>
          <a:p>
            <a:pPr lvl="1"/>
            <a:endParaRPr lang="en-GB" dirty="0"/>
          </a:p>
          <a:p>
            <a:r>
              <a:rPr lang="en-GB" dirty="0" smtClean="0"/>
              <a:t>Summarise</a:t>
            </a:r>
          </a:p>
          <a:p>
            <a:pPr lvl="1"/>
            <a:r>
              <a:rPr lang="en-GB" dirty="0" smtClean="0"/>
              <a:t>Identify (title, authors)</a:t>
            </a:r>
          </a:p>
          <a:p>
            <a:pPr lvl="1"/>
            <a:r>
              <a:rPr lang="en-GB" dirty="0" smtClean="0"/>
              <a:t>Summary (what is the paper about/ key findings)</a:t>
            </a:r>
          </a:p>
          <a:p>
            <a:pPr lvl="1"/>
            <a:r>
              <a:rPr lang="en-GB" dirty="0" smtClean="0"/>
              <a:t>Critique in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6820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all those preparation steps you can actually read the paper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be honest, up till now it didn’t feel speedy at 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289265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D58B26B3-65DA-B449-BA5D-0EBDDD5604F1}"/>
    </a:ext>
  </a:extLst>
</a:theme>
</file>

<file path=ppt/theme/theme2.xml><?xml version="1.0" encoding="utf-8"?>
<a:theme xmlns:a="http://schemas.openxmlformats.org/drawingml/2006/main" name="3_Font and logo master">
  <a:themeElements>
    <a:clrScheme name="Custom 1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3088"/>
      </a:accent1>
      <a:accent2>
        <a:srgbClr val="1E5DF8"/>
      </a:accent2>
      <a:accent3>
        <a:srgbClr val="E94D36"/>
      </a:accent3>
      <a:accent4>
        <a:srgbClr val="00A788"/>
      </a:accent4>
      <a:accent5>
        <a:srgbClr val="FBBB10"/>
      </a:accent5>
      <a:accent6>
        <a:srgbClr val="DADAD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D793C88A-2325-D045-8F6D-71BF28F37D7B}"/>
    </a:ext>
  </a:extLst>
</a:theme>
</file>

<file path=ppt/theme/theme3.xml><?xml version="1.0" encoding="utf-8"?>
<a:theme xmlns:a="http://schemas.openxmlformats.org/drawingml/2006/main" name="4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0E6539DC-04D8-2342-A39A-B94311F19A12}"/>
    </a:ext>
  </a:extLst>
</a:theme>
</file>

<file path=ppt/theme/theme4.xml><?xml version="1.0" encoding="utf-8"?>
<a:theme xmlns:a="http://schemas.openxmlformats.org/drawingml/2006/main" name="2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4B3DAD04-423A-0044-ABA6-8868E564CBC7}"/>
    </a:ext>
  </a:extLst>
</a:theme>
</file>

<file path=ppt/theme/theme5.xml><?xml version="1.0" encoding="utf-8"?>
<a:theme xmlns:a="http://schemas.openxmlformats.org/drawingml/2006/main" name="5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B69001E1-56A6-F341-BF28-6F4F0C953022}"/>
    </a:ext>
  </a:extLst>
</a:theme>
</file>

<file path=ppt/theme/theme6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1C727471-A879-5C49-8D8A-E17287BCBF6A}"/>
    </a:ext>
  </a:extLst>
</a:theme>
</file>

<file path=ppt/theme/theme7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HGU_Edinburgh_master_powerpoint_template DRAFT v2" id="{00A48556-2658-D149-B414-317C7AC969A7}" vid="{C6598DFC-2F54-3E42-85D7-11188D97BB85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26CFCF5CA174FA2445BE299F8CCFC" ma:contentTypeVersion="12" ma:contentTypeDescription="Create a new document." ma:contentTypeScope="" ma:versionID="2b50a31813f8609553f2a19fc311bea0">
  <xsd:schema xmlns:xsd="http://www.w3.org/2001/XMLSchema" xmlns:xs="http://www.w3.org/2001/XMLSchema" xmlns:p="http://schemas.microsoft.com/office/2006/metadata/properties" xmlns:ns3="4ce9c481-3fc8-4dd5-a3a7-10cfd4b552e7" xmlns:ns4="c33726db-1531-4ddf-8153-4dc55b7f3247" targetNamespace="http://schemas.microsoft.com/office/2006/metadata/properties" ma:root="true" ma:fieldsID="1ff8515684178435bfbf01033f77d28f" ns3:_="" ns4:_="">
    <xsd:import namespace="4ce9c481-3fc8-4dd5-a3a7-10cfd4b552e7"/>
    <xsd:import namespace="c33726db-1531-4ddf-8153-4dc55b7f32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9c481-3fc8-4dd5-a3a7-10cfd4b552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26db-1531-4ddf-8153-4dc55b7f324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368E44-A3AC-4E4A-8350-B475F81C7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E70302-6126-42A1-80AD-50490B2DC8B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ce9c481-3fc8-4dd5-a3a7-10cfd4b552e7"/>
    <ds:schemaRef ds:uri="http://purl.org/dc/dcmitype/"/>
    <ds:schemaRef ds:uri="http://schemas.microsoft.com/office/infopath/2007/PartnerControls"/>
    <ds:schemaRef ds:uri="c33726db-1531-4ddf-8153-4dc55b7f32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AFB6A-B2B7-469F-8DD4-6B249B1C8F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9c481-3fc8-4dd5-a3a7-10cfd4b552e7"/>
    <ds:schemaRef ds:uri="c33726db-1531-4ddf-8153-4dc55b7f3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MRC_HGU_Edinburgh_master_powerpoint_template</Template>
  <TotalTime>2661</TotalTime>
  <Words>523</Words>
  <Application>Microsoft Office PowerPoint</Application>
  <PresentationFormat>Widescreen</PresentationFormat>
  <Paragraphs>111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Wingdings</vt:lpstr>
      <vt:lpstr>Font and logo master</vt:lpstr>
      <vt:lpstr>3_Font and logo master</vt:lpstr>
      <vt:lpstr>4_Font and logo master</vt:lpstr>
      <vt:lpstr>2_Font and logo master</vt:lpstr>
      <vt:lpstr>5_Font and logo master</vt:lpstr>
      <vt:lpstr>1_Font and logo master</vt:lpstr>
      <vt:lpstr>Font master without logo</vt:lpstr>
      <vt:lpstr>PowerPoint Presentation</vt:lpstr>
      <vt:lpstr>Four elements that help with speed reading</vt:lpstr>
      <vt:lpstr>Speed reading in practise</vt:lpstr>
      <vt:lpstr>Strategic focus</vt:lpstr>
      <vt:lpstr>Strategic focus</vt:lpstr>
      <vt:lpstr>Strategic focus</vt:lpstr>
      <vt:lpstr>Strategic focus</vt:lpstr>
      <vt:lpstr>Honing criticism and comprehension</vt:lpstr>
      <vt:lpstr>Speed read</vt:lpstr>
      <vt:lpstr>Speed reading</vt:lpstr>
      <vt:lpstr>Speed reading</vt:lpstr>
      <vt:lpstr>Speed reading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VERBURG Jan</dc:creator>
  <cp:lastModifiedBy>VERBURG Jan</cp:lastModifiedBy>
  <cp:revision>110</cp:revision>
  <dcterms:created xsi:type="dcterms:W3CDTF">2022-01-26T15:21:09Z</dcterms:created>
  <dcterms:modified xsi:type="dcterms:W3CDTF">2022-06-20T15:32:41Z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0x0101005C626CFCF5CA174FA2445BE299F8CCFC</vt:lpwstr>
  </property>
  <property fmtid="{D5CDD505-2E9C-101B-9397-08002B2CF9AE}" pid="3" name="_dlc_DocIdItemGuid">
    <vt:lpwstr>c71baa5d-9b73-423e-b72d-a8da67227986</vt:lpwstr>
  </property>
</Properties>
</file>