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68" r:id="rId5"/>
    <p:sldId id="269" r:id="rId6"/>
    <p:sldId id="260" r:id="rId7"/>
    <p:sldId id="263" r:id="rId8"/>
    <p:sldId id="265" r:id="rId9"/>
    <p:sldId id="271" r:id="rId10"/>
    <p:sldId id="272" r:id="rId11"/>
    <p:sldId id="259" r:id="rId12"/>
    <p:sldId id="270" r:id="rId13"/>
    <p:sldId id="274" r:id="rId14"/>
    <p:sldId id="261" r:id="rId15"/>
    <p:sldId id="262" r:id="rId16"/>
    <p:sldId id="264" r:id="rId17"/>
    <p:sldId id="275" r:id="rId18"/>
    <p:sldId id="26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60FE6F5-AEAC-4D83-85FD-8CF2711E384C}">
          <p14:sldIdLst>
            <p14:sldId id="256"/>
            <p14:sldId id="257"/>
          </p14:sldIdLst>
        </p14:section>
        <p14:section name="Moderation" id="{8D127015-CCD6-4FE9-BD67-59297C308201}">
          <p14:sldIdLst>
            <p14:sldId id="258"/>
            <p14:sldId id="268"/>
            <p14:sldId id="269"/>
            <p14:sldId id="260"/>
            <p14:sldId id="263"/>
            <p14:sldId id="265"/>
            <p14:sldId id="271"/>
            <p14:sldId id="272"/>
          </p14:sldIdLst>
        </p14:section>
        <p14:section name="Mediation" id="{0B0743C2-F348-48AF-BF7C-D4E3D16BBBBC}">
          <p14:sldIdLst>
            <p14:sldId id="259"/>
            <p14:sldId id="270"/>
            <p14:sldId id="274"/>
            <p14:sldId id="261"/>
            <p14:sldId id="262"/>
            <p14:sldId id="264"/>
            <p14:sldId id="275"/>
          </p14:sldIdLst>
        </p14:section>
        <p14:section name="Software &amp; Tools" id="{A2C2FC1A-6E52-4EF3-ACF2-0007060E7A6B}">
          <p14:sldIdLst>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9341" autoAdjust="0"/>
  </p:normalViewPr>
  <p:slideViewPr>
    <p:cSldViewPr snapToGrid="0">
      <p:cViewPr varScale="1">
        <p:scale>
          <a:sx n="47" d="100"/>
          <a:sy n="47" d="100"/>
        </p:scale>
        <p:origin x="160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05DD5E-E40E-4028-AF7F-17913C406667}" type="doc">
      <dgm:prSet loTypeId="urn:microsoft.com/office/officeart/2016/7/layout/BasicLinearProcessNumbered" loCatId="process" qsTypeId="urn:microsoft.com/office/officeart/2005/8/quickstyle/simple2" qsCatId="simple" csTypeId="urn:microsoft.com/office/officeart/2005/8/colors/colorful2" csCatId="colorful" phldr="1"/>
      <dgm:spPr/>
      <dgm:t>
        <a:bodyPr/>
        <a:lstStyle/>
        <a:p>
          <a:endParaRPr lang="en-US"/>
        </a:p>
      </dgm:t>
    </dgm:pt>
    <dgm:pt modelId="{4CD5D2AA-4762-40B3-A4F4-8B7B9DB4493E}">
      <dgm:prSet/>
      <dgm:spPr/>
      <dgm:t>
        <a:bodyPr/>
        <a:lstStyle/>
        <a:p>
          <a:r>
            <a:rPr lang="en-US" b="1" dirty="0"/>
            <a:t>Statistical methods for testing each approach</a:t>
          </a:r>
          <a:endParaRPr lang="en-US" dirty="0"/>
        </a:p>
      </dgm:t>
    </dgm:pt>
    <dgm:pt modelId="{59C98AEB-4297-4AA4-872F-0A1DF7804837}" type="sibTrans" cxnId="{79C04A08-2069-4D37-ADCE-C3A3FC94B248}">
      <dgm:prSet phldrT="1" phldr="0"/>
      <dgm:spPr/>
      <dgm:t>
        <a:bodyPr/>
        <a:lstStyle/>
        <a:p>
          <a:r>
            <a:rPr lang="en-US"/>
            <a:t>1</a:t>
          </a:r>
        </a:p>
      </dgm:t>
    </dgm:pt>
    <dgm:pt modelId="{B43FE249-6115-4327-A9C1-AF336B5A3340}" type="parTrans" cxnId="{79C04A08-2069-4D37-ADCE-C3A3FC94B248}">
      <dgm:prSet/>
      <dgm:spPr/>
      <dgm:t>
        <a:bodyPr/>
        <a:lstStyle/>
        <a:p>
          <a:endParaRPr lang="en-US"/>
        </a:p>
      </dgm:t>
    </dgm:pt>
    <dgm:pt modelId="{37C39EB4-67E7-4493-965A-5060E74E3CDD}">
      <dgm:prSet/>
      <dgm:spPr/>
      <dgm:t>
        <a:bodyPr/>
        <a:lstStyle/>
        <a:p>
          <a:r>
            <a:rPr lang="en-US" b="1" dirty="0"/>
            <a:t>Data preparation &amp; assumptions</a:t>
          </a:r>
          <a:endParaRPr lang="en-US" dirty="0"/>
        </a:p>
      </dgm:t>
    </dgm:pt>
    <dgm:pt modelId="{B63FB1A3-6DFB-4D9A-A7FD-BB6EB5B3151D}" type="sibTrans" cxnId="{042426B7-C2C9-4407-8E2A-A7F2AD0509E9}">
      <dgm:prSet phldrT="2" phldr="0"/>
      <dgm:spPr/>
      <dgm:t>
        <a:bodyPr/>
        <a:lstStyle/>
        <a:p>
          <a:r>
            <a:rPr lang="en-US"/>
            <a:t>2</a:t>
          </a:r>
        </a:p>
      </dgm:t>
    </dgm:pt>
    <dgm:pt modelId="{EB72DF3B-597D-48DE-810D-BF3718F284BF}" type="parTrans" cxnId="{042426B7-C2C9-4407-8E2A-A7F2AD0509E9}">
      <dgm:prSet/>
      <dgm:spPr/>
      <dgm:t>
        <a:bodyPr/>
        <a:lstStyle/>
        <a:p>
          <a:endParaRPr lang="en-US"/>
        </a:p>
      </dgm:t>
    </dgm:pt>
    <dgm:pt modelId="{56C706E1-86EC-46BB-B837-4C9DC4F48BA4}">
      <dgm:prSet/>
      <dgm:spPr/>
      <dgm:t>
        <a:bodyPr/>
        <a:lstStyle/>
        <a:p>
          <a:pPr>
            <a:buNone/>
          </a:pPr>
          <a:r>
            <a:rPr lang="en-US" b="1" dirty="0"/>
            <a:t>Common pitfalls &amp; how to avoid them</a:t>
          </a:r>
          <a:endParaRPr lang="en-US" dirty="0"/>
        </a:p>
      </dgm:t>
    </dgm:pt>
    <dgm:pt modelId="{2F710113-7E18-4F5C-A4FA-07813E0C7947}" type="sibTrans" cxnId="{DD1237D3-18C6-43A8-B5ED-34840ADC12C6}">
      <dgm:prSet phldrT="3" phldr="0"/>
      <dgm:spPr/>
      <dgm:t>
        <a:bodyPr/>
        <a:lstStyle/>
        <a:p>
          <a:r>
            <a:rPr lang="en-US"/>
            <a:t>3</a:t>
          </a:r>
        </a:p>
      </dgm:t>
    </dgm:pt>
    <dgm:pt modelId="{4D7DE01B-6F55-4391-A531-447BB433D362}" type="parTrans" cxnId="{DD1237D3-18C6-43A8-B5ED-34840ADC12C6}">
      <dgm:prSet/>
      <dgm:spPr/>
      <dgm:t>
        <a:bodyPr/>
        <a:lstStyle/>
        <a:p>
          <a:endParaRPr lang="en-US"/>
        </a:p>
      </dgm:t>
    </dgm:pt>
    <dgm:pt modelId="{113757B4-A662-49FD-A415-486E01AD0C46}">
      <dgm:prSet/>
      <dgm:spPr/>
      <dgm:t>
        <a:bodyPr/>
        <a:lstStyle/>
        <a:p>
          <a:pPr>
            <a:buNone/>
          </a:pPr>
          <a:r>
            <a:rPr lang="en-US" b="1" dirty="0"/>
            <a:t>Practical examples and interpretation</a:t>
          </a:r>
        </a:p>
      </dgm:t>
    </dgm:pt>
    <dgm:pt modelId="{F60A4B77-01FB-433E-898E-3D7DA39CEDE8}" type="parTrans" cxnId="{05E9B49D-4E5F-4430-97E7-3790C3F22DBB}">
      <dgm:prSet/>
      <dgm:spPr/>
      <dgm:t>
        <a:bodyPr/>
        <a:lstStyle/>
        <a:p>
          <a:endParaRPr lang="en-US"/>
        </a:p>
      </dgm:t>
    </dgm:pt>
    <dgm:pt modelId="{D136E61B-E165-406D-8353-1B89CB3FC474}" type="sibTrans" cxnId="{05E9B49D-4E5F-4430-97E7-3790C3F22DBB}">
      <dgm:prSet phldrT="4" phldr="0"/>
      <dgm:spPr/>
      <dgm:t>
        <a:bodyPr/>
        <a:lstStyle/>
        <a:p>
          <a:r>
            <a:rPr lang="en-US"/>
            <a:t>4</a:t>
          </a:r>
        </a:p>
      </dgm:t>
    </dgm:pt>
    <dgm:pt modelId="{74E1EEAA-CAB7-42F1-9246-4C69EE5903DB}">
      <dgm:prSet/>
      <dgm:spPr/>
      <dgm:t>
        <a:bodyPr/>
        <a:lstStyle/>
        <a:p>
          <a:pPr>
            <a:buNone/>
          </a:pPr>
          <a:r>
            <a:rPr lang="en-US" b="1" dirty="0"/>
            <a:t>Tools and software for implementation</a:t>
          </a:r>
        </a:p>
      </dgm:t>
    </dgm:pt>
    <dgm:pt modelId="{CBDB5C4C-EBB9-4F4A-BA0D-5F8205DE73C5}" type="parTrans" cxnId="{92FDFDC6-65F2-40D6-8B26-FEE50561B657}">
      <dgm:prSet/>
      <dgm:spPr/>
      <dgm:t>
        <a:bodyPr/>
        <a:lstStyle/>
        <a:p>
          <a:endParaRPr lang="en-US"/>
        </a:p>
      </dgm:t>
    </dgm:pt>
    <dgm:pt modelId="{04236B3B-ACCF-48FA-B26C-972EC5F7FED9}" type="sibTrans" cxnId="{92FDFDC6-65F2-40D6-8B26-FEE50561B657}">
      <dgm:prSet phldrT="5" phldr="0"/>
      <dgm:spPr/>
      <dgm:t>
        <a:bodyPr/>
        <a:lstStyle/>
        <a:p>
          <a:r>
            <a:rPr lang="en-US"/>
            <a:t>5</a:t>
          </a:r>
        </a:p>
      </dgm:t>
    </dgm:pt>
    <dgm:pt modelId="{927974BF-3B1E-45F1-8CFB-E9E43B74A993}" type="pres">
      <dgm:prSet presAssocID="{DD05DD5E-E40E-4028-AF7F-17913C406667}" presName="Name0" presStyleCnt="0">
        <dgm:presLayoutVars>
          <dgm:animLvl val="lvl"/>
          <dgm:resizeHandles val="exact"/>
        </dgm:presLayoutVars>
      </dgm:prSet>
      <dgm:spPr/>
    </dgm:pt>
    <dgm:pt modelId="{42CBA463-EAEF-4450-8D6E-2C551245CFF5}" type="pres">
      <dgm:prSet presAssocID="{4CD5D2AA-4762-40B3-A4F4-8B7B9DB4493E}" presName="compositeNode" presStyleCnt="0">
        <dgm:presLayoutVars>
          <dgm:bulletEnabled val="1"/>
        </dgm:presLayoutVars>
      </dgm:prSet>
      <dgm:spPr/>
    </dgm:pt>
    <dgm:pt modelId="{CA2CE671-A076-497E-9B85-55748FF05F22}" type="pres">
      <dgm:prSet presAssocID="{4CD5D2AA-4762-40B3-A4F4-8B7B9DB4493E}" presName="bgRect" presStyleLbl="bgAccFollowNode1" presStyleIdx="0" presStyleCnt="5"/>
      <dgm:spPr/>
    </dgm:pt>
    <dgm:pt modelId="{265ABCEC-867B-4FD9-8B1A-D46E988CA952}" type="pres">
      <dgm:prSet presAssocID="{59C98AEB-4297-4AA4-872F-0A1DF7804837}" presName="sibTransNodeCircle" presStyleLbl="alignNode1" presStyleIdx="0" presStyleCnt="10">
        <dgm:presLayoutVars>
          <dgm:chMax val="0"/>
          <dgm:bulletEnabled/>
        </dgm:presLayoutVars>
      </dgm:prSet>
      <dgm:spPr/>
    </dgm:pt>
    <dgm:pt modelId="{19E4E9BD-84C2-4EC7-9DDF-07FC940DD4C6}" type="pres">
      <dgm:prSet presAssocID="{4CD5D2AA-4762-40B3-A4F4-8B7B9DB4493E}" presName="bottomLine" presStyleLbl="alignNode1" presStyleIdx="1" presStyleCnt="10">
        <dgm:presLayoutVars/>
      </dgm:prSet>
      <dgm:spPr/>
    </dgm:pt>
    <dgm:pt modelId="{2596D4EE-46AE-4DE3-8D86-ED1E229E4D58}" type="pres">
      <dgm:prSet presAssocID="{4CD5D2AA-4762-40B3-A4F4-8B7B9DB4493E}" presName="nodeText" presStyleLbl="bgAccFollowNode1" presStyleIdx="0" presStyleCnt="5">
        <dgm:presLayoutVars>
          <dgm:bulletEnabled val="1"/>
        </dgm:presLayoutVars>
      </dgm:prSet>
      <dgm:spPr/>
    </dgm:pt>
    <dgm:pt modelId="{F5C87482-F1C7-4EF6-BC18-2409E2289EEE}" type="pres">
      <dgm:prSet presAssocID="{59C98AEB-4297-4AA4-872F-0A1DF7804837}" presName="sibTrans" presStyleCnt="0"/>
      <dgm:spPr/>
    </dgm:pt>
    <dgm:pt modelId="{AEF5BCB5-0E5F-402A-BBCA-1D39E36DE344}" type="pres">
      <dgm:prSet presAssocID="{37C39EB4-67E7-4493-965A-5060E74E3CDD}" presName="compositeNode" presStyleCnt="0">
        <dgm:presLayoutVars>
          <dgm:bulletEnabled val="1"/>
        </dgm:presLayoutVars>
      </dgm:prSet>
      <dgm:spPr/>
    </dgm:pt>
    <dgm:pt modelId="{F32E6B3D-E0B0-4B0D-A7E7-C7383347C541}" type="pres">
      <dgm:prSet presAssocID="{37C39EB4-67E7-4493-965A-5060E74E3CDD}" presName="bgRect" presStyleLbl="bgAccFollowNode1" presStyleIdx="1" presStyleCnt="5"/>
      <dgm:spPr/>
    </dgm:pt>
    <dgm:pt modelId="{167BF650-8FFF-4906-B6CE-3A8CDD948851}" type="pres">
      <dgm:prSet presAssocID="{B63FB1A3-6DFB-4D9A-A7FD-BB6EB5B3151D}" presName="sibTransNodeCircle" presStyleLbl="alignNode1" presStyleIdx="2" presStyleCnt="10">
        <dgm:presLayoutVars>
          <dgm:chMax val="0"/>
          <dgm:bulletEnabled/>
        </dgm:presLayoutVars>
      </dgm:prSet>
      <dgm:spPr/>
    </dgm:pt>
    <dgm:pt modelId="{BE04B320-FFD4-405F-B810-BE2EF91207C1}" type="pres">
      <dgm:prSet presAssocID="{37C39EB4-67E7-4493-965A-5060E74E3CDD}" presName="bottomLine" presStyleLbl="alignNode1" presStyleIdx="3" presStyleCnt="10">
        <dgm:presLayoutVars/>
      </dgm:prSet>
      <dgm:spPr/>
    </dgm:pt>
    <dgm:pt modelId="{A7060366-3434-4973-808F-CDBE08C467C3}" type="pres">
      <dgm:prSet presAssocID="{37C39EB4-67E7-4493-965A-5060E74E3CDD}" presName="nodeText" presStyleLbl="bgAccFollowNode1" presStyleIdx="1" presStyleCnt="5">
        <dgm:presLayoutVars>
          <dgm:bulletEnabled val="1"/>
        </dgm:presLayoutVars>
      </dgm:prSet>
      <dgm:spPr/>
    </dgm:pt>
    <dgm:pt modelId="{12C0E566-0588-4B79-A553-098BF7927ADA}" type="pres">
      <dgm:prSet presAssocID="{B63FB1A3-6DFB-4D9A-A7FD-BB6EB5B3151D}" presName="sibTrans" presStyleCnt="0"/>
      <dgm:spPr/>
    </dgm:pt>
    <dgm:pt modelId="{8E201610-449A-4A66-A0FD-E9B69C0AB9FF}" type="pres">
      <dgm:prSet presAssocID="{56C706E1-86EC-46BB-B837-4C9DC4F48BA4}" presName="compositeNode" presStyleCnt="0">
        <dgm:presLayoutVars>
          <dgm:bulletEnabled val="1"/>
        </dgm:presLayoutVars>
      </dgm:prSet>
      <dgm:spPr/>
    </dgm:pt>
    <dgm:pt modelId="{DCC2316A-9FDE-4200-B38E-3C4D9426D67F}" type="pres">
      <dgm:prSet presAssocID="{56C706E1-86EC-46BB-B837-4C9DC4F48BA4}" presName="bgRect" presStyleLbl="bgAccFollowNode1" presStyleIdx="2" presStyleCnt="5"/>
      <dgm:spPr/>
    </dgm:pt>
    <dgm:pt modelId="{570AB622-718D-404C-9F5B-E4FF58638C95}" type="pres">
      <dgm:prSet presAssocID="{2F710113-7E18-4F5C-A4FA-07813E0C7947}" presName="sibTransNodeCircle" presStyleLbl="alignNode1" presStyleIdx="4" presStyleCnt="10">
        <dgm:presLayoutVars>
          <dgm:chMax val="0"/>
          <dgm:bulletEnabled/>
        </dgm:presLayoutVars>
      </dgm:prSet>
      <dgm:spPr/>
    </dgm:pt>
    <dgm:pt modelId="{17CEDDBD-C581-4374-9320-E21D1A02F0E9}" type="pres">
      <dgm:prSet presAssocID="{56C706E1-86EC-46BB-B837-4C9DC4F48BA4}" presName="bottomLine" presStyleLbl="alignNode1" presStyleIdx="5" presStyleCnt="10">
        <dgm:presLayoutVars/>
      </dgm:prSet>
      <dgm:spPr/>
    </dgm:pt>
    <dgm:pt modelId="{9E14AED8-60B9-4C2A-A518-A79ABE4347F2}" type="pres">
      <dgm:prSet presAssocID="{56C706E1-86EC-46BB-B837-4C9DC4F48BA4}" presName="nodeText" presStyleLbl="bgAccFollowNode1" presStyleIdx="2" presStyleCnt="5">
        <dgm:presLayoutVars>
          <dgm:bulletEnabled val="1"/>
        </dgm:presLayoutVars>
      </dgm:prSet>
      <dgm:spPr/>
    </dgm:pt>
    <dgm:pt modelId="{060DDAB8-620D-42F9-B49E-F3D1F499E77F}" type="pres">
      <dgm:prSet presAssocID="{2F710113-7E18-4F5C-A4FA-07813E0C7947}" presName="sibTrans" presStyleCnt="0"/>
      <dgm:spPr/>
    </dgm:pt>
    <dgm:pt modelId="{0612CC52-54E7-414C-8072-1FD980B62B77}" type="pres">
      <dgm:prSet presAssocID="{113757B4-A662-49FD-A415-486E01AD0C46}" presName="compositeNode" presStyleCnt="0">
        <dgm:presLayoutVars>
          <dgm:bulletEnabled val="1"/>
        </dgm:presLayoutVars>
      </dgm:prSet>
      <dgm:spPr/>
    </dgm:pt>
    <dgm:pt modelId="{CF88A104-1D88-4FC3-A289-40FD3A4DBA74}" type="pres">
      <dgm:prSet presAssocID="{113757B4-A662-49FD-A415-486E01AD0C46}" presName="bgRect" presStyleLbl="bgAccFollowNode1" presStyleIdx="3" presStyleCnt="5"/>
      <dgm:spPr/>
    </dgm:pt>
    <dgm:pt modelId="{F497660B-CEBB-4D73-A454-98D603E8B844}" type="pres">
      <dgm:prSet presAssocID="{D136E61B-E165-406D-8353-1B89CB3FC474}" presName="sibTransNodeCircle" presStyleLbl="alignNode1" presStyleIdx="6" presStyleCnt="10">
        <dgm:presLayoutVars>
          <dgm:chMax val="0"/>
          <dgm:bulletEnabled/>
        </dgm:presLayoutVars>
      </dgm:prSet>
      <dgm:spPr/>
    </dgm:pt>
    <dgm:pt modelId="{069B8D55-1E8D-4311-8087-C04E0C989038}" type="pres">
      <dgm:prSet presAssocID="{113757B4-A662-49FD-A415-486E01AD0C46}" presName="bottomLine" presStyleLbl="alignNode1" presStyleIdx="7" presStyleCnt="10">
        <dgm:presLayoutVars/>
      </dgm:prSet>
      <dgm:spPr/>
    </dgm:pt>
    <dgm:pt modelId="{F74245FD-4139-476F-B9AA-1731BF885B77}" type="pres">
      <dgm:prSet presAssocID="{113757B4-A662-49FD-A415-486E01AD0C46}" presName="nodeText" presStyleLbl="bgAccFollowNode1" presStyleIdx="3" presStyleCnt="5">
        <dgm:presLayoutVars>
          <dgm:bulletEnabled val="1"/>
        </dgm:presLayoutVars>
      </dgm:prSet>
      <dgm:spPr/>
    </dgm:pt>
    <dgm:pt modelId="{8FBBD688-5BE1-4D0A-9A83-D2F8819595DD}" type="pres">
      <dgm:prSet presAssocID="{D136E61B-E165-406D-8353-1B89CB3FC474}" presName="sibTrans" presStyleCnt="0"/>
      <dgm:spPr/>
    </dgm:pt>
    <dgm:pt modelId="{3998AEDB-7EA2-46CE-B5EA-BC32CC9311EE}" type="pres">
      <dgm:prSet presAssocID="{74E1EEAA-CAB7-42F1-9246-4C69EE5903DB}" presName="compositeNode" presStyleCnt="0">
        <dgm:presLayoutVars>
          <dgm:bulletEnabled val="1"/>
        </dgm:presLayoutVars>
      </dgm:prSet>
      <dgm:spPr/>
    </dgm:pt>
    <dgm:pt modelId="{5F521FC3-342E-4640-B3EF-ADF0C7AA92A0}" type="pres">
      <dgm:prSet presAssocID="{74E1EEAA-CAB7-42F1-9246-4C69EE5903DB}" presName="bgRect" presStyleLbl="bgAccFollowNode1" presStyleIdx="4" presStyleCnt="5"/>
      <dgm:spPr/>
    </dgm:pt>
    <dgm:pt modelId="{D180FD87-E0DB-4BCF-84C4-ABC3B312A545}" type="pres">
      <dgm:prSet presAssocID="{04236B3B-ACCF-48FA-B26C-972EC5F7FED9}" presName="sibTransNodeCircle" presStyleLbl="alignNode1" presStyleIdx="8" presStyleCnt="10">
        <dgm:presLayoutVars>
          <dgm:chMax val="0"/>
          <dgm:bulletEnabled/>
        </dgm:presLayoutVars>
      </dgm:prSet>
      <dgm:spPr/>
    </dgm:pt>
    <dgm:pt modelId="{33824739-A107-4CBE-9E60-4387D0E78BFE}" type="pres">
      <dgm:prSet presAssocID="{74E1EEAA-CAB7-42F1-9246-4C69EE5903DB}" presName="bottomLine" presStyleLbl="alignNode1" presStyleIdx="9" presStyleCnt="10">
        <dgm:presLayoutVars/>
      </dgm:prSet>
      <dgm:spPr/>
    </dgm:pt>
    <dgm:pt modelId="{54F5E0C0-43AD-4E02-BD30-E518033B65FE}" type="pres">
      <dgm:prSet presAssocID="{74E1EEAA-CAB7-42F1-9246-4C69EE5903DB}" presName="nodeText" presStyleLbl="bgAccFollowNode1" presStyleIdx="4" presStyleCnt="5">
        <dgm:presLayoutVars>
          <dgm:bulletEnabled val="1"/>
        </dgm:presLayoutVars>
      </dgm:prSet>
      <dgm:spPr/>
    </dgm:pt>
  </dgm:ptLst>
  <dgm:cxnLst>
    <dgm:cxn modelId="{79C04A08-2069-4D37-ADCE-C3A3FC94B248}" srcId="{DD05DD5E-E40E-4028-AF7F-17913C406667}" destId="{4CD5D2AA-4762-40B3-A4F4-8B7B9DB4493E}" srcOrd="0" destOrd="0" parTransId="{B43FE249-6115-4327-A9C1-AF336B5A3340}" sibTransId="{59C98AEB-4297-4AA4-872F-0A1DF7804837}"/>
    <dgm:cxn modelId="{C0FAB612-7295-43AF-B6AA-45AF95BA4756}" type="presOf" srcId="{37C39EB4-67E7-4493-965A-5060E74E3CDD}" destId="{A7060366-3434-4973-808F-CDBE08C467C3}" srcOrd="1" destOrd="0" presId="urn:microsoft.com/office/officeart/2016/7/layout/BasicLinearProcessNumbered"/>
    <dgm:cxn modelId="{9E87D218-A2BC-4958-9CA9-7AF71537F4C1}" type="presOf" srcId="{113757B4-A662-49FD-A415-486E01AD0C46}" destId="{F74245FD-4139-476F-B9AA-1731BF885B77}" srcOrd="1" destOrd="0" presId="urn:microsoft.com/office/officeart/2016/7/layout/BasicLinearProcessNumbered"/>
    <dgm:cxn modelId="{B8E00C35-2150-4C99-BD08-D66DD22C5D20}" type="presOf" srcId="{04236B3B-ACCF-48FA-B26C-972EC5F7FED9}" destId="{D180FD87-E0DB-4BCF-84C4-ABC3B312A545}" srcOrd="0" destOrd="0" presId="urn:microsoft.com/office/officeart/2016/7/layout/BasicLinearProcessNumbered"/>
    <dgm:cxn modelId="{6410405C-150B-45D5-BE43-9D926E199876}" type="presOf" srcId="{74E1EEAA-CAB7-42F1-9246-4C69EE5903DB}" destId="{54F5E0C0-43AD-4E02-BD30-E518033B65FE}" srcOrd="1" destOrd="0" presId="urn:microsoft.com/office/officeart/2016/7/layout/BasicLinearProcessNumbered"/>
    <dgm:cxn modelId="{62939465-BE38-4215-8479-276E08C6551D}" type="presOf" srcId="{DD05DD5E-E40E-4028-AF7F-17913C406667}" destId="{927974BF-3B1E-45F1-8CFB-E9E43B74A993}" srcOrd="0" destOrd="0" presId="urn:microsoft.com/office/officeart/2016/7/layout/BasicLinearProcessNumbered"/>
    <dgm:cxn modelId="{27EC857C-E9FB-4EEC-A53D-4E812359F296}" type="presOf" srcId="{56C706E1-86EC-46BB-B837-4C9DC4F48BA4}" destId="{DCC2316A-9FDE-4200-B38E-3C4D9426D67F}" srcOrd="0" destOrd="0" presId="urn:microsoft.com/office/officeart/2016/7/layout/BasicLinearProcessNumbered"/>
    <dgm:cxn modelId="{0178EF7F-2758-412E-AE1C-6486E81A20E3}" type="presOf" srcId="{74E1EEAA-CAB7-42F1-9246-4C69EE5903DB}" destId="{5F521FC3-342E-4640-B3EF-ADF0C7AA92A0}" srcOrd="0" destOrd="0" presId="urn:microsoft.com/office/officeart/2016/7/layout/BasicLinearProcessNumbered"/>
    <dgm:cxn modelId="{E0D9828A-A738-412C-8804-E294F68F0CE7}" type="presOf" srcId="{4CD5D2AA-4762-40B3-A4F4-8B7B9DB4493E}" destId="{CA2CE671-A076-497E-9B85-55748FF05F22}" srcOrd="0" destOrd="0" presId="urn:microsoft.com/office/officeart/2016/7/layout/BasicLinearProcessNumbered"/>
    <dgm:cxn modelId="{78A6E892-F22C-4BC7-A59D-B83761BECE14}" type="presOf" srcId="{B63FB1A3-6DFB-4D9A-A7FD-BB6EB5B3151D}" destId="{167BF650-8FFF-4906-B6CE-3A8CDD948851}" srcOrd="0" destOrd="0" presId="urn:microsoft.com/office/officeart/2016/7/layout/BasicLinearProcessNumbered"/>
    <dgm:cxn modelId="{B9314196-EA17-4F12-BB0B-93AFC142EE98}" type="presOf" srcId="{56C706E1-86EC-46BB-B837-4C9DC4F48BA4}" destId="{9E14AED8-60B9-4C2A-A518-A79ABE4347F2}" srcOrd="1" destOrd="0" presId="urn:microsoft.com/office/officeart/2016/7/layout/BasicLinearProcessNumbered"/>
    <dgm:cxn modelId="{FEDC469B-DBFC-47B6-9F0B-A41FAD5C8715}" type="presOf" srcId="{4CD5D2AA-4762-40B3-A4F4-8B7B9DB4493E}" destId="{2596D4EE-46AE-4DE3-8D86-ED1E229E4D58}" srcOrd="1" destOrd="0" presId="urn:microsoft.com/office/officeart/2016/7/layout/BasicLinearProcessNumbered"/>
    <dgm:cxn modelId="{05E9B49D-4E5F-4430-97E7-3790C3F22DBB}" srcId="{DD05DD5E-E40E-4028-AF7F-17913C406667}" destId="{113757B4-A662-49FD-A415-486E01AD0C46}" srcOrd="3" destOrd="0" parTransId="{F60A4B77-01FB-433E-898E-3D7DA39CEDE8}" sibTransId="{D136E61B-E165-406D-8353-1B89CB3FC474}"/>
    <dgm:cxn modelId="{9E4AABAB-150E-4479-87EF-EDB5E0D9E094}" type="presOf" srcId="{D136E61B-E165-406D-8353-1B89CB3FC474}" destId="{F497660B-CEBB-4D73-A454-98D603E8B844}" srcOrd="0" destOrd="0" presId="urn:microsoft.com/office/officeart/2016/7/layout/BasicLinearProcessNumbered"/>
    <dgm:cxn modelId="{042426B7-C2C9-4407-8E2A-A7F2AD0509E9}" srcId="{DD05DD5E-E40E-4028-AF7F-17913C406667}" destId="{37C39EB4-67E7-4493-965A-5060E74E3CDD}" srcOrd="1" destOrd="0" parTransId="{EB72DF3B-597D-48DE-810D-BF3718F284BF}" sibTransId="{B63FB1A3-6DFB-4D9A-A7FD-BB6EB5B3151D}"/>
    <dgm:cxn modelId="{92FDFDC6-65F2-40D6-8B26-FEE50561B657}" srcId="{DD05DD5E-E40E-4028-AF7F-17913C406667}" destId="{74E1EEAA-CAB7-42F1-9246-4C69EE5903DB}" srcOrd="4" destOrd="0" parTransId="{CBDB5C4C-EBB9-4F4A-BA0D-5F8205DE73C5}" sibTransId="{04236B3B-ACCF-48FA-B26C-972EC5F7FED9}"/>
    <dgm:cxn modelId="{174EB6CF-209C-4815-9ED7-380B5AA6A1D6}" type="presOf" srcId="{59C98AEB-4297-4AA4-872F-0A1DF7804837}" destId="{265ABCEC-867B-4FD9-8B1A-D46E988CA952}" srcOrd="0" destOrd="0" presId="urn:microsoft.com/office/officeart/2016/7/layout/BasicLinearProcessNumbered"/>
    <dgm:cxn modelId="{DD1237D3-18C6-43A8-B5ED-34840ADC12C6}" srcId="{DD05DD5E-E40E-4028-AF7F-17913C406667}" destId="{56C706E1-86EC-46BB-B837-4C9DC4F48BA4}" srcOrd="2" destOrd="0" parTransId="{4D7DE01B-6F55-4391-A531-447BB433D362}" sibTransId="{2F710113-7E18-4F5C-A4FA-07813E0C7947}"/>
    <dgm:cxn modelId="{575DBAD3-3C3E-44D0-985D-084693683D26}" type="presOf" srcId="{2F710113-7E18-4F5C-A4FA-07813E0C7947}" destId="{570AB622-718D-404C-9F5B-E4FF58638C95}" srcOrd="0" destOrd="0" presId="urn:microsoft.com/office/officeart/2016/7/layout/BasicLinearProcessNumbered"/>
    <dgm:cxn modelId="{BC6C55F7-CB0B-4AD0-A495-03B2B3D8208A}" type="presOf" srcId="{37C39EB4-67E7-4493-965A-5060E74E3CDD}" destId="{F32E6B3D-E0B0-4B0D-A7E7-C7383347C541}" srcOrd="0" destOrd="0" presId="urn:microsoft.com/office/officeart/2016/7/layout/BasicLinearProcessNumbered"/>
    <dgm:cxn modelId="{ABBF4EF8-2082-4938-A5E3-1275412F758C}" type="presOf" srcId="{113757B4-A662-49FD-A415-486E01AD0C46}" destId="{CF88A104-1D88-4FC3-A289-40FD3A4DBA74}" srcOrd="0" destOrd="0" presId="urn:microsoft.com/office/officeart/2016/7/layout/BasicLinearProcessNumbered"/>
    <dgm:cxn modelId="{D81E43DE-2F36-4B23-BF0C-5A8D2FC0AF70}" type="presParOf" srcId="{927974BF-3B1E-45F1-8CFB-E9E43B74A993}" destId="{42CBA463-EAEF-4450-8D6E-2C551245CFF5}" srcOrd="0" destOrd="0" presId="urn:microsoft.com/office/officeart/2016/7/layout/BasicLinearProcessNumbered"/>
    <dgm:cxn modelId="{2885C5F1-A4AD-43FE-A8BA-E1BF16101D3A}" type="presParOf" srcId="{42CBA463-EAEF-4450-8D6E-2C551245CFF5}" destId="{CA2CE671-A076-497E-9B85-55748FF05F22}" srcOrd="0" destOrd="0" presId="urn:microsoft.com/office/officeart/2016/7/layout/BasicLinearProcessNumbered"/>
    <dgm:cxn modelId="{BB4D67CF-6401-485A-9E17-90C4862F6858}" type="presParOf" srcId="{42CBA463-EAEF-4450-8D6E-2C551245CFF5}" destId="{265ABCEC-867B-4FD9-8B1A-D46E988CA952}" srcOrd="1" destOrd="0" presId="urn:microsoft.com/office/officeart/2016/7/layout/BasicLinearProcessNumbered"/>
    <dgm:cxn modelId="{5F0C6C51-A117-437A-A831-B93950B7ED69}" type="presParOf" srcId="{42CBA463-EAEF-4450-8D6E-2C551245CFF5}" destId="{19E4E9BD-84C2-4EC7-9DDF-07FC940DD4C6}" srcOrd="2" destOrd="0" presId="urn:microsoft.com/office/officeart/2016/7/layout/BasicLinearProcessNumbered"/>
    <dgm:cxn modelId="{ACB6A0E8-5856-49EE-9621-CFE00C10366D}" type="presParOf" srcId="{42CBA463-EAEF-4450-8D6E-2C551245CFF5}" destId="{2596D4EE-46AE-4DE3-8D86-ED1E229E4D58}" srcOrd="3" destOrd="0" presId="urn:microsoft.com/office/officeart/2016/7/layout/BasicLinearProcessNumbered"/>
    <dgm:cxn modelId="{139FD9C2-8197-4BB6-A5DA-FEF3D717916B}" type="presParOf" srcId="{927974BF-3B1E-45F1-8CFB-E9E43B74A993}" destId="{F5C87482-F1C7-4EF6-BC18-2409E2289EEE}" srcOrd="1" destOrd="0" presId="urn:microsoft.com/office/officeart/2016/7/layout/BasicLinearProcessNumbered"/>
    <dgm:cxn modelId="{5F8F6A02-4D04-4ABD-9A58-186AFAC5D2E3}" type="presParOf" srcId="{927974BF-3B1E-45F1-8CFB-E9E43B74A993}" destId="{AEF5BCB5-0E5F-402A-BBCA-1D39E36DE344}" srcOrd="2" destOrd="0" presId="urn:microsoft.com/office/officeart/2016/7/layout/BasicLinearProcessNumbered"/>
    <dgm:cxn modelId="{5BAC946D-FB11-4A6A-86DD-79C53680B806}" type="presParOf" srcId="{AEF5BCB5-0E5F-402A-BBCA-1D39E36DE344}" destId="{F32E6B3D-E0B0-4B0D-A7E7-C7383347C541}" srcOrd="0" destOrd="0" presId="urn:microsoft.com/office/officeart/2016/7/layout/BasicLinearProcessNumbered"/>
    <dgm:cxn modelId="{6543860A-265D-4834-91CF-2BA8E6059FB2}" type="presParOf" srcId="{AEF5BCB5-0E5F-402A-BBCA-1D39E36DE344}" destId="{167BF650-8FFF-4906-B6CE-3A8CDD948851}" srcOrd="1" destOrd="0" presId="urn:microsoft.com/office/officeart/2016/7/layout/BasicLinearProcessNumbered"/>
    <dgm:cxn modelId="{46C4842B-6467-47FC-927D-78AE91B9E4BC}" type="presParOf" srcId="{AEF5BCB5-0E5F-402A-BBCA-1D39E36DE344}" destId="{BE04B320-FFD4-405F-B810-BE2EF91207C1}" srcOrd="2" destOrd="0" presId="urn:microsoft.com/office/officeart/2016/7/layout/BasicLinearProcessNumbered"/>
    <dgm:cxn modelId="{4AC96C23-E23E-4F6E-B280-C38F9E7279F3}" type="presParOf" srcId="{AEF5BCB5-0E5F-402A-BBCA-1D39E36DE344}" destId="{A7060366-3434-4973-808F-CDBE08C467C3}" srcOrd="3" destOrd="0" presId="urn:microsoft.com/office/officeart/2016/7/layout/BasicLinearProcessNumbered"/>
    <dgm:cxn modelId="{234D5DA3-AD39-4F5A-8C05-E94F845E4DA4}" type="presParOf" srcId="{927974BF-3B1E-45F1-8CFB-E9E43B74A993}" destId="{12C0E566-0588-4B79-A553-098BF7927ADA}" srcOrd="3" destOrd="0" presId="urn:microsoft.com/office/officeart/2016/7/layout/BasicLinearProcessNumbered"/>
    <dgm:cxn modelId="{15F79B15-12C6-47DD-BC6D-27684D82E07F}" type="presParOf" srcId="{927974BF-3B1E-45F1-8CFB-E9E43B74A993}" destId="{8E201610-449A-4A66-A0FD-E9B69C0AB9FF}" srcOrd="4" destOrd="0" presId="urn:microsoft.com/office/officeart/2016/7/layout/BasicLinearProcessNumbered"/>
    <dgm:cxn modelId="{D716762D-CD38-40DD-AA51-2940F217A9F3}" type="presParOf" srcId="{8E201610-449A-4A66-A0FD-E9B69C0AB9FF}" destId="{DCC2316A-9FDE-4200-B38E-3C4D9426D67F}" srcOrd="0" destOrd="0" presId="urn:microsoft.com/office/officeart/2016/7/layout/BasicLinearProcessNumbered"/>
    <dgm:cxn modelId="{AC3B988B-9E8F-473A-8582-DF582A0AE300}" type="presParOf" srcId="{8E201610-449A-4A66-A0FD-E9B69C0AB9FF}" destId="{570AB622-718D-404C-9F5B-E4FF58638C95}" srcOrd="1" destOrd="0" presId="urn:microsoft.com/office/officeart/2016/7/layout/BasicLinearProcessNumbered"/>
    <dgm:cxn modelId="{20333CD6-AEA8-4CCD-A28A-FE9DCC0A1DB5}" type="presParOf" srcId="{8E201610-449A-4A66-A0FD-E9B69C0AB9FF}" destId="{17CEDDBD-C581-4374-9320-E21D1A02F0E9}" srcOrd="2" destOrd="0" presId="urn:microsoft.com/office/officeart/2016/7/layout/BasicLinearProcessNumbered"/>
    <dgm:cxn modelId="{B68446F3-A0AC-498A-996F-862E620E8FBE}" type="presParOf" srcId="{8E201610-449A-4A66-A0FD-E9B69C0AB9FF}" destId="{9E14AED8-60B9-4C2A-A518-A79ABE4347F2}" srcOrd="3" destOrd="0" presId="urn:microsoft.com/office/officeart/2016/7/layout/BasicLinearProcessNumbered"/>
    <dgm:cxn modelId="{8EB298BD-34CC-401B-9907-BD1E944967CC}" type="presParOf" srcId="{927974BF-3B1E-45F1-8CFB-E9E43B74A993}" destId="{060DDAB8-620D-42F9-B49E-F3D1F499E77F}" srcOrd="5" destOrd="0" presId="urn:microsoft.com/office/officeart/2016/7/layout/BasicLinearProcessNumbered"/>
    <dgm:cxn modelId="{973C03FA-A925-48F5-8E69-8785BDEB3D5B}" type="presParOf" srcId="{927974BF-3B1E-45F1-8CFB-E9E43B74A993}" destId="{0612CC52-54E7-414C-8072-1FD980B62B77}" srcOrd="6" destOrd="0" presId="urn:microsoft.com/office/officeart/2016/7/layout/BasicLinearProcessNumbered"/>
    <dgm:cxn modelId="{4C1CA21B-D65B-49A6-B8A1-1B140135DA32}" type="presParOf" srcId="{0612CC52-54E7-414C-8072-1FD980B62B77}" destId="{CF88A104-1D88-4FC3-A289-40FD3A4DBA74}" srcOrd="0" destOrd="0" presId="urn:microsoft.com/office/officeart/2016/7/layout/BasicLinearProcessNumbered"/>
    <dgm:cxn modelId="{F405CDA6-2B6E-4E8B-BE48-F96A4D8E701A}" type="presParOf" srcId="{0612CC52-54E7-414C-8072-1FD980B62B77}" destId="{F497660B-CEBB-4D73-A454-98D603E8B844}" srcOrd="1" destOrd="0" presId="urn:microsoft.com/office/officeart/2016/7/layout/BasicLinearProcessNumbered"/>
    <dgm:cxn modelId="{B594ADCF-5CEB-41A4-B4B4-CB23F303C786}" type="presParOf" srcId="{0612CC52-54E7-414C-8072-1FD980B62B77}" destId="{069B8D55-1E8D-4311-8087-C04E0C989038}" srcOrd="2" destOrd="0" presId="urn:microsoft.com/office/officeart/2016/7/layout/BasicLinearProcessNumbered"/>
    <dgm:cxn modelId="{4864765E-9079-4E27-A5EE-396541880076}" type="presParOf" srcId="{0612CC52-54E7-414C-8072-1FD980B62B77}" destId="{F74245FD-4139-476F-B9AA-1731BF885B77}" srcOrd="3" destOrd="0" presId="urn:microsoft.com/office/officeart/2016/7/layout/BasicLinearProcessNumbered"/>
    <dgm:cxn modelId="{82088339-F28C-427B-BC61-F52022DF408E}" type="presParOf" srcId="{927974BF-3B1E-45F1-8CFB-E9E43B74A993}" destId="{8FBBD688-5BE1-4D0A-9A83-D2F8819595DD}" srcOrd="7" destOrd="0" presId="urn:microsoft.com/office/officeart/2016/7/layout/BasicLinearProcessNumbered"/>
    <dgm:cxn modelId="{E4ACAC4E-B7F9-4202-9FC6-146C44ACED81}" type="presParOf" srcId="{927974BF-3B1E-45F1-8CFB-E9E43B74A993}" destId="{3998AEDB-7EA2-46CE-B5EA-BC32CC9311EE}" srcOrd="8" destOrd="0" presId="urn:microsoft.com/office/officeart/2016/7/layout/BasicLinearProcessNumbered"/>
    <dgm:cxn modelId="{903467A2-3AF3-4C8F-904A-CAEEC1D07355}" type="presParOf" srcId="{3998AEDB-7EA2-46CE-B5EA-BC32CC9311EE}" destId="{5F521FC3-342E-4640-B3EF-ADF0C7AA92A0}" srcOrd="0" destOrd="0" presId="urn:microsoft.com/office/officeart/2016/7/layout/BasicLinearProcessNumbered"/>
    <dgm:cxn modelId="{89953B5F-097C-4ED8-92EE-F0414348CFD1}" type="presParOf" srcId="{3998AEDB-7EA2-46CE-B5EA-BC32CC9311EE}" destId="{D180FD87-E0DB-4BCF-84C4-ABC3B312A545}" srcOrd="1" destOrd="0" presId="urn:microsoft.com/office/officeart/2016/7/layout/BasicLinearProcessNumbered"/>
    <dgm:cxn modelId="{F5ADFBA2-5286-4063-B221-2DD4CF93F39B}" type="presParOf" srcId="{3998AEDB-7EA2-46CE-B5EA-BC32CC9311EE}" destId="{33824739-A107-4CBE-9E60-4387D0E78BFE}" srcOrd="2" destOrd="0" presId="urn:microsoft.com/office/officeart/2016/7/layout/BasicLinearProcessNumbered"/>
    <dgm:cxn modelId="{10AA8E33-AA48-45CD-81D0-E5FDDA866EB5}" type="presParOf" srcId="{3998AEDB-7EA2-46CE-B5EA-BC32CC9311EE}" destId="{54F5E0C0-43AD-4E02-BD30-E518033B65FE}"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3A337F-B20F-4296-B593-256738AC47AC}"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DBF8BC74-E0C4-4E95-AA40-BCB6539C6EA7}">
      <dgm:prSet custT="1"/>
      <dgm:spPr/>
      <dgm:t>
        <a:bodyPr/>
        <a:lstStyle/>
        <a:p>
          <a:r>
            <a:rPr lang="en-US" sz="2300" dirty="0"/>
            <a:t>Interpreting main effects without considering interactions</a:t>
          </a:r>
        </a:p>
      </dgm:t>
    </dgm:pt>
    <dgm:pt modelId="{1D3B5368-8B92-4CB6-A39F-CDAA6971C02F}" type="parTrans" cxnId="{4932E670-B04B-43E1-BEE2-99AED4801FED}">
      <dgm:prSet/>
      <dgm:spPr/>
      <dgm:t>
        <a:bodyPr/>
        <a:lstStyle/>
        <a:p>
          <a:endParaRPr lang="en-US"/>
        </a:p>
      </dgm:t>
    </dgm:pt>
    <dgm:pt modelId="{FCE9BF3C-D589-44C2-811B-E23DF8ACA4A3}" type="sibTrans" cxnId="{4932E670-B04B-43E1-BEE2-99AED4801FED}">
      <dgm:prSet/>
      <dgm:spPr/>
      <dgm:t>
        <a:bodyPr/>
        <a:lstStyle/>
        <a:p>
          <a:endParaRPr lang="en-US"/>
        </a:p>
      </dgm:t>
    </dgm:pt>
    <dgm:pt modelId="{356BE6F1-DA49-4820-BDC2-3EDA2755E1A3}">
      <dgm:prSet custT="1"/>
      <dgm:spPr/>
      <dgm:t>
        <a:bodyPr/>
        <a:lstStyle/>
        <a:p>
          <a:r>
            <a:rPr lang="en-US" sz="2300" dirty="0"/>
            <a:t>Not probing significant interactions</a:t>
          </a:r>
        </a:p>
      </dgm:t>
    </dgm:pt>
    <dgm:pt modelId="{377A3DE6-6193-439E-95D6-AECCAA9E7713}" type="parTrans" cxnId="{EFF0EEDB-5F79-402C-B037-0E2F73C800E1}">
      <dgm:prSet/>
      <dgm:spPr/>
      <dgm:t>
        <a:bodyPr/>
        <a:lstStyle/>
        <a:p>
          <a:endParaRPr lang="en-US"/>
        </a:p>
      </dgm:t>
    </dgm:pt>
    <dgm:pt modelId="{7439DDFD-3956-4BCA-9843-2405F6EB58E5}" type="sibTrans" cxnId="{EFF0EEDB-5F79-402C-B037-0E2F73C800E1}">
      <dgm:prSet/>
      <dgm:spPr/>
      <dgm:t>
        <a:bodyPr/>
        <a:lstStyle/>
        <a:p>
          <a:endParaRPr lang="en-US"/>
        </a:p>
      </dgm:t>
    </dgm:pt>
    <dgm:pt modelId="{15D6054A-3FA1-4A57-941D-77435EA9C4FD}">
      <dgm:prSet custT="1"/>
      <dgm:spPr/>
      <dgm:t>
        <a:bodyPr/>
        <a:lstStyle/>
        <a:p>
          <a:r>
            <a:rPr lang="en-US" sz="2300" dirty="0"/>
            <a:t>Mistaking statistical for practical significance</a:t>
          </a:r>
        </a:p>
      </dgm:t>
    </dgm:pt>
    <dgm:pt modelId="{762FEB8F-DD69-4523-86AC-E3C294975E61}" type="parTrans" cxnId="{6C3C4700-4B24-4BFC-960B-E106CE60AD14}">
      <dgm:prSet/>
      <dgm:spPr/>
      <dgm:t>
        <a:bodyPr/>
        <a:lstStyle/>
        <a:p>
          <a:endParaRPr lang="en-US"/>
        </a:p>
      </dgm:t>
    </dgm:pt>
    <dgm:pt modelId="{68E00471-107C-4F94-91AB-A94FDE658D97}" type="sibTrans" cxnId="{6C3C4700-4B24-4BFC-960B-E106CE60AD14}">
      <dgm:prSet/>
      <dgm:spPr/>
      <dgm:t>
        <a:bodyPr/>
        <a:lstStyle/>
        <a:p>
          <a:endParaRPr lang="en-US"/>
        </a:p>
      </dgm:t>
    </dgm:pt>
    <dgm:pt modelId="{D27C1B60-7181-4230-B71D-A2208CC1E9B8}">
      <dgm:prSet custT="1"/>
      <dgm:spPr/>
      <dgm:t>
        <a:bodyPr/>
        <a:lstStyle/>
        <a:p>
          <a:r>
            <a:rPr lang="en-US" sz="2300"/>
            <a:t>Overfitting with too many interaction terms</a:t>
          </a:r>
        </a:p>
      </dgm:t>
    </dgm:pt>
    <dgm:pt modelId="{99013FEC-8062-42F4-AF70-8517F5B21A18}" type="parTrans" cxnId="{6F386696-314C-474C-B6B9-153AD2B90048}">
      <dgm:prSet/>
      <dgm:spPr/>
      <dgm:t>
        <a:bodyPr/>
        <a:lstStyle/>
        <a:p>
          <a:endParaRPr lang="en-US"/>
        </a:p>
      </dgm:t>
    </dgm:pt>
    <dgm:pt modelId="{0C0875CC-3642-466B-840F-FFE752D2E9B3}" type="sibTrans" cxnId="{6F386696-314C-474C-B6B9-153AD2B90048}">
      <dgm:prSet/>
      <dgm:spPr/>
      <dgm:t>
        <a:bodyPr/>
        <a:lstStyle/>
        <a:p>
          <a:endParaRPr lang="en-US"/>
        </a:p>
      </dgm:t>
    </dgm:pt>
    <dgm:pt modelId="{DFB9F1CC-B99F-48F4-A631-441587B2C499}">
      <dgm:prSet custT="1"/>
      <dgm:spPr/>
      <dgm:t>
        <a:bodyPr/>
        <a:lstStyle/>
        <a:p>
          <a:r>
            <a:rPr lang="en-US" sz="2300"/>
            <a:t>Failing </a:t>
          </a:r>
          <a:r>
            <a:rPr lang="en-US" sz="2300" dirty="0"/>
            <a:t>to visualize interactions</a:t>
          </a:r>
        </a:p>
      </dgm:t>
    </dgm:pt>
    <dgm:pt modelId="{908D11DE-2DBE-421E-B519-260C4E0F6154}" type="parTrans" cxnId="{715050BA-2824-4172-AE94-612D802200E0}">
      <dgm:prSet/>
      <dgm:spPr/>
    </dgm:pt>
    <dgm:pt modelId="{6F86CF01-9D49-4059-9EF3-DEF1836B0668}" type="sibTrans" cxnId="{715050BA-2824-4172-AE94-612D802200E0}">
      <dgm:prSet/>
      <dgm:spPr/>
    </dgm:pt>
    <dgm:pt modelId="{9A87A131-EE31-489C-AA5D-20AF87C13F11}" type="pres">
      <dgm:prSet presAssocID="{F43A337F-B20F-4296-B593-256738AC47AC}" presName="vert0" presStyleCnt="0">
        <dgm:presLayoutVars>
          <dgm:dir/>
          <dgm:animOne val="branch"/>
          <dgm:animLvl val="lvl"/>
        </dgm:presLayoutVars>
      </dgm:prSet>
      <dgm:spPr/>
    </dgm:pt>
    <dgm:pt modelId="{05621756-A628-4AB2-AA9A-3EA95D3D5E36}" type="pres">
      <dgm:prSet presAssocID="{DBF8BC74-E0C4-4E95-AA40-BCB6539C6EA7}" presName="thickLine" presStyleLbl="alignNode1" presStyleIdx="0" presStyleCnt="5"/>
      <dgm:spPr/>
    </dgm:pt>
    <dgm:pt modelId="{F682F21E-293B-4241-8BC7-E735A88300B6}" type="pres">
      <dgm:prSet presAssocID="{DBF8BC74-E0C4-4E95-AA40-BCB6539C6EA7}" presName="horz1" presStyleCnt="0"/>
      <dgm:spPr/>
    </dgm:pt>
    <dgm:pt modelId="{463ABE6B-4A49-44B7-A7C7-B0B34580D633}" type="pres">
      <dgm:prSet presAssocID="{DBF8BC74-E0C4-4E95-AA40-BCB6539C6EA7}" presName="tx1" presStyleLbl="revTx" presStyleIdx="0" presStyleCnt="5"/>
      <dgm:spPr/>
    </dgm:pt>
    <dgm:pt modelId="{371DCF68-7FAB-4AEA-9F75-E673BBC047DF}" type="pres">
      <dgm:prSet presAssocID="{DBF8BC74-E0C4-4E95-AA40-BCB6539C6EA7}" presName="vert1" presStyleCnt="0"/>
      <dgm:spPr/>
    </dgm:pt>
    <dgm:pt modelId="{F3DE6EF5-60BD-4436-8C1E-E81CDAB86E48}" type="pres">
      <dgm:prSet presAssocID="{356BE6F1-DA49-4820-BDC2-3EDA2755E1A3}" presName="thickLine" presStyleLbl="alignNode1" presStyleIdx="1" presStyleCnt="5"/>
      <dgm:spPr/>
    </dgm:pt>
    <dgm:pt modelId="{E557A792-15D8-4B47-9F37-F666174EFAF1}" type="pres">
      <dgm:prSet presAssocID="{356BE6F1-DA49-4820-BDC2-3EDA2755E1A3}" presName="horz1" presStyleCnt="0"/>
      <dgm:spPr/>
    </dgm:pt>
    <dgm:pt modelId="{99913898-BC3B-488F-8118-83A9B0D72D5A}" type="pres">
      <dgm:prSet presAssocID="{356BE6F1-DA49-4820-BDC2-3EDA2755E1A3}" presName="tx1" presStyleLbl="revTx" presStyleIdx="1" presStyleCnt="5"/>
      <dgm:spPr/>
    </dgm:pt>
    <dgm:pt modelId="{363F92D5-9034-42CB-938A-92C1BD3C807B}" type="pres">
      <dgm:prSet presAssocID="{356BE6F1-DA49-4820-BDC2-3EDA2755E1A3}" presName="vert1" presStyleCnt="0"/>
      <dgm:spPr/>
    </dgm:pt>
    <dgm:pt modelId="{A4F855A5-B8F0-4615-9586-2D9B0CB7C4A9}" type="pres">
      <dgm:prSet presAssocID="{DFB9F1CC-B99F-48F4-A631-441587B2C499}" presName="thickLine" presStyleLbl="alignNode1" presStyleIdx="2" presStyleCnt="5"/>
      <dgm:spPr/>
    </dgm:pt>
    <dgm:pt modelId="{D9A9B8F8-DEE7-40F4-9DF0-35A59CB634EE}" type="pres">
      <dgm:prSet presAssocID="{DFB9F1CC-B99F-48F4-A631-441587B2C499}" presName="horz1" presStyleCnt="0"/>
      <dgm:spPr/>
    </dgm:pt>
    <dgm:pt modelId="{D8E89154-3A61-4814-97CE-3E707F682435}" type="pres">
      <dgm:prSet presAssocID="{DFB9F1CC-B99F-48F4-A631-441587B2C499}" presName="tx1" presStyleLbl="revTx" presStyleIdx="2" presStyleCnt="5"/>
      <dgm:spPr/>
    </dgm:pt>
    <dgm:pt modelId="{6ED54FA4-D941-4E7A-B8A5-3F739CC54B40}" type="pres">
      <dgm:prSet presAssocID="{DFB9F1CC-B99F-48F4-A631-441587B2C499}" presName="vert1" presStyleCnt="0"/>
      <dgm:spPr/>
    </dgm:pt>
    <dgm:pt modelId="{6FCFE417-3734-4FF8-8E34-055BADED9252}" type="pres">
      <dgm:prSet presAssocID="{15D6054A-3FA1-4A57-941D-77435EA9C4FD}" presName="thickLine" presStyleLbl="alignNode1" presStyleIdx="3" presStyleCnt="5"/>
      <dgm:spPr/>
    </dgm:pt>
    <dgm:pt modelId="{947FCCDC-4839-4A39-A2FD-22A8092A20B7}" type="pres">
      <dgm:prSet presAssocID="{15D6054A-3FA1-4A57-941D-77435EA9C4FD}" presName="horz1" presStyleCnt="0"/>
      <dgm:spPr/>
    </dgm:pt>
    <dgm:pt modelId="{C2751547-327E-4035-AA23-E135A97B4CC0}" type="pres">
      <dgm:prSet presAssocID="{15D6054A-3FA1-4A57-941D-77435EA9C4FD}" presName="tx1" presStyleLbl="revTx" presStyleIdx="3" presStyleCnt="5"/>
      <dgm:spPr/>
    </dgm:pt>
    <dgm:pt modelId="{02FBEFA5-941F-4872-84CD-DC9E788C26F8}" type="pres">
      <dgm:prSet presAssocID="{15D6054A-3FA1-4A57-941D-77435EA9C4FD}" presName="vert1" presStyleCnt="0"/>
      <dgm:spPr/>
    </dgm:pt>
    <dgm:pt modelId="{D243038A-2945-4A35-B7BC-5B556A15224F}" type="pres">
      <dgm:prSet presAssocID="{D27C1B60-7181-4230-B71D-A2208CC1E9B8}" presName="thickLine" presStyleLbl="alignNode1" presStyleIdx="4" presStyleCnt="5"/>
      <dgm:spPr/>
    </dgm:pt>
    <dgm:pt modelId="{7D563B5D-AE22-469F-9726-A73EABA84640}" type="pres">
      <dgm:prSet presAssocID="{D27C1B60-7181-4230-B71D-A2208CC1E9B8}" presName="horz1" presStyleCnt="0"/>
      <dgm:spPr/>
    </dgm:pt>
    <dgm:pt modelId="{30F73364-1F86-473C-9BD6-60DF4F4E3305}" type="pres">
      <dgm:prSet presAssocID="{D27C1B60-7181-4230-B71D-A2208CC1E9B8}" presName="tx1" presStyleLbl="revTx" presStyleIdx="4" presStyleCnt="5"/>
      <dgm:spPr/>
    </dgm:pt>
    <dgm:pt modelId="{17919B0A-7F85-4E6C-AF35-BC9BBA18FABA}" type="pres">
      <dgm:prSet presAssocID="{D27C1B60-7181-4230-B71D-A2208CC1E9B8}" presName="vert1" presStyleCnt="0"/>
      <dgm:spPr/>
    </dgm:pt>
  </dgm:ptLst>
  <dgm:cxnLst>
    <dgm:cxn modelId="{6C3C4700-4B24-4BFC-960B-E106CE60AD14}" srcId="{F43A337F-B20F-4296-B593-256738AC47AC}" destId="{15D6054A-3FA1-4A57-941D-77435EA9C4FD}" srcOrd="3" destOrd="0" parTransId="{762FEB8F-DD69-4523-86AC-E3C294975E61}" sibTransId="{68E00471-107C-4F94-91AB-A94FDE658D97}"/>
    <dgm:cxn modelId="{D8D2F30B-C197-4463-8F3B-7534318940E7}" type="presOf" srcId="{F43A337F-B20F-4296-B593-256738AC47AC}" destId="{9A87A131-EE31-489C-AA5D-20AF87C13F11}" srcOrd="0" destOrd="0" presId="urn:microsoft.com/office/officeart/2008/layout/LinedList"/>
    <dgm:cxn modelId="{D37D383D-53D2-47B3-9FA8-E0599756F6AD}" type="presOf" srcId="{DFB9F1CC-B99F-48F4-A631-441587B2C499}" destId="{D8E89154-3A61-4814-97CE-3E707F682435}" srcOrd="0" destOrd="0" presId="urn:microsoft.com/office/officeart/2008/layout/LinedList"/>
    <dgm:cxn modelId="{7DB79A64-7797-41F4-BBA5-0AFC8697E55F}" type="presOf" srcId="{15D6054A-3FA1-4A57-941D-77435EA9C4FD}" destId="{C2751547-327E-4035-AA23-E135A97B4CC0}" srcOrd="0" destOrd="0" presId="urn:microsoft.com/office/officeart/2008/layout/LinedList"/>
    <dgm:cxn modelId="{4932E670-B04B-43E1-BEE2-99AED4801FED}" srcId="{F43A337F-B20F-4296-B593-256738AC47AC}" destId="{DBF8BC74-E0C4-4E95-AA40-BCB6539C6EA7}" srcOrd="0" destOrd="0" parTransId="{1D3B5368-8B92-4CB6-A39F-CDAA6971C02F}" sibTransId="{FCE9BF3C-D589-44C2-811B-E23DF8ACA4A3}"/>
    <dgm:cxn modelId="{B93C887F-0BCE-424D-8370-34F7F8DCCA12}" type="presOf" srcId="{D27C1B60-7181-4230-B71D-A2208CC1E9B8}" destId="{30F73364-1F86-473C-9BD6-60DF4F4E3305}" srcOrd="0" destOrd="0" presId="urn:microsoft.com/office/officeart/2008/layout/LinedList"/>
    <dgm:cxn modelId="{6F386696-314C-474C-B6B9-153AD2B90048}" srcId="{F43A337F-B20F-4296-B593-256738AC47AC}" destId="{D27C1B60-7181-4230-B71D-A2208CC1E9B8}" srcOrd="4" destOrd="0" parTransId="{99013FEC-8062-42F4-AF70-8517F5B21A18}" sibTransId="{0C0875CC-3642-466B-840F-FFE752D2E9B3}"/>
    <dgm:cxn modelId="{A76A699A-9581-47E3-9323-0CD218688D7C}" type="presOf" srcId="{356BE6F1-DA49-4820-BDC2-3EDA2755E1A3}" destId="{99913898-BC3B-488F-8118-83A9B0D72D5A}" srcOrd="0" destOrd="0" presId="urn:microsoft.com/office/officeart/2008/layout/LinedList"/>
    <dgm:cxn modelId="{715050BA-2824-4172-AE94-612D802200E0}" srcId="{F43A337F-B20F-4296-B593-256738AC47AC}" destId="{DFB9F1CC-B99F-48F4-A631-441587B2C499}" srcOrd="2" destOrd="0" parTransId="{908D11DE-2DBE-421E-B519-260C4E0F6154}" sibTransId="{6F86CF01-9D49-4059-9EF3-DEF1836B0668}"/>
    <dgm:cxn modelId="{EFF0EEDB-5F79-402C-B037-0E2F73C800E1}" srcId="{F43A337F-B20F-4296-B593-256738AC47AC}" destId="{356BE6F1-DA49-4820-BDC2-3EDA2755E1A3}" srcOrd="1" destOrd="0" parTransId="{377A3DE6-6193-439E-95D6-AECCAA9E7713}" sibTransId="{7439DDFD-3956-4BCA-9843-2405F6EB58E5}"/>
    <dgm:cxn modelId="{77F0E4E5-7FBD-4E11-933A-C673B9E94906}" type="presOf" srcId="{DBF8BC74-E0C4-4E95-AA40-BCB6539C6EA7}" destId="{463ABE6B-4A49-44B7-A7C7-B0B34580D633}" srcOrd="0" destOrd="0" presId="urn:microsoft.com/office/officeart/2008/layout/LinedList"/>
    <dgm:cxn modelId="{56812450-4A18-44D1-9413-9BA6E8858E23}" type="presParOf" srcId="{9A87A131-EE31-489C-AA5D-20AF87C13F11}" destId="{05621756-A628-4AB2-AA9A-3EA95D3D5E36}" srcOrd="0" destOrd="0" presId="urn:microsoft.com/office/officeart/2008/layout/LinedList"/>
    <dgm:cxn modelId="{0EB8BB3B-7A56-42BC-87F6-037799953618}" type="presParOf" srcId="{9A87A131-EE31-489C-AA5D-20AF87C13F11}" destId="{F682F21E-293B-4241-8BC7-E735A88300B6}" srcOrd="1" destOrd="0" presId="urn:microsoft.com/office/officeart/2008/layout/LinedList"/>
    <dgm:cxn modelId="{79CFB06F-84BA-45EA-84F7-C357DC3BB14C}" type="presParOf" srcId="{F682F21E-293B-4241-8BC7-E735A88300B6}" destId="{463ABE6B-4A49-44B7-A7C7-B0B34580D633}" srcOrd="0" destOrd="0" presId="urn:microsoft.com/office/officeart/2008/layout/LinedList"/>
    <dgm:cxn modelId="{9A4B98B4-1C7E-44C8-AA4B-F0AD95ACBB27}" type="presParOf" srcId="{F682F21E-293B-4241-8BC7-E735A88300B6}" destId="{371DCF68-7FAB-4AEA-9F75-E673BBC047DF}" srcOrd="1" destOrd="0" presId="urn:microsoft.com/office/officeart/2008/layout/LinedList"/>
    <dgm:cxn modelId="{A595DBA4-9E0D-49E0-9F28-B2E7D283CE30}" type="presParOf" srcId="{9A87A131-EE31-489C-AA5D-20AF87C13F11}" destId="{F3DE6EF5-60BD-4436-8C1E-E81CDAB86E48}" srcOrd="2" destOrd="0" presId="urn:microsoft.com/office/officeart/2008/layout/LinedList"/>
    <dgm:cxn modelId="{5E28F852-7A4E-4A12-AED2-45648119E573}" type="presParOf" srcId="{9A87A131-EE31-489C-AA5D-20AF87C13F11}" destId="{E557A792-15D8-4B47-9F37-F666174EFAF1}" srcOrd="3" destOrd="0" presId="urn:microsoft.com/office/officeart/2008/layout/LinedList"/>
    <dgm:cxn modelId="{D174DA97-DAAE-4740-8AF9-5F4601EB4281}" type="presParOf" srcId="{E557A792-15D8-4B47-9F37-F666174EFAF1}" destId="{99913898-BC3B-488F-8118-83A9B0D72D5A}" srcOrd="0" destOrd="0" presId="urn:microsoft.com/office/officeart/2008/layout/LinedList"/>
    <dgm:cxn modelId="{D7223C8C-7B6A-4A08-BD1E-C8571A63D0AD}" type="presParOf" srcId="{E557A792-15D8-4B47-9F37-F666174EFAF1}" destId="{363F92D5-9034-42CB-938A-92C1BD3C807B}" srcOrd="1" destOrd="0" presId="urn:microsoft.com/office/officeart/2008/layout/LinedList"/>
    <dgm:cxn modelId="{D970C4ED-8B83-4256-8BF6-BE652D1C7B33}" type="presParOf" srcId="{9A87A131-EE31-489C-AA5D-20AF87C13F11}" destId="{A4F855A5-B8F0-4615-9586-2D9B0CB7C4A9}" srcOrd="4" destOrd="0" presId="urn:microsoft.com/office/officeart/2008/layout/LinedList"/>
    <dgm:cxn modelId="{85BD1D6B-E773-4925-8943-5DE192A82BF9}" type="presParOf" srcId="{9A87A131-EE31-489C-AA5D-20AF87C13F11}" destId="{D9A9B8F8-DEE7-40F4-9DF0-35A59CB634EE}" srcOrd="5" destOrd="0" presId="urn:microsoft.com/office/officeart/2008/layout/LinedList"/>
    <dgm:cxn modelId="{B60AA447-7137-463A-A665-77942574E826}" type="presParOf" srcId="{D9A9B8F8-DEE7-40F4-9DF0-35A59CB634EE}" destId="{D8E89154-3A61-4814-97CE-3E707F682435}" srcOrd="0" destOrd="0" presId="urn:microsoft.com/office/officeart/2008/layout/LinedList"/>
    <dgm:cxn modelId="{405DEA06-11EC-4641-9ECA-4126C9AD7325}" type="presParOf" srcId="{D9A9B8F8-DEE7-40F4-9DF0-35A59CB634EE}" destId="{6ED54FA4-D941-4E7A-B8A5-3F739CC54B40}" srcOrd="1" destOrd="0" presId="urn:microsoft.com/office/officeart/2008/layout/LinedList"/>
    <dgm:cxn modelId="{82FFACFA-3192-440E-A521-A171C91A7580}" type="presParOf" srcId="{9A87A131-EE31-489C-AA5D-20AF87C13F11}" destId="{6FCFE417-3734-4FF8-8E34-055BADED9252}" srcOrd="6" destOrd="0" presId="urn:microsoft.com/office/officeart/2008/layout/LinedList"/>
    <dgm:cxn modelId="{89F6F3D9-8A2B-4EC0-A97F-718FD63EC684}" type="presParOf" srcId="{9A87A131-EE31-489C-AA5D-20AF87C13F11}" destId="{947FCCDC-4839-4A39-A2FD-22A8092A20B7}" srcOrd="7" destOrd="0" presId="urn:microsoft.com/office/officeart/2008/layout/LinedList"/>
    <dgm:cxn modelId="{90208488-D0BF-443D-934D-C82AD0D1E614}" type="presParOf" srcId="{947FCCDC-4839-4A39-A2FD-22A8092A20B7}" destId="{C2751547-327E-4035-AA23-E135A97B4CC0}" srcOrd="0" destOrd="0" presId="urn:microsoft.com/office/officeart/2008/layout/LinedList"/>
    <dgm:cxn modelId="{DBC93532-B165-4CF3-8472-AE8CADC7218E}" type="presParOf" srcId="{947FCCDC-4839-4A39-A2FD-22A8092A20B7}" destId="{02FBEFA5-941F-4872-84CD-DC9E788C26F8}" srcOrd="1" destOrd="0" presId="urn:microsoft.com/office/officeart/2008/layout/LinedList"/>
    <dgm:cxn modelId="{19662681-CE14-463C-AA2E-AA50230EA429}" type="presParOf" srcId="{9A87A131-EE31-489C-AA5D-20AF87C13F11}" destId="{D243038A-2945-4A35-B7BC-5B556A15224F}" srcOrd="8" destOrd="0" presId="urn:microsoft.com/office/officeart/2008/layout/LinedList"/>
    <dgm:cxn modelId="{297DD36A-25A0-415E-B56C-860DA6160ED2}" type="presParOf" srcId="{9A87A131-EE31-489C-AA5D-20AF87C13F11}" destId="{7D563B5D-AE22-469F-9726-A73EABA84640}" srcOrd="9" destOrd="0" presId="urn:microsoft.com/office/officeart/2008/layout/LinedList"/>
    <dgm:cxn modelId="{8EAA743B-F16A-408D-945B-DAAA0B385B89}" type="presParOf" srcId="{7D563B5D-AE22-469F-9726-A73EABA84640}" destId="{30F73364-1F86-473C-9BD6-60DF4F4E3305}" srcOrd="0" destOrd="0" presId="urn:microsoft.com/office/officeart/2008/layout/LinedList"/>
    <dgm:cxn modelId="{E211F9CC-35A5-4CD8-BA08-C2916A4A12D2}" type="presParOf" srcId="{7D563B5D-AE22-469F-9726-A73EABA84640}" destId="{17919B0A-7F85-4E6C-AF35-BC9BBA18FAB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0B5D71-F62E-4C43-8016-2ABA20377A03}"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15F29506-BC29-40D3-A45B-D81C6C3FC27A}">
      <dgm:prSet/>
      <dgm:spPr/>
      <dgm:t>
        <a:bodyPr/>
        <a:lstStyle/>
        <a:p>
          <a:r>
            <a:rPr lang="en-US"/>
            <a:t>R packages: lavaan, semPlot, semhelpinghands</a:t>
          </a:r>
        </a:p>
      </dgm:t>
    </dgm:pt>
    <dgm:pt modelId="{063AADA3-DB23-4027-8DE2-B9202376A785}" type="parTrans" cxnId="{758B6610-690F-4296-8CE3-3E79F70A2EA3}">
      <dgm:prSet/>
      <dgm:spPr/>
      <dgm:t>
        <a:bodyPr/>
        <a:lstStyle/>
        <a:p>
          <a:endParaRPr lang="en-US"/>
        </a:p>
      </dgm:t>
    </dgm:pt>
    <dgm:pt modelId="{A06F7833-75DD-4A02-9479-E9DC8BA66BE3}" type="sibTrans" cxnId="{758B6610-690F-4296-8CE3-3E79F70A2EA3}">
      <dgm:prSet/>
      <dgm:spPr/>
      <dgm:t>
        <a:bodyPr/>
        <a:lstStyle/>
        <a:p>
          <a:endParaRPr lang="en-US"/>
        </a:p>
      </dgm:t>
    </dgm:pt>
    <dgm:pt modelId="{FC9B1570-5A26-45C8-8E58-8DFBC38C48F2}">
      <dgm:prSet/>
      <dgm:spPr/>
      <dgm:t>
        <a:bodyPr/>
        <a:lstStyle/>
        <a:p>
          <a:r>
            <a:rPr lang="en-US" dirty="0"/>
            <a:t>SPSS </a:t>
          </a:r>
          <a:br>
            <a:rPr lang="en-US" dirty="0"/>
          </a:br>
          <a:r>
            <a:rPr lang="en-US" dirty="0"/>
            <a:t>PROCESS macro</a:t>
          </a:r>
        </a:p>
      </dgm:t>
    </dgm:pt>
    <dgm:pt modelId="{DF211AA8-AC32-4D73-8ECF-7AB0F770B3A0}" type="parTrans" cxnId="{619EF3FC-1814-4354-A89B-E4D6D6276DD2}">
      <dgm:prSet/>
      <dgm:spPr/>
      <dgm:t>
        <a:bodyPr/>
        <a:lstStyle/>
        <a:p>
          <a:endParaRPr lang="en-US"/>
        </a:p>
      </dgm:t>
    </dgm:pt>
    <dgm:pt modelId="{7C54B99D-9670-4AC1-8CD1-AF5BE7C6D242}" type="sibTrans" cxnId="{619EF3FC-1814-4354-A89B-E4D6D6276DD2}">
      <dgm:prSet/>
      <dgm:spPr/>
      <dgm:t>
        <a:bodyPr/>
        <a:lstStyle/>
        <a:p>
          <a:endParaRPr lang="en-US"/>
        </a:p>
      </dgm:t>
    </dgm:pt>
    <dgm:pt modelId="{F1FDD81C-8E48-4EC7-9796-E7CFD706A7F5}">
      <dgm:prSet/>
      <dgm:spPr/>
      <dgm:t>
        <a:bodyPr/>
        <a:lstStyle/>
        <a:p>
          <a:r>
            <a:rPr lang="en-US" dirty="0"/>
            <a:t>G*Power for Power Analysis</a:t>
          </a:r>
        </a:p>
      </dgm:t>
    </dgm:pt>
    <dgm:pt modelId="{510162CB-6DF7-49D8-8ABD-98725009F0FB}" type="parTrans" cxnId="{5ED0EC00-FD43-487A-9606-991BCDD4CA44}">
      <dgm:prSet/>
      <dgm:spPr/>
      <dgm:t>
        <a:bodyPr/>
        <a:lstStyle/>
        <a:p>
          <a:endParaRPr lang="en-US"/>
        </a:p>
      </dgm:t>
    </dgm:pt>
    <dgm:pt modelId="{DA12DACD-1CBB-42B9-9D3F-AD2DE0F8A679}" type="sibTrans" cxnId="{5ED0EC00-FD43-487A-9606-991BCDD4CA44}">
      <dgm:prSet/>
      <dgm:spPr/>
      <dgm:t>
        <a:bodyPr/>
        <a:lstStyle/>
        <a:p>
          <a:endParaRPr lang="en-US"/>
        </a:p>
      </dgm:t>
    </dgm:pt>
    <dgm:pt modelId="{3473609B-762B-471B-99AA-689614F01808}" type="pres">
      <dgm:prSet presAssocID="{4D0B5D71-F62E-4C43-8016-2ABA20377A03}" presName="diagram" presStyleCnt="0">
        <dgm:presLayoutVars>
          <dgm:dir/>
          <dgm:resizeHandles val="exact"/>
        </dgm:presLayoutVars>
      </dgm:prSet>
      <dgm:spPr/>
    </dgm:pt>
    <dgm:pt modelId="{AF5FA7C7-869E-4BCC-8E94-B34AA328AEFF}" type="pres">
      <dgm:prSet presAssocID="{15F29506-BC29-40D3-A45B-D81C6C3FC27A}" presName="node" presStyleLbl="node1" presStyleIdx="0" presStyleCnt="3">
        <dgm:presLayoutVars>
          <dgm:bulletEnabled val="1"/>
        </dgm:presLayoutVars>
      </dgm:prSet>
      <dgm:spPr/>
    </dgm:pt>
    <dgm:pt modelId="{5F5D8928-0F48-4B4E-B804-11FF3DE6E156}" type="pres">
      <dgm:prSet presAssocID="{A06F7833-75DD-4A02-9479-E9DC8BA66BE3}" presName="sibTrans" presStyleCnt="0"/>
      <dgm:spPr/>
    </dgm:pt>
    <dgm:pt modelId="{5A3CBBA2-0E5A-4D6A-B37B-8BE57A7B8699}" type="pres">
      <dgm:prSet presAssocID="{FC9B1570-5A26-45C8-8E58-8DFBC38C48F2}" presName="node" presStyleLbl="node1" presStyleIdx="1" presStyleCnt="3">
        <dgm:presLayoutVars>
          <dgm:bulletEnabled val="1"/>
        </dgm:presLayoutVars>
      </dgm:prSet>
      <dgm:spPr/>
    </dgm:pt>
    <dgm:pt modelId="{6138731B-7042-4F65-AD11-7621E81C9193}" type="pres">
      <dgm:prSet presAssocID="{7C54B99D-9670-4AC1-8CD1-AF5BE7C6D242}" presName="sibTrans" presStyleCnt="0"/>
      <dgm:spPr/>
    </dgm:pt>
    <dgm:pt modelId="{F28462B0-BADB-4D18-9836-9B92AD305CF1}" type="pres">
      <dgm:prSet presAssocID="{F1FDD81C-8E48-4EC7-9796-E7CFD706A7F5}" presName="node" presStyleLbl="node1" presStyleIdx="2" presStyleCnt="3">
        <dgm:presLayoutVars>
          <dgm:bulletEnabled val="1"/>
        </dgm:presLayoutVars>
      </dgm:prSet>
      <dgm:spPr/>
    </dgm:pt>
  </dgm:ptLst>
  <dgm:cxnLst>
    <dgm:cxn modelId="{5ED0EC00-FD43-487A-9606-991BCDD4CA44}" srcId="{4D0B5D71-F62E-4C43-8016-2ABA20377A03}" destId="{F1FDD81C-8E48-4EC7-9796-E7CFD706A7F5}" srcOrd="2" destOrd="0" parTransId="{510162CB-6DF7-49D8-8ABD-98725009F0FB}" sibTransId="{DA12DACD-1CBB-42B9-9D3F-AD2DE0F8A679}"/>
    <dgm:cxn modelId="{758B6610-690F-4296-8CE3-3E79F70A2EA3}" srcId="{4D0B5D71-F62E-4C43-8016-2ABA20377A03}" destId="{15F29506-BC29-40D3-A45B-D81C6C3FC27A}" srcOrd="0" destOrd="0" parTransId="{063AADA3-DB23-4027-8DE2-B9202376A785}" sibTransId="{A06F7833-75DD-4A02-9479-E9DC8BA66BE3}"/>
    <dgm:cxn modelId="{CA7C5531-55E1-4E72-B831-F3DDB205546C}" type="presOf" srcId="{4D0B5D71-F62E-4C43-8016-2ABA20377A03}" destId="{3473609B-762B-471B-99AA-689614F01808}" srcOrd="0" destOrd="0" presId="urn:microsoft.com/office/officeart/2005/8/layout/default"/>
    <dgm:cxn modelId="{1BBF4A38-DFFF-4C93-BDD0-891AEBC659CA}" type="presOf" srcId="{FC9B1570-5A26-45C8-8E58-8DFBC38C48F2}" destId="{5A3CBBA2-0E5A-4D6A-B37B-8BE57A7B8699}" srcOrd="0" destOrd="0" presId="urn:microsoft.com/office/officeart/2005/8/layout/default"/>
    <dgm:cxn modelId="{99ED8D85-D652-42BB-9A5C-82169117D4F6}" type="presOf" srcId="{15F29506-BC29-40D3-A45B-D81C6C3FC27A}" destId="{AF5FA7C7-869E-4BCC-8E94-B34AA328AEFF}" srcOrd="0" destOrd="0" presId="urn:microsoft.com/office/officeart/2005/8/layout/default"/>
    <dgm:cxn modelId="{84F76BDA-5767-4E39-A4A3-D3495394FE75}" type="presOf" srcId="{F1FDD81C-8E48-4EC7-9796-E7CFD706A7F5}" destId="{F28462B0-BADB-4D18-9836-9B92AD305CF1}" srcOrd="0" destOrd="0" presId="urn:microsoft.com/office/officeart/2005/8/layout/default"/>
    <dgm:cxn modelId="{619EF3FC-1814-4354-A89B-E4D6D6276DD2}" srcId="{4D0B5D71-F62E-4C43-8016-2ABA20377A03}" destId="{FC9B1570-5A26-45C8-8E58-8DFBC38C48F2}" srcOrd="1" destOrd="0" parTransId="{DF211AA8-AC32-4D73-8ECF-7AB0F770B3A0}" sibTransId="{7C54B99D-9670-4AC1-8CD1-AF5BE7C6D242}"/>
    <dgm:cxn modelId="{E5FAC2B7-B8D8-4748-B465-A6CFBBF3F9D7}" type="presParOf" srcId="{3473609B-762B-471B-99AA-689614F01808}" destId="{AF5FA7C7-869E-4BCC-8E94-B34AA328AEFF}" srcOrd="0" destOrd="0" presId="urn:microsoft.com/office/officeart/2005/8/layout/default"/>
    <dgm:cxn modelId="{6A81487E-5328-43C0-8616-F667A9A00065}" type="presParOf" srcId="{3473609B-762B-471B-99AA-689614F01808}" destId="{5F5D8928-0F48-4B4E-B804-11FF3DE6E156}" srcOrd="1" destOrd="0" presId="urn:microsoft.com/office/officeart/2005/8/layout/default"/>
    <dgm:cxn modelId="{9E2B5F5A-008B-4F1E-933F-7F17514A57B9}" type="presParOf" srcId="{3473609B-762B-471B-99AA-689614F01808}" destId="{5A3CBBA2-0E5A-4D6A-B37B-8BE57A7B8699}" srcOrd="2" destOrd="0" presId="urn:microsoft.com/office/officeart/2005/8/layout/default"/>
    <dgm:cxn modelId="{AC4C6F18-C67E-4C26-8276-BD523B32C11C}" type="presParOf" srcId="{3473609B-762B-471B-99AA-689614F01808}" destId="{6138731B-7042-4F65-AD11-7621E81C9193}" srcOrd="3" destOrd="0" presId="urn:microsoft.com/office/officeart/2005/8/layout/default"/>
    <dgm:cxn modelId="{E44C90A1-A59C-4393-A960-356A40C07790}" type="presParOf" srcId="{3473609B-762B-471B-99AA-689614F01808}" destId="{F28462B0-BADB-4D18-9836-9B92AD305CF1}" srcOrd="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CE671-A076-497E-9B85-55748FF05F22}">
      <dsp:nvSpPr>
        <dsp:cNvPr id="0" name=""/>
        <dsp:cNvSpPr/>
      </dsp:nvSpPr>
      <dsp:spPr>
        <a:xfrm>
          <a:off x="4044" y="383321"/>
          <a:ext cx="2190039" cy="3066054"/>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844550">
            <a:lnSpc>
              <a:spcPct val="90000"/>
            </a:lnSpc>
            <a:spcBef>
              <a:spcPct val="0"/>
            </a:spcBef>
            <a:spcAft>
              <a:spcPct val="35000"/>
            </a:spcAft>
            <a:buNone/>
          </a:pPr>
          <a:r>
            <a:rPr lang="en-US" sz="1900" b="1" kern="1200" dirty="0"/>
            <a:t>Statistical methods for testing each approach</a:t>
          </a:r>
          <a:endParaRPr lang="en-US" sz="1900" kern="1200" dirty="0"/>
        </a:p>
      </dsp:txBody>
      <dsp:txXfrm>
        <a:off x="4044" y="1548421"/>
        <a:ext cx="2190039" cy="1839632"/>
      </dsp:txXfrm>
    </dsp:sp>
    <dsp:sp modelId="{265ABCEC-867B-4FD9-8B1A-D46E988CA952}">
      <dsp:nvSpPr>
        <dsp:cNvPr id="0" name=""/>
        <dsp:cNvSpPr/>
      </dsp:nvSpPr>
      <dsp:spPr>
        <a:xfrm>
          <a:off x="639156" y="689926"/>
          <a:ext cx="919816" cy="919816"/>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1</a:t>
          </a:r>
        </a:p>
      </dsp:txBody>
      <dsp:txXfrm>
        <a:off x="773860" y="824630"/>
        <a:ext cx="650408" cy="650408"/>
      </dsp:txXfrm>
    </dsp:sp>
    <dsp:sp modelId="{19E4E9BD-84C2-4EC7-9DDF-07FC940DD4C6}">
      <dsp:nvSpPr>
        <dsp:cNvPr id="0" name=""/>
        <dsp:cNvSpPr/>
      </dsp:nvSpPr>
      <dsp:spPr>
        <a:xfrm>
          <a:off x="4044" y="3449303"/>
          <a:ext cx="2190039" cy="72"/>
        </a:xfrm>
        <a:prstGeom prst="rect">
          <a:avLst/>
        </a:prstGeom>
        <a:solidFill>
          <a:schemeClr val="accent2">
            <a:hueOff val="715957"/>
            <a:satOff val="-2055"/>
            <a:lumOff val="-3290"/>
            <a:alphaOff val="0"/>
          </a:schemeClr>
        </a:solidFill>
        <a:ln w="19050" cap="flat" cmpd="sng" algn="ctr">
          <a:solidFill>
            <a:schemeClr val="accent2">
              <a:hueOff val="715957"/>
              <a:satOff val="-2055"/>
              <a:lumOff val="-329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32E6B3D-E0B0-4B0D-A7E7-C7383347C541}">
      <dsp:nvSpPr>
        <dsp:cNvPr id="0" name=""/>
        <dsp:cNvSpPr/>
      </dsp:nvSpPr>
      <dsp:spPr>
        <a:xfrm>
          <a:off x="2413087" y="383321"/>
          <a:ext cx="2190039" cy="3066054"/>
        </a:xfrm>
        <a:prstGeom prst="rect">
          <a:avLst/>
        </a:prstGeom>
        <a:solidFill>
          <a:schemeClr val="accent2">
            <a:tint val="40000"/>
            <a:alpha val="90000"/>
            <a:hueOff val="1683680"/>
            <a:satOff val="-15558"/>
            <a:lumOff val="-1754"/>
            <a:alphaOff val="0"/>
          </a:schemeClr>
        </a:solidFill>
        <a:ln w="19050" cap="flat" cmpd="sng" algn="ctr">
          <a:solidFill>
            <a:schemeClr val="accent2">
              <a:tint val="40000"/>
              <a:alpha val="90000"/>
              <a:hueOff val="1683680"/>
              <a:satOff val="-15558"/>
              <a:lumOff val="-17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844550">
            <a:lnSpc>
              <a:spcPct val="90000"/>
            </a:lnSpc>
            <a:spcBef>
              <a:spcPct val="0"/>
            </a:spcBef>
            <a:spcAft>
              <a:spcPct val="35000"/>
            </a:spcAft>
            <a:buNone/>
          </a:pPr>
          <a:r>
            <a:rPr lang="en-US" sz="1900" b="1" kern="1200" dirty="0"/>
            <a:t>Data preparation &amp; assumptions</a:t>
          </a:r>
          <a:endParaRPr lang="en-US" sz="1900" kern="1200" dirty="0"/>
        </a:p>
      </dsp:txBody>
      <dsp:txXfrm>
        <a:off x="2413087" y="1548421"/>
        <a:ext cx="2190039" cy="1839632"/>
      </dsp:txXfrm>
    </dsp:sp>
    <dsp:sp modelId="{167BF650-8FFF-4906-B6CE-3A8CDD948851}">
      <dsp:nvSpPr>
        <dsp:cNvPr id="0" name=""/>
        <dsp:cNvSpPr/>
      </dsp:nvSpPr>
      <dsp:spPr>
        <a:xfrm>
          <a:off x="3048199" y="689926"/>
          <a:ext cx="919816" cy="919816"/>
        </a:xfrm>
        <a:prstGeom prst="ellipse">
          <a:avLst/>
        </a:prstGeom>
        <a:solidFill>
          <a:schemeClr val="accent2">
            <a:hueOff val="1431914"/>
            <a:satOff val="-4110"/>
            <a:lumOff val="-6580"/>
            <a:alphaOff val="0"/>
          </a:schemeClr>
        </a:solidFill>
        <a:ln w="19050" cap="flat" cmpd="sng" algn="ctr">
          <a:solidFill>
            <a:schemeClr val="accent2">
              <a:hueOff val="1431914"/>
              <a:satOff val="-4110"/>
              <a:lumOff val="-658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2</a:t>
          </a:r>
        </a:p>
      </dsp:txBody>
      <dsp:txXfrm>
        <a:off x="3182903" y="824630"/>
        <a:ext cx="650408" cy="650408"/>
      </dsp:txXfrm>
    </dsp:sp>
    <dsp:sp modelId="{BE04B320-FFD4-405F-B810-BE2EF91207C1}">
      <dsp:nvSpPr>
        <dsp:cNvPr id="0" name=""/>
        <dsp:cNvSpPr/>
      </dsp:nvSpPr>
      <dsp:spPr>
        <a:xfrm>
          <a:off x="2413087" y="3449303"/>
          <a:ext cx="2190039" cy="72"/>
        </a:xfrm>
        <a:prstGeom prst="rect">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DCC2316A-9FDE-4200-B38E-3C4D9426D67F}">
      <dsp:nvSpPr>
        <dsp:cNvPr id="0" name=""/>
        <dsp:cNvSpPr/>
      </dsp:nvSpPr>
      <dsp:spPr>
        <a:xfrm>
          <a:off x="4822130" y="383321"/>
          <a:ext cx="2190039" cy="3066054"/>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844550">
            <a:lnSpc>
              <a:spcPct val="90000"/>
            </a:lnSpc>
            <a:spcBef>
              <a:spcPct val="0"/>
            </a:spcBef>
            <a:spcAft>
              <a:spcPct val="35000"/>
            </a:spcAft>
            <a:buNone/>
          </a:pPr>
          <a:r>
            <a:rPr lang="en-US" sz="1900" b="1" kern="1200" dirty="0"/>
            <a:t>Common pitfalls &amp; how to avoid them</a:t>
          </a:r>
          <a:endParaRPr lang="en-US" sz="1900" kern="1200" dirty="0"/>
        </a:p>
      </dsp:txBody>
      <dsp:txXfrm>
        <a:off x="4822130" y="1548421"/>
        <a:ext cx="2190039" cy="1839632"/>
      </dsp:txXfrm>
    </dsp:sp>
    <dsp:sp modelId="{570AB622-718D-404C-9F5B-E4FF58638C95}">
      <dsp:nvSpPr>
        <dsp:cNvPr id="0" name=""/>
        <dsp:cNvSpPr/>
      </dsp:nvSpPr>
      <dsp:spPr>
        <a:xfrm>
          <a:off x="5457242" y="689926"/>
          <a:ext cx="919816" cy="919816"/>
        </a:xfrm>
        <a:prstGeom prst="ellipse">
          <a:avLst/>
        </a:prstGeom>
        <a:solidFill>
          <a:schemeClr val="accent2">
            <a:hueOff val="2863828"/>
            <a:satOff val="-8219"/>
            <a:lumOff val="-13160"/>
            <a:alphaOff val="0"/>
          </a:schemeClr>
        </a:solidFill>
        <a:ln w="19050" cap="flat" cmpd="sng" algn="ctr">
          <a:solidFill>
            <a:schemeClr val="accent2">
              <a:hueOff val="2863828"/>
              <a:satOff val="-8219"/>
              <a:lumOff val="-1316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3</a:t>
          </a:r>
        </a:p>
      </dsp:txBody>
      <dsp:txXfrm>
        <a:off x="5591946" y="824630"/>
        <a:ext cx="650408" cy="650408"/>
      </dsp:txXfrm>
    </dsp:sp>
    <dsp:sp modelId="{17CEDDBD-C581-4374-9320-E21D1A02F0E9}">
      <dsp:nvSpPr>
        <dsp:cNvPr id="0" name=""/>
        <dsp:cNvSpPr/>
      </dsp:nvSpPr>
      <dsp:spPr>
        <a:xfrm>
          <a:off x="4822130" y="3449303"/>
          <a:ext cx="2190039" cy="72"/>
        </a:xfrm>
        <a:prstGeom prst="rect">
          <a:avLst/>
        </a:prstGeom>
        <a:solidFill>
          <a:schemeClr val="accent2">
            <a:hueOff val="3579786"/>
            <a:satOff val="-10274"/>
            <a:lumOff val="-16449"/>
            <a:alphaOff val="0"/>
          </a:schemeClr>
        </a:solidFill>
        <a:ln w="19050" cap="flat" cmpd="sng" algn="ctr">
          <a:solidFill>
            <a:schemeClr val="accent2">
              <a:hueOff val="3579786"/>
              <a:satOff val="-10274"/>
              <a:lumOff val="-1644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F88A104-1D88-4FC3-A289-40FD3A4DBA74}">
      <dsp:nvSpPr>
        <dsp:cNvPr id="0" name=""/>
        <dsp:cNvSpPr/>
      </dsp:nvSpPr>
      <dsp:spPr>
        <a:xfrm>
          <a:off x="7231173" y="383321"/>
          <a:ext cx="2190039" cy="3066054"/>
        </a:xfrm>
        <a:prstGeom prst="rect">
          <a:avLst/>
        </a:prstGeom>
        <a:solidFill>
          <a:schemeClr val="accent2">
            <a:tint val="40000"/>
            <a:alpha val="90000"/>
            <a:hueOff val="5051039"/>
            <a:satOff val="-46674"/>
            <a:lumOff val="-5261"/>
            <a:alphaOff val="0"/>
          </a:schemeClr>
        </a:solidFill>
        <a:ln w="19050" cap="flat" cmpd="sng" algn="ctr">
          <a:solidFill>
            <a:schemeClr val="accent2">
              <a:tint val="40000"/>
              <a:alpha val="90000"/>
              <a:hueOff val="5051039"/>
              <a:satOff val="-46674"/>
              <a:lumOff val="-52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844550">
            <a:lnSpc>
              <a:spcPct val="90000"/>
            </a:lnSpc>
            <a:spcBef>
              <a:spcPct val="0"/>
            </a:spcBef>
            <a:spcAft>
              <a:spcPct val="35000"/>
            </a:spcAft>
            <a:buNone/>
          </a:pPr>
          <a:r>
            <a:rPr lang="en-US" sz="1900" b="1" kern="1200" dirty="0"/>
            <a:t>Practical examples and interpretation</a:t>
          </a:r>
        </a:p>
      </dsp:txBody>
      <dsp:txXfrm>
        <a:off x="7231173" y="1548421"/>
        <a:ext cx="2190039" cy="1839632"/>
      </dsp:txXfrm>
    </dsp:sp>
    <dsp:sp modelId="{F497660B-CEBB-4D73-A454-98D603E8B844}">
      <dsp:nvSpPr>
        <dsp:cNvPr id="0" name=""/>
        <dsp:cNvSpPr/>
      </dsp:nvSpPr>
      <dsp:spPr>
        <a:xfrm>
          <a:off x="7866285" y="689926"/>
          <a:ext cx="919816" cy="919816"/>
        </a:xfrm>
        <a:prstGeom prst="ellipse">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4</a:t>
          </a:r>
        </a:p>
      </dsp:txBody>
      <dsp:txXfrm>
        <a:off x="8000989" y="824630"/>
        <a:ext cx="650408" cy="650408"/>
      </dsp:txXfrm>
    </dsp:sp>
    <dsp:sp modelId="{069B8D55-1E8D-4311-8087-C04E0C989038}">
      <dsp:nvSpPr>
        <dsp:cNvPr id="0" name=""/>
        <dsp:cNvSpPr/>
      </dsp:nvSpPr>
      <dsp:spPr>
        <a:xfrm>
          <a:off x="7231173" y="3449303"/>
          <a:ext cx="2190039" cy="72"/>
        </a:xfrm>
        <a:prstGeom prst="rect">
          <a:avLst/>
        </a:prstGeom>
        <a:solidFill>
          <a:schemeClr val="accent2">
            <a:hueOff val="5011700"/>
            <a:satOff val="-14383"/>
            <a:lumOff val="-23029"/>
            <a:alphaOff val="0"/>
          </a:schemeClr>
        </a:solidFill>
        <a:ln w="19050" cap="flat" cmpd="sng" algn="ctr">
          <a:solidFill>
            <a:schemeClr val="accent2">
              <a:hueOff val="5011700"/>
              <a:satOff val="-14383"/>
              <a:lumOff val="-2302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5F521FC3-342E-4640-B3EF-ADF0C7AA92A0}">
      <dsp:nvSpPr>
        <dsp:cNvPr id="0" name=""/>
        <dsp:cNvSpPr/>
      </dsp:nvSpPr>
      <dsp:spPr>
        <a:xfrm>
          <a:off x="9640216" y="383321"/>
          <a:ext cx="2190039" cy="3066054"/>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0744" tIns="330200" rIns="170744" bIns="330200" numCol="1" spcCol="1270" anchor="t" anchorCtr="0">
          <a:noAutofit/>
        </a:bodyPr>
        <a:lstStyle/>
        <a:p>
          <a:pPr marL="0" lvl="0" indent="0" algn="l" defTabSz="844550">
            <a:lnSpc>
              <a:spcPct val="90000"/>
            </a:lnSpc>
            <a:spcBef>
              <a:spcPct val="0"/>
            </a:spcBef>
            <a:spcAft>
              <a:spcPct val="35000"/>
            </a:spcAft>
            <a:buNone/>
          </a:pPr>
          <a:r>
            <a:rPr lang="en-US" sz="1900" b="1" kern="1200" dirty="0"/>
            <a:t>Tools and software for implementation</a:t>
          </a:r>
        </a:p>
      </dsp:txBody>
      <dsp:txXfrm>
        <a:off x="9640216" y="1548421"/>
        <a:ext cx="2190039" cy="1839632"/>
      </dsp:txXfrm>
    </dsp:sp>
    <dsp:sp modelId="{D180FD87-E0DB-4BCF-84C4-ABC3B312A545}">
      <dsp:nvSpPr>
        <dsp:cNvPr id="0" name=""/>
        <dsp:cNvSpPr/>
      </dsp:nvSpPr>
      <dsp:spPr>
        <a:xfrm>
          <a:off x="10275328" y="689926"/>
          <a:ext cx="919816" cy="919816"/>
        </a:xfrm>
        <a:prstGeom prst="ellipse">
          <a:avLst/>
        </a:prstGeom>
        <a:solidFill>
          <a:schemeClr val="accent2">
            <a:hueOff val="5727657"/>
            <a:satOff val="-16438"/>
            <a:lumOff val="-26319"/>
            <a:alphaOff val="0"/>
          </a:schemeClr>
        </a:solidFill>
        <a:ln w="19050" cap="flat" cmpd="sng" algn="ctr">
          <a:solidFill>
            <a:schemeClr val="accent2">
              <a:hueOff val="5727657"/>
              <a:satOff val="-16438"/>
              <a:lumOff val="-2631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71712" tIns="12700" rIns="71712" bIns="12700" numCol="1" spcCol="1270" anchor="ctr" anchorCtr="0">
          <a:noAutofit/>
        </a:bodyPr>
        <a:lstStyle/>
        <a:p>
          <a:pPr marL="0" lvl="0" indent="0" algn="ctr" defTabSz="1955800">
            <a:lnSpc>
              <a:spcPct val="90000"/>
            </a:lnSpc>
            <a:spcBef>
              <a:spcPct val="0"/>
            </a:spcBef>
            <a:spcAft>
              <a:spcPct val="35000"/>
            </a:spcAft>
            <a:buNone/>
          </a:pPr>
          <a:r>
            <a:rPr lang="en-US" sz="4400" kern="1200"/>
            <a:t>5</a:t>
          </a:r>
        </a:p>
      </dsp:txBody>
      <dsp:txXfrm>
        <a:off x="10410032" y="824630"/>
        <a:ext cx="650408" cy="650408"/>
      </dsp:txXfrm>
    </dsp:sp>
    <dsp:sp modelId="{33824739-A107-4CBE-9E60-4387D0E78BFE}">
      <dsp:nvSpPr>
        <dsp:cNvPr id="0" name=""/>
        <dsp:cNvSpPr/>
      </dsp:nvSpPr>
      <dsp:spPr>
        <a:xfrm>
          <a:off x="9640216" y="3449303"/>
          <a:ext cx="2190039" cy="72"/>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621756-A628-4AB2-AA9A-3EA95D3D5E36}">
      <dsp:nvSpPr>
        <dsp:cNvPr id="0" name=""/>
        <dsp:cNvSpPr/>
      </dsp:nvSpPr>
      <dsp:spPr>
        <a:xfrm>
          <a:off x="0" y="525"/>
          <a:ext cx="7592216"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3ABE6B-4A49-44B7-A7C7-B0B34580D633}">
      <dsp:nvSpPr>
        <dsp:cNvPr id="0" name=""/>
        <dsp:cNvSpPr/>
      </dsp:nvSpPr>
      <dsp:spPr>
        <a:xfrm>
          <a:off x="0" y="525"/>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Interpreting main effects without considering interactions</a:t>
          </a:r>
        </a:p>
      </dsp:txBody>
      <dsp:txXfrm>
        <a:off x="0" y="525"/>
        <a:ext cx="7592216" cy="860482"/>
      </dsp:txXfrm>
    </dsp:sp>
    <dsp:sp modelId="{F3DE6EF5-60BD-4436-8C1E-E81CDAB86E48}">
      <dsp:nvSpPr>
        <dsp:cNvPr id="0" name=""/>
        <dsp:cNvSpPr/>
      </dsp:nvSpPr>
      <dsp:spPr>
        <a:xfrm>
          <a:off x="0" y="861008"/>
          <a:ext cx="7592216" cy="0"/>
        </a:xfrm>
        <a:prstGeom prst="line">
          <a:avLst/>
        </a:prstGeom>
        <a:solidFill>
          <a:schemeClr val="accent2">
            <a:hueOff val="1610903"/>
            <a:satOff val="-4623"/>
            <a:lumOff val="-7402"/>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9913898-BC3B-488F-8118-83A9B0D72D5A}">
      <dsp:nvSpPr>
        <dsp:cNvPr id="0" name=""/>
        <dsp:cNvSpPr/>
      </dsp:nvSpPr>
      <dsp:spPr>
        <a:xfrm>
          <a:off x="0" y="861008"/>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Not probing significant interactions</a:t>
          </a:r>
        </a:p>
      </dsp:txBody>
      <dsp:txXfrm>
        <a:off x="0" y="861008"/>
        <a:ext cx="7592216" cy="860482"/>
      </dsp:txXfrm>
    </dsp:sp>
    <dsp:sp modelId="{A4F855A5-B8F0-4615-9586-2D9B0CB7C4A9}">
      <dsp:nvSpPr>
        <dsp:cNvPr id="0" name=""/>
        <dsp:cNvSpPr/>
      </dsp:nvSpPr>
      <dsp:spPr>
        <a:xfrm>
          <a:off x="0" y="1721491"/>
          <a:ext cx="7592216"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8E89154-3A61-4814-97CE-3E707F682435}">
      <dsp:nvSpPr>
        <dsp:cNvPr id="0" name=""/>
        <dsp:cNvSpPr/>
      </dsp:nvSpPr>
      <dsp:spPr>
        <a:xfrm>
          <a:off x="0" y="1721491"/>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Failing </a:t>
          </a:r>
          <a:r>
            <a:rPr lang="en-US" sz="2300" kern="1200" dirty="0"/>
            <a:t>to visualize interactions</a:t>
          </a:r>
        </a:p>
      </dsp:txBody>
      <dsp:txXfrm>
        <a:off x="0" y="1721491"/>
        <a:ext cx="7592216" cy="860482"/>
      </dsp:txXfrm>
    </dsp:sp>
    <dsp:sp modelId="{6FCFE417-3734-4FF8-8E34-055BADED9252}">
      <dsp:nvSpPr>
        <dsp:cNvPr id="0" name=""/>
        <dsp:cNvSpPr/>
      </dsp:nvSpPr>
      <dsp:spPr>
        <a:xfrm>
          <a:off x="0" y="2581973"/>
          <a:ext cx="7592216" cy="0"/>
        </a:xfrm>
        <a:prstGeom prst="line">
          <a:avLst/>
        </a:prstGeom>
        <a:solidFill>
          <a:schemeClr val="accent2">
            <a:hueOff val="4832710"/>
            <a:satOff val="-13870"/>
            <a:lumOff val="-22207"/>
            <a:alphaOff val="0"/>
          </a:schemeClr>
        </a:solidFill>
        <a:ln w="19050" cap="flat" cmpd="sng" algn="ctr">
          <a:solidFill>
            <a:schemeClr val="accent2">
              <a:hueOff val="4832710"/>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751547-327E-4035-AA23-E135A97B4CC0}">
      <dsp:nvSpPr>
        <dsp:cNvPr id="0" name=""/>
        <dsp:cNvSpPr/>
      </dsp:nvSpPr>
      <dsp:spPr>
        <a:xfrm>
          <a:off x="0" y="2581973"/>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dirty="0"/>
            <a:t>Mistaking statistical for practical significance</a:t>
          </a:r>
        </a:p>
      </dsp:txBody>
      <dsp:txXfrm>
        <a:off x="0" y="2581973"/>
        <a:ext cx="7592216" cy="860482"/>
      </dsp:txXfrm>
    </dsp:sp>
    <dsp:sp modelId="{D243038A-2945-4A35-B7BC-5B556A15224F}">
      <dsp:nvSpPr>
        <dsp:cNvPr id="0" name=""/>
        <dsp:cNvSpPr/>
      </dsp:nvSpPr>
      <dsp:spPr>
        <a:xfrm>
          <a:off x="0" y="3442456"/>
          <a:ext cx="7592216"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F73364-1F86-473C-9BD6-60DF4F4E3305}">
      <dsp:nvSpPr>
        <dsp:cNvPr id="0" name=""/>
        <dsp:cNvSpPr/>
      </dsp:nvSpPr>
      <dsp:spPr>
        <a:xfrm>
          <a:off x="0" y="3442456"/>
          <a:ext cx="7592216" cy="8604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Overfitting with too many interaction terms</a:t>
          </a:r>
        </a:p>
      </dsp:txBody>
      <dsp:txXfrm>
        <a:off x="0" y="3442456"/>
        <a:ext cx="7592216" cy="860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5FA7C7-869E-4BCC-8E94-B34AA328AEFF}">
      <dsp:nvSpPr>
        <dsp:cNvPr id="0" name=""/>
        <dsp:cNvSpPr/>
      </dsp:nvSpPr>
      <dsp:spPr>
        <a:xfrm>
          <a:off x="1748064" y="2975"/>
          <a:ext cx="3342605" cy="200556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R packages: lavaan, semPlot, semhelpinghands</a:t>
          </a:r>
        </a:p>
      </dsp:txBody>
      <dsp:txXfrm>
        <a:off x="1748064" y="2975"/>
        <a:ext cx="3342605" cy="2005563"/>
      </dsp:txXfrm>
    </dsp:sp>
    <dsp:sp modelId="{5A3CBBA2-0E5A-4D6A-B37B-8BE57A7B8699}">
      <dsp:nvSpPr>
        <dsp:cNvPr id="0" name=""/>
        <dsp:cNvSpPr/>
      </dsp:nvSpPr>
      <dsp:spPr>
        <a:xfrm>
          <a:off x="5424930" y="2975"/>
          <a:ext cx="3342605" cy="200556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SPSS </a:t>
          </a:r>
          <a:br>
            <a:rPr lang="en-US" sz="3100" kern="1200" dirty="0"/>
          </a:br>
          <a:r>
            <a:rPr lang="en-US" sz="3100" kern="1200" dirty="0"/>
            <a:t>PROCESS macro</a:t>
          </a:r>
        </a:p>
      </dsp:txBody>
      <dsp:txXfrm>
        <a:off x="5424930" y="2975"/>
        <a:ext cx="3342605" cy="2005563"/>
      </dsp:txXfrm>
    </dsp:sp>
    <dsp:sp modelId="{F28462B0-BADB-4D18-9836-9B92AD305CF1}">
      <dsp:nvSpPr>
        <dsp:cNvPr id="0" name=""/>
        <dsp:cNvSpPr/>
      </dsp:nvSpPr>
      <dsp:spPr>
        <a:xfrm>
          <a:off x="3586497" y="2342799"/>
          <a:ext cx="3342605" cy="200556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G*Power for Power Analysis</a:t>
          </a:r>
        </a:p>
      </dsp:txBody>
      <dsp:txXfrm>
        <a:off x="3586497" y="2342799"/>
        <a:ext cx="3342605" cy="2005563"/>
      </dsp:txXfrm>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CC861E-B6D9-488A-A2BB-167EDD0112EE}" type="datetimeFigureOut">
              <a:rPr lang="en-US" smtClean="0"/>
              <a:t>3/25/2025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677F31-8E3C-4ED2-97DF-DE6C71117425}" type="slidenum">
              <a:rPr lang="en-US" smtClean="0"/>
              <a:t>‹#›</a:t>
            </a:fld>
            <a:endParaRPr lang="en-US"/>
          </a:p>
        </p:txBody>
      </p:sp>
    </p:spTree>
    <p:extLst>
      <p:ext uri="{BB962C8B-B14F-4D97-AF65-F5344CB8AC3E}">
        <p14:creationId xmlns:p14="http://schemas.microsoft.com/office/powerpoint/2010/main" val="21536241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to the data analysis II seminar on moderation and mediation analysis. </a:t>
            </a:r>
          </a:p>
          <a:p>
            <a:endParaRPr lang="en-US" dirty="0"/>
          </a:p>
          <a:p>
            <a:r>
              <a:rPr lang="en-US" dirty="0"/>
              <a:t>These are powerful statistical techniques that help us understand complex relationships between variables. By the end of this session, you'll have a solid understanding of when and how to use these methods in your own research.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788BD-B461-4F90-AA04-4436B1F10DE2}"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276850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10</a:t>
            </a:fld>
            <a:endParaRPr lang="en-US"/>
          </a:p>
        </p:txBody>
      </p:sp>
    </p:spTree>
    <p:extLst>
      <p:ext uri="{BB962C8B-B14F-4D97-AF65-F5344CB8AC3E}">
        <p14:creationId xmlns:p14="http://schemas.microsoft.com/office/powerpoint/2010/main" val="6560362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Mediation, on the other hand, helps us understand "how" or "why" one variable affects another. A mediator is the mechanism through which an independent variable influences a dependent variable.</a:t>
            </a:r>
          </a:p>
          <a:p>
            <a:endParaRPr lang="en-US" dirty="0"/>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11</a:t>
            </a:fld>
            <a:endParaRPr lang="en-US"/>
          </a:p>
        </p:txBody>
      </p:sp>
    </p:spTree>
    <p:extLst>
      <p:ext uri="{BB962C8B-B14F-4D97-AF65-F5344CB8AC3E}">
        <p14:creationId xmlns:p14="http://schemas.microsoft.com/office/powerpoint/2010/main" val="2763117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8C619-0F9D-FD62-91C3-4517DB5BB0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E2E0AA-56D1-4FB6-AEDB-E8BD2D139A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F8050E-1262-7204-EE07-51EFE7AF83D2}"/>
              </a:ext>
            </a:extLst>
          </p:cNvPr>
          <p:cNvSpPr>
            <a:spLocks noGrp="1"/>
          </p:cNvSpPr>
          <p:nvPr>
            <p:ph type="body" idx="1"/>
          </p:nvPr>
        </p:nvSpPr>
        <p:spPr/>
        <p:txBody>
          <a:bodyPr/>
          <a:lstStyle/>
          <a:p>
            <a:r>
              <a:rPr lang="en-US" b="1" dirty="0"/>
              <a:t>Full Mediation:</a:t>
            </a:r>
            <a:r>
              <a:rPr lang="en-US" dirty="0"/>
              <a:t> The indirect effect (</a:t>
            </a:r>
            <a:r>
              <a:rPr lang="en-US" dirty="0" err="1"/>
              <a:t>a×b</a:t>
            </a:r>
            <a:r>
              <a:rPr lang="en-US" dirty="0"/>
              <a:t>) is significant, and the direct effect c′ (the effect of X on Y after controlling for M) is no longer significant when the mediator is included. This suggests that the relationship between X and Y is entirely explained by M.</a:t>
            </a:r>
          </a:p>
        </p:txBody>
      </p:sp>
      <p:sp>
        <p:nvSpPr>
          <p:cNvPr id="4" name="Slide Number Placeholder 3">
            <a:extLst>
              <a:ext uri="{FF2B5EF4-FFF2-40B4-BE49-F238E27FC236}">
                <a16:creationId xmlns:a16="http://schemas.microsoft.com/office/drawing/2014/main" id="{E59110B8-A215-0B58-9EA4-780A6BFC0019}"/>
              </a:ext>
            </a:extLst>
          </p:cNvPr>
          <p:cNvSpPr>
            <a:spLocks noGrp="1"/>
          </p:cNvSpPr>
          <p:nvPr>
            <p:ph type="sldNum" sz="quarter" idx="5"/>
          </p:nvPr>
        </p:nvSpPr>
        <p:spPr/>
        <p:txBody>
          <a:bodyPr/>
          <a:lstStyle/>
          <a:p>
            <a:fld id="{4A677F31-8E3C-4ED2-97DF-DE6C71117425}" type="slidenum">
              <a:rPr lang="en-US" smtClean="0"/>
              <a:t>12</a:t>
            </a:fld>
            <a:endParaRPr lang="en-US"/>
          </a:p>
        </p:txBody>
      </p:sp>
    </p:spTree>
    <p:extLst>
      <p:ext uri="{BB962C8B-B14F-4D97-AF65-F5344CB8AC3E}">
        <p14:creationId xmlns:p14="http://schemas.microsoft.com/office/powerpoint/2010/main" val="29292503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CA26C-3901-0FFF-F9B6-8DA7476A8F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D3A0CA-F47E-6CEA-1C79-0746A83EB0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EEC189-3C82-F715-DC4E-4CB3EBC5B23B}"/>
              </a:ext>
            </a:extLst>
          </p:cNvPr>
          <p:cNvSpPr>
            <a:spLocks noGrp="1"/>
          </p:cNvSpPr>
          <p:nvPr>
            <p:ph type="body" idx="1"/>
          </p:nvPr>
        </p:nvSpPr>
        <p:spPr/>
        <p:txBody>
          <a:bodyPr/>
          <a:lstStyle/>
          <a:p>
            <a:r>
              <a:rPr lang="en-US" b="1" dirty="0"/>
              <a:t>Partial Mediation:</a:t>
            </a:r>
            <a:r>
              <a:rPr lang="en-US" dirty="0"/>
              <a:t> The indirect effect (</a:t>
            </a:r>
            <a:r>
              <a:rPr lang="en-US" dirty="0" err="1"/>
              <a:t>a×b</a:t>
            </a:r>
            <a:r>
              <a:rPr lang="en-US" dirty="0"/>
              <a:t>) is significant, but the direct effect c′ remains significant even after M is included. This indicates that M explains part of the relationship between X and Y, but there is still a direct effect of X on Y that is not fully accounted for by M.</a:t>
            </a:r>
          </a:p>
        </p:txBody>
      </p:sp>
      <p:sp>
        <p:nvSpPr>
          <p:cNvPr id="4" name="Slide Number Placeholder 3">
            <a:extLst>
              <a:ext uri="{FF2B5EF4-FFF2-40B4-BE49-F238E27FC236}">
                <a16:creationId xmlns:a16="http://schemas.microsoft.com/office/drawing/2014/main" id="{9ADCE223-6C07-BA50-388E-DDE89EA525C5}"/>
              </a:ext>
            </a:extLst>
          </p:cNvPr>
          <p:cNvSpPr>
            <a:spLocks noGrp="1"/>
          </p:cNvSpPr>
          <p:nvPr>
            <p:ph type="sldNum" sz="quarter" idx="5"/>
          </p:nvPr>
        </p:nvSpPr>
        <p:spPr/>
        <p:txBody>
          <a:bodyPr/>
          <a:lstStyle/>
          <a:p>
            <a:fld id="{4A677F31-8E3C-4ED2-97DF-DE6C71117425}" type="slidenum">
              <a:rPr lang="en-US" smtClean="0"/>
              <a:t>13</a:t>
            </a:fld>
            <a:endParaRPr lang="en-US"/>
          </a:p>
        </p:txBody>
      </p:sp>
    </p:spTree>
    <p:extLst>
      <p:ext uri="{BB962C8B-B14F-4D97-AF65-F5344CB8AC3E}">
        <p14:creationId xmlns:p14="http://schemas.microsoft.com/office/powerpoint/2010/main" val="1310991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mediation, the traditional approach was Baron and Kenny's causal steps. However, modern approaches focus on testing the significance of the indirect effect.</a:t>
            </a:r>
          </a:p>
          <a:p>
            <a:endParaRPr lang="en-US" dirty="0"/>
          </a:p>
          <a:p>
            <a:r>
              <a:rPr lang="en-US" b="1" dirty="0"/>
              <a:t>Baron &amp; Kenny’s Causal Steps Approach (1986)</a:t>
            </a:r>
          </a:p>
          <a:p>
            <a:r>
              <a:rPr lang="en-US" b="1" dirty="0"/>
              <a:t>Method:</a:t>
            </a:r>
            <a:br>
              <a:rPr lang="en-US" dirty="0"/>
            </a:br>
            <a:r>
              <a:rPr lang="en-US" dirty="0"/>
              <a:t>This approach requires four steps:</a:t>
            </a:r>
          </a:p>
          <a:p>
            <a:pPr>
              <a:buFont typeface="+mj-lt"/>
              <a:buAutoNum type="arabicPeriod"/>
            </a:pPr>
            <a:r>
              <a:rPr lang="en-US" b="1" dirty="0"/>
              <a:t>Path c:</a:t>
            </a:r>
            <a:r>
              <a:rPr lang="en-US" dirty="0"/>
              <a:t> Show that the IV significantly predicts the DV.</a:t>
            </a:r>
          </a:p>
          <a:p>
            <a:pPr>
              <a:buFont typeface="+mj-lt"/>
              <a:buAutoNum type="arabicPeriod"/>
            </a:pPr>
            <a:r>
              <a:rPr lang="en-US" b="1" dirty="0"/>
              <a:t>Path a:</a:t>
            </a:r>
            <a:r>
              <a:rPr lang="en-US" dirty="0"/>
              <a:t> Show that the IV significantly predicts the mediator.</a:t>
            </a:r>
          </a:p>
          <a:p>
            <a:pPr>
              <a:buFont typeface="+mj-lt"/>
              <a:buAutoNum type="arabicPeriod"/>
            </a:pPr>
            <a:r>
              <a:rPr lang="en-US" b="1" dirty="0"/>
              <a:t>Path b:</a:t>
            </a:r>
            <a:r>
              <a:rPr lang="en-US" dirty="0"/>
              <a:t> Show that the mediator significantly predicts the DV while controlling for IV.</a:t>
            </a:r>
          </a:p>
          <a:p>
            <a:pPr>
              <a:buFont typeface="+mj-lt"/>
              <a:buAutoNum type="arabicPeriod"/>
            </a:pPr>
            <a:r>
              <a:rPr lang="en-US" b="1" dirty="0"/>
              <a:t>Path c':</a:t>
            </a:r>
            <a:r>
              <a:rPr lang="en-US" dirty="0"/>
              <a:t> Show that the direct effect (c') is reduced when the mediator is included (partial mediation) or becomes non-significant (full mediation).</a:t>
            </a:r>
          </a:p>
          <a:p>
            <a:endParaRPr lang="en-US" dirty="0"/>
          </a:p>
          <a:p>
            <a:r>
              <a:rPr lang="en-US" b="1" dirty="0"/>
              <a:t>Conceptual Issues:</a:t>
            </a:r>
            <a:endParaRPr lang="en-US" dirty="0"/>
          </a:p>
          <a:p>
            <a:pPr>
              <a:buFont typeface="Arial" panose="020B0604020202020204" pitchFamily="34" charset="0"/>
              <a:buChar char="•"/>
            </a:pPr>
            <a:r>
              <a:rPr lang="en-US" b="1" dirty="0"/>
              <a:t>Does not actually test the indirect effect</a:t>
            </a:r>
            <a:r>
              <a:rPr lang="en-US" dirty="0"/>
              <a:t> (</a:t>
            </a:r>
            <a:r>
              <a:rPr lang="en-US" b="1" dirty="0"/>
              <a:t>a × b</a:t>
            </a:r>
            <a:r>
              <a:rPr lang="en-US" dirty="0"/>
              <a:t>), which is the key component of mediation.</a:t>
            </a:r>
          </a:p>
          <a:p>
            <a:pPr>
              <a:buFont typeface="Arial" panose="020B0604020202020204" pitchFamily="34" charset="0"/>
              <a:buChar char="•"/>
            </a:pPr>
            <a:r>
              <a:rPr lang="en-US" b="1" dirty="0"/>
              <a:t>Ignores indirect effects even when c is non-significant</a:t>
            </a:r>
            <a:r>
              <a:rPr lang="en-US" dirty="0"/>
              <a:t>, whereas modern mediation methods allow for significant mediation without a total effect.</a:t>
            </a:r>
          </a:p>
          <a:p>
            <a:pPr>
              <a:buFont typeface="Arial" panose="020B0604020202020204" pitchFamily="34" charset="0"/>
              <a:buChar char="•"/>
            </a:pPr>
            <a:r>
              <a:rPr lang="en-US" b="1" dirty="0"/>
              <a:t>Misclassifies partial and full mediation</a:t>
            </a:r>
            <a:r>
              <a:rPr lang="en-US" dirty="0"/>
              <a:t> by relying on significance testing rather than effect size.</a:t>
            </a:r>
          </a:p>
          <a:p>
            <a:endParaRPr lang="en-US" dirty="0"/>
          </a:p>
          <a:p>
            <a:endParaRPr lang="en-US" dirty="0"/>
          </a:p>
          <a:p>
            <a:endParaRPr lang="en-US" dirty="0"/>
          </a:p>
          <a:p>
            <a:r>
              <a:rPr lang="en-US" dirty="0"/>
              <a:t>The </a:t>
            </a:r>
            <a:r>
              <a:rPr lang="en-US" b="1" dirty="0"/>
              <a:t>Sobel test</a:t>
            </a:r>
            <a:r>
              <a:rPr lang="en-US" dirty="0"/>
              <a:t> assumes the indirect effect follows a normal distribution, which is often violated.</a:t>
            </a:r>
          </a:p>
          <a:p>
            <a:r>
              <a:rPr lang="en-US" dirty="0"/>
              <a:t>The Sobel test directly tests the </a:t>
            </a:r>
            <a:r>
              <a:rPr lang="en-US" b="1" dirty="0"/>
              <a:t>a × b</a:t>
            </a:r>
            <a:r>
              <a:rPr lang="en-US" dirty="0"/>
              <a:t> path using a normal approximation formula:</a:t>
            </a:r>
          </a:p>
          <a:p>
            <a:pPr>
              <a:buFont typeface="Arial" panose="020B0604020202020204" pitchFamily="34" charset="0"/>
              <a:buNone/>
            </a:pPr>
            <a:r>
              <a:rPr lang="en-US" dirty="0"/>
              <a:t> Sobel’s test only provides a </a:t>
            </a:r>
            <a:r>
              <a:rPr lang="en-US" b="1" dirty="0"/>
              <a:t>Z-score and p-value</a:t>
            </a:r>
            <a:r>
              <a:rPr lang="en-US" dirty="0"/>
              <a:t>, but modern mediation analysis (e.g., PROCESS macro) uses </a:t>
            </a:r>
            <a:r>
              <a:rPr lang="en-US" b="1" dirty="0"/>
              <a:t>bootstrapped confidence intervals</a:t>
            </a:r>
            <a:r>
              <a:rPr lang="en-US" dirty="0"/>
              <a:t> to give more informative results.</a:t>
            </a:r>
          </a:p>
          <a:p>
            <a:endParaRPr lang="en-US" dirty="0"/>
          </a:p>
          <a:p>
            <a:r>
              <a:rPr lang="en-US" dirty="0"/>
              <a:t>Assumes that the sampling distribution of the indirect effect (</a:t>
            </a:r>
            <a:r>
              <a:rPr lang="en-US" b="1" dirty="0"/>
              <a:t>a × b</a:t>
            </a:r>
            <a:r>
              <a:rPr lang="en-US" dirty="0"/>
              <a:t>) is </a:t>
            </a:r>
            <a:r>
              <a:rPr lang="en-US" b="1" dirty="0"/>
              <a:t>normally distributed</a:t>
            </a:r>
            <a:r>
              <a:rPr lang="en-US" dirty="0"/>
              <a:t>, but in reality, it is </a:t>
            </a:r>
            <a:r>
              <a:rPr lang="en-US" b="1" dirty="0"/>
              <a:t>often skewed</a:t>
            </a:r>
            <a:r>
              <a:rPr lang="en-US" dirty="0"/>
              <a:t>, especially in small samples.</a:t>
            </a:r>
          </a:p>
          <a:p>
            <a:r>
              <a:rPr lang="en-US" dirty="0"/>
              <a:t>Bootstrapping does not require this assumption and is more robust.</a:t>
            </a:r>
          </a:p>
          <a:p>
            <a:endParaRPr lang="en-US" dirty="0"/>
          </a:p>
          <a:p>
            <a:endParaRPr lang="en-US" dirty="0"/>
          </a:p>
          <a:p>
            <a:r>
              <a:rPr lang="en-US" dirty="0"/>
              <a:t>Bootstrapping is the </a:t>
            </a:r>
            <a:r>
              <a:rPr lang="en-US" b="1" dirty="0"/>
              <a:t>modern gold standard</a:t>
            </a:r>
            <a:r>
              <a:rPr lang="en-US" dirty="0"/>
              <a:t> for testing mediation. Unlike older methods like Baron &amp; Kenny’s steps or the Sobel test, it </a:t>
            </a:r>
            <a:r>
              <a:rPr lang="en-US" b="1" dirty="0"/>
              <a:t>does not assume normality</a:t>
            </a:r>
            <a:r>
              <a:rPr lang="en-US" dirty="0"/>
              <a:t> of the indirect effect.</a:t>
            </a:r>
          </a:p>
          <a:p>
            <a:r>
              <a:rPr lang="en-US" dirty="0"/>
              <a:t>Here’s how it works:</a:t>
            </a:r>
          </a:p>
          <a:p>
            <a:pPr>
              <a:buFont typeface="+mj-lt"/>
              <a:buAutoNum type="arabicPeriod"/>
            </a:pPr>
            <a:r>
              <a:rPr lang="en-US" dirty="0"/>
              <a:t>The indirect effect (</a:t>
            </a:r>
            <a:r>
              <a:rPr lang="en-US" b="1" dirty="0"/>
              <a:t>a × b</a:t>
            </a:r>
            <a:r>
              <a:rPr lang="en-US" dirty="0"/>
              <a:t>) is repeatedly recalculated using </a:t>
            </a:r>
            <a:r>
              <a:rPr lang="en-US" b="1" dirty="0"/>
              <a:t>thousands of resampled datasets</a:t>
            </a:r>
            <a:r>
              <a:rPr lang="en-US" dirty="0"/>
              <a:t> (e.g., 5,000 iterations).</a:t>
            </a:r>
          </a:p>
          <a:p>
            <a:pPr>
              <a:buFont typeface="+mj-lt"/>
              <a:buAutoNum type="arabicPeriod"/>
            </a:pPr>
            <a:r>
              <a:rPr lang="en-US" dirty="0"/>
              <a:t>This generates a </a:t>
            </a:r>
            <a:r>
              <a:rPr lang="en-US" b="1" dirty="0"/>
              <a:t>distribution of indirect effects</a:t>
            </a:r>
            <a:r>
              <a:rPr lang="en-US" dirty="0"/>
              <a:t> from the data, rather than relying on a single estimate.</a:t>
            </a:r>
          </a:p>
          <a:p>
            <a:pPr>
              <a:buFont typeface="+mj-lt"/>
              <a:buAutoNum type="arabicPeriod"/>
            </a:pPr>
            <a:r>
              <a:rPr lang="en-US" dirty="0"/>
              <a:t>A </a:t>
            </a:r>
            <a:r>
              <a:rPr lang="en-US" b="1" dirty="0"/>
              <a:t>confidence interval (CI)</a:t>
            </a:r>
            <a:r>
              <a:rPr lang="en-US" dirty="0"/>
              <a:t> is created—if the interval </a:t>
            </a:r>
            <a:r>
              <a:rPr lang="en-US" b="1" dirty="0"/>
              <a:t>does not include zero</a:t>
            </a:r>
            <a:r>
              <a:rPr lang="en-US" dirty="0"/>
              <a:t>, mediation is considered significant.</a:t>
            </a:r>
          </a:p>
          <a:p>
            <a:r>
              <a:rPr lang="en-US" dirty="0"/>
              <a:t>Bootstrapping is </a:t>
            </a:r>
            <a:r>
              <a:rPr lang="en-US" b="1" dirty="0"/>
              <a:t>more accurate, more powerful</a:t>
            </a:r>
            <a:r>
              <a:rPr lang="en-US" dirty="0"/>
              <a:t>, and works well even with </a:t>
            </a:r>
            <a:r>
              <a:rPr lang="en-US" b="1" dirty="0"/>
              <a:t>small samples</a:t>
            </a:r>
            <a:r>
              <a:rPr lang="en-US" dirty="0"/>
              <a:t>. It’s used in </a:t>
            </a:r>
            <a:r>
              <a:rPr lang="en-US" b="1" dirty="0"/>
              <a:t>PROCESS for SPSS</a:t>
            </a:r>
            <a:r>
              <a:rPr lang="en-US" dirty="0"/>
              <a:t> and is now the preferred method for mediation analysis.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14</a:t>
            </a:fld>
            <a:endParaRPr lang="en-US"/>
          </a:p>
        </p:txBody>
      </p:sp>
    </p:spTree>
    <p:extLst>
      <p:ext uri="{BB962C8B-B14F-4D97-AF65-F5344CB8AC3E}">
        <p14:creationId xmlns:p14="http://schemas.microsoft.com/office/powerpoint/2010/main" val="1365249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Proper data preparation is crucial for valid mediation analysis. First, temporal precedence is essential - your independent variable must precede your mediator, which must precede your outcome. This is ideally established through research design, such as longitudinal studies.</a:t>
            </a:r>
          </a:p>
          <a:p>
            <a:endParaRPr lang="en-US" dirty="0"/>
          </a:p>
          <a:p>
            <a:r>
              <a:rPr lang="en-US" dirty="0"/>
              <a:t>Multicollinearity between your predictor and mediator can lead to suppression effects, which can bias your results. Check correlations and variance inflation factors.</a:t>
            </a:r>
          </a:p>
          <a:p>
            <a:endParaRPr lang="en-US" dirty="0"/>
          </a:p>
          <a:p>
            <a:r>
              <a:rPr lang="en-US" dirty="0"/>
              <a:t>Sample size is also important - mediation analyses typically require larger samples than direct effect tests. As a rule of thumb, aim for at least 100-150 participants, though more complex models may require more.</a:t>
            </a:r>
          </a:p>
          <a:p>
            <a:endParaRPr lang="en-US" dirty="0"/>
          </a:p>
          <a:p>
            <a:r>
              <a:rPr lang="en-US" dirty="0"/>
              <a:t>The assumption of normal distribution of indirect effects is often violated, which is why bootstrapping methods are preferred.</a:t>
            </a:r>
          </a:p>
          <a:p>
            <a:endParaRPr lang="en-US" dirty="0"/>
          </a:p>
          <a:p>
            <a:r>
              <a:rPr lang="en-US" dirty="0"/>
              <a:t>Finally, always check for outliers and influential cases that might drive your results.</a:t>
            </a:r>
          </a:p>
        </p:txBody>
      </p:sp>
      <p:sp>
        <p:nvSpPr>
          <p:cNvPr id="4" name="Slide Number Placeholder 3"/>
          <p:cNvSpPr>
            <a:spLocks noGrp="1"/>
          </p:cNvSpPr>
          <p:nvPr>
            <p:ph type="sldNum" sz="quarter" idx="5"/>
          </p:nvPr>
        </p:nvSpPr>
        <p:spPr/>
        <p:txBody>
          <a:bodyPr/>
          <a:lstStyle/>
          <a:p>
            <a:fld id="{4A677F31-8E3C-4ED2-97DF-DE6C71117425}" type="slidenum">
              <a:rPr lang="en-US" smtClean="0"/>
              <a:t>15</a:t>
            </a:fld>
            <a:endParaRPr lang="en-US"/>
          </a:p>
        </p:txBody>
      </p:sp>
    </p:spTree>
    <p:extLst>
      <p:ext uri="{BB962C8B-B14F-4D97-AF65-F5344CB8AC3E}">
        <p14:creationId xmlns:p14="http://schemas.microsoft.com/office/powerpoint/2010/main" val="1992172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common pitfalls in mediation analysis that researchers should be aware of.</a:t>
            </a:r>
          </a:p>
          <a:p>
            <a:endParaRPr lang="en-US" dirty="0"/>
          </a:p>
          <a:p>
            <a:r>
              <a:rPr lang="en-US" dirty="0"/>
              <a:t>First, many researchers mistakenly infer causality from cross-sectional data. Remember that true mediation implies a causal chain, which is best established through experimental or longitudinal designs.</a:t>
            </a:r>
          </a:p>
          <a:p>
            <a:endParaRPr lang="en-US" dirty="0"/>
          </a:p>
          <a:p>
            <a:r>
              <a:rPr lang="en-US" dirty="0"/>
              <a:t>Omitted variable bias occurs when you fail to include important variables that might explain the relationships you're observing.</a:t>
            </a:r>
          </a:p>
          <a:p>
            <a:endParaRPr lang="en-US" dirty="0"/>
          </a:p>
          <a:p>
            <a:r>
              <a:rPr lang="en-US" dirty="0"/>
              <a:t>Reversed causality is another issue - sometimes what you think is Y might actually be causing X (temporal precedence helps a lot with this). </a:t>
            </a:r>
          </a:p>
          <a:p>
            <a:endParaRPr lang="en-US" dirty="0"/>
          </a:p>
          <a:p>
            <a:r>
              <a:rPr lang="en-US" dirty="0"/>
              <a:t>In mediation models, third variables (confounders) can distort the mediator-outcome relationship, leading to spurious effects. For example, if a confounder influences both the mediator and the outcome, it can create the illusion that the mediator is responsible for the relationship, when it's actually the confounder at play. To avoid this, control for potential confounders, use longitudinal or experimental designs to establish causality, and perform sensitivity analyses to confirm the robustness of your findings.</a:t>
            </a:r>
          </a:p>
          <a:p>
            <a:endParaRPr lang="en-US" dirty="0"/>
          </a:p>
          <a:p>
            <a:r>
              <a:rPr lang="en-US" dirty="0"/>
              <a:t>Finally, measurement error in your variables can attenuate your observed relationships and lead to biased estimates of mediation effects.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16</a:t>
            </a:fld>
            <a:endParaRPr lang="en-US"/>
          </a:p>
        </p:txBody>
      </p:sp>
    </p:spTree>
    <p:extLst>
      <p:ext uri="{BB962C8B-B14F-4D97-AF65-F5344CB8AC3E}">
        <p14:creationId xmlns:p14="http://schemas.microsoft.com/office/powerpoint/2010/main" val="1628279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some tools you can use to implement these analyses. For SPSS users, Hayes' PROCESS macro is extremely popular and user-friendly.</a:t>
            </a:r>
          </a:p>
          <a:p>
            <a:endParaRPr lang="en-US" dirty="0"/>
          </a:p>
          <a:p>
            <a:r>
              <a:rPr lang="en-US" dirty="0"/>
              <a:t>R users have several options, including the </a:t>
            </a:r>
            <a:r>
              <a:rPr lang="en-US" dirty="0" err="1"/>
              <a:t>lavaan</a:t>
            </a:r>
            <a:r>
              <a:rPr lang="en-US" dirty="0"/>
              <a:t> package for SEM, the mediation package, and </a:t>
            </a:r>
            <a:r>
              <a:rPr lang="en-US" dirty="0" err="1"/>
              <a:t>semTools</a:t>
            </a:r>
            <a:r>
              <a:rPr lang="en-US" dirty="0"/>
              <a:t>.</a:t>
            </a:r>
          </a:p>
          <a:p>
            <a:endParaRPr lang="en-US" dirty="0"/>
          </a:p>
          <a:p>
            <a:r>
              <a:rPr lang="en-US" dirty="0"/>
              <a:t>Lastly, G*Power can help you conduct power analyses to determine appropriate sample sizes for your studies.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18</a:t>
            </a:fld>
            <a:endParaRPr lang="en-US"/>
          </a:p>
        </p:txBody>
      </p:sp>
    </p:spTree>
    <p:extLst>
      <p:ext uri="{BB962C8B-B14F-4D97-AF65-F5344CB8AC3E}">
        <p14:creationId xmlns:p14="http://schemas.microsoft.com/office/powerpoint/2010/main" val="2969611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Today’s seminar will cover these key topics. </a:t>
            </a:r>
          </a:p>
          <a:p>
            <a:endParaRPr lang="en-US" dirty="0"/>
          </a:p>
          <a:p>
            <a:r>
              <a:rPr lang="en-US" dirty="0"/>
              <a:t>We'll start with conceptual foundations to ensure everyone understands what moderation and mediation actually mean. </a:t>
            </a:r>
          </a:p>
          <a:p>
            <a:endParaRPr lang="en-US" dirty="0"/>
          </a:p>
          <a:p>
            <a:r>
              <a:rPr lang="en-US" dirty="0"/>
              <a:t>Then we'll dive into the statistical methods, proper data preparation, and important assumptions. </a:t>
            </a:r>
          </a:p>
          <a:p>
            <a:endParaRPr lang="en-US" dirty="0"/>
          </a:p>
          <a:p>
            <a:r>
              <a:rPr lang="en-US" dirty="0"/>
              <a:t>We'll also discuss common pitfalls, walk through practical examples, and introduce you to running these analyses in SPSS using the PROCESS Macro and in RStudio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24788BD-B461-4F90-AA04-4436B1F10DE2}"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00532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with moderation. A moderator is a variable that affects the strength or direction of the relationship between a predictor and an outcome. It essentially answers the question: "When" or "for whom" does X predict Y?</a:t>
            </a:r>
          </a:p>
          <a:p>
            <a:endParaRPr lang="en-US" dirty="0"/>
          </a:p>
          <a:p>
            <a:r>
              <a:rPr lang="en-US" dirty="0"/>
              <a:t>For example, the relationship between stress and performance might depend on the level of social support a person has. For those with high social support, stress might have minimal impact on performance, while for those with low social support, stress might significantly reduce performance.</a:t>
            </a:r>
          </a:p>
          <a:p>
            <a:endParaRPr lang="en-US" dirty="0"/>
          </a:p>
          <a:p>
            <a:r>
              <a:rPr lang="en-US" dirty="0"/>
              <a:t>Notice in the diagram how the moderator Z affects the path between X and Y. This is typically tested statistically using interaction terms in regression models.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3</a:t>
            </a:fld>
            <a:endParaRPr lang="en-US"/>
          </a:p>
        </p:txBody>
      </p:sp>
    </p:spTree>
    <p:extLst>
      <p:ext uri="{BB962C8B-B14F-4D97-AF65-F5344CB8AC3E}">
        <p14:creationId xmlns:p14="http://schemas.microsoft.com/office/powerpoint/2010/main" val="32616460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DB028-7685-18C6-F925-053A1FE50D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707F8-7166-CD90-D0BF-CE13390EF5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9EF33D-3AFD-09EE-F297-F2ADB46024A3}"/>
              </a:ext>
            </a:extLst>
          </p:cNvPr>
          <p:cNvSpPr>
            <a:spLocks noGrp="1"/>
          </p:cNvSpPr>
          <p:nvPr>
            <p:ph type="body" idx="1"/>
          </p:nvPr>
        </p:nvSpPr>
        <p:spPr/>
        <p:txBody>
          <a:bodyPr/>
          <a:lstStyle/>
          <a:p>
            <a:r>
              <a:rPr lang="en-US" dirty="0"/>
              <a:t>Let's start with moderation. A moderator is a variable that affects the strength or direction of the relationship between a predictor and an outcome. It essentially answers the question: "When" or "for whom" does X predict Y?</a:t>
            </a:r>
          </a:p>
          <a:p>
            <a:endParaRPr lang="en-US" dirty="0"/>
          </a:p>
          <a:p>
            <a:r>
              <a:rPr lang="en-US" dirty="0"/>
              <a:t>For example, the relationship between stress and performance might depend on the level of social support a person has. For those with high social support, stress might have minimal impact on performance, while for those with low social support, stress might significantly reduce performance.</a:t>
            </a:r>
          </a:p>
          <a:p>
            <a:endParaRPr lang="en-US" dirty="0"/>
          </a:p>
          <a:p>
            <a:r>
              <a:rPr lang="en-US" dirty="0"/>
              <a:t>Notice in the diagram how the moderator Z affects the path between X and Y. This is typically tested statistically using interaction terms in regression models.</a:t>
            </a:r>
          </a:p>
          <a:p>
            <a:endParaRPr lang="en-US" dirty="0"/>
          </a:p>
        </p:txBody>
      </p:sp>
      <p:sp>
        <p:nvSpPr>
          <p:cNvPr id="4" name="Slide Number Placeholder 3">
            <a:extLst>
              <a:ext uri="{FF2B5EF4-FFF2-40B4-BE49-F238E27FC236}">
                <a16:creationId xmlns:a16="http://schemas.microsoft.com/office/drawing/2014/main" id="{7E23D442-DBBB-47E5-1251-26EED882DF83}"/>
              </a:ext>
            </a:extLst>
          </p:cNvPr>
          <p:cNvSpPr>
            <a:spLocks noGrp="1"/>
          </p:cNvSpPr>
          <p:nvPr>
            <p:ph type="sldNum" sz="quarter" idx="5"/>
          </p:nvPr>
        </p:nvSpPr>
        <p:spPr/>
        <p:txBody>
          <a:bodyPr/>
          <a:lstStyle/>
          <a:p>
            <a:fld id="{4A677F31-8E3C-4ED2-97DF-DE6C71117425}" type="slidenum">
              <a:rPr lang="en-US" smtClean="0"/>
              <a:t>4</a:t>
            </a:fld>
            <a:endParaRPr lang="en-US"/>
          </a:p>
        </p:txBody>
      </p:sp>
    </p:spTree>
    <p:extLst>
      <p:ext uri="{BB962C8B-B14F-4D97-AF65-F5344CB8AC3E}">
        <p14:creationId xmlns:p14="http://schemas.microsoft.com/office/powerpoint/2010/main" val="3780966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86E8F-F461-9500-4921-6ADBC67BF8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8E39CA-1BAB-9577-0BB6-9208BA5C04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805C5F-9EF3-C2F5-E236-91A7D498D5EB}"/>
              </a:ext>
            </a:extLst>
          </p:cNvPr>
          <p:cNvSpPr>
            <a:spLocks noGrp="1"/>
          </p:cNvSpPr>
          <p:nvPr>
            <p:ph type="body" idx="1"/>
          </p:nvPr>
        </p:nvSpPr>
        <p:spPr/>
        <p:txBody>
          <a:bodyPr/>
          <a:lstStyle/>
          <a:p>
            <a:r>
              <a:rPr lang="en-US" dirty="0"/>
              <a:t>Let's start with moderation. A moderator is a variable that affects the strength or direction of the relationship between a predictor and an outcome. It essentially answers the question: "When" or "for whom" does X predict Y?</a:t>
            </a:r>
          </a:p>
          <a:p>
            <a:endParaRPr lang="en-US" dirty="0"/>
          </a:p>
          <a:p>
            <a:r>
              <a:rPr lang="en-US" dirty="0"/>
              <a:t>For example, the relationship between stress and performance might depend on the level of social support a person has. For those with high social support, stress might have minimal impact on performance, while for those with low social support, stress might significantly reduce performance.</a:t>
            </a:r>
          </a:p>
          <a:p>
            <a:endParaRPr lang="en-US" dirty="0"/>
          </a:p>
          <a:p>
            <a:r>
              <a:rPr lang="en-US" dirty="0"/>
              <a:t>Notice in the diagram how the moderator Z affects the path between X and Y. This is typically tested statistically using interaction terms in regression models.</a:t>
            </a:r>
          </a:p>
          <a:p>
            <a:endParaRPr lang="en-US" dirty="0"/>
          </a:p>
        </p:txBody>
      </p:sp>
      <p:sp>
        <p:nvSpPr>
          <p:cNvPr id="4" name="Slide Number Placeholder 3">
            <a:extLst>
              <a:ext uri="{FF2B5EF4-FFF2-40B4-BE49-F238E27FC236}">
                <a16:creationId xmlns:a16="http://schemas.microsoft.com/office/drawing/2014/main" id="{5B52F3F7-6E29-88BB-6ABF-CB8957F201F8}"/>
              </a:ext>
            </a:extLst>
          </p:cNvPr>
          <p:cNvSpPr>
            <a:spLocks noGrp="1"/>
          </p:cNvSpPr>
          <p:nvPr>
            <p:ph type="sldNum" sz="quarter" idx="5"/>
          </p:nvPr>
        </p:nvSpPr>
        <p:spPr/>
        <p:txBody>
          <a:bodyPr/>
          <a:lstStyle/>
          <a:p>
            <a:fld id="{4A677F31-8E3C-4ED2-97DF-DE6C71117425}" type="slidenum">
              <a:rPr lang="en-US" smtClean="0"/>
              <a:t>5</a:t>
            </a:fld>
            <a:endParaRPr lang="en-US"/>
          </a:p>
        </p:txBody>
      </p:sp>
    </p:spTree>
    <p:extLst>
      <p:ext uri="{BB962C8B-B14F-4D97-AF65-F5344CB8AC3E}">
        <p14:creationId xmlns:p14="http://schemas.microsoft.com/office/powerpoint/2010/main" val="5929634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how to test for moderation statistically. The most common approach is to include an interaction term in your regression model.</a:t>
            </a:r>
          </a:p>
          <a:p>
            <a:endParaRPr lang="en-US" dirty="0"/>
          </a:p>
          <a:p>
            <a:r>
              <a:rPr lang="en-US" dirty="0"/>
              <a:t>The equation shown here includes our predictor X, our moderator Z, and their interaction term X×Z. If the coefficient b₃ for this interaction term is statistically significant, we have evidence of moderation.</a:t>
            </a:r>
          </a:p>
          <a:p>
            <a:endParaRPr lang="en-US" dirty="0"/>
          </a:p>
          <a:p>
            <a:r>
              <a:rPr lang="en-US" dirty="0"/>
              <a:t>After finding significant moderation, we typically conduct simple slopes analysis to interpret the effect.</a:t>
            </a:r>
          </a:p>
          <a:p>
            <a:endParaRPr lang="en-US" dirty="0"/>
          </a:p>
          <a:p>
            <a:r>
              <a:rPr lang="en-US" dirty="0"/>
              <a:t>This involves examining the relationship between X and Y at different levels of Z, typically at one standard deviation below the mean, at the mean, and one standard deviation above the mean of Z.</a:t>
            </a:r>
          </a:p>
          <a:p>
            <a:endParaRPr lang="en-US" dirty="0"/>
          </a:p>
          <a:p>
            <a:r>
              <a:rPr lang="en-US" dirty="0"/>
              <a:t>Interaction plots are extremely helpful for visualizing these relationships and making them accessible to your audience.</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6</a:t>
            </a:fld>
            <a:endParaRPr lang="en-US"/>
          </a:p>
        </p:txBody>
      </p:sp>
    </p:spTree>
    <p:extLst>
      <p:ext uri="{BB962C8B-B14F-4D97-AF65-F5344CB8AC3E}">
        <p14:creationId xmlns:p14="http://schemas.microsoft.com/office/powerpoint/2010/main" val="288083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moderation analysis, mean-centering your predictors is a key step. This involves subtracting the mean value from each observation, resulting in a new variable with a mean of zero.</a:t>
            </a:r>
          </a:p>
          <a:p>
            <a:endParaRPr lang="en-US" dirty="0"/>
          </a:p>
          <a:p>
            <a:r>
              <a:rPr lang="en-US" dirty="0"/>
              <a:t>Mean-centering reduces multicollinearity between your main effects and the interaction term. It also makes the interpretation of your main effects more meaningful - they now represent the effect when the other variable is at its mean.</a:t>
            </a:r>
          </a:p>
          <a:p>
            <a:endParaRPr lang="en-US" dirty="0"/>
          </a:p>
          <a:p>
            <a:r>
              <a:rPr lang="en-US" dirty="0"/>
              <a:t>If your moderator is categorical, proper coding is essential. Consider using effect coding (-1, 0, 1) rather than dummy coding when appropriate.</a:t>
            </a:r>
          </a:p>
          <a:p>
            <a:endParaRPr lang="en-US" dirty="0"/>
          </a:p>
          <a:p>
            <a:endParaRPr lang="en-US" dirty="0"/>
          </a:p>
          <a:p>
            <a:r>
              <a:rPr lang="en-US" dirty="0"/>
              <a:t>The assumptions of multivariate normality and homoscedasticity should be checked, as with any regression analysis. Plots of residuals can help identify violations of these assumptions.</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7</a:t>
            </a:fld>
            <a:endParaRPr lang="en-US"/>
          </a:p>
        </p:txBody>
      </p:sp>
    </p:spTree>
    <p:extLst>
      <p:ext uri="{BB962C8B-B14F-4D97-AF65-F5344CB8AC3E}">
        <p14:creationId xmlns:p14="http://schemas.microsoft.com/office/powerpoint/2010/main" val="1365948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moderation analysis, a common mistake is interpreting main effects without considering significant interactions.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an interaction is significant, the main effects must be interpreted in that context.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Not probing significant interactions through simple slopes analysis or Johnson-Neyman technique means missing important nuances in your data.</a:t>
            </a:r>
          </a:p>
          <a:p>
            <a:endParaRPr lang="en-US" dirty="0"/>
          </a:p>
          <a:p>
            <a:r>
              <a:rPr lang="en-US" dirty="0"/>
              <a:t>One easy way to probe an interaction effect is toe visualize the effect. Without visualization, interpretation is difficult for both us and for readers, so always produce an interaction plot.</a:t>
            </a:r>
          </a:p>
          <a:p>
            <a:endParaRPr lang="en-US" dirty="0"/>
          </a:p>
          <a:p>
            <a:r>
              <a:rPr lang="en-US" dirty="0"/>
              <a:t>Be careful not to mistake statistical significance for practical significance - even significant interactions may have small effect sizes.</a:t>
            </a:r>
          </a:p>
          <a:p>
            <a:endParaRPr lang="en-US" dirty="0"/>
          </a:p>
          <a:p>
            <a:r>
              <a:rPr lang="en-US" dirty="0"/>
              <a:t>Finally, including too many interaction terms in your model can lead to overfitting and false positives. Have clear theoretical justification for each interaction you test.</a:t>
            </a:r>
          </a:p>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8</a:t>
            </a:fld>
            <a:endParaRPr lang="en-US"/>
          </a:p>
        </p:txBody>
      </p:sp>
    </p:spTree>
    <p:extLst>
      <p:ext uri="{BB962C8B-B14F-4D97-AF65-F5344CB8AC3E}">
        <p14:creationId xmlns:p14="http://schemas.microsoft.com/office/powerpoint/2010/main" val="1297642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677F31-8E3C-4ED2-97DF-DE6C71117425}" type="slidenum">
              <a:rPr lang="en-US" smtClean="0"/>
              <a:t>9</a:t>
            </a:fld>
            <a:endParaRPr lang="en-US"/>
          </a:p>
        </p:txBody>
      </p:sp>
    </p:spTree>
    <p:extLst>
      <p:ext uri="{BB962C8B-B14F-4D97-AF65-F5344CB8AC3E}">
        <p14:creationId xmlns:p14="http://schemas.microsoft.com/office/powerpoint/2010/main" val="4084975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0235-FAED-8BD4-8EC9-6B38ED1C80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6F4A561-1AE7-C838-8A89-CC4131B0E7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B8D2C1-E822-9D15-644B-86F3FED55896}"/>
              </a:ext>
            </a:extLst>
          </p:cNvPr>
          <p:cNvSpPr>
            <a:spLocks noGrp="1"/>
          </p:cNvSpPr>
          <p:nvPr>
            <p:ph type="dt" sz="half" idx="10"/>
          </p:nvPr>
        </p:nvSpPr>
        <p:spPr/>
        <p:txBody>
          <a:bodyPr/>
          <a:lstStyle/>
          <a:p>
            <a:fld id="{06DC2E43-ADF2-4A74-A59C-D9F5E954D886}" type="datetimeFigureOut">
              <a:rPr lang="en-US" smtClean="0"/>
              <a:t>3/25/2025</a:t>
            </a:fld>
            <a:endParaRPr lang="en-US"/>
          </a:p>
        </p:txBody>
      </p:sp>
      <p:sp>
        <p:nvSpPr>
          <p:cNvPr id="5" name="Footer Placeholder 4">
            <a:extLst>
              <a:ext uri="{FF2B5EF4-FFF2-40B4-BE49-F238E27FC236}">
                <a16:creationId xmlns:a16="http://schemas.microsoft.com/office/drawing/2014/main" id="{7B1F3F0D-ABEB-5767-EDEB-2C3FA65E4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0996A-AA0E-1D92-DA96-94385BA8D9B9}"/>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35438450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4644E-B012-9268-340A-965AFE2550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977950-701E-9D7A-46AA-24FA32EED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7E1351-9E41-6F37-F02B-87A633F17560}"/>
              </a:ext>
            </a:extLst>
          </p:cNvPr>
          <p:cNvSpPr>
            <a:spLocks noGrp="1"/>
          </p:cNvSpPr>
          <p:nvPr>
            <p:ph type="dt" sz="half" idx="10"/>
          </p:nvPr>
        </p:nvSpPr>
        <p:spPr/>
        <p:txBody>
          <a:bodyPr/>
          <a:lstStyle/>
          <a:p>
            <a:fld id="{06DC2E43-ADF2-4A74-A59C-D9F5E954D886}" type="datetimeFigureOut">
              <a:rPr lang="en-US" smtClean="0"/>
              <a:t>3/25/2025</a:t>
            </a:fld>
            <a:endParaRPr lang="en-US"/>
          </a:p>
        </p:txBody>
      </p:sp>
      <p:sp>
        <p:nvSpPr>
          <p:cNvPr id="5" name="Footer Placeholder 4">
            <a:extLst>
              <a:ext uri="{FF2B5EF4-FFF2-40B4-BE49-F238E27FC236}">
                <a16:creationId xmlns:a16="http://schemas.microsoft.com/office/drawing/2014/main" id="{08C07816-C348-A01B-EA5B-C6AFE29A9B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EB9D4B-EE59-0EFE-397E-9E2C4D82FBB1}"/>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02280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6BFD4A-5853-CF87-9228-EC5BF448A1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C7F7D8-EE6F-2C97-C29B-8244A407EC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34E4A2-2433-F801-CA62-29FB40243240}"/>
              </a:ext>
            </a:extLst>
          </p:cNvPr>
          <p:cNvSpPr>
            <a:spLocks noGrp="1"/>
          </p:cNvSpPr>
          <p:nvPr>
            <p:ph type="dt" sz="half" idx="10"/>
          </p:nvPr>
        </p:nvSpPr>
        <p:spPr/>
        <p:txBody>
          <a:bodyPr/>
          <a:lstStyle/>
          <a:p>
            <a:fld id="{06DC2E43-ADF2-4A74-A59C-D9F5E954D886}" type="datetimeFigureOut">
              <a:rPr lang="en-US" smtClean="0"/>
              <a:t>3/25/2025</a:t>
            </a:fld>
            <a:endParaRPr lang="en-US"/>
          </a:p>
        </p:txBody>
      </p:sp>
      <p:sp>
        <p:nvSpPr>
          <p:cNvPr id="5" name="Footer Placeholder 4">
            <a:extLst>
              <a:ext uri="{FF2B5EF4-FFF2-40B4-BE49-F238E27FC236}">
                <a16:creationId xmlns:a16="http://schemas.microsoft.com/office/drawing/2014/main" id="{9513823A-3815-7014-E76A-20A27A4709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DB1E56-A038-D27C-E8DE-EA3A94996F4E}"/>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348685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97B7-79AE-A539-6DD5-61D63C28D0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0E304D-81F6-3FD0-77E9-BC103567C7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EB2550-B750-32A7-0A1F-93112FD00B28}"/>
              </a:ext>
            </a:extLst>
          </p:cNvPr>
          <p:cNvSpPr>
            <a:spLocks noGrp="1"/>
          </p:cNvSpPr>
          <p:nvPr>
            <p:ph type="dt" sz="half" idx="10"/>
          </p:nvPr>
        </p:nvSpPr>
        <p:spPr/>
        <p:txBody>
          <a:bodyPr/>
          <a:lstStyle/>
          <a:p>
            <a:fld id="{06DC2E43-ADF2-4A74-A59C-D9F5E954D886}" type="datetimeFigureOut">
              <a:rPr lang="en-US" smtClean="0"/>
              <a:t>3/25/2025</a:t>
            </a:fld>
            <a:endParaRPr lang="en-US"/>
          </a:p>
        </p:txBody>
      </p:sp>
      <p:sp>
        <p:nvSpPr>
          <p:cNvPr id="5" name="Footer Placeholder 4">
            <a:extLst>
              <a:ext uri="{FF2B5EF4-FFF2-40B4-BE49-F238E27FC236}">
                <a16:creationId xmlns:a16="http://schemas.microsoft.com/office/drawing/2014/main" id="{F8EF00AC-B425-F248-48CD-2D11603D1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FB1A1-30A3-A772-8F5D-4D7994D2ACF3}"/>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1295455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95F2-122E-0A7B-DB56-B9D1E4ED4D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696191-96A8-2061-5652-B6708449D9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ABAB20-ED93-E535-FA2C-21F63932FDDB}"/>
              </a:ext>
            </a:extLst>
          </p:cNvPr>
          <p:cNvSpPr>
            <a:spLocks noGrp="1"/>
          </p:cNvSpPr>
          <p:nvPr>
            <p:ph type="dt" sz="half" idx="10"/>
          </p:nvPr>
        </p:nvSpPr>
        <p:spPr/>
        <p:txBody>
          <a:bodyPr/>
          <a:lstStyle/>
          <a:p>
            <a:fld id="{06DC2E43-ADF2-4A74-A59C-D9F5E954D886}" type="datetimeFigureOut">
              <a:rPr lang="en-US" smtClean="0"/>
              <a:t>3/25/2025</a:t>
            </a:fld>
            <a:endParaRPr lang="en-US"/>
          </a:p>
        </p:txBody>
      </p:sp>
      <p:sp>
        <p:nvSpPr>
          <p:cNvPr id="5" name="Footer Placeholder 4">
            <a:extLst>
              <a:ext uri="{FF2B5EF4-FFF2-40B4-BE49-F238E27FC236}">
                <a16:creationId xmlns:a16="http://schemas.microsoft.com/office/drawing/2014/main" id="{759A2812-21DE-9AAD-22FD-AFF171A909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93BC2-C6AC-3B63-FBBB-DE9B77FBFE77}"/>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4274391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687A-8DC2-06E9-06A8-89C73116E1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A59697-30AB-40B7-365B-E55EE7220D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D0232C-AC77-E1E6-4C29-6F21EFF289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20D725-FFCD-18AA-2C91-FF5F846C4D23}"/>
              </a:ext>
            </a:extLst>
          </p:cNvPr>
          <p:cNvSpPr>
            <a:spLocks noGrp="1"/>
          </p:cNvSpPr>
          <p:nvPr>
            <p:ph type="dt" sz="half" idx="10"/>
          </p:nvPr>
        </p:nvSpPr>
        <p:spPr/>
        <p:txBody>
          <a:bodyPr/>
          <a:lstStyle/>
          <a:p>
            <a:fld id="{06DC2E43-ADF2-4A74-A59C-D9F5E954D886}" type="datetimeFigureOut">
              <a:rPr lang="en-US" smtClean="0"/>
              <a:t>3/25/2025</a:t>
            </a:fld>
            <a:endParaRPr lang="en-US"/>
          </a:p>
        </p:txBody>
      </p:sp>
      <p:sp>
        <p:nvSpPr>
          <p:cNvPr id="6" name="Footer Placeholder 5">
            <a:extLst>
              <a:ext uri="{FF2B5EF4-FFF2-40B4-BE49-F238E27FC236}">
                <a16:creationId xmlns:a16="http://schemas.microsoft.com/office/drawing/2014/main" id="{6DF7FB8A-218C-98A2-D848-24397A552C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AF946E-1E1D-1754-67E0-9C0AC7D3AFFE}"/>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07283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6650F-32FC-4070-BD16-2E22141AE0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F39589-2CEB-8805-47D8-374095A3E3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B4B0A4-CAEE-9AD4-3C0C-DA8B23C026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43E1DB-72A1-8E86-DF9F-9B0A4993E1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AB870F-DFB7-1FE2-15F3-29639F1970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7404B5-2897-B0FF-9550-0EEEEA6A741D}"/>
              </a:ext>
            </a:extLst>
          </p:cNvPr>
          <p:cNvSpPr>
            <a:spLocks noGrp="1"/>
          </p:cNvSpPr>
          <p:nvPr>
            <p:ph type="dt" sz="half" idx="10"/>
          </p:nvPr>
        </p:nvSpPr>
        <p:spPr/>
        <p:txBody>
          <a:bodyPr/>
          <a:lstStyle/>
          <a:p>
            <a:fld id="{06DC2E43-ADF2-4A74-A59C-D9F5E954D886}" type="datetimeFigureOut">
              <a:rPr lang="en-US" smtClean="0"/>
              <a:t>3/25/2025</a:t>
            </a:fld>
            <a:endParaRPr lang="en-US"/>
          </a:p>
        </p:txBody>
      </p:sp>
      <p:sp>
        <p:nvSpPr>
          <p:cNvPr id="8" name="Footer Placeholder 7">
            <a:extLst>
              <a:ext uri="{FF2B5EF4-FFF2-40B4-BE49-F238E27FC236}">
                <a16:creationId xmlns:a16="http://schemas.microsoft.com/office/drawing/2014/main" id="{544A51C4-1261-638C-9AEE-1E569F9B9D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BDAE60-6039-5BE5-160A-A352349B3216}"/>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136187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DAA50-6A5B-0517-3CF9-1F9E80D224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2816A0-23EC-5269-C874-520CAA1BE896}"/>
              </a:ext>
            </a:extLst>
          </p:cNvPr>
          <p:cNvSpPr>
            <a:spLocks noGrp="1"/>
          </p:cNvSpPr>
          <p:nvPr>
            <p:ph type="dt" sz="half" idx="10"/>
          </p:nvPr>
        </p:nvSpPr>
        <p:spPr/>
        <p:txBody>
          <a:bodyPr/>
          <a:lstStyle/>
          <a:p>
            <a:fld id="{06DC2E43-ADF2-4A74-A59C-D9F5E954D886}" type="datetimeFigureOut">
              <a:rPr lang="en-US" smtClean="0"/>
              <a:t>3/25/2025</a:t>
            </a:fld>
            <a:endParaRPr lang="en-US"/>
          </a:p>
        </p:txBody>
      </p:sp>
      <p:sp>
        <p:nvSpPr>
          <p:cNvPr id="4" name="Footer Placeholder 3">
            <a:extLst>
              <a:ext uri="{FF2B5EF4-FFF2-40B4-BE49-F238E27FC236}">
                <a16:creationId xmlns:a16="http://schemas.microsoft.com/office/drawing/2014/main" id="{2A11FEBB-6265-A0E5-32BB-2A4AA98C9E9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D0DAE1-DB47-0C56-9010-FBA353FA3AE3}"/>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366401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6A0849-0509-1B2E-1F78-99101E9C4505}"/>
              </a:ext>
            </a:extLst>
          </p:cNvPr>
          <p:cNvSpPr>
            <a:spLocks noGrp="1"/>
          </p:cNvSpPr>
          <p:nvPr>
            <p:ph type="dt" sz="half" idx="10"/>
          </p:nvPr>
        </p:nvSpPr>
        <p:spPr/>
        <p:txBody>
          <a:bodyPr/>
          <a:lstStyle/>
          <a:p>
            <a:fld id="{06DC2E43-ADF2-4A74-A59C-D9F5E954D886}" type="datetimeFigureOut">
              <a:rPr lang="en-US" smtClean="0"/>
              <a:t>3/25/2025</a:t>
            </a:fld>
            <a:endParaRPr lang="en-US"/>
          </a:p>
        </p:txBody>
      </p:sp>
      <p:sp>
        <p:nvSpPr>
          <p:cNvPr id="3" name="Footer Placeholder 2">
            <a:extLst>
              <a:ext uri="{FF2B5EF4-FFF2-40B4-BE49-F238E27FC236}">
                <a16:creationId xmlns:a16="http://schemas.microsoft.com/office/drawing/2014/main" id="{426C65D1-F5D5-24A4-8F70-15112A3B89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D36A9CE-317F-7A70-55A9-F33FC5399820}"/>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728348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BB04-D295-8C58-1724-8BF3BD866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D2D5BB-7922-B17A-5025-C43FD04FE5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3988D6-251D-C7D3-B3CF-45FF09D7B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BFFB86-952A-CD67-7308-900E8C19342F}"/>
              </a:ext>
            </a:extLst>
          </p:cNvPr>
          <p:cNvSpPr>
            <a:spLocks noGrp="1"/>
          </p:cNvSpPr>
          <p:nvPr>
            <p:ph type="dt" sz="half" idx="10"/>
          </p:nvPr>
        </p:nvSpPr>
        <p:spPr/>
        <p:txBody>
          <a:bodyPr/>
          <a:lstStyle/>
          <a:p>
            <a:fld id="{06DC2E43-ADF2-4A74-A59C-D9F5E954D886}" type="datetimeFigureOut">
              <a:rPr lang="en-US" smtClean="0"/>
              <a:t>3/25/2025</a:t>
            </a:fld>
            <a:endParaRPr lang="en-US"/>
          </a:p>
        </p:txBody>
      </p:sp>
      <p:sp>
        <p:nvSpPr>
          <p:cNvPr id="6" name="Footer Placeholder 5">
            <a:extLst>
              <a:ext uri="{FF2B5EF4-FFF2-40B4-BE49-F238E27FC236}">
                <a16:creationId xmlns:a16="http://schemas.microsoft.com/office/drawing/2014/main" id="{F68C708A-3CB6-68A6-155D-8D0BF5EA47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4B1029-6DC8-1148-5CAF-7F0C2B47FFC7}"/>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262570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7DA5D-4035-0A8A-451F-5DA2EB470F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E6D2EC-133F-F43F-626C-F543FC745C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01A347-5ECF-B7A2-5D93-0B66FC2C4A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FD9330-0B91-6B19-6D08-F1D850BBBA5E}"/>
              </a:ext>
            </a:extLst>
          </p:cNvPr>
          <p:cNvSpPr>
            <a:spLocks noGrp="1"/>
          </p:cNvSpPr>
          <p:nvPr>
            <p:ph type="dt" sz="half" idx="10"/>
          </p:nvPr>
        </p:nvSpPr>
        <p:spPr/>
        <p:txBody>
          <a:bodyPr/>
          <a:lstStyle/>
          <a:p>
            <a:fld id="{06DC2E43-ADF2-4A74-A59C-D9F5E954D886}" type="datetimeFigureOut">
              <a:rPr lang="en-US" smtClean="0"/>
              <a:t>3/25/2025</a:t>
            </a:fld>
            <a:endParaRPr lang="en-US"/>
          </a:p>
        </p:txBody>
      </p:sp>
      <p:sp>
        <p:nvSpPr>
          <p:cNvPr id="6" name="Footer Placeholder 5">
            <a:extLst>
              <a:ext uri="{FF2B5EF4-FFF2-40B4-BE49-F238E27FC236}">
                <a16:creationId xmlns:a16="http://schemas.microsoft.com/office/drawing/2014/main" id="{8A6E4346-FE65-7B9A-7EC5-1A3423BE19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06CA25-37E4-B83A-BF0C-05F70B52879F}"/>
              </a:ext>
            </a:extLst>
          </p:cNvPr>
          <p:cNvSpPr>
            <a:spLocks noGrp="1"/>
          </p:cNvSpPr>
          <p:nvPr>
            <p:ph type="sldNum" sz="quarter" idx="12"/>
          </p:nvPr>
        </p:nvSpPr>
        <p:spPr/>
        <p:txBody>
          <a:bodyPr/>
          <a:lstStyle/>
          <a:p>
            <a:fld id="{77C42B34-0CFA-4AC0-BAE5-F368FB8E7FEB}" type="slidenum">
              <a:rPr lang="en-US" smtClean="0"/>
              <a:t>‹#›</a:t>
            </a:fld>
            <a:endParaRPr lang="en-US"/>
          </a:p>
        </p:txBody>
      </p:sp>
    </p:spTree>
    <p:extLst>
      <p:ext uri="{BB962C8B-B14F-4D97-AF65-F5344CB8AC3E}">
        <p14:creationId xmlns:p14="http://schemas.microsoft.com/office/powerpoint/2010/main" val="52458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283F68-5894-DD7C-8FB0-47E2AA7EBE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EECB2A-9F1B-85D7-7E1C-2352299DA2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EEEB3-A43F-FDC2-DE82-92B04ECD17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DC2E43-ADF2-4A74-A59C-D9F5E954D886}" type="datetimeFigureOut">
              <a:rPr lang="en-US" smtClean="0"/>
              <a:t>3/25/2025</a:t>
            </a:fld>
            <a:endParaRPr lang="en-US"/>
          </a:p>
        </p:txBody>
      </p:sp>
      <p:sp>
        <p:nvSpPr>
          <p:cNvPr id="5" name="Footer Placeholder 4">
            <a:extLst>
              <a:ext uri="{FF2B5EF4-FFF2-40B4-BE49-F238E27FC236}">
                <a16:creationId xmlns:a16="http://schemas.microsoft.com/office/drawing/2014/main" id="{5CE07D6E-8628-50FF-CFF5-73DE4057BC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D747AD6-DB49-0101-E74A-B15FC381EE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C42B34-0CFA-4AC0-BAE5-F368FB8E7FEB}" type="slidenum">
              <a:rPr lang="en-US" smtClean="0"/>
              <a:t>‹#›</a:t>
            </a:fld>
            <a:endParaRPr lang="en-US"/>
          </a:p>
        </p:txBody>
      </p:sp>
    </p:spTree>
    <p:extLst>
      <p:ext uri="{BB962C8B-B14F-4D97-AF65-F5344CB8AC3E}">
        <p14:creationId xmlns:p14="http://schemas.microsoft.com/office/powerpoint/2010/main" val="379812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8.jpeg"/><Relationship Id="rId7" Type="http://schemas.openxmlformats.org/officeDocument/2006/relationships/diagramColors" Target="../diagrams/colors3.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4.jpe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F9CBE3F-79A8-4F8F-88D9-DAD03D0D2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E07FFBFD-61FB-6454-8979-85DC70B7F691}"/>
              </a:ext>
            </a:extLst>
          </p:cNvPr>
          <p:cNvSpPr>
            <a:spLocks noGrp="1"/>
          </p:cNvSpPr>
          <p:nvPr>
            <p:ph type="ctrTitle"/>
          </p:nvPr>
        </p:nvSpPr>
        <p:spPr>
          <a:xfrm>
            <a:off x="1494914" y="1911084"/>
            <a:ext cx="9147940" cy="2337238"/>
          </a:xfrm>
        </p:spPr>
        <p:txBody>
          <a:bodyPr anchor="b">
            <a:normAutofit/>
          </a:bodyPr>
          <a:lstStyle/>
          <a:p>
            <a:r>
              <a:rPr lang="en-US" sz="5600" b="1" dirty="0">
                <a:solidFill>
                  <a:srgbClr val="FFFFFF"/>
                </a:solidFill>
              </a:rPr>
              <a:t>Data Analysis II </a:t>
            </a:r>
            <a:br>
              <a:rPr lang="en-US" sz="5600" b="1" dirty="0">
                <a:solidFill>
                  <a:srgbClr val="FFFFFF"/>
                </a:solidFill>
              </a:rPr>
            </a:br>
            <a:r>
              <a:rPr lang="en-US" sz="5600" b="1" dirty="0">
                <a:solidFill>
                  <a:srgbClr val="FFFFFF"/>
                </a:solidFill>
              </a:rPr>
              <a:t>Moderation &amp; Mediation</a:t>
            </a:r>
          </a:p>
        </p:txBody>
      </p:sp>
      <p:sp>
        <p:nvSpPr>
          <p:cNvPr id="3" name="Subtitle 2">
            <a:extLst>
              <a:ext uri="{FF2B5EF4-FFF2-40B4-BE49-F238E27FC236}">
                <a16:creationId xmlns:a16="http://schemas.microsoft.com/office/drawing/2014/main" id="{A7BCEE03-52F7-DB70-CE2A-80F7163BDB5A}"/>
              </a:ext>
            </a:extLst>
          </p:cNvPr>
          <p:cNvSpPr>
            <a:spLocks noGrp="1"/>
          </p:cNvSpPr>
          <p:nvPr>
            <p:ph type="subTitle" idx="1"/>
          </p:nvPr>
        </p:nvSpPr>
        <p:spPr>
          <a:xfrm>
            <a:off x="1522030" y="6046832"/>
            <a:ext cx="9147940" cy="1324303"/>
          </a:xfrm>
        </p:spPr>
        <p:txBody>
          <a:bodyPr anchor="t">
            <a:normAutofit/>
          </a:bodyPr>
          <a:lstStyle/>
          <a:p>
            <a:r>
              <a:rPr lang="en-US" sz="2000" dirty="0">
                <a:solidFill>
                  <a:srgbClr val="FFFFFF"/>
                </a:solidFill>
              </a:rPr>
              <a:t>Presented by </a:t>
            </a:r>
          </a:p>
          <a:p>
            <a:r>
              <a:rPr lang="en-US" sz="2000" dirty="0">
                <a:solidFill>
                  <a:srgbClr val="FFFFFF"/>
                </a:solidFill>
              </a:rPr>
              <a:t>Evan E. Ozmat, MS</a:t>
            </a:r>
          </a:p>
        </p:txBody>
      </p:sp>
      <p:sp>
        <p:nvSpPr>
          <p:cNvPr id="21"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1869" y="2383077"/>
            <a:ext cx="151536"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3"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24364" y="226546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24834" y="253720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
        <p:nvSpPr>
          <p:cNvPr id="25"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053" y="2832967"/>
            <a:ext cx="9575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
        <p:nvSpPr>
          <p:cNvPr id="18"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2266" y="28039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3405" y="3242499"/>
            <a:ext cx="108625"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cxnSp>
        <p:nvCxnSpPr>
          <p:cNvPr id="22" name="Straight Connector 21">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831729"/>
            <a:ext cx="12188952"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404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AC6F006-CC36-B959-BDFE-AAD815FC43D4}"/>
              </a:ext>
            </a:extLst>
          </p:cNvPr>
          <p:cNvPicPr>
            <a:picLocks noChangeAspect="1"/>
          </p:cNvPicPr>
          <p:nvPr/>
        </p:nvPicPr>
        <p:blipFill>
          <a:blip r:embed="rId3"/>
          <a:srcRect l="19235" r="23497" b="-1"/>
          <a:stretch/>
        </p:blipFill>
        <p:spPr>
          <a:xfrm>
            <a:off x="7120558" y="11555"/>
            <a:ext cx="6088971" cy="6857990"/>
          </a:xfrm>
          <a:prstGeom prst="rect">
            <a:avLst/>
          </a:prstGeom>
        </p:spPr>
      </p:pic>
      <p:sp useBgFill="1">
        <p:nvSpPr>
          <p:cNvPr id="16" name="Rectangle 15">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246B1DA-DD26-E6EC-D326-8C3E10E07586}"/>
              </a:ext>
            </a:extLst>
          </p:cNvPr>
          <p:cNvSpPr/>
          <p:nvPr/>
        </p:nvSpPr>
        <p:spPr>
          <a:xfrm>
            <a:off x="141369" y="-10"/>
            <a:ext cx="6982703"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0F9F89-C1CD-A992-A484-72BC83C2AB1F}"/>
              </a:ext>
            </a:extLst>
          </p:cNvPr>
          <p:cNvSpPr>
            <a:spLocks noGrp="1"/>
          </p:cNvSpPr>
          <p:nvPr>
            <p:ph type="title"/>
          </p:nvPr>
        </p:nvSpPr>
        <p:spPr>
          <a:xfrm>
            <a:off x="128208" y="79018"/>
            <a:ext cx="5334199" cy="1628970"/>
          </a:xfrm>
        </p:spPr>
        <p:txBody>
          <a:bodyPr anchor="ctr">
            <a:normAutofit/>
          </a:bodyPr>
          <a:lstStyle/>
          <a:p>
            <a:r>
              <a:rPr lang="en-US" sz="3700" b="1" dirty="0"/>
              <a:t>Moderation Example PROCESS Macro (SPSS)</a:t>
            </a:r>
          </a:p>
        </p:txBody>
      </p:sp>
      <p:sp>
        <p:nvSpPr>
          <p:cNvPr id="3" name="Content Placeholder 2">
            <a:extLst>
              <a:ext uri="{FF2B5EF4-FFF2-40B4-BE49-F238E27FC236}">
                <a16:creationId xmlns:a16="http://schemas.microsoft.com/office/drawing/2014/main" id="{CF214F9C-8478-B3F9-433D-61ADF3D1F40C}"/>
              </a:ext>
            </a:extLst>
          </p:cNvPr>
          <p:cNvSpPr>
            <a:spLocks noGrp="1"/>
          </p:cNvSpPr>
          <p:nvPr>
            <p:ph idx="1"/>
          </p:nvPr>
        </p:nvSpPr>
        <p:spPr>
          <a:xfrm>
            <a:off x="0" y="1694265"/>
            <a:ext cx="7120558" cy="4888964"/>
          </a:xfrm>
        </p:spPr>
        <p:txBody>
          <a:bodyPr anchor="ctr">
            <a:noAutofit/>
          </a:bodyPr>
          <a:lstStyle/>
          <a:p>
            <a:r>
              <a:rPr lang="en-US" sz="1900" b="1" dirty="0"/>
              <a:t>File </a:t>
            </a:r>
            <a:r>
              <a:rPr lang="en-US" sz="2000" b="1" dirty="0"/>
              <a:t>– </a:t>
            </a:r>
            <a:r>
              <a:rPr lang="en-US" sz="1900" b="1" dirty="0"/>
              <a:t>Moderation </a:t>
            </a:r>
            <a:r>
              <a:rPr lang="en-US" sz="1900" b="1" dirty="0" err="1"/>
              <a:t>Syntax.sps</a:t>
            </a:r>
            <a:endParaRPr lang="en-US" sz="1900" b="1" dirty="0"/>
          </a:p>
          <a:p>
            <a:r>
              <a:rPr lang="en-US" sz="1900" b="1" dirty="0"/>
              <a:t>Import data_clean.csv into SPSS</a:t>
            </a:r>
          </a:p>
          <a:p>
            <a:r>
              <a:rPr lang="en-US" sz="1900" b="1" dirty="0"/>
              <a:t>Data Cleaning </a:t>
            </a:r>
            <a:r>
              <a:rPr lang="en-US" sz="1900" dirty="0"/>
              <a:t>(lines 1-34)</a:t>
            </a:r>
          </a:p>
          <a:p>
            <a:r>
              <a:rPr lang="en-US" sz="1900" b="1" dirty="0"/>
              <a:t>Exploratory Data Analysis </a:t>
            </a:r>
            <a:r>
              <a:rPr lang="en-US" sz="1900" dirty="0"/>
              <a:t>(lines 37-60)</a:t>
            </a:r>
          </a:p>
          <a:p>
            <a:r>
              <a:rPr lang="en-US" sz="1900" b="1" dirty="0"/>
              <a:t>Moderation</a:t>
            </a:r>
          </a:p>
          <a:p>
            <a:pPr lvl="1"/>
            <a:r>
              <a:rPr lang="en-US" sz="1900" dirty="0"/>
              <a:t>Nominal predictor &amp; nominal moderator (point &amp; click)</a:t>
            </a:r>
          </a:p>
          <a:p>
            <a:pPr lvl="2"/>
            <a:r>
              <a:rPr lang="en-US" sz="1900" dirty="0"/>
              <a:t>Interaction Plot (lines 65-74)</a:t>
            </a:r>
          </a:p>
          <a:p>
            <a:pPr lvl="1"/>
            <a:r>
              <a:rPr lang="en-US" sz="1900" dirty="0"/>
              <a:t>Continuous predictor &amp; nominal moderator (point &amp; click) </a:t>
            </a:r>
          </a:p>
          <a:p>
            <a:pPr lvl="2"/>
            <a:r>
              <a:rPr lang="en-US" sz="1900" dirty="0"/>
              <a:t>Mean-centering &amp; Interaction Plot (lines 80-100)</a:t>
            </a:r>
          </a:p>
          <a:p>
            <a:pPr lvl="1"/>
            <a:r>
              <a:rPr lang="en-US" sz="1900" dirty="0"/>
              <a:t>Continuous predictor &amp; continuous moderator (point &amp; click)</a:t>
            </a:r>
          </a:p>
          <a:p>
            <a:pPr lvl="2"/>
            <a:r>
              <a:rPr lang="en-US" sz="1900" dirty="0"/>
              <a:t>Mean-centering &amp; Interaction Plot (lines 105-129)</a:t>
            </a:r>
            <a:endParaRPr lang="en-US" sz="1900" b="1" dirty="0"/>
          </a:p>
        </p:txBody>
      </p:sp>
    </p:spTree>
    <p:extLst>
      <p:ext uri="{BB962C8B-B14F-4D97-AF65-F5344CB8AC3E}">
        <p14:creationId xmlns:p14="http://schemas.microsoft.com/office/powerpoint/2010/main" val="2243985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FC68D8-BD5A-ABBE-4157-25998CF6F91B}"/>
              </a:ext>
            </a:extLst>
          </p:cNvPr>
          <p:cNvSpPr/>
          <p:nvPr/>
        </p:nvSpPr>
        <p:spPr>
          <a:xfrm>
            <a:off x="0" y="-63922"/>
            <a:ext cx="12192000"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9DE1C6-1007-2C9B-F095-5D8BDCF7029B}"/>
              </a:ext>
            </a:extLst>
          </p:cNvPr>
          <p:cNvSpPr>
            <a:spLocks noGrp="1"/>
          </p:cNvSpPr>
          <p:nvPr>
            <p:ph type="title"/>
          </p:nvPr>
        </p:nvSpPr>
        <p:spPr>
          <a:xfrm>
            <a:off x="163286" y="-102961"/>
            <a:ext cx="10515600" cy="1325563"/>
          </a:xfrm>
        </p:spPr>
        <p:txBody>
          <a:bodyPr/>
          <a:lstStyle/>
          <a:p>
            <a:r>
              <a:rPr lang="en-US" b="1" dirty="0">
                <a:solidFill>
                  <a:schemeClr val="bg1"/>
                </a:solidFill>
              </a:rPr>
              <a:t>Introduction to Mediation</a:t>
            </a:r>
            <a:endParaRPr lang="en-US" dirty="0">
              <a:solidFill>
                <a:schemeClr val="bg1"/>
              </a:solidFill>
            </a:endParaRPr>
          </a:p>
        </p:txBody>
      </p:sp>
      <p:sp>
        <p:nvSpPr>
          <p:cNvPr id="3" name="Content Placeholder 2">
            <a:extLst>
              <a:ext uri="{FF2B5EF4-FFF2-40B4-BE49-F238E27FC236}">
                <a16:creationId xmlns:a16="http://schemas.microsoft.com/office/drawing/2014/main" id="{783CE3D4-3BEE-AFF0-C699-DB79A52F526B}"/>
              </a:ext>
            </a:extLst>
          </p:cNvPr>
          <p:cNvSpPr>
            <a:spLocks noGrp="1"/>
          </p:cNvSpPr>
          <p:nvPr>
            <p:ph idx="1"/>
          </p:nvPr>
        </p:nvSpPr>
        <p:spPr>
          <a:xfrm>
            <a:off x="163286" y="1535586"/>
            <a:ext cx="10515600" cy="4351338"/>
          </a:xfrm>
        </p:spPr>
        <p:txBody>
          <a:bodyPr/>
          <a:lstStyle/>
          <a:p>
            <a:r>
              <a:rPr lang="en-US" b="1" dirty="0"/>
              <a:t>Definition: </a:t>
            </a:r>
            <a:r>
              <a:rPr lang="en-US" dirty="0"/>
              <a:t>When a predictor’s effect on the outcome occurs either fully or partially THROUGH a 3</a:t>
            </a:r>
            <a:r>
              <a:rPr lang="en-US" baseline="30000" dirty="0"/>
              <a:t>rd</a:t>
            </a:r>
            <a:r>
              <a:rPr lang="en-US" dirty="0"/>
              <a:t> variable (i.e., the mediator)</a:t>
            </a:r>
          </a:p>
          <a:p>
            <a:r>
              <a:rPr lang="en-US" b="1" dirty="0"/>
              <a:t>Key question: </a:t>
            </a:r>
          </a:p>
          <a:p>
            <a:pPr lvl="1"/>
            <a:r>
              <a:rPr lang="en-US" dirty="0"/>
              <a:t>How?</a:t>
            </a:r>
          </a:p>
          <a:p>
            <a:pPr lvl="1"/>
            <a:r>
              <a:rPr lang="en-US" dirty="0"/>
              <a:t>Through what mechanism?</a:t>
            </a:r>
            <a:br>
              <a:rPr lang="en-US" dirty="0"/>
            </a:br>
            <a:endParaRPr lang="en-US" dirty="0"/>
          </a:p>
          <a:p>
            <a:r>
              <a:rPr lang="en-US" b="1" dirty="0"/>
              <a:t>Direct Effect </a:t>
            </a:r>
            <a:r>
              <a:rPr lang="en-US" dirty="0"/>
              <a:t>= c’</a:t>
            </a:r>
          </a:p>
          <a:p>
            <a:r>
              <a:rPr lang="en-US" b="1" dirty="0"/>
              <a:t>Indirect Effect </a:t>
            </a:r>
            <a:r>
              <a:rPr lang="en-US" dirty="0"/>
              <a:t>= a*b</a:t>
            </a:r>
          </a:p>
          <a:p>
            <a:r>
              <a:rPr lang="en-US" b="1" dirty="0"/>
              <a:t>Total Effect </a:t>
            </a:r>
            <a:r>
              <a:rPr lang="en-US" dirty="0"/>
              <a:t>= c = (a*b) + c’</a:t>
            </a:r>
          </a:p>
        </p:txBody>
      </p:sp>
      <p:grpSp>
        <p:nvGrpSpPr>
          <p:cNvPr id="20" name="Group 19">
            <a:extLst>
              <a:ext uri="{FF2B5EF4-FFF2-40B4-BE49-F238E27FC236}">
                <a16:creationId xmlns:a16="http://schemas.microsoft.com/office/drawing/2014/main" id="{A4E75BDB-E5D8-847F-D7B1-35D1EB2B381A}"/>
              </a:ext>
            </a:extLst>
          </p:cNvPr>
          <p:cNvGrpSpPr/>
          <p:nvPr/>
        </p:nvGrpSpPr>
        <p:grpSpPr>
          <a:xfrm>
            <a:off x="5947610" y="2612735"/>
            <a:ext cx="5886054" cy="2935704"/>
            <a:chOff x="4993105" y="3429000"/>
            <a:chExt cx="5886054" cy="2935704"/>
          </a:xfrm>
        </p:grpSpPr>
        <p:sp>
          <p:nvSpPr>
            <p:cNvPr id="5" name="Rectangle 4">
              <a:extLst>
                <a:ext uri="{FF2B5EF4-FFF2-40B4-BE49-F238E27FC236}">
                  <a16:creationId xmlns:a16="http://schemas.microsoft.com/office/drawing/2014/main" id="{225F19DF-9834-11D7-BF11-90E35616B74F}"/>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Media Use (X)</a:t>
              </a:r>
            </a:p>
          </p:txBody>
        </p:sp>
        <p:sp>
          <p:nvSpPr>
            <p:cNvPr id="6" name="Rectangle 5">
              <a:extLst>
                <a:ext uri="{FF2B5EF4-FFF2-40B4-BE49-F238E27FC236}">
                  <a16:creationId xmlns:a16="http://schemas.microsoft.com/office/drawing/2014/main" id="{8F966976-1A25-378A-F7E3-074285CD40D7}"/>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Academic Performance (Y)</a:t>
              </a:r>
            </a:p>
          </p:txBody>
        </p:sp>
        <p:cxnSp>
          <p:nvCxnSpPr>
            <p:cNvPr id="8" name="Straight Arrow Connector 7">
              <a:extLst>
                <a:ext uri="{FF2B5EF4-FFF2-40B4-BE49-F238E27FC236}">
                  <a16:creationId xmlns:a16="http://schemas.microsoft.com/office/drawing/2014/main" id="{BA382CB8-0EBE-75A5-F257-33B12091846A}"/>
                </a:ext>
              </a:extLst>
            </p:cNvPr>
            <p:cNvCxnSpPr>
              <a:cxnSpLocks/>
              <a:stCxn id="5" idx="3"/>
              <a:endCxn id="6"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Rectangle 11">
              <a:extLst>
                <a:ext uri="{FF2B5EF4-FFF2-40B4-BE49-F238E27FC236}">
                  <a16:creationId xmlns:a16="http://schemas.microsoft.com/office/drawing/2014/main" id="{E348499E-8F74-A338-977E-22F706179D73}"/>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Sleep Quality (M)</a:t>
              </a:r>
            </a:p>
          </p:txBody>
        </p:sp>
        <p:cxnSp>
          <p:nvCxnSpPr>
            <p:cNvPr id="14" name="Straight Arrow Connector 13">
              <a:extLst>
                <a:ext uri="{FF2B5EF4-FFF2-40B4-BE49-F238E27FC236}">
                  <a16:creationId xmlns:a16="http://schemas.microsoft.com/office/drawing/2014/main" id="{23C2EA8C-FAB0-D4D0-3228-E0E90D653A35}"/>
                </a:ext>
              </a:extLst>
            </p:cNvPr>
            <p:cNvCxnSpPr>
              <a:cxnSpLocks/>
              <a:stCxn id="5" idx="0"/>
              <a:endCxn id="12"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6A06ECC-9586-5724-BF8D-FEEF4636DC41}"/>
                </a:ext>
              </a:extLst>
            </p:cNvPr>
            <p:cNvCxnSpPr>
              <a:cxnSpLocks/>
              <a:stCxn id="12" idx="3"/>
              <a:endCxn id="6"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21" name="TextBox 20">
            <a:extLst>
              <a:ext uri="{FF2B5EF4-FFF2-40B4-BE49-F238E27FC236}">
                <a16:creationId xmlns:a16="http://schemas.microsoft.com/office/drawing/2014/main" id="{081FDFC2-36F9-CCC5-6A1C-62027128FAF0}"/>
              </a:ext>
            </a:extLst>
          </p:cNvPr>
          <p:cNvSpPr txBox="1"/>
          <p:nvPr/>
        </p:nvSpPr>
        <p:spPr>
          <a:xfrm>
            <a:off x="7102388" y="3532805"/>
            <a:ext cx="308098" cy="369332"/>
          </a:xfrm>
          <a:prstGeom prst="rect">
            <a:avLst/>
          </a:prstGeom>
          <a:noFill/>
        </p:spPr>
        <p:txBody>
          <a:bodyPr wrap="none" rtlCol="0">
            <a:spAutoFit/>
          </a:bodyPr>
          <a:lstStyle/>
          <a:p>
            <a:r>
              <a:rPr lang="en-US" dirty="0"/>
              <a:t>a</a:t>
            </a:r>
          </a:p>
        </p:txBody>
      </p:sp>
      <p:sp>
        <p:nvSpPr>
          <p:cNvPr id="22" name="TextBox 21">
            <a:extLst>
              <a:ext uri="{FF2B5EF4-FFF2-40B4-BE49-F238E27FC236}">
                <a16:creationId xmlns:a16="http://schemas.microsoft.com/office/drawing/2014/main" id="{716FED18-3774-F182-C988-7E783C5140AE}"/>
              </a:ext>
            </a:extLst>
          </p:cNvPr>
          <p:cNvSpPr txBox="1"/>
          <p:nvPr/>
        </p:nvSpPr>
        <p:spPr>
          <a:xfrm>
            <a:off x="10377205" y="3526589"/>
            <a:ext cx="314510" cy="369332"/>
          </a:xfrm>
          <a:prstGeom prst="rect">
            <a:avLst/>
          </a:prstGeom>
          <a:noFill/>
        </p:spPr>
        <p:txBody>
          <a:bodyPr wrap="none" rtlCol="0">
            <a:spAutoFit/>
          </a:bodyPr>
          <a:lstStyle/>
          <a:p>
            <a:r>
              <a:rPr lang="en-US" dirty="0"/>
              <a:t>b</a:t>
            </a:r>
          </a:p>
        </p:txBody>
      </p:sp>
      <p:sp>
        <p:nvSpPr>
          <p:cNvPr id="23" name="TextBox 22">
            <a:extLst>
              <a:ext uri="{FF2B5EF4-FFF2-40B4-BE49-F238E27FC236}">
                <a16:creationId xmlns:a16="http://schemas.microsoft.com/office/drawing/2014/main" id="{5AAD6734-E840-A8F4-AC33-2AA37A8D3F50}"/>
              </a:ext>
            </a:extLst>
          </p:cNvPr>
          <p:cNvSpPr txBox="1"/>
          <p:nvPr/>
        </p:nvSpPr>
        <p:spPr>
          <a:xfrm>
            <a:off x="8733382" y="4355956"/>
            <a:ext cx="314510" cy="369332"/>
          </a:xfrm>
          <a:prstGeom prst="rect">
            <a:avLst/>
          </a:prstGeom>
          <a:noFill/>
        </p:spPr>
        <p:txBody>
          <a:bodyPr wrap="none" rtlCol="0">
            <a:spAutoFit/>
          </a:bodyPr>
          <a:lstStyle/>
          <a:p>
            <a:r>
              <a:rPr lang="en-US" dirty="0"/>
              <a:t>c</a:t>
            </a:r>
          </a:p>
        </p:txBody>
      </p:sp>
      <p:sp>
        <p:nvSpPr>
          <p:cNvPr id="24" name="TextBox 23">
            <a:extLst>
              <a:ext uri="{FF2B5EF4-FFF2-40B4-BE49-F238E27FC236}">
                <a16:creationId xmlns:a16="http://schemas.microsoft.com/office/drawing/2014/main" id="{631C3B5D-FC3E-8BCE-75EC-F43262B9E9EA}"/>
              </a:ext>
            </a:extLst>
          </p:cNvPr>
          <p:cNvSpPr txBox="1"/>
          <p:nvPr/>
        </p:nvSpPr>
        <p:spPr>
          <a:xfrm>
            <a:off x="8733382" y="5057460"/>
            <a:ext cx="416968" cy="369332"/>
          </a:xfrm>
          <a:prstGeom prst="rect">
            <a:avLst/>
          </a:prstGeom>
          <a:noFill/>
        </p:spPr>
        <p:txBody>
          <a:bodyPr wrap="square" rtlCol="0">
            <a:spAutoFit/>
          </a:bodyPr>
          <a:lstStyle/>
          <a:p>
            <a:r>
              <a:rPr lang="en-US" dirty="0"/>
              <a:t>c’</a:t>
            </a:r>
          </a:p>
        </p:txBody>
      </p:sp>
    </p:spTree>
    <p:extLst>
      <p:ext uri="{BB962C8B-B14F-4D97-AF65-F5344CB8AC3E}">
        <p14:creationId xmlns:p14="http://schemas.microsoft.com/office/powerpoint/2010/main" val="3184982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E06ED-814C-C863-520D-210A1B4E12E7}"/>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623694F9-443A-E3C7-3DC1-12DF428A2F5F}"/>
              </a:ext>
            </a:extLst>
          </p:cNvPr>
          <p:cNvSpPr/>
          <p:nvPr/>
        </p:nvSpPr>
        <p:spPr>
          <a:xfrm>
            <a:off x="-14514" y="-33980"/>
            <a:ext cx="12206514"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716E26-3449-6ED9-99AE-0EE6C67B60F4}"/>
              </a:ext>
            </a:extLst>
          </p:cNvPr>
          <p:cNvSpPr>
            <a:spLocks noGrp="1"/>
          </p:cNvSpPr>
          <p:nvPr>
            <p:ph type="title"/>
          </p:nvPr>
        </p:nvSpPr>
        <p:spPr>
          <a:xfrm>
            <a:off x="112486" y="13826"/>
            <a:ext cx="10515600" cy="1325563"/>
          </a:xfrm>
        </p:spPr>
        <p:txBody>
          <a:bodyPr/>
          <a:lstStyle/>
          <a:p>
            <a:r>
              <a:rPr lang="en-US" b="1" dirty="0">
                <a:solidFill>
                  <a:schemeClr val="bg1"/>
                </a:solidFill>
              </a:rPr>
              <a:t>Full Mediation</a:t>
            </a:r>
            <a:endParaRPr lang="en-US" dirty="0">
              <a:solidFill>
                <a:schemeClr val="bg1"/>
              </a:solidFill>
            </a:endParaRPr>
          </a:p>
        </p:txBody>
      </p:sp>
      <p:sp>
        <p:nvSpPr>
          <p:cNvPr id="3" name="Content Placeholder 2">
            <a:extLst>
              <a:ext uri="{FF2B5EF4-FFF2-40B4-BE49-F238E27FC236}">
                <a16:creationId xmlns:a16="http://schemas.microsoft.com/office/drawing/2014/main" id="{A1A96EBC-CACE-F710-C2DD-E28DF469F0C0}"/>
              </a:ext>
            </a:extLst>
          </p:cNvPr>
          <p:cNvSpPr>
            <a:spLocks noGrp="1"/>
          </p:cNvSpPr>
          <p:nvPr>
            <p:ph idx="1"/>
          </p:nvPr>
        </p:nvSpPr>
        <p:spPr>
          <a:xfrm>
            <a:off x="1817258" y="1530646"/>
            <a:ext cx="8557484" cy="1909921"/>
          </a:xfrm>
        </p:spPr>
        <p:txBody>
          <a:bodyPr>
            <a:normAutofit/>
          </a:bodyPr>
          <a:lstStyle/>
          <a:p>
            <a:pPr marL="0" indent="0" algn="ctr">
              <a:buNone/>
            </a:pPr>
            <a:r>
              <a:rPr lang="en-US" dirty="0"/>
              <a:t>Indirect Effect (a*b) is significant </a:t>
            </a:r>
            <a:br>
              <a:rPr lang="en-US" dirty="0"/>
            </a:br>
            <a:r>
              <a:rPr lang="en-US" b="1" u="sng" dirty="0"/>
              <a:t>AND</a:t>
            </a:r>
            <a:r>
              <a:rPr lang="en-US" dirty="0"/>
              <a:t> </a:t>
            </a:r>
          </a:p>
          <a:p>
            <a:pPr marL="0" indent="0" algn="ctr">
              <a:buNone/>
            </a:pPr>
            <a:r>
              <a:rPr lang="en-US" dirty="0"/>
              <a:t>Direct Effect (c’) is non-sig. when M is added</a:t>
            </a:r>
          </a:p>
          <a:p>
            <a:pPr marL="0" indent="0">
              <a:buNone/>
            </a:pPr>
            <a:endParaRPr lang="en-US" dirty="0"/>
          </a:p>
        </p:txBody>
      </p:sp>
      <p:grpSp>
        <p:nvGrpSpPr>
          <p:cNvPr id="9" name="Group 8">
            <a:extLst>
              <a:ext uri="{FF2B5EF4-FFF2-40B4-BE49-F238E27FC236}">
                <a16:creationId xmlns:a16="http://schemas.microsoft.com/office/drawing/2014/main" id="{23FB522C-61B0-D628-322B-090341B0DA3F}"/>
              </a:ext>
            </a:extLst>
          </p:cNvPr>
          <p:cNvGrpSpPr/>
          <p:nvPr/>
        </p:nvGrpSpPr>
        <p:grpSpPr>
          <a:xfrm>
            <a:off x="2588157" y="3252629"/>
            <a:ext cx="7015686" cy="3390900"/>
            <a:chOff x="5421086" y="1547396"/>
            <a:chExt cx="5886054" cy="2935704"/>
          </a:xfrm>
        </p:grpSpPr>
        <p:grpSp>
          <p:nvGrpSpPr>
            <p:cNvPr id="10" name="Group 9">
              <a:extLst>
                <a:ext uri="{FF2B5EF4-FFF2-40B4-BE49-F238E27FC236}">
                  <a16:creationId xmlns:a16="http://schemas.microsoft.com/office/drawing/2014/main" id="{091F2295-DD51-BCD1-4606-C5F826882F25}"/>
                </a:ext>
              </a:extLst>
            </p:cNvPr>
            <p:cNvGrpSpPr/>
            <p:nvPr/>
          </p:nvGrpSpPr>
          <p:grpSpPr>
            <a:xfrm>
              <a:off x="5421086" y="1547396"/>
              <a:ext cx="5886054" cy="2935704"/>
              <a:chOff x="4993105" y="3429000"/>
              <a:chExt cx="5886054" cy="2935704"/>
            </a:xfrm>
          </p:grpSpPr>
          <p:sp>
            <p:nvSpPr>
              <p:cNvPr id="16" name="Rectangle 15">
                <a:extLst>
                  <a:ext uri="{FF2B5EF4-FFF2-40B4-BE49-F238E27FC236}">
                    <a16:creationId xmlns:a16="http://schemas.microsoft.com/office/drawing/2014/main" id="{9022324D-705F-425E-26A8-14D31E125CDB}"/>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Media Use (X)</a:t>
                </a:r>
              </a:p>
            </p:txBody>
          </p:sp>
          <p:sp>
            <p:nvSpPr>
              <p:cNvPr id="18" name="Rectangle 17">
                <a:extLst>
                  <a:ext uri="{FF2B5EF4-FFF2-40B4-BE49-F238E27FC236}">
                    <a16:creationId xmlns:a16="http://schemas.microsoft.com/office/drawing/2014/main" id="{594BA135-0732-D0F9-B1D0-92496C9FCBA0}"/>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Academic Performance (Y)</a:t>
                </a:r>
              </a:p>
            </p:txBody>
          </p:sp>
          <p:cxnSp>
            <p:nvCxnSpPr>
              <p:cNvPr id="19" name="Straight Arrow Connector 18">
                <a:extLst>
                  <a:ext uri="{FF2B5EF4-FFF2-40B4-BE49-F238E27FC236}">
                    <a16:creationId xmlns:a16="http://schemas.microsoft.com/office/drawing/2014/main" id="{2BECDB10-0379-A4B1-7287-272222541080}"/>
                  </a:ext>
                </a:extLst>
              </p:cNvPr>
              <p:cNvCxnSpPr>
                <a:cxnSpLocks/>
                <a:stCxn id="16" idx="3"/>
                <a:endCxn id="18"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Rectangle 24">
                <a:extLst>
                  <a:ext uri="{FF2B5EF4-FFF2-40B4-BE49-F238E27FC236}">
                    <a16:creationId xmlns:a16="http://schemas.microsoft.com/office/drawing/2014/main" id="{E9472A8D-7B64-96D4-79D7-960948692843}"/>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Sleep Quality (M)</a:t>
                </a:r>
              </a:p>
            </p:txBody>
          </p:sp>
          <p:cxnSp>
            <p:nvCxnSpPr>
              <p:cNvPr id="26" name="Straight Arrow Connector 25">
                <a:extLst>
                  <a:ext uri="{FF2B5EF4-FFF2-40B4-BE49-F238E27FC236}">
                    <a16:creationId xmlns:a16="http://schemas.microsoft.com/office/drawing/2014/main" id="{79EAA7EB-41DF-BE3A-58C1-C64C8A947CA1}"/>
                  </a:ext>
                </a:extLst>
              </p:cNvPr>
              <p:cNvCxnSpPr>
                <a:cxnSpLocks/>
                <a:stCxn id="16" idx="0"/>
                <a:endCxn id="25"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93B788A1-65D9-FB20-806A-B4B81E76E4FF}"/>
                  </a:ext>
                </a:extLst>
              </p:cNvPr>
              <p:cNvCxnSpPr>
                <a:cxnSpLocks/>
                <a:stCxn id="25" idx="3"/>
                <a:endCxn id="18"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1" name="TextBox 10">
              <a:extLst>
                <a:ext uri="{FF2B5EF4-FFF2-40B4-BE49-F238E27FC236}">
                  <a16:creationId xmlns:a16="http://schemas.microsoft.com/office/drawing/2014/main" id="{151F9E62-AF00-E145-09C9-A4EF993E171D}"/>
                </a:ext>
              </a:extLst>
            </p:cNvPr>
            <p:cNvSpPr txBox="1"/>
            <p:nvPr/>
          </p:nvSpPr>
          <p:spPr>
            <a:xfrm>
              <a:off x="6575864" y="2467466"/>
              <a:ext cx="349942" cy="319753"/>
            </a:xfrm>
            <a:prstGeom prst="rect">
              <a:avLst/>
            </a:prstGeom>
            <a:noFill/>
          </p:spPr>
          <p:txBody>
            <a:bodyPr wrap="none" rtlCol="0">
              <a:spAutoFit/>
            </a:bodyPr>
            <a:lstStyle/>
            <a:p>
              <a:r>
                <a:rPr lang="en-US" b="1" dirty="0"/>
                <a:t>a*</a:t>
              </a:r>
            </a:p>
          </p:txBody>
        </p:sp>
        <p:sp>
          <p:nvSpPr>
            <p:cNvPr id="13" name="TextBox 12">
              <a:extLst>
                <a:ext uri="{FF2B5EF4-FFF2-40B4-BE49-F238E27FC236}">
                  <a16:creationId xmlns:a16="http://schemas.microsoft.com/office/drawing/2014/main" id="{91FDEE5D-7C04-84AE-22CA-C4A2D04390CD}"/>
                </a:ext>
              </a:extLst>
            </p:cNvPr>
            <p:cNvSpPr txBox="1"/>
            <p:nvPr/>
          </p:nvSpPr>
          <p:spPr>
            <a:xfrm>
              <a:off x="9850681" y="2461250"/>
              <a:ext cx="356666" cy="319753"/>
            </a:xfrm>
            <a:prstGeom prst="rect">
              <a:avLst/>
            </a:prstGeom>
            <a:noFill/>
          </p:spPr>
          <p:txBody>
            <a:bodyPr wrap="none" rtlCol="0">
              <a:spAutoFit/>
            </a:bodyPr>
            <a:lstStyle/>
            <a:p>
              <a:r>
                <a:rPr lang="en-US" b="1" dirty="0"/>
                <a:t>b*</a:t>
              </a:r>
            </a:p>
          </p:txBody>
        </p:sp>
        <p:sp>
          <p:nvSpPr>
            <p:cNvPr id="15" name="TextBox 14">
              <a:extLst>
                <a:ext uri="{FF2B5EF4-FFF2-40B4-BE49-F238E27FC236}">
                  <a16:creationId xmlns:a16="http://schemas.microsoft.com/office/drawing/2014/main" id="{07D7CB43-5F3F-AEE9-BE72-C23BFB2BEF80}"/>
                </a:ext>
              </a:extLst>
            </p:cNvPr>
            <p:cNvSpPr txBox="1"/>
            <p:nvPr/>
          </p:nvSpPr>
          <p:spPr>
            <a:xfrm>
              <a:off x="8029210" y="3979192"/>
              <a:ext cx="669807" cy="319753"/>
            </a:xfrm>
            <a:prstGeom prst="rect">
              <a:avLst/>
            </a:prstGeom>
            <a:noFill/>
          </p:spPr>
          <p:txBody>
            <a:bodyPr wrap="square" rtlCol="0">
              <a:spAutoFit/>
            </a:bodyPr>
            <a:lstStyle/>
            <a:p>
              <a:pPr algn="ctr"/>
              <a:r>
                <a:rPr lang="en-US" dirty="0"/>
                <a:t>c’</a:t>
              </a:r>
            </a:p>
          </p:txBody>
        </p:sp>
      </p:grpSp>
    </p:spTree>
    <p:extLst>
      <p:ext uri="{BB962C8B-B14F-4D97-AF65-F5344CB8AC3E}">
        <p14:creationId xmlns:p14="http://schemas.microsoft.com/office/powerpoint/2010/main" val="118337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70AB8A-7E3B-E783-F086-09D40B1ADB5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2053343-2199-87C4-1F37-EB9D8C89B704}"/>
              </a:ext>
            </a:extLst>
          </p:cNvPr>
          <p:cNvSpPr/>
          <p:nvPr/>
        </p:nvSpPr>
        <p:spPr>
          <a:xfrm>
            <a:off x="0" y="0"/>
            <a:ext cx="12192000" cy="13351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DE2420-DE26-B42F-2532-492981EBEBED}"/>
              </a:ext>
            </a:extLst>
          </p:cNvPr>
          <p:cNvSpPr>
            <a:spLocks noGrp="1"/>
          </p:cNvSpPr>
          <p:nvPr>
            <p:ph type="title"/>
          </p:nvPr>
        </p:nvSpPr>
        <p:spPr>
          <a:xfrm>
            <a:off x="137886" y="9612"/>
            <a:ext cx="10515600" cy="1325563"/>
          </a:xfrm>
        </p:spPr>
        <p:txBody>
          <a:bodyPr/>
          <a:lstStyle/>
          <a:p>
            <a:r>
              <a:rPr lang="en-US" b="1" dirty="0">
                <a:solidFill>
                  <a:schemeClr val="bg1"/>
                </a:solidFill>
              </a:rPr>
              <a:t>Partial Mediation</a:t>
            </a:r>
            <a:endParaRPr lang="en-US" dirty="0">
              <a:solidFill>
                <a:schemeClr val="bg1"/>
              </a:solidFill>
            </a:endParaRPr>
          </a:p>
        </p:txBody>
      </p:sp>
      <p:sp>
        <p:nvSpPr>
          <p:cNvPr id="3" name="Content Placeholder 2">
            <a:extLst>
              <a:ext uri="{FF2B5EF4-FFF2-40B4-BE49-F238E27FC236}">
                <a16:creationId xmlns:a16="http://schemas.microsoft.com/office/drawing/2014/main" id="{450E7BD1-DB00-8D35-0E09-12303359087E}"/>
              </a:ext>
            </a:extLst>
          </p:cNvPr>
          <p:cNvSpPr>
            <a:spLocks noGrp="1"/>
          </p:cNvSpPr>
          <p:nvPr>
            <p:ph idx="1"/>
          </p:nvPr>
        </p:nvSpPr>
        <p:spPr>
          <a:xfrm>
            <a:off x="1817258" y="1506606"/>
            <a:ext cx="8557484" cy="1909921"/>
          </a:xfrm>
        </p:spPr>
        <p:txBody>
          <a:bodyPr>
            <a:normAutofit/>
          </a:bodyPr>
          <a:lstStyle/>
          <a:p>
            <a:pPr marL="0" indent="0" algn="ctr">
              <a:buNone/>
            </a:pPr>
            <a:r>
              <a:rPr lang="en-US" dirty="0"/>
              <a:t>Indirect Effect (a*b) is significant </a:t>
            </a:r>
            <a:br>
              <a:rPr lang="en-US" dirty="0"/>
            </a:br>
            <a:r>
              <a:rPr lang="en-US" b="1" u="sng" dirty="0"/>
              <a:t>BUT</a:t>
            </a:r>
            <a:r>
              <a:rPr lang="en-US" dirty="0"/>
              <a:t> </a:t>
            </a:r>
          </a:p>
          <a:p>
            <a:pPr marL="0" indent="0" algn="ctr">
              <a:buNone/>
            </a:pPr>
            <a:r>
              <a:rPr lang="en-US" dirty="0"/>
              <a:t>Direct Effect (c’) is still significant when M is added</a:t>
            </a:r>
          </a:p>
        </p:txBody>
      </p:sp>
      <p:grpSp>
        <p:nvGrpSpPr>
          <p:cNvPr id="9" name="Group 8">
            <a:extLst>
              <a:ext uri="{FF2B5EF4-FFF2-40B4-BE49-F238E27FC236}">
                <a16:creationId xmlns:a16="http://schemas.microsoft.com/office/drawing/2014/main" id="{1F6538A5-02AE-0882-5F19-C363E785197A}"/>
              </a:ext>
            </a:extLst>
          </p:cNvPr>
          <p:cNvGrpSpPr/>
          <p:nvPr/>
        </p:nvGrpSpPr>
        <p:grpSpPr>
          <a:xfrm>
            <a:off x="2588157" y="3265329"/>
            <a:ext cx="7015686" cy="3390900"/>
            <a:chOff x="5421086" y="1547396"/>
            <a:chExt cx="5886054" cy="2935704"/>
          </a:xfrm>
        </p:grpSpPr>
        <p:grpSp>
          <p:nvGrpSpPr>
            <p:cNvPr id="10" name="Group 9">
              <a:extLst>
                <a:ext uri="{FF2B5EF4-FFF2-40B4-BE49-F238E27FC236}">
                  <a16:creationId xmlns:a16="http://schemas.microsoft.com/office/drawing/2014/main" id="{02157656-4241-3AE4-DB80-9118CEC8B235}"/>
                </a:ext>
              </a:extLst>
            </p:cNvPr>
            <p:cNvGrpSpPr/>
            <p:nvPr/>
          </p:nvGrpSpPr>
          <p:grpSpPr>
            <a:xfrm>
              <a:off x="5421086" y="1547396"/>
              <a:ext cx="5886054" cy="2935704"/>
              <a:chOff x="4993105" y="3429000"/>
              <a:chExt cx="5886054" cy="2935704"/>
            </a:xfrm>
          </p:grpSpPr>
          <p:sp>
            <p:nvSpPr>
              <p:cNvPr id="16" name="Rectangle 15">
                <a:extLst>
                  <a:ext uri="{FF2B5EF4-FFF2-40B4-BE49-F238E27FC236}">
                    <a16:creationId xmlns:a16="http://schemas.microsoft.com/office/drawing/2014/main" id="{DD892F33-0097-FD02-B5A8-9EF376B6186B}"/>
                  </a:ext>
                </a:extLst>
              </p:cNvPr>
              <p:cNvSpPr/>
              <p:nvPr/>
            </p:nvSpPr>
            <p:spPr>
              <a:xfrm>
                <a:off x="4993105"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Media Use (X)</a:t>
                </a:r>
              </a:p>
            </p:txBody>
          </p:sp>
          <p:sp>
            <p:nvSpPr>
              <p:cNvPr id="18" name="Rectangle 17">
                <a:extLst>
                  <a:ext uri="{FF2B5EF4-FFF2-40B4-BE49-F238E27FC236}">
                    <a16:creationId xmlns:a16="http://schemas.microsoft.com/office/drawing/2014/main" id="{A7F5451F-4D08-E183-DA0E-7A88708247F6}"/>
                  </a:ext>
                </a:extLst>
              </p:cNvPr>
              <p:cNvSpPr/>
              <p:nvPr/>
            </p:nvSpPr>
            <p:spPr>
              <a:xfrm>
                <a:off x="8917141" y="5356887"/>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Academic Performance (Y)</a:t>
                </a:r>
              </a:p>
            </p:txBody>
          </p:sp>
          <p:cxnSp>
            <p:nvCxnSpPr>
              <p:cNvPr id="19" name="Straight Arrow Connector 18">
                <a:extLst>
                  <a:ext uri="{FF2B5EF4-FFF2-40B4-BE49-F238E27FC236}">
                    <a16:creationId xmlns:a16="http://schemas.microsoft.com/office/drawing/2014/main" id="{D97584A7-2559-BE84-E71F-73A74AF53BFB}"/>
                  </a:ext>
                </a:extLst>
              </p:cNvPr>
              <p:cNvCxnSpPr>
                <a:cxnSpLocks/>
                <a:stCxn id="16" idx="3"/>
                <a:endCxn id="18" idx="1"/>
              </p:cNvCxnSpPr>
              <p:nvPr/>
            </p:nvCxnSpPr>
            <p:spPr>
              <a:xfrm>
                <a:off x="6955123" y="5860796"/>
                <a:ext cx="1962018"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5" name="Rectangle 24">
                <a:extLst>
                  <a:ext uri="{FF2B5EF4-FFF2-40B4-BE49-F238E27FC236}">
                    <a16:creationId xmlns:a16="http://schemas.microsoft.com/office/drawing/2014/main" id="{150C2D58-97DE-06A7-F759-407A52957EC1}"/>
                  </a:ext>
                </a:extLst>
              </p:cNvPr>
              <p:cNvSpPr/>
              <p:nvPr/>
            </p:nvSpPr>
            <p:spPr>
              <a:xfrm>
                <a:off x="6955123" y="3429000"/>
                <a:ext cx="1962018" cy="10078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Sleep Quality (M)</a:t>
                </a:r>
              </a:p>
            </p:txBody>
          </p:sp>
          <p:cxnSp>
            <p:nvCxnSpPr>
              <p:cNvPr id="26" name="Straight Arrow Connector 25">
                <a:extLst>
                  <a:ext uri="{FF2B5EF4-FFF2-40B4-BE49-F238E27FC236}">
                    <a16:creationId xmlns:a16="http://schemas.microsoft.com/office/drawing/2014/main" id="{CB67740A-0345-9AC7-AFCD-0AC51C59C912}"/>
                  </a:ext>
                </a:extLst>
              </p:cNvPr>
              <p:cNvCxnSpPr>
                <a:cxnSpLocks/>
                <a:stCxn id="16" idx="0"/>
                <a:endCxn id="25" idx="1"/>
              </p:cNvCxnSpPr>
              <p:nvPr/>
            </p:nvCxnSpPr>
            <p:spPr>
              <a:xfrm flipV="1">
                <a:off x="5974114"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7" name="Straight Arrow Connector 26">
                <a:extLst>
                  <a:ext uri="{FF2B5EF4-FFF2-40B4-BE49-F238E27FC236}">
                    <a16:creationId xmlns:a16="http://schemas.microsoft.com/office/drawing/2014/main" id="{C7ED76E5-F069-56B6-FFE5-BC8CC015D100}"/>
                  </a:ext>
                </a:extLst>
              </p:cNvPr>
              <p:cNvCxnSpPr>
                <a:cxnSpLocks/>
                <a:stCxn id="25" idx="3"/>
                <a:endCxn id="18" idx="0"/>
              </p:cNvCxnSpPr>
              <p:nvPr/>
            </p:nvCxnSpPr>
            <p:spPr>
              <a:xfrm>
                <a:off x="8917141" y="3932909"/>
                <a:ext cx="981009" cy="1423978"/>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1" name="TextBox 10">
              <a:extLst>
                <a:ext uri="{FF2B5EF4-FFF2-40B4-BE49-F238E27FC236}">
                  <a16:creationId xmlns:a16="http://schemas.microsoft.com/office/drawing/2014/main" id="{5C1B130C-B7AD-4127-7328-192F95F96258}"/>
                </a:ext>
              </a:extLst>
            </p:cNvPr>
            <p:cNvSpPr txBox="1"/>
            <p:nvPr/>
          </p:nvSpPr>
          <p:spPr>
            <a:xfrm>
              <a:off x="6575864" y="2467466"/>
              <a:ext cx="349942" cy="319753"/>
            </a:xfrm>
            <a:prstGeom prst="rect">
              <a:avLst/>
            </a:prstGeom>
            <a:noFill/>
          </p:spPr>
          <p:txBody>
            <a:bodyPr wrap="none" rtlCol="0">
              <a:spAutoFit/>
            </a:bodyPr>
            <a:lstStyle/>
            <a:p>
              <a:r>
                <a:rPr lang="en-US" b="1" dirty="0"/>
                <a:t>a*</a:t>
              </a:r>
            </a:p>
          </p:txBody>
        </p:sp>
        <p:sp>
          <p:nvSpPr>
            <p:cNvPr id="13" name="TextBox 12">
              <a:extLst>
                <a:ext uri="{FF2B5EF4-FFF2-40B4-BE49-F238E27FC236}">
                  <a16:creationId xmlns:a16="http://schemas.microsoft.com/office/drawing/2014/main" id="{DDCED3C1-2805-4617-E47F-C60A44121C59}"/>
                </a:ext>
              </a:extLst>
            </p:cNvPr>
            <p:cNvSpPr txBox="1"/>
            <p:nvPr/>
          </p:nvSpPr>
          <p:spPr>
            <a:xfrm>
              <a:off x="9850681" y="2461250"/>
              <a:ext cx="356666" cy="319753"/>
            </a:xfrm>
            <a:prstGeom prst="rect">
              <a:avLst/>
            </a:prstGeom>
            <a:noFill/>
          </p:spPr>
          <p:txBody>
            <a:bodyPr wrap="none" rtlCol="0">
              <a:spAutoFit/>
            </a:bodyPr>
            <a:lstStyle/>
            <a:p>
              <a:r>
                <a:rPr lang="en-US" b="1" dirty="0"/>
                <a:t>b*</a:t>
              </a:r>
            </a:p>
          </p:txBody>
        </p:sp>
        <p:sp>
          <p:nvSpPr>
            <p:cNvPr id="15" name="TextBox 14">
              <a:extLst>
                <a:ext uri="{FF2B5EF4-FFF2-40B4-BE49-F238E27FC236}">
                  <a16:creationId xmlns:a16="http://schemas.microsoft.com/office/drawing/2014/main" id="{5C119E5A-6991-E5C7-78AD-3EE3D38ABD7D}"/>
                </a:ext>
              </a:extLst>
            </p:cNvPr>
            <p:cNvSpPr txBox="1"/>
            <p:nvPr/>
          </p:nvSpPr>
          <p:spPr>
            <a:xfrm>
              <a:off x="8029211" y="3979192"/>
              <a:ext cx="669807" cy="319753"/>
            </a:xfrm>
            <a:prstGeom prst="rect">
              <a:avLst/>
            </a:prstGeom>
            <a:noFill/>
          </p:spPr>
          <p:txBody>
            <a:bodyPr wrap="square" rtlCol="0">
              <a:spAutoFit/>
            </a:bodyPr>
            <a:lstStyle/>
            <a:p>
              <a:pPr algn="ctr"/>
              <a:r>
                <a:rPr lang="en-US" b="1" dirty="0"/>
                <a:t>c’*</a:t>
              </a:r>
            </a:p>
          </p:txBody>
        </p:sp>
      </p:grpSp>
    </p:spTree>
    <p:extLst>
      <p:ext uri="{BB962C8B-B14F-4D97-AF65-F5344CB8AC3E}">
        <p14:creationId xmlns:p14="http://schemas.microsoft.com/office/powerpoint/2010/main" val="2967797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CA3292-C8AA-2657-3FE7-CBB92C6E4EB4}"/>
              </a:ext>
            </a:extLst>
          </p:cNvPr>
          <p:cNvSpPr/>
          <p:nvPr/>
        </p:nvSpPr>
        <p:spPr>
          <a:xfrm>
            <a:off x="0" y="0"/>
            <a:ext cx="12192000" cy="11346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5F3EF2-511F-A7A3-C71A-43524975D087}"/>
              </a:ext>
            </a:extLst>
          </p:cNvPr>
          <p:cNvSpPr>
            <a:spLocks noGrp="1"/>
          </p:cNvSpPr>
          <p:nvPr>
            <p:ph type="title"/>
          </p:nvPr>
        </p:nvSpPr>
        <p:spPr>
          <a:xfrm>
            <a:off x="0" y="0"/>
            <a:ext cx="12192000" cy="1325563"/>
          </a:xfrm>
        </p:spPr>
        <p:txBody>
          <a:bodyPr/>
          <a:lstStyle/>
          <a:p>
            <a:pPr algn="ctr"/>
            <a:r>
              <a:rPr lang="en-US" b="1" dirty="0">
                <a:solidFill>
                  <a:schemeClr val="bg1"/>
                </a:solidFill>
              </a:rPr>
              <a:t>Statistical Methods for Testing Mediation</a:t>
            </a:r>
          </a:p>
        </p:txBody>
      </p:sp>
      <p:sp>
        <p:nvSpPr>
          <p:cNvPr id="3" name="Content Placeholder 2">
            <a:extLst>
              <a:ext uri="{FF2B5EF4-FFF2-40B4-BE49-F238E27FC236}">
                <a16:creationId xmlns:a16="http://schemas.microsoft.com/office/drawing/2014/main" id="{A2953D99-CF80-C181-F1FE-115170C2DC57}"/>
              </a:ext>
            </a:extLst>
          </p:cNvPr>
          <p:cNvSpPr>
            <a:spLocks noGrp="1"/>
          </p:cNvSpPr>
          <p:nvPr>
            <p:ph idx="1"/>
          </p:nvPr>
        </p:nvSpPr>
        <p:spPr>
          <a:xfrm>
            <a:off x="419099" y="1887458"/>
            <a:ext cx="10060405" cy="4351338"/>
          </a:xfrm>
        </p:spPr>
        <p:txBody>
          <a:bodyPr/>
          <a:lstStyle/>
          <a:p>
            <a:r>
              <a:rPr lang="en-US" b="1" dirty="0"/>
              <a:t>Historical Approach(es)</a:t>
            </a:r>
          </a:p>
          <a:p>
            <a:pPr lvl="1"/>
            <a:r>
              <a:rPr lang="en-US" dirty="0"/>
              <a:t>Baron &amp; Kenny's causal steps</a:t>
            </a:r>
          </a:p>
          <a:p>
            <a:pPr lvl="1"/>
            <a:r>
              <a:rPr lang="en-US" dirty="0"/>
              <a:t>Sobel’s Test</a:t>
            </a:r>
            <a:br>
              <a:rPr lang="en-US" dirty="0"/>
            </a:br>
            <a:endParaRPr lang="en-US" dirty="0"/>
          </a:p>
          <a:p>
            <a:r>
              <a:rPr lang="en-US" b="1" dirty="0"/>
              <a:t>Modern approaches: Bootstrapping indirect effects</a:t>
            </a:r>
          </a:p>
          <a:p>
            <a:pPr lvl="1"/>
            <a:r>
              <a:rPr lang="en-US" dirty="0"/>
              <a:t>Process MACRO (SPSS)</a:t>
            </a:r>
          </a:p>
          <a:p>
            <a:pPr lvl="1"/>
            <a:r>
              <a:rPr lang="en-US" dirty="0"/>
              <a:t>Structural Equation Modeling (SEM) using </a:t>
            </a:r>
            <a:r>
              <a:rPr lang="en-US" dirty="0" err="1"/>
              <a:t>lavaan</a:t>
            </a:r>
            <a:r>
              <a:rPr lang="en-US" dirty="0"/>
              <a:t> (RStudio)</a:t>
            </a:r>
          </a:p>
        </p:txBody>
      </p:sp>
    </p:spTree>
    <p:extLst>
      <p:ext uri="{BB962C8B-B14F-4D97-AF65-F5344CB8AC3E}">
        <p14:creationId xmlns:p14="http://schemas.microsoft.com/office/powerpoint/2010/main" val="1686856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0AD55E-A97F-A879-244F-D5F95D51082D}"/>
              </a:ext>
            </a:extLst>
          </p:cNvPr>
          <p:cNvSpPr/>
          <p:nvPr/>
        </p:nvSpPr>
        <p:spPr>
          <a:xfrm>
            <a:off x="0" y="0"/>
            <a:ext cx="12192000" cy="11346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FA8032-D36A-3A43-12C3-7C158C60BF68}"/>
              </a:ext>
            </a:extLst>
          </p:cNvPr>
          <p:cNvSpPr>
            <a:spLocks noGrp="1"/>
          </p:cNvSpPr>
          <p:nvPr>
            <p:ph type="title"/>
          </p:nvPr>
        </p:nvSpPr>
        <p:spPr>
          <a:xfrm>
            <a:off x="0" y="0"/>
            <a:ext cx="12192000" cy="1325563"/>
          </a:xfrm>
        </p:spPr>
        <p:txBody>
          <a:bodyPr/>
          <a:lstStyle/>
          <a:p>
            <a:pPr algn="ctr"/>
            <a:r>
              <a:rPr lang="en-US" b="1" dirty="0">
                <a:solidFill>
                  <a:schemeClr val="bg1"/>
                </a:solidFill>
              </a:rPr>
              <a:t>Data Preparation for Mediation Analysis</a:t>
            </a:r>
          </a:p>
        </p:txBody>
      </p:sp>
      <p:sp>
        <p:nvSpPr>
          <p:cNvPr id="3" name="Content Placeholder 2">
            <a:extLst>
              <a:ext uri="{FF2B5EF4-FFF2-40B4-BE49-F238E27FC236}">
                <a16:creationId xmlns:a16="http://schemas.microsoft.com/office/drawing/2014/main" id="{C121A2CD-7C8B-9E4C-3446-C85FEE9A9D65}"/>
              </a:ext>
            </a:extLst>
          </p:cNvPr>
          <p:cNvSpPr>
            <a:spLocks noGrp="1"/>
          </p:cNvSpPr>
          <p:nvPr>
            <p:ph idx="1"/>
          </p:nvPr>
        </p:nvSpPr>
        <p:spPr/>
        <p:txBody>
          <a:bodyPr>
            <a:normAutofit lnSpcReduction="10000"/>
          </a:bodyPr>
          <a:lstStyle/>
          <a:p>
            <a:pPr marL="0" indent="0" algn="ctr">
              <a:buNone/>
            </a:pPr>
            <a:r>
              <a:rPr lang="en-US" b="1" u="sng" dirty="0"/>
              <a:t>MLR Assumptions must be satisfied!</a:t>
            </a:r>
          </a:p>
          <a:p>
            <a:pPr marL="0" indent="0">
              <a:buNone/>
            </a:pPr>
            <a:endParaRPr lang="en-US" b="1" u="sng" dirty="0"/>
          </a:p>
          <a:p>
            <a:pPr marL="0" indent="0">
              <a:buNone/>
            </a:pPr>
            <a:r>
              <a:rPr lang="en-US" sz="3200" b="1" dirty="0"/>
              <a:t>Critical Mediation Assumptions</a:t>
            </a:r>
          </a:p>
          <a:p>
            <a:pPr marL="514350" indent="-514350">
              <a:buFont typeface="+mj-lt"/>
              <a:buAutoNum type="arabicPeriod"/>
            </a:pPr>
            <a:r>
              <a:rPr lang="en-US" b="1" dirty="0"/>
              <a:t>Temporal precedence: </a:t>
            </a:r>
          </a:p>
          <a:p>
            <a:pPr lvl="1"/>
            <a:r>
              <a:rPr lang="en-US" dirty="0"/>
              <a:t>X must precede M which must precede Y</a:t>
            </a:r>
          </a:p>
          <a:p>
            <a:pPr marL="514350" indent="-514350">
              <a:buFont typeface="+mj-lt"/>
              <a:buAutoNum type="arabicPeriod"/>
            </a:pPr>
            <a:r>
              <a:rPr lang="en-US" b="1" dirty="0"/>
              <a:t>No Multicollinearity</a:t>
            </a:r>
          </a:p>
          <a:p>
            <a:pPr lvl="1"/>
            <a:r>
              <a:rPr lang="en-US" dirty="0"/>
              <a:t>Prevents suppression effects</a:t>
            </a:r>
          </a:p>
          <a:p>
            <a:pPr marL="514350" indent="-514350">
              <a:buFont typeface="+mj-lt"/>
              <a:buAutoNum type="arabicPeriod"/>
            </a:pPr>
            <a:r>
              <a:rPr lang="en-US" b="1" dirty="0"/>
              <a:t>No Influential Outliers</a:t>
            </a:r>
          </a:p>
          <a:p>
            <a:pPr marL="514350" indent="-514350">
              <a:buFont typeface="+mj-lt"/>
              <a:buAutoNum type="arabicPeriod"/>
            </a:pPr>
            <a:r>
              <a:rPr lang="en-US" b="1" dirty="0"/>
              <a:t>Adequate Power (required sample size?) </a:t>
            </a:r>
          </a:p>
        </p:txBody>
      </p:sp>
    </p:spTree>
    <p:extLst>
      <p:ext uri="{BB962C8B-B14F-4D97-AF65-F5344CB8AC3E}">
        <p14:creationId xmlns:p14="http://schemas.microsoft.com/office/powerpoint/2010/main" val="2341048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B1B743-911E-2E5E-D3C0-71017666E7B0}"/>
              </a:ext>
            </a:extLst>
          </p:cNvPr>
          <p:cNvSpPr>
            <a:spLocks noGrp="1"/>
          </p:cNvSpPr>
          <p:nvPr>
            <p:ph type="title"/>
          </p:nvPr>
        </p:nvSpPr>
        <p:spPr>
          <a:xfrm>
            <a:off x="761803" y="350196"/>
            <a:ext cx="4646904" cy="1624520"/>
          </a:xfrm>
        </p:spPr>
        <p:txBody>
          <a:bodyPr anchor="ctr">
            <a:normAutofit/>
          </a:bodyPr>
          <a:lstStyle/>
          <a:p>
            <a:r>
              <a:rPr lang="en-US" sz="4000" b="1"/>
              <a:t>Common Pitfalls in Mediation Analysis</a:t>
            </a:r>
          </a:p>
        </p:txBody>
      </p:sp>
      <p:sp>
        <p:nvSpPr>
          <p:cNvPr id="3" name="Content Placeholder 2">
            <a:extLst>
              <a:ext uri="{FF2B5EF4-FFF2-40B4-BE49-F238E27FC236}">
                <a16:creationId xmlns:a16="http://schemas.microsoft.com/office/drawing/2014/main" id="{8BC21B3B-8EC1-0AD7-0A87-0A234ED38CC2}"/>
              </a:ext>
            </a:extLst>
          </p:cNvPr>
          <p:cNvSpPr>
            <a:spLocks noGrp="1"/>
          </p:cNvSpPr>
          <p:nvPr>
            <p:ph idx="1"/>
          </p:nvPr>
        </p:nvSpPr>
        <p:spPr>
          <a:xfrm>
            <a:off x="74508" y="2133600"/>
            <a:ext cx="6102825" cy="3892549"/>
          </a:xfrm>
        </p:spPr>
        <p:txBody>
          <a:bodyPr anchor="ctr">
            <a:normAutofit/>
          </a:bodyPr>
          <a:lstStyle/>
          <a:p>
            <a:r>
              <a:rPr lang="en-US" sz="2500" dirty="0"/>
              <a:t>Assuming causality from </a:t>
            </a:r>
            <a:br>
              <a:rPr lang="en-US" sz="2500" dirty="0"/>
            </a:br>
            <a:r>
              <a:rPr lang="en-US" sz="2500" dirty="0"/>
              <a:t>cross-sectional data</a:t>
            </a:r>
          </a:p>
          <a:p>
            <a:r>
              <a:rPr lang="en-US" sz="2500" dirty="0"/>
              <a:t>Omitted variable bias</a:t>
            </a:r>
          </a:p>
          <a:p>
            <a:r>
              <a:rPr lang="en-US" sz="2500" dirty="0"/>
              <a:t>Reversed causality</a:t>
            </a:r>
          </a:p>
          <a:p>
            <a:r>
              <a:rPr lang="en-US" sz="2500" dirty="0"/>
              <a:t>Confounding mediator-outcome relationship</a:t>
            </a:r>
          </a:p>
          <a:p>
            <a:r>
              <a:rPr lang="en-US" sz="2500" dirty="0"/>
              <a:t>Ignoring measurement error</a:t>
            </a:r>
          </a:p>
          <a:p>
            <a:r>
              <a:rPr lang="en-US" sz="2500" dirty="0"/>
              <a:t>Using </a:t>
            </a:r>
            <a:r>
              <a:rPr lang="en-US" sz="2500" i="1" dirty="0"/>
              <a:t>p</a:t>
            </a:r>
            <a:r>
              <a:rPr lang="en-US" sz="2500" dirty="0"/>
              <a:t>-values to infer</a:t>
            </a:r>
            <a:br>
              <a:rPr lang="en-US" sz="2500" dirty="0"/>
            </a:br>
            <a:r>
              <a:rPr lang="en-US" sz="2500" dirty="0"/>
              <a:t>statistical significance</a:t>
            </a:r>
          </a:p>
        </p:txBody>
      </p:sp>
      <p:pic>
        <p:nvPicPr>
          <p:cNvPr id="5" name="Picture 4" descr="Magnifying glass showing decling performance">
            <a:extLst>
              <a:ext uri="{FF2B5EF4-FFF2-40B4-BE49-F238E27FC236}">
                <a16:creationId xmlns:a16="http://schemas.microsoft.com/office/drawing/2014/main" id="{23CEA657-B2F3-ED4D-445E-94A477DCB8FA}"/>
              </a:ext>
            </a:extLst>
          </p:cNvPr>
          <p:cNvPicPr>
            <a:picLocks noChangeAspect="1"/>
          </p:cNvPicPr>
          <p:nvPr/>
        </p:nvPicPr>
        <p:blipFill>
          <a:blip r:embed="rId3"/>
          <a:srcRect l="5018" r="35581" b="-2"/>
          <a:stretch/>
        </p:blipFill>
        <p:spPr>
          <a:xfrm>
            <a:off x="6096000" y="1"/>
            <a:ext cx="6102825" cy="6858000"/>
          </a:xfrm>
          <a:prstGeom prst="rect">
            <a:avLst/>
          </a:prstGeom>
        </p:spPr>
      </p:pic>
    </p:spTree>
    <p:extLst>
      <p:ext uri="{BB962C8B-B14F-4D97-AF65-F5344CB8AC3E}">
        <p14:creationId xmlns:p14="http://schemas.microsoft.com/office/powerpoint/2010/main" val="828982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DECB9C1-C52F-8AB7-834B-E5D1A0DD683D}"/>
              </a:ext>
            </a:extLst>
          </p:cNvPr>
          <p:cNvSpPr/>
          <p:nvPr/>
        </p:nvSpPr>
        <p:spPr>
          <a:xfrm>
            <a:off x="0" y="0"/>
            <a:ext cx="12192000"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FB98E2-6B64-8385-72A7-252D911D484A}"/>
              </a:ext>
            </a:extLst>
          </p:cNvPr>
          <p:cNvSpPr>
            <a:spLocks noGrp="1"/>
          </p:cNvSpPr>
          <p:nvPr>
            <p:ph type="title"/>
          </p:nvPr>
        </p:nvSpPr>
        <p:spPr>
          <a:xfrm>
            <a:off x="0" y="0"/>
            <a:ext cx="10515600" cy="1325563"/>
          </a:xfrm>
        </p:spPr>
        <p:txBody>
          <a:bodyPr>
            <a:normAutofit/>
          </a:bodyPr>
          <a:lstStyle/>
          <a:p>
            <a:r>
              <a:rPr lang="en-US" b="1" dirty="0">
                <a:solidFill>
                  <a:schemeClr val="bg1"/>
                </a:solidFill>
              </a:rPr>
              <a:t>Why not </a:t>
            </a:r>
            <a:r>
              <a:rPr lang="en-US" b="1" i="1" dirty="0">
                <a:solidFill>
                  <a:schemeClr val="bg1"/>
                </a:solidFill>
              </a:rPr>
              <a:t>p</a:t>
            </a:r>
            <a:r>
              <a:rPr lang="en-US" b="1" dirty="0">
                <a:solidFill>
                  <a:schemeClr val="bg1"/>
                </a:solidFill>
              </a:rPr>
              <a:t>-values in Mediation?</a:t>
            </a:r>
            <a:br>
              <a:rPr lang="en-US" dirty="0">
                <a:solidFill>
                  <a:schemeClr val="bg1"/>
                </a:solidFill>
              </a:rPr>
            </a:br>
            <a:r>
              <a:rPr lang="en-US" i="1" dirty="0">
                <a:solidFill>
                  <a:schemeClr val="bg1"/>
                </a:solidFill>
              </a:rPr>
              <a:t>Bootstrapped Coefficients</a:t>
            </a:r>
          </a:p>
        </p:txBody>
      </p:sp>
      <p:sp>
        <p:nvSpPr>
          <p:cNvPr id="3" name="Content Placeholder 2">
            <a:extLst>
              <a:ext uri="{FF2B5EF4-FFF2-40B4-BE49-F238E27FC236}">
                <a16:creationId xmlns:a16="http://schemas.microsoft.com/office/drawing/2014/main" id="{BE47C8AA-FD7F-A3CF-36FE-1944FAB9E758}"/>
              </a:ext>
            </a:extLst>
          </p:cNvPr>
          <p:cNvSpPr>
            <a:spLocks noGrp="1"/>
          </p:cNvSpPr>
          <p:nvPr>
            <p:ph idx="1"/>
          </p:nvPr>
        </p:nvSpPr>
        <p:spPr>
          <a:xfrm>
            <a:off x="415119" y="1395673"/>
            <a:ext cx="11049000" cy="4807187"/>
          </a:xfrm>
        </p:spPr>
        <p:txBody>
          <a:bodyPr>
            <a:normAutofit/>
          </a:bodyPr>
          <a:lstStyle/>
          <a:p>
            <a:r>
              <a:rPr lang="en-US" b="1" dirty="0"/>
              <a:t>Non-normal Indirect Effect (i.e., mediation path)</a:t>
            </a:r>
          </a:p>
          <a:p>
            <a:pPr lvl="1"/>
            <a:r>
              <a:rPr lang="en-US" dirty="0"/>
              <a:t>A product of two coefficients (a × b)</a:t>
            </a:r>
          </a:p>
          <a:p>
            <a:pPr lvl="1"/>
            <a:r>
              <a:rPr lang="en-US" dirty="0"/>
              <a:t>Rarely normally distributed!</a:t>
            </a:r>
          </a:p>
          <a:p>
            <a:r>
              <a:rPr lang="en-US" b="1" dirty="0"/>
              <a:t>Why Not p-Values?</a:t>
            </a:r>
          </a:p>
          <a:p>
            <a:pPr lvl="1"/>
            <a:r>
              <a:rPr lang="en-US" dirty="0"/>
              <a:t>Assumes normality and a large sample size</a:t>
            </a:r>
          </a:p>
          <a:p>
            <a:pPr lvl="1"/>
            <a:r>
              <a:rPr lang="en-US" dirty="0"/>
              <a:t>Violated assumptions </a:t>
            </a:r>
            <a:r>
              <a:rPr lang="en-US" b="0" i="0" dirty="0">
                <a:effectLst/>
                <a:latin typeface="Google Sans"/>
              </a:rPr>
              <a:t>→</a:t>
            </a:r>
            <a:r>
              <a:rPr lang="en-US" dirty="0"/>
              <a:t> biased inferences</a:t>
            </a:r>
          </a:p>
          <a:p>
            <a:r>
              <a:rPr lang="en-US" b="1" dirty="0"/>
              <a:t>Bootstrapped Confidence Intervals (CIs) vs. </a:t>
            </a:r>
            <a:r>
              <a:rPr lang="en-US" b="1" i="1" dirty="0"/>
              <a:t>p</a:t>
            </a:r>
            <a:r>
              <a:rPr lang="en-US" b="1" dirty="0"/>
              <a:t>-Values</a:t>
            </a:r>
          </a:p>
          <a:p>
            <a:pPr lvl="1"/>
            <a:r>
              <a:rPr lang="en-US" b="1" dirty="0"/>
              <a:t>Delta Method </a:t>
            </a:r>
            <a:r>
              <a:rPr lang="en-US" u="sng" dirty="0"/>
              <a:t>(</a:t>
            </a:r>
            <a:r>
              <a:rPr lang="en-US" u="sng" dirty="0" err="1"/>
              <a:t>lavaan</a:t>
            </a:r>
            <a:r>
              <a:rPr lang="en-US" u="sng" dirty="0"/>
              <a:t> default): </a:t>
            </a:r>
            <a:r>
              <a:rPr lang="en-US" dirty="0"/>
              <a:t>Taylor series approximations for standard errors and </a:t>
            </a:r>
            <a:r>
              <a:rPr lang="en-US" b="1" u="sng" dirty="0"/>
              <a:t>relies on normality assumptions  :/</a:t>
            </a:r>
          </a:p>
          <a:p>
            <a:pPr lvl="1"/>
            <a:r>
              <a:rPr lang="en-US" b="1" dirty="0"/>
              <a:t>Non-Parametric Bootstrapping</a:t>
            </a:r>
            <a:r>
              <a:rPr lang="en-US" dirty="0"/>
              <a:t>: Resamples data to empirically derive confidence intervals (available in R and default on PROCESS Macro)</a:t>
            </a:r>
          </a:p>
        </p:txBody>
      </p:sp>
      <p:sp>
        <p:nvSpPr>
          <p:cNvPr id="4" name="Rectangle 3">
            <a:extLst>
              <a:ext uri="{FF2B5EF4-FFF2-40B4-BE49-F238E27FC236}">
                <a16:creationId xmlns:a16="http://schemas.microsoft.com/office/drawing/2014/main" id="{2ADC12D2-B923-39AE-8300-E250ED909F48}"/>
              </a:ext>
            </a:extLst>
          </p:cNvPr>
          <p:cNvSpPr/>
          <p:nvPr/>
        </p:nvSpPr>
        <p:spPr>
          <a:xfrm>
            <a:off x="727881" y="6080030"/>
            <a:ext cx="11049000" cy="58003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 </a:t>
            </a:r>
            <a:r>
              <a:rPr lang="en-US" i="1" dirty="0"/>
              <a:t>p</a:t>
            </a:r>
            <a:r>
              <a:rPr lang="en-US" dirty="0"/>
              <a:t>-value might suggest non-significance, but if the bootstrapped CI does not cross 0, the effect is significant.</a:t>
            </a:r>
          </a:p>
        </p:txBody>
      </p:sp>
    </p:spTree>
    <p:extLst>
      <p:ext uri="{BB962C8B-B14F-4D97-AF65-F5344CB8AC3E}">
        <p14:creationId xmlns:p14="http://schemas.microsoft.com/office/powerpoint/2010/main" val="2354327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168EEBD-BC28-A5BD-CC83-5B9AA176E2D3}"/>
              </a:ext>
            </a:extLst>
          </p:cNvPr>
          <p:cNvPicPr>
            <a:picLocks noChangeAspect="1"/>
          </p:cNvPicPr>
          <p:nvPr/>
        </p:nvPicPr>
        <p:blipFill>
          <a:blip r:embed="rId3">
            <a:duotone>
              <a:schemeClr val="bg2">
                <a:shade val="45000"/>
                <a:satMod val="135000"/>
              </a:schemeClr>
              <a:prstClr val="white"/>
            </a:duotone>
          </a:blip>
          <a:srcRect b="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1A0DF-D6ED-9554-3B72-3CED66B8208D}"/>
              </a:ext>
            </a:extLst>
          </p:cNvPr>
          <p:cNvSpPr>
            <a:spLocks noGrp="1"/>
          </p:cNvSpPr>
          <p:nvPr>
            <p:ph type="title"/>
          </p:nvPr>
        </p:nvSpPr>
        <p:spPr>
          <a:xfrm>
            <a:off x="838200" y="365125"/>
            <a:ext cx="10515600" cy="1325563"/>
          </a:xfrm>
        </p:spPr>
        <p:txBody>
          <a:bodyPr>
            <a:normAutofit/>
          </a:bodyPr>
          <a:lstStyle/>
          <a:p>
            <a:r>
              <a:rPr lang="en-US" b="1" dirty="0"/>
              <a:t>Software and Tools</a:t>
            </a:r>
            <a:endParaRPr lang="en-US" dirty="0"/>
          </a:p>
        </p:txBody>
      </p:sp>
      <p:graphicFrame>
        <p:nvGraphicFramePr>
          <p:cNvPr id="5" name="Content Placeholder 2">
            <a:extLst>
              <a:ext uri="{FF2B5EF4-FFF2-40B4-BE49-F238E27FC236}">
                <a16:creationId xmlns:a16="http://schemas.microsoft.com/office/drawing/2014/main" id="{FDE80EC5-EDB4-E34F-D1AB-3F182902A9B3}"/>
              </a:ext>
            </a:extLst>
          </p:cNvPr>
          <p:cNvGraphicFramePr>
            <a:graphicFrameLocks noGrp="1"/>
          </p:cNvGraphicFramePr>
          <p:nvPr>
            <p:ph idx="1"/>
            <p:extLst>
              <p:ext uri="{D42A27DB-BD31-4B8C-83A1-F6EECF244321}">
                <p14:modId xmlns:p14="http://schemas.microsoft.com/office/powerpoint/2010/main" val="17968108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57978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a:extLst>
              <a:ext uri="{FF2B5EF4-FFF2-40B4-BE49-F238E27FC236}">
                <a16:creationId xmlns:a16="http://schemas.microsoft.com/office/drawing/2014/main" id="{E3C59847-55D8-ED9D-80B8-C32F5F53EA86}"/>
              </a:ext>
            </a:extLst>
          </p:cNvPr>
          <p:cNvPicPr>
            <a:picLocks noChangeAspect="1"/>
          </p:cNvPicPr>
          <p:nvPr/>
        </p:nvPicPr>
        <p:blipFill>
          <a:blip r:embed="rId3">
            <a:alphaModFix amt="60000"/>
          </a:blip>
          <a:srcRect t="15730"/>
          <a:stretch/>
        </p:blipFill>
        <p:spPr>
          <a:xfrm>
            <a:off x="-1" y="10"/>
            <a:ext cx="12192001" cy="6857990"/>
          </a:xfrm>
          <a:prstGeom prst="rect">
            <a:avLst/>
          </a:prstGeom>
        </p:spPr>
      </p:pic>
      <p:sp>
        <p:nvSpPr>
          <p:cNvPr id="2" name="Title 1">
            <a:extLst>
              <a:ext uri="{FF2B5EF4-FFF2-40B4-BE49-F238E27FC236}">
                <a16:creationId xmlns:a16="http://schemas.microsoft.com/office/drawing/2014/main" id="{C69E08F2-364C-6603-95E7-8B6D674A34D0}"/>
              </a:ext>
            </a:extLst>
          </p:cNvPr>
          <p:cNvSpPr>
            <a:spLocks noGrp="1"/>
          </p:cNvSpPr>
          <p:nvPr>
            <p:ph type="title"/>
          </p:nvPr>
        </p:nvSpPr>
        <p:spPr>
          <a:xfrm>
            <a:off x="-1" y="197172"/>
            <a:ext cx="12192001" cy="2057037"/>
          </a:xfrm>
        </p:spPr>
        <p:txBody>
          <a:bodyPr>
            <a:normAutofit/>
          </a:bodyPr>
          <a:lstStyle/>
          <a:p>
            <a:pPr algn="ctr"/>
            <a:r>
              <a:rPr lang="en-US" sz="5500" b="1" dirty="0">
                <a:solidFill>
                  <a:srgbClr val="FFFFFF"/>
                </a:solidFill>
              </a:rPr>
              <a:t>What You’ll Learn Today</a:t>
            </a:r>
          </a:p>
        </p:txBody>
      </p:sp>
      <p:graphicFrame>
        <p:nvGraphicFramePr>
          <p:cNvPr id="5" name="Content Placeholder 2">
            <a:extLst>
              <a:ext uri="{FF2B5EF4-FFF2-40B4-BE49-F238E27FC236}">
                <a16:creationId xmlns:a16="http://schemas.microsoft.com/office/drawing/2014/main" id="{7D2A5B10-17C6-9DC4-6AF3-1322EC02318C}"/>
              </a:ext>
            </a:extLst>
          </p:cNvPr>
          <p:cNvGraphicFramePr>
            <a:graphicFrameLocks noGrp="1"/>
          </p:cNvGraphicFramePr>
          <p:nvPr>
            <p:ph idx="1"/>
            <p:extLst>
              <p:ext uri="{D42A27DB-BD31-4B8C-83A1-F6EECF244321}">
                <p14:modId xmlns:p14="http://schemas.microsoft.com/office/powerpoint/2010/main" val="442079860"/>
              </p:ext>
            </p:extLst>
          </p:nvPr>
        </p:nvGraphicFramePr>
        <p:xfrm>
          <a:off x="167049" y="2451370"/>
          <a:ext cx="11834301" cy="38326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95016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56CE8C-E519-269B-BD97-32C85F416C40}"/>
              </a:ext>
            </a:extLst>
          </p:cNvPr>
          <p:cNvSpPr/>
          <p:nvPr/>
        </p:nvSpPr>
        <p:spPr>
          <a:xfrm>
            <a:off x="-648182" y="-370390"/>
            <a:ext cx="14236860" cy="16320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22E444-7018-4BDD-C902-A03201ADD637}"/>
              </a:ext>
            </a:extLst>
          </p:cNvPr>
          <p:cNvSpPr>
            <a:spLocks noGrp="1"/>
          </p:cNvSpPr>
          <p:nvPr>
            <p:ph type="title"/>
          </p:nvPr>
        </p:nvSpPr>
        <p:spPr>
          <a:xfrm>
            <a:off x="664580" y="18255"/>
            <a:ext cx="10515600" cy="1325563"/>
          </a:xfrm>
        </p:spPr>
        <p:txBody>
          <a:bodyPr/>
          <a:lstStyle/>
          <a:p>
            <a:r>
              <a:rPr lang="en-US" b="1" dirty="0">
                <a:solidFill>
                  <a:schemeClr val="bg1"/>
                </a:solidFill>
              </a:rPr>
              <a:t>Introduction to Moderation</a:t>
            </a:r>
          </a:p>
        </p:txBody>
      </p:sp>
      <p:sp>
        <p:nvSpPr>
          <p:cNvPr id="3" name="Content Placeholder 2">
            <a:extLst>
              <a:ext uri="{FF2B5EF4-FFF2-40B4-BE49-F238E27FC236}">
                <a16:creationId xmlns:a16="http://schemas.microsoft.com/office/drawing/2014/main" id="{2A62003A-B4EC-FCAB-8540-DA12E1E74498}"/>
              </a:ext>
            </a:extLst>
          </p:cNvPr>
          <p:cNvSpPr>
            <a:spLocks noGrp="1"/>
          </p:cNvSpPr>
          <p:nvPr>
            <p:ph idx="1"/>
          </p:nvPr>
        </p:nvSpPr>
        <p:spPr>
          <a:xfrm>
            <a:off x="419100" y="1732463"/>
            <a:ext cx="11353800" cy="4351338"/>
          </a:xfrm>
        </p:spPr>
        <p:txBody>
          <a:bodyPr/>
          <a:lstStyle/>
          <a:p>
            <a:r>
              <a:rPr lang="en-US" b="1" dirty="0"/>
              <a:t>Definition: </a:t>
            </a:r>
            <a:r>
              <a:rPr lang="en-US" dirty="0"/>
              <a:t>When the </a:t>
            </a:r>
            <a:r>
              <a:rPr lang="en-US" b="1" u="sng" dirty="0"/>
              <a:t>strength or direction</a:t>
            </a:r>
            <a:r>
              <a:rPr lang="en-US" b="1" dirty="0"/>
              <a:t> </a:t>
            </a:r>
            <a:r>
              <a:rPr lang="en-US" dirty="0"/>
              <a:t>of a relationship between two variables </a:t>
            </a:r>
            <a:r>
              <a:rPr lang="en-US" b="1" u="sng" dirty="0"/>
              <a:t>DEPENDS</a:t>
            </a:r>
            <a:r>
              <a:rPr lang="en-US" dirty="0"/>
              <a:t> on a third variable (i.e., the moderator)</a:t>
            </a:r>
            <a:br>
              <a:rPr lang="en-US" dirty="0"/>
            </a:br>
            <a:endParaRPr lang="en-US" b="1" u="sng" dirty="0"/>
          </a:p>
          <a:p>
            <a:r>
              <a:rPr lang="en-US" b="1" dirty="0"/>
              <a:t>Key question(s):</a:t>
            </a:r>
          </a:p>
          <a:p>
            <a:pPr lvl="1"/>
            <a:r>
              <a:rPr lang="en-US" dirty="0"/>
              <a:t>When?</a:t>
            </a:r>
          </a:p>
          <a:p>
            <a:pPr lvl="1"/>
            <a:r>
              <a:rPr lang="en-US" dirty="0"/>
              <a:t>For whom?</a:t>
            </a:r>
          </a:p>
          <a:p>
            <a:pPr lvl="1"/>
            <a:r>
              <a:rPr lang="en-US" dirty="0"/>
              <a:t>Under what conditions?</a:t>
            </a:r>
          </a:p>
          <a:p>
            <a:endParaRPr lang="en-US" dirty="0"/>
          </a:p>
          <a:p>
            <a:pPr marL="0" indent="0">
              <a:buNone/>
            </a:pPr>
            <a:endParaRPr lang="en-US" dirty="0"/>
          </a:p>
        </p:txBody>
      </p:sp>
      <p:grpSp>
        <p:nvGrpSpPr>
          <p:cNvPr id="28" name="Group 27">
            <a:extLst>
              <a:ext uri="{FF2B5EF4-FFF2-40B4-BE49-F238E27FC236}">
                <a16:creationId xmlns:a16="http://schemas.microsoft.com/office/drawing/2014/main" id="{C8CB6CC5-C852-9EB5-A91F-94F427C5525F}"/>
              </a:ext>
            </a:extLst>
          </p:cNvPr>
          <p:cNvGrpSpPr/>
          <p:nvPr/>
        </p:nvGrpSpPr>
        <p:grpSpPr>
          <a:xfrm>
            <a:off x="4660478" y="3678865"/>
            <a:ext cx="7112422" cy="2635735"/>
            <a:chOff x="6527800" y="3079750"/>
            <a:chExt cx="5207000" cy="2041979"/>
          </a:xfrm>
        </p:grpSpPr>
        <p:sp>
          <p:nvSpPr>
            <p:cNvPr id="7" name="Rectangle 6">
              <a:extLst>
                <a:ext uri="{FF2B5EF4-FFF2-40B4-BE49-F238E27FC236}">
                  <a16:creationId xmlns:a16="http://schemas.microsoft.com/office/drawing/2014/main" id="{3CA905F8-09DC-F0AF-FFBA-7E35315E5928}"/>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Predictor (X)</a:t>
              </a:r>
            </a:p>
          </p:txBody>
        </p:sp>
        <p:sp>
          <p:nvSpPr>
            <p:cNvPr id="11" name="Rectangle 10">
              <a:extLst>
                <a:ext uri="{FF2B5EF4-FFF2-40B4-BE49-F238E27FC236}">
                  <a16:creationId xmlns:a16="http://schemas.microsoft.com/office/drawing/2014/main" id="{4C3C3177-F79D-7FED-4292-2CAA30D774A1}"/>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Outcome (Y)</a:t>
              </a:r>
            </a:p>
          </p:txBody>
        </p:sp>
        <p:sp>
          <p:nvSpPr>
            <p:cNvPr id="15" name="Rectangle 14">
              <a:extLst>
                <a:ext uri="{FF2B5EF4-FFF2-40B4-BE49-F238E27FC236}">
                  <a16:creationId xmlns:a16="http://schemas.microsoft.com/office/drawing/2014/main" id="{0FA9B24D-6DFE-92B3-E283-E78C3B0DA51F}"/>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Moderator (W)</a:t>
              </a:r>
            </a:p>
          </p:txBody>
        </p:sp>
        <p:cxnSp>
          <p:nvCxnSpPr>
            <p:cNvPr id="19" name="Straight Arrow Connector 18">
              <a:extLst>
                <a:ext uri="{FF2B5EF4-FFF2-40B4-BE49-F238E27FC236}">
                  <a16:creationId xmlns:a16="http://schemas.microsoft.com/office/drawing/2014/main" id="{C021BCAC-1F79-6093-F0A5-BB9982F18929}"/>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B6E59AE-D046-1D61-E159-72F2F03EDD2F}"/>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800683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527F3-1A24-F5CE-8A2D-051500F742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96DE91-AD87-8FD9-6CF7-440E7A79CD88}"/>
              </a:ext>
            </a:extLst>
          </p:cNvPr>
          <p:cNvSpPr>
            <a:spLocks noGrp="1"/>
          </p:cNvSpPr>
          <p:nvPr>
            <p:ph type="title"/>
          </p:nvPr>
        </p:nvSpPr>
        <p:spPr>
          <a:xfrm>
            <a:off x="838200" y="18255"/>
            <a:ext cx="10515600" cy="1325563"/>
          </a:xfrm>
        </p:spPr>
        <p:txBody>
          <a:bodyPr/>
          <a:lstStyle/>
          <a:p>
            <a:r>
              <a:rPr lang="en-US" b="1" dirty="0"/>
              <a:t>Moderation: Strength of X</a:t>
            </a:r>
            <a:r>
              <a:rPr lang="en-US" b="0" i="0" dirty="0">
                <a:effectLst/>
                <a:latin typeface="Google Sans"/>
              </a:rPr>
              <a:t>→</a:t>
            </a:r>
            <a:r>
              <a:rPr lang="en-US" b="1" dirty="0"/>
              <a:t>Y Relationship</a:t>
            </a:r>
          </a:p>
        </p:txBody>
      </p:sp>
      <p:grpSp>
        <p:nvGrpSpPr>
          <p:cNvPr id="28" name="Group 27">
            <a:extLst>
              <a:ext uri="{FF2B5EF4-FFF2-40B4-BE49-F238E27FC236}">
                <a16:creationId xmlns:a16="http://schemas.microsoft.com/office/drawing/2014/main" id="{192D4B20-7787-7114-BA0F-189D6C33322F}"/>
              </a:ext>
            </a:extLst>
          </p:cNvPr>
          <p:cNvGrpSpPr/>
          <p:nvPr/>
        </p:nvGrpSpPr>
        <p:grpSpPr>
          <a:xfrm>
            <a:off x="6478813" y="2541474"/>
            <a:ext cx="5544457" cy="2291443"/>
            <a:chOff x="6527800" y="3079750"/>
            <a:chExt cx="5207000" cy="2041979"/>
          </a:xfrm>
        </p:grpSpPr>
        <p:sp>
          <p:nvSpPr>
            <p:cNvPr id="7" name="Rectangle 6">
              <a:extLst>
                <a:ext uri="{FF2B5EF4-FFF2-40B4-BE49-F238E27FC236}">
                  <a16:creationId xmlns:a16="http://schemas.microsoft.com/office/drawing/2014/main" id="{EC1BD626-ECCA-1B4D-C41D-0724EEEEAAD6}"/>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Stress (X)</a:t>
              </a:r>
            </a:p>
          </p:txBody>
        </p:sp>
        <p:sp>
          <p:nvSpPr>
            <p:cNvPr id="11" name="Rectangle 10">
              <a:extLst>
                <a:ext uri="{FF2B5EF4-FFF2-40B4-BE49-F238E27FC236}">
                  <a16:creationId xmlns:a16="http://schemas.microsoft.com/office/drawing/2014/main" id="{CACB29B8-953F-1FDC-9044-6D75B25EF831}"/>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Depression (Y)</a:t>
              </a:r>
            </a:p>
          </p:txBody>
        </p:sp>
        <p:sp>
          <p:nvSpPr>
            <p:cNvPr id="15" name="Rectangle 14">
              <a:extLst>
                <a:ext uri="{FF2B5EF4-FFF2-40B4-BE49-F238E27FC236}">
                  <a16:creationId xmlns:a16="http://schemas.microsoft.com/office/drawing/2014/main" id="{834D0ED6-DE16-3F5E-5164-48960156D032}"/>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Support (W)</a:t>
              </a:r>
            </a:p>
          </p:txBody>
        </p:sp>
        <p:cxnSp>
          <p:nvCxnSpPr>
            <p:cNvPr id="19" name="Straight Arrow Connector 18">
              <a:extLst>
                <a:ext uri="{FF2B5EF4-FFF2-40B4-BE49-F238E27FC236}">
                  <a16:creationId xmlns:a16="http://schemas.microsoft.com/office/drawing/2014/main" id="{BFCF3987-F13B-4DEC-8A19-AB38DB747801}"/>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F13EDF6A-ACCB-3B57-F2E2-9BA9B0A46846}"/>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30" name="TextBox 29">
            <a:extLst>
              <a:ext uri="{FF2B5EF4-FFF2-40B4-BE49-F238E27FC236}">
                <a16:creationId xmlns:a16="http://schemas.microsoft.com/office/drawing/2014/main" id="{1795FAA4-FFC2-26BD-881F-B79C03E31545}"/>
              </a:ext>
            </a:extLst>
          </p:cNvPr>
          <p:cNvSpPr txBox="1"/>
          <p:nvPr/>
        </p:nvSpPr>
        <p:spPr>
          <a:xfrm>
            <a:off x="6531428" y="5234238"/>
            <a:ext cx="5439229" cy="1200329"/>
          </a:xfrm>
          <a:prstGeom prst="rect">
            <a:avLst/>
          </a:prstGeom>
          <a:noFill/>
        </p:spPr>
        <p:txBody>
          <a:bodyPr wrap="square" rtlCol="0">
            <a:spAutoFit/>
          </a:bodyPr>
          <a:lstStyle/>
          <a:p>
            <a:pPr algn="ctr"/>
            <a:r>
              <a:rPr lang="en-US" dirty="0"/>
              <a:t>Social support moderates the link between stress and depression such that higher levels of social support attenuates (weakens) the link between stress and depression.</a:t>
            </a:r>
          </a:p>
        </p:txBody>
      </p:sp>
      <p:pic>
        <p:nvPicPr>
          <p:cNvPr id="9" name="Picture 8" descr="A black background with colorful lines&#10;&#10;AI-generated content may be incorrect.">
            <a:extLst>
              <a:ext uri="{FF2B5EF4-FFF2-40B4-BE49-F238E27FC236}">
                <a16:creationId xmlns:a16="http://schemas.microsoft.com/office/drawing/2014/main" id="{97F5D16E-0978-2D15-81E4-B90F1938C680}"/>
              </a:ext>
            </a:extLst>
          </p:cNvPr>
          <p:cNvPicPr>
            <a:picLocks noChangeAspect="1"/>
          </p:cNvPicPr>
          <p:nvPr/>
        </p:nvPicPr>
        <p:blipFill>
          <a:blip r:embed="rId3">
            <a:extLst>
              <a:ext uri="{28A0092B-C50C-407E-A947-70E740481C1C}">
                <a14:useLocalDpi xmlns:a14="http://schemas.microsoft.com/office/drawing/2010/main" val="0"/>
              </a:ext>
            </a:extLst>
          </a:blip>
          <a:srcRect t="15690" b="20976"/>
          <a:stretch/>
        </p:blipFill>
        <p:spPr>
          <a:xfrm>
            <a:off x="0" y="1343818"/>
            <a:ext cx="6356258" cy="5211172"/>
          </a:xfrm>
          <a:prstGeom prst="rect">
            <a:avLst/>
          </a:prstGeom>
        </p:spPr>
      </p:pic>
    </p:spTree>
    <p:extLst>
      <p:ext uri="{BB962C8B-B14F-4D97-AF65-F5344CB8AC3E}">
        <p14:creationId xmlns:p14="http://schemas.microsoft.com/office/powerpoint/2010/main" val="369780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CC5A2-7C67-FCD3-65E6-ECD623496A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7E5A7C-9DB8-52CE-3554-2473F71DE6E0}"/>
              </a:ext>
            </a:extLst>
          </p:cNvPr>
          <p:cNvSpPr>
            <a:spLocks noGrp="1"/>
          </p:cNvSpPr>
          <p:nvPr>
            <p:ph type="title"/>
          </p:nvPr>
        </p:nvSpPr>
        <p:spPr>
          <a:xfrm>
            <a:off x="838200" y="18255"/>
            <a:ext cx="10515600" cy="1325563"/>
          </a:xfrm>
        </p:spPr>
        <p:txBody>
          <a:bodyPr/>
          <a:lstStyle/>
          <a:p>
            <a:r>
              <a:rPr lang="en-US" b="1" dirty="0"/>
              <a:t>Moderation: Direction of X</a:t>
            </a:r>
            <a:r>
              <a:rPr lang="en-US" b="0" i="0" dirty="0">
                <a:effectLst/>
                <a:latin typeface="Google Sans"/>
              </a:rPr>
              <a:t>→</a:t>
            </a:r>
            <a:r>
              <a:rPr lang="en-US" b="1" dirty="0"/>
              <a:t>Y Relationship</a:t>
            </a:r>
          </a:p>
        </p:txBody>
      </p:sp>
      <p:grpSp>
        <p:nvGrpSpPr>
          <p:cNvPr id="28" name="Group 27">
            <a:extLst>
              <a:ext uri="{FF2B5EF4-FFF2-40B4-BE49-F238E27FC236}">
                <a16:creationId xmlns:a16="http://schemas.microsoft.com/office/drawing/2014/main" id="{A8729891-3F1C-7AFE-7523-D1D5BF770E1C}"/>
              </a:ext>
            </a:extLst>
          </p:cNvPr>
          <p:cNvGrpSpPr/>
          <p:nvPr/>
        </p:nvGrpSpPr>
        <p:grpSpPr>
          <a:xfrm>
            <a:off x="6535056" y="2314483"/>
            <a:ext cx="5544457" cy="2341336"/>
            <a:chOff x="6527800" y="3079750"/>
            <a:chExt cx="5207000" cy="2041979"/>
          </a:xfrm>
        </p:grpSpPr>
        <p:sp>
          <p:nvSpPr>
            <p:cNvPr id="7" name="Rectangle 6">
              <a:extLst>
                <a:ext uri="{FF2B5EF4-FFF2-40B4-BE49-F238E27FC236}">
                  <a16:creationId xmlns:a16="http://schemas.microsoft.com/office/drawing/2014/main" id="{2240D520-5E10-9BC0-14A4-66FB6B8AF075}"/>
                </a:ext>
              </a:extLst>
            </p:cNvPr>
            <p:cNvSpPr/>
            <p:nvPr/>
          </p:nvSpPr>
          <p:spPr>
            <a:xfrm>
              <a:off x="65278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 Stress (X)</a:t>
              </a:r>
            </a:p>
          </p:txBody>
        </p:sp>
        <p:sp>
          <p:nvSpPr>
            <p:cNvPr id="11" name="Rectangle 10">
              <a:extLst>
                <a:ext uri="{FF2B5EF4-FFF2-40B4-BE49-F238E27FC236}">
                  <a16:creationId xmlns:a16="http://schemas.microsoft.com/office/drawing/2014/main" id="{FD51C667-26D9-1974-D177-A27763B65F2A}"/>
                </a:ext>
              </a:extLst>
            </p:cNvPr>
            <p:cNvSpPr/>
            <p:nvPr/>
          </p:nvSpPr>
          <p:spPr>
            <a:xfrm>
              <a:off x="10109200" y="4423229"/>
              <a:ext cx="16256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Job Performance (Y)</a:t>
              </a:r>
            </a:p>
          </p:txBody>
        </p:sp>
        <p:sp>
          <p:nvSpPr>
            <p:cNvPr id="15" name="Rectangle 14">
              <a:extLst>
                <a:ext uri="{FF2B5EF4-FFF2-40B4-BE49-F238E27FC236}">
                  <a16:creationId xmlns:a16="http://schemas.microsoft.com/office/drawing/2014/main" id="{78A3323C-7C30-EBCB-048D-CC967AA0C9BE}"/>
                </a:ext>
              </a:extLst>
            </p:cNvPr>
            <p:cNvSpPr/>
            <p:nvPr/>
          </p:nvSpPr>
          <p:spPr>
            <a:xfrm>
              <a:off x="8153400" y="3079750"/>
              <a:ext cx="1955800" cy="698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Social Support (W)</a:t>
              </a:r>
            </a:p>
          </p:txBody>
        </p:sp>
        <p:cxnSp>
          <p:nvCxnSpPr>
            <p:cNvPr id="19" name="Straight Arrow Connector 18">
              <a:extLst>
                <a:ext uri="{FF2B5EF4-FFF2-40B4-BE49-F238E27FC236}">
                  <a16:creationId xmlns:a16="http://schemas.microsoft.com/office/drawing/2014/main" id="{BC644723-9EBF-B28B-9D47-B58873EAF034}"/>
                </a:ext>
              </a:extLst>
            </p:cNvPr>
            <p:cNvCxnSpPr>
              <a:cxnSpLocks/>
              <a:stCxn id="7" idx="3"/>
              <a:endCxn id="11" idx="1"/>
            </p:cNvCxnSpPr>
            <p:nvPr/>
          </p:nvCxnSpPr>
          <p:spPr>
            <a:xfrm>
              <a:off x="8153400" y="4772479"/>
              <a:ext cx="1955800" cy="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50639D53-B080-26E0-8130-BAF6B038A20F}"/>
                </a:ext>
              </a:extLst>
            </p:cNvPr>
            <p:cNvCxnSpPr>
              <a:cxnSpLocks/>
              <a:stCxn id="15" idx="2"/>
            </p:cNvCxnSpPr>
            <p:nvPr/>
          </p:nvCxnSpPr>
          <p:spPr>
            <a:xfrm>
              <a:off x="9131300" y="3778250"/>
              <a:ext cx="0" cy="994229"/>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30" name="TextBox 29">
            <a:extLst>
              <a:ext uri="{FF2B5EF4-FFF2-40B4-BE49-F238E27FC236}">
                <a16:creationId xmlns:a16="http://schemas.microsoft.com/office/drawing/2014/main" id="{CB9B8C96-5A89-4C70-91C1-FBAD915E3CFA}"/>
              </a:ext>
            </a:extLst>
          </p:cNvPr>
          <p:cNvSpPr txBox="1"/>
          <p:nvPr/>
        </p:nvSpPr>
        <p:spPr>
          <a:xfrm>
            <a:off x="6535056" y="5002053"/>
            <a:ext cx="5544457" cy="1754326"/>
          </a:xfrm>
          <a:prstGeom prst="rect">
            <a:avLst/>
          </a:prstGeom>
          <a:noFill/>
        </p:spPr>
        <p:txBody>
          <a:bodyPr wrap="square" rtlCol="0">
            <a:spAutoFit/>
          </a:bodyPr>
          <a:lstStyle/>
          <a:p>
            <a:pPr algn="ctr"/>
            <a:r>
              <a:rPr lang="en-US" dirty="0"/>
              <a:t>Social support moderates the link between work stress and job performance such that for those with high social support, higher levels of work stress predicted improved job performance. Conversely, for those with low social support, increased work stress predicted decreased job performance.</a:t>
            </a:r>
          </a:p>
        </p:txBody>
      </p:sp>
      <p:pic>
        <p:nvPicPr>
          <p:cNvPr id="4" name="Picture 3" descr="A black background with colorful lines&#10;&#10;AI-generated content may be incorrect.">
            <a:extLst>
              <a:ext uri="{FF2B5EF4-FFF2-40B4-BE49-F238E27FC236}">
                <a16:creationId xmlns:a16="http://schemas.microsoft.com/office/drawing/2014/main" id="{60AF21E4-63CB-2443-D145-09878DE50F82}"/>
              </a:ext>
            </a:extLst>
          </p:cNvPr>
          <p:cNvPicPr>
            <a:picLocks noChangeAspect="1"/>
          </p:cNvPicPr>
          <p:nvPr/>
        </p:nvPicPr>
        <p:blipFill>
          <a:blip r:embed="rId3">
            <a:extLst>
              <a:ext uri="{28A0092B-C50C-407E-A947-70E740481C1C}">
                <a14:useLocalDpi xmlns:a14="http://schemas.microsoft.com/office/drawing/2010/main" val="0"/>
              </a:ext>
            </a:extLst>
          </a:blip>
          <a:srcRect t="20236" b="22492"/>
          <a:stretch/>
        </p:blipFill>
        <p:spPr>
          <a:xfrm>
            <a:off x="-118411" y="1445178"/>
            <a:ext cx="6653467" cy="4932843"/>
          </a:xfrm>
          <a:prstGeom prst="rect">
            <a:avLst/>
          </a:prstGeom>
        </p:spPr>
      </p:pic>
    </p:spTree>
    <p:extLst>
      <p:ext uri="{BB962C8B-B14F-4D97-AF65-F5344CB8AC3E}">
        <p14:creationId xmlns:p14="http://schemas.microsoft.com/office/powerpoint/2010/main" val="906681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831000-2A4C-C319-ACF4-B577EFFD32B2}"/>
              </a:ext>
            </a:extLst>
          </p:cNvPr>
          <p:cNvSpPr>
            <a:spLocks noGrp="1"/>
          </p:cNvSpPr>
          <p:nvPr>
            <p:ph type="title"/>
          </p:nvPr>
        </p:nvSpPr>
        <p:spPr>
          <a:xfrm>
            <a:off x="838200" y="365125"/>
            <a:ext cx="10515600" cy="1325563"/>
          </a:xfrm>
        </p:spPr>
        <p:txBody>
          <a:bodyPr>
            <a:normAutofit/>
          </a:bodyPr>
          <a:lstStyle/>
          <a:p>
            <a:r>
              <a:rPr lang="en-US" sz="4200" b="1"/>
              <a:t>Statistical Methods for Testing Moderation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A8DAF8-55A8-B08C-7A9F-717B1CBBA68E}"/>
                  </a:ext>
                </a:extLst>
              </p:cNvPr>
              <p:cNvSpPr>
                <a:spLocks noGrp="1"/>
              </p:cNvSpPr>
              <p:nvPr>
                <p:ph idx="1"/>
              </p:nvPr>
            </p:nvSpPr>
            <p:spPr>
              <a:xfrm>
                <a:off x="838200" y="1929384"/>
                <a:ext cx="10515600" cy="4251960"/>
              </a:xfrm>
            </p:spPr>
            <p:txBody>
              <a:bodyPr>
                <a:normAutofit/>
              </a:bodyPr>
              <a:lstStyle/>
              <a:p>
                <a:r>
                  <a:rPr lang="en-US" sz="2200" b="1" dirty="0"/>
                  <a:t>Interaction term </a:t>
                </a:r>
                <a:r>
                  <a:rPr lang="en-US" sz="2200" dirty="0"/>
                  <a:t>in regression models:</a:t>
                </a:r>
              </a:p>
              <a:p>
                <a:pPr lvl="1"/>
                <a14:m>
                  <m:oMath xmlns:m="http://schemas.openxmlformats.org/officeDocument/2006/math">
                    <m:r>
                      <a:rPr lang="en-US" sz="2200" b="0" i="1">
                        <a:latin typeface="Cambria Math" panose="02040503050406030204" pitchFamily="18" charset="0"/>
                      </a:rPr>
                      <m:t>𝑌</m:t>
                    </m:r>
                    <m:r>
                      <a:rPr lang="en-US" sz="2200" b="0" i="1">
                        <a:latin typeface="Cambria Math" panose="02040503050406030204" pitchFamily="18" charset="0"/>
                      </a:rPr>
                      <m:t>= </m:t>
                    </m:r>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1</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𝑋</m:t>
                        </m:r>
                      </m:e>
                      <m:sub>
                        <m:r>
                          <a:rPr lang="en-US" sz="2200" b="0" i="1">
                            <a:latin typeface="Cambria Math" panose="02040503050406030204" pitchFamily="18" charset="0"/>
                          </a:rPr>
                          <m:t>1</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2</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𝑊</m:t>
                        </m:r>
                      </m:e>
                      <m:sub>
                        <m:r>
                          <a:rPr lang="en-US" sz="2200" b="0" i="1">
                            <a:latin typeface="Cambria Math" panose="02040503050406030204" pitchFamily="18" charset="0"/>
                          </a:rPr>
                          <m:t>1</m:t>
                        </m:r>
                      </m:sub>
                    </m:sSub>
                    <m:r>
                      <a:rPr lang="en-US" sz="2200" b="0" i="1">
                        <a:latin typeface="Cambria Math" panose="02040503050406030204" pitchFamily="18" charset="0"/>
                      </a:rPr>
                      <m:t>+</m:t>
                    </m:r>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3</m:t>
                        </m:r>
                      </m:sub>
                    </m:sSub>
                    <m:d>
                      <m:dPr>
                        <m:ctrlPr>
                          <a:rPr lang="en-US" sz="2200" b="0" i="1">
                            <a:latin typeface="Cambria Math" panose="02040503050406030204" pitchFamily="18" charset="0"/>
                          </a:rPr>
                        </m:ctrlPr>
                      </m:dPr>
                      <m:e>
                        <m:sSub>
                          <m:sSubPr>
                            <m:ctrlPr>
                              <a:rPr lang="en-US" sz="2200" b="0" i="1">
                                <a:latin typeface="Cambria Math" panose="02040503050406030204" pitchFamily="18" charset="0"/>
                              </a:rPr>
                            </m:ctrlPr>
                          </m:sSubPr>
                          <m:e>
                            <m:r>
                              <a:rPr lang="en-US" sz="2200" b="0" i="1">
                                <a:latin typeface="Cambria Math" panose="02040503050406030204" pitchFamily="18" charset="0"/>
                              </a:rPr>
                              <m:t>𝑋</m:t>
                            </m:r>
                          </m:e>
                          <m:sub>
                            <m:r>
                              <a:rPr lang="en-US" sz="2200" b="0" i="1">
                                <a:latin typeface="Cambria Math" panose="02040503050406030204" pitchFamily="18" charset="0"/>
                              </a:rPr>
                              <m:t>1</m:t>
                            </m:r>
                          </m:sub>
                        </m:sSub>
                        <m:sSub>
                          <m:sSubPr>
                            <m:ctrlPr>
                              <a:rPr lang="en-US" sz="2200" b="0" i="1">
                                <a:latin typeface="Cambria Math" panose="02040503050406030204" pitchFamily="18" charset="0"/>
                              </a:rPr>
                            </m:ctrlPr>
                          </m:sSubPr>
                          <m:e>
                            <m:r>
                              <a:rPr lang="en-US" sz="2200" b="0" i="1">
                                <a:latin typeface="Cambria Math" panose="02040503050406030204" pitchFamily="18" charset="0"/>
                              </a:rPr>
                              <m:t>𝑊</m:t>
                            </m:r>
                          </m:e>
                          <m:sub>
                            <m:r>
                              <a:rPr lang="en-US" sz="2200" b="0" i="1">
                                <a:latin typeface="Cambria Math" panose="02040503050406030204" pitchFamily="18" charset="0"/>
                              </a:rPr>
                              <m:t>1</m:t>
                            </m:r>
                          </m:sub>
                        </m:sSub>
                      </m:e>
                    </m:d>
                    <m:r>
                      <a:rPr lang="en-US" sz="2200" b="0" i="1">
                        <a:latin typeface="Cambria Math" panose="02040503050406030204" pitchFamily="18" charset="0"/>
                      </a:rPr>
                      <m:t>+</m:t>
                    </m:r>
                    <m:r>
                      <m:rPr>
                        <m:sty m:val="p"/>
                      </m:rPr>
                      <a:rPr lang="el-GR" sz="2200" b="0" i="1">
                        <a:latin typeface="Cambria Math" panose="02040503050406030204" pitchFamily="18" charset="0"/>
                      </a:rPr>
                      <m:t>ε</m:t>
                    </m:r>
                  </m:oMath>
                </a14:m>
                <a:endParaRPr lang="en-US" sz="2200" b="0" dirty="0"/>
              </a:p>
              <a:p>
                <a:pPr marL="457200" lvl="1" indent="0">
                  <a:buNone/>
                </a:pPr>
                <a:endParaRPr lang="en-US" sz="2200" b="0" dirty="0"/>
              </a:p>
              <a:p>
                <a:r>
                  <a:rPr lang="en-US" sz="2200" dirty="0"/>
                  <a:t>Significant </a:t>
                </a:r>
                <a14:m>
                  <m:oMath xmlns:m="http://schemas.openxmlformats.org/officeDocument/2006/math">
                    <m:sSub>
                      <m:sSubPr>
                        <m:ctrlPr>
                          <a:rPr lang="en-US" sz="2200" b="0" i="1">
                            <a:latin typeface="Cambria Math" panose="02040503050406030204" pitchFamily="18" charset="0"/>
                          </a:rPr>
                        </m:ctrlPr>
                      </m:sSubPr>
                      <m:e>
                        <m:r>
                          <a:rPr lang="el-GR" sz="2200" b="0" i="1">
                            <a:latin typeface="Cambria Math" panose="02040503050406030204" pitchFamily="18" charset="0"/>
                          </a:rPr>
                          <m:t>𝛽</m:t>
                        </m:r>
                      </m:e>
                      <m:sub>
                        <m:r>
                          <a:rPr lang="en-US" sz="2200" b="0" i="1">
                            <a:latin typeface="Cambria Math" panose="02040503050406030204" pitchFamily="18" charset="0"/>
                          </a:rPr>
                          <m:t>3</m:t>
                        </m:r>
                      </m:sub>
                    </m:sSub>
                  </m:oMath>
                </a14:m>
                <a:r>
                  <a:rPr lang="en-US" sz="2200" dirty="0"/>
                  <a:t> indicates significant moderation</a:t>
                </a:r>
                <a:br>
                  <a:rPr lang="en-US" sz="2200" dirty="0"/>
                </a:br>
                <a:endParaRPr lang="en-US" sz="2200" dirty="0"/>
              </a:p>
              <a:p>
                <a:r>
                  <a:rPr lang="en-US" sz="2200" dirty="0"/>
                  <a:t>Simple slopes analysis for interpretation</a:t>
                </a:r>
              </a:p>
              <a:p>
                <a:pPr lvl="1"/>
                <a:r>
                  <a:rPr lang="en-US" sz="2200" dirty="0"/>
                  <a:t>Continuous: </a:t>
                </a:r>
                <a:r>
                  <a:rPr lang="en-US" sz="2200" i="1" dirty="0"/>
                  <a:t>M </a:t>
                </a:r>
                <a:r>
                  <a:rPr lang="en-US" sz="2200" dirty="0"/>
                  <a:t>± 1 </a:t>
                </a:r>
                <a:r>
                  <a:rPr lang="en-US" sz="2200" i="1" dirty="0"/>
                  <a:t>SD</a:t>
                </a:r>
              </a:p>
              <a:p>
                <a:pPr lvl="1"/>
                <a:r>
                  <a:rPr lang="en-US" sz="2200" dirty="0"/>
                  <a:t>Categorical: Each level of the Moderator</a:t>
                </a:r>
                <a:br>
                  <a:rPr lang="en-US" sz="2200" dirty="0"/>
                </a:br>
                <a:endParaRPr lang="en-US" sz="2200" i="1" dirty="0"/>
              </a:p>
              <a:p>
                <a:r>
                  <a:rPr lang="en-US" sz="2200" dirty="0"/>
                  <a:t>Visualization using interaction plots</a:t>
                </a:r>
              </a:p>
            </p:txBody>
          </p:sp>
        </mc:Choice>
        <mc:Fallback xmlns="">
          <p:sp>
            <p:nvSpPr>
              <p:cNvPr id="3" name="Content Placeholder 2">
                <a:extLst>
                  <a:ext uri="{FF2B5EF4-FFF2-40B4-BE49-F238E27FC236}">
                    <a16:creationId xmlns:a16="http://schemas.microsoft.com/office/drawing/2014/main" id="{84A8DAF8-55A8-B08C-7A9F-717B1CBBA68E}"/>
                  </a:ext>
                </a:extLst>
              </p:cNvPr>
              <p:cNvSpPr>
                <a:spLocks noGrp="1" noRot="1" noChangeAspect="1" noMove="1" noResize="1" noEditPoints="1" noAdjustHandles="1" noChangeArrowheads="1" noChangeShapeType="1" noTextEdit="1"/>
              </p:cNvSpPr>
              <p:nvPr>
                <p:ph idx="1"/>
              </p:nvPr>
            </p:nvSpPr>
            <p:spPr>
              <a:xfrm>
                <a:off x="838200" y="1929384"/>
                <a:ext cx="10515600" cy="4251960"/>
              </a:xfrm>
              <a:blipFill>
                <a:blip r:embed="rId3"/>
                <a:stretch>
                  <a:fillRect l="-696" t="-1722"/>
                </a:stretch>
              </a:blipFill>
            </p:spPr>
            <p:txBody>
              <a:bodyPr/>
              <a:lstStyle/>
              <a:p>
                <a:r>
                  <a:rPr lang="en-US">
                    <a:noFill/>
                  </a:rPr>
                  <a:t> </a:t>
                </a:r>
              </a:p>
            </p:txBody>
          </p:sp>
        </mc:Fallback>
      </mc:AlternateContent>
      <p:pic>
        <p:nvPicPr>
          <p:cNvPr id="7" name="Picture 6" descr="A black background with colorful lines&#10;&#10;AI-generated content may be incorrect.">
            <a:extLst>
              <a:ext uri="{FF2B5EF4-FFF2-40B4-BE49-F238E27FC236}">
                <a16:creationId xmlns:a16="http://schemas.microsoft.com/office/drawing/2014/main" id="{80D519E7-B389-2F7A-1CEB-24E8A20E9AE0}"/>
              </a:ext>
            </a:extLst>
          </p:cNvPr>
          <p:cNvPicPr>
            <a:picLocks noChangeAspect="1"/>
          </p:cNvPicPr>
          <p:nvPr/>
        </p:nvPicPr>
        <p:blipFill>
          <a:blip r:embed="rId4">
            <a:extLst>
              <a:ext uri="{28A0092B-C50C-407E-A947-70E740481C1C}">
                <a14:useLocalDpi xmlns:a14="http://schemas.microsoft.com/office/drawing/2010/main" val="0"/>
              </a:ext>
            </a:extLst>
          </a:blip>
          <a:srcRect t="15690" b="20976"/>
          <a:stretch/>
        </p:blipFill>
        <p:spPr>
          <a:xfrm>
            <a:off x="8417244" y="2055813"/>
            <a:ext cx="2936556" cy="2407533"/>
          </a:xfrm>
          <a:prstGeom prst="rect">
            <a:avLst/>
          </a:prstGeom>
        </p:spPr>
      </p:pic>
      <p:pic>
        <p:nvPicPr>
          <p:cNvPr id="9" name="Picture 8" descr="A black background with colorful lines&#10;&#10;AI-generated content may be incorrect.">
            <a:extLst>
              <a:ext uri="{FF2B5EF4-FFF2-40B4-BE49-F238E27FC236}">
                <a16:creationId xmlns:a16="http://schemas.microsoft.com/office/drawing/2014/main" id="{21B119D9-7E94-7923-3235-AD68E4C75D84}"/>
              </a:ext>
            </a:extLst>
          </p:cNvPr>
          <p:cNvPicPr>
            <a:picLocks noChangeAspect="1"/>
          </p:cNvPicPr>
          <p:nvPr/>
        </p:nvPicPr>
        <p:blipFill>
          <a:blip r:embed="rId5">
            <a:extLst>
              <a:ext uri="{28A0092B-C50C-407E-A947-70E740481C1C}">
                <a14:useLocalDpi xmlns:a14="http://schemas.microsoft.com/office/drawing/2010/main" val="0"/>
              </a:ext>
            </a:extLst>
          </a:blip>
          <a:srcRect t="20236" b="22492"/>
          <a:stretch/>
        </p:blipFill>
        <p:spPr>
          <a:xfrm>
            <a:off x="8422043" y="4564839"/>
            <a:ext cx="2912507" cy="2159316"/>
          </a:xfrm>
          <a:prstGeom prst="rect">
            <a:avLst/>
          </a:prstGeom>
        </p:spPr>
      </p:pic>
    </p:spTree>
    <p:extLst>
      <p:ext uri="{BB962C8B-B14F-4D97-AF65-F5344CB8AC3E}">
        <p14:creationId xmlns:p14="http://schemas.microsoft.com/office/powerpoint/2010/main" val="1061243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1DDA46-3B5D-5A8F-4EBF-BD82F64289DA}"/>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Data Preparation: Moderation Analysis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D2F47DB-5BCC-BEBC-3272-7621C73F5A7E}"/>
              </a:ext>
            </a:extLst>
          </p:cNvPr>
          <p:cNvSpPr>
            <a:spLocks noGrp="1"/>
          </p:cNvSpPr>
          <p:nvPr>
            <p:ph idx="1"/>
          </p:nvPr>
        </p:nvSpPr>
        <p:spPr>
          <a:xfrm>
            <a:off x="4447308" y="591344"/>
            <a:ext cx="7186527" cy="5585619"/>
          </a:xfrm>
        </p:spPr>
        <p:txBody>
          <a:bodyPr anchor="ctr">
            <a:normAutofit lnSpcReduction="10000"/>
          </a:bodyPr>
          <a:lstStyle/>
          <a:p>
            <a:r>
              <a:rPr lang="en-US" b="1" dirty="0"/>
              <a:t>Mean-centering all predictors</a:t>
            </a:r>
          </a:p>
          <a:p>
            <a:pPr lvl="1"/>
            <a:r>
              <a:rPr lang="en-US" dirty="0"/>
              <a:t>Reduces multicollinearity between main effects and interaction</a:t>
            </a:r>
          </a:p>
          <a:p>
            <a:pPr lvl="1"/>
            <a:r>
              <a:rPr lang="en-US" dirty="0"/>
              <a:t>Makes interpretation more meaningful</a:t>
            </a:r>
          </a:p>
          <a:p>
            <a:pPr lvl="1"/>
            <a:endParaRPr lang="en-US" dirty="0"/>
          </a:p>
          <a:p>
            <a:r>
              <a:rPr lang="en-US" b="1" dirty="0"/>
              <a:t>Proper coding of categorical moderators</a:t>
            </a:r>
          </a:p>
          <a:p>
            <a:pPr lvl="1"/>
            <a:r>
              <a:rPr lang="en-US" b="1" i="1" dirty="0"/>
              <a:t>Reciprocal categories: </a:t>
            </a:r>
            <a:r>
              <a:rPr lang="en-US" dirty="0"/>
              <a:t>Dummy coding (0,1)</a:t>
            </a:r>
          </a:p>
          <a:p>
            <a:pPr lvl="1"/>
            <a:r>
              <a:rPr lang="en-US" b="1" i="1" dirty="0"/>
              <a:t>Non-reciprocal: </a:t>
            </a:r>
            <a:r>
              <a:rPr lang="en-US" dirty="0"/>
              <a:t>Effects coding (-1, 0, 1)</a:t>
            </a:r>
          </a:p>
          <a:p>
            <a:endParaRPr lang="en-US" dirty="0"/>
          </a:p>
          <a:p>
            <a:r>
              <a:rPr lang="en-US" b="1" dirty="0"/>
              <a:t>Additional Assumption for Moderation</a:t>
            </a:r>
          </a:p>
          <a:p>
            <a:pPr lvl="1"/>
            <a:r>
              <a:rPr lang="en-US" b="1" i="1" dirty="0"/>
              <a:t>Multivariate normality </a:t>
            </a:r>
            <a:br>
              <a:rPr lang="en-US" dirty="0"/>
            </a:br>
            <a:r>
              <a:rPr lang="en-US" dirty="0"/>
              <a:t>(Maximum Likelihood Estimation only)</a:t>
            </a:r>
          </a:p>
          <a:p>
            <a:pPr lvl="2"/>
            <a:r>
              <a:rPr lang="en-US" b="1" dirty="0"/>
              <a:t>Failed? </a:t>
            </a:r>
            <a:br>
              <a:rPr lang="en-US" b="1" dirty="0"/>
            </a:br>
            <a:r>
              <a:rPr lang="en-US" dirty="0"/>
              <a:t>Maximum Likelihood Estimation with Robust Standard Errors (MLR)</a:t>
            </a:r>
          </a:p>
        </p:txBody>
      </p:sp>
    </p:spTree>
    <p:extLst>
      <p:ext uri="{BB962C8B-B14F-4D97-AF65-F5344CB8AC3E}">
        <p14:creationId xmlns:p14="http://schemas.microsoft.com/office/powerpoint/2010/main" val="2096910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93394DA-E684-47C2-9020-13225823F4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43E079-E50D-229B-ABE9-DCFCF57667FE}"/>
              </a:ext>
            </a:extLst>
          </p:cNvPr>
          <p:cNvSpPr>
            <a:spLocks noGrp="1"/>
          </p:cNvSpPr>
          <p:nvPr>
            <p:ph type="title"/>
          </p:nvPr>
        </p:nvSpPr>
        <p:spPr>
          <a:xfrm>
            <a:off x="397077" y="75688"/>
            <a:ext cx="10515600" cy="1306443"/>
          </a:xfrm>
        </p:spPr>
        <p:txBody>
          <a:bodyPr>
            <a:normAutofit/>
          </a:bodyPr>
          <a:lstStyle/>
          <a:p>
            <a:r>
              <a:rPr lang="en-US" sz="4000" b="1" dirty="0"/>
              <a:t>Common Pitfalls in Moderation Analysis</a:t>
            </a:r>
          </a:p>
        </p:txBody>
      </p:sp>
      <p:pic>
        <p:nvPicPr>
          <p:cNvPr id="6" name="Picture 5">
            <a:extLst>
              <a:ext uri="{FF2B5EF4-FFF2-40B4-BE49-F238E27FC236}">
                <a16:creationId xmlns:a16="http://schemas.microsoft.com/office/drawing/2014/main" id="{DD4C898E-840E-D3A1-8934-F0570CE7DD3F}"/>
              </a:ext>
            </a:extLst>
          </p:cNvPr>
          <p:cNvPicPr>
            <a:picLocks noChangeAspect="1"/>
          </p:cNvPicPr>
          <p:nvPr/>
        </p:nvPicPr>
        <p:blipFill>
          <a:blip r:embed="rId3"/>
          <a:srcRect l="17593" r="21641" b="2"/>
          <a:stretch/>
        </p:blipFill>
        <p:spPr>
          <a:xfrm>
            <a:off x="7989293" y="1904282"/>
            <a:ext cx="3423093" cy="4224808"/>
          </a:xfrm>
          <a:prstGeom prst="rect">
            <a:avLst/>
          </a:prstGeom>
        </p:spPr>
      </p:pic>
      <p:graphicFrame>
        <p:nvGraphicFramePr>
          <p:cNvPr id="7" name="Content Placeholder 2">
            <a:extLst>
              <a:ext uri="{FF2B5EF4-FFF2-40B4-BE49-F238E27FC236}">
                <a16:creationId xmlns:a16="http://schemas.microsoft.com/office/drawing/2014/main" id="{5AEF7C7D-4FFE-9147-9C70-31829C542BB0}"/>
              </a:ext>
            </a:extLst>
          </p:cNvPr>
          <p:cNvGraphicFramePr>
            <a:graphicFrameLocks noGrp="1"/>
          </p:cNvGraphicFramePr>
          <p:nvPr>
            <p:ph idx="1"/>
            <p:extLst>
              <p:ext uri="{D42A27DB-BD31-4B8C-83A1-F6EECF244321}">
                <p14:modId xmlns:p14="http://schemas.microsoft.com/office/powerpoint/2010/main" val="1142509320"/>
              </p:ext>
            </p:extLst>
          </p:nvPr>
        </p:nvGraphicFramePr>
        <p:xfrm>
          <a:off x="397077" y="1904282"/>
          <a:ext cx="7592216" cy="43034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48630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ED5B2A-AB15-60BB-D95A-DBFBACC73921}"/>
              </a:ext>
            </a:extLst>
          </p:cNvPr>
          <p:cNvSpPr>
            <a:spLocks noGrp="1"/>
          </p:cNvSpPr>
          <p:nvPr>
            <p:ph type="title"/>
          </p:nvPr>
        </p:nvSpPr>
        <p:spPr>
          <a:xfrm>
            <a:off x="141314" y="163287"/>
            <a:ext cx="5954686" cy="1708242"/>
          </a:xfrm>
        </p:spPr>
        <p:txBody>
          <a:bodyPr anchor="ctr">
            <a:normAutofit/>
          </a:bodyPr>
          <a:lstStyle/>
          <a:p>
            <a:r>
              <a:rPr lang="en-US" sz="4000" b="1" dirty="0"/>
              <a:t>Moderation Example in R</a:t>
            </a:r>
          </a:p>
        </p:txBody>
      </p:sp>
      <p:sp>
        <p:nvSpPr>
          <p:cNvPr id="3" name="Content Placeholder 2">
            <a:extLst>
              <a:ext uri="{FF2B5EF4-FFF2-40B4-BE49-F238E27FC236}">
                <a16:creationId xmlns:a16="http://schemas.microsoft.com/office/drawing/2014/main" id="{1DE71E55-57A3-51BA-7AC7-E80EFB077CAB}"/>
              </a:ext>
            </a:extLst>
          </p:cNvPr>
          <p:cNvSpPr>
            <a:spLocks noGrp="1"/>
          </p:cNvSpPr>
          <p:nvPr>
            <p:ph idx="1"/>
          </p:nvPr>
        </p:nvSpPr>
        <p:spPr>
          <a:xfrm>
            <a:off x="0" y="1727450"/>
            <a:ext cx="8088285" cy="3769835"/>
          </a:xfrm>
        </p:spPr>
        <p:txBody>
          <a:bodyPr anchor="ctr">
            <a:normAutofit fontScale="92500" lnSpcReduction="20000"/>
          </a:bodyPr>
          <a:lstStyle/>
          <a:p>
            <a:pPr marL="0" indent="0">
              <a:buNone/>
            </a:pPr>
            <a:r>
              <a:rPr lang="en-US" sz="2600" b="1" dirty="0"/>
              <a:t>File: 2 – </a:t>
            </a:r>
            <a:r>
              <a:rPr lang="en-US" sz="2600" b="1" dirty="0" err="1"/>
              <a:t>Moderation.R</a:t>
            </a:r>
            <a:endParaRPr lang="en-US" sz="2600" b="1" dirty="0"/>
          </a:p>
          <a:p>
            <a:pPr marL="0" indent="0">
              <a:buNone/>
            </a:pPr>
            <a:endParaRPr lang="en-US" sz="1900" b="1" dirty="0"/>
          </a:p>
          <a:p>
            <a:r>
              <a:rPr lang="en-US" sz="1900" b="1" dirty="0"/>
              <a:t>Data Cleaning &amp; MLR Prep </a:t>
            </a:r>
            <a:r>
              <a:rPr lang="en-US" sz="1900" dirty="0"/>
              <a:t>(lines 19-103)</a:t>
            </a:r>
            <a:br>
              <a:rPr lang="en-US" sz="1900" dirty="0"/>
            </a:br>
            <a:endParaRPr lang="en-US" sz="1900" dirty="0"/>
          </a:p>
          <a:p>
            <a:r>
              <a:rPr lang="en-US" sz="1900" b="1" dirty="0"/>
              <a:t>Missing Data Analysis </a:t>
            </a:r>
            <a:r>
              <a:rPr lang="en-US" sz="1900" dirty="0"/>
              <a:t>(lines 117-176)</a:t>
            </a:r>
          </a:p>
          <a:p>
            <a:pPr lvl="1"/>
            <a:r>
              <a:rPr lang="en-US" sz="1500" dirty="0"/>
              <a:t>Save Clean Data for Import into SPSS</a:t>
            </a:r>
            <a:br>
              <a:rPr lang="en-US" sz="1500" dirty="0"/>
            </a:br>
            <a:endParaRPr lang="en-US" sz="1500" dirty="0"/>
          </a:p>
          <a:p>
            <a:r>
              <a:rPr lang="en-US" sz="1900" b="1" dirty="0"/>
              <a:t>Exploratory Data Analysis </a:t>
            </a:r>
            <a:r>
              <a:rPr lang="en-US" sz="1900" dirty="0"/>
              <a:t>(lines 182-193)</a:t>
            </a:r>
            <a:br>
              <a:rPr lang="en-US" sz="1900" dirty="0"/>
            </a:br>
            <a:endParaRPr lang="en-US" sz="1900" dirty="0"/>
          </a:p>
          <a:p>
            <a:r>
              <a:rPr lang="en-US" sz="1900" b="1" dirty="0"/>
              <a:t>Moderation</a:t>
            </a:r>
          </a:p>
          <a:p>
            <a:pPr lvl="1"/>
            <a:r>
              <a:rPr lang="en-US" sz="1900" dirty="0"/>
              <a:t>Nominal predictor &amp; nominal moderator (lines 200 – 220)</a:t>
            </a:r>
          </a:p>
          <a:p>
            <a:pPr lvl="1"/>
            <a:r>
              <a:rPr lang="en-US" sz="1900" dirty="0"/>
              <a:t>Continuous predictor &amp; nominal moderator (lines 225-260)</a:t>
            </a:r>
          </a:p>
          <a:p>
            <a:pPr lvl="1"/>
            <a:r>
              <a:rPr lang="en-US" sz="1900" dirty="0"/>
              <a:t>Continuous predictor &amp; continuous moderator (lines 261-285)</a:t>
            </a:r>
          </a:p>
        </p:txBody>
      </p:sp>
      <p:pic>
        <p:nvPicPr>
          <p:cNvPr id="5" name="Picture 4" descr="Zigzag indicator line">
            <a:extLst>
              <a:ext uri="{FF2B5EF4-FFF2-40B4-BE49-F238E27FC236}">
                <a16:creationId xmlns:a16="http://schemas.microsoft.com/office/drawing/2014/main" id="{C07D21E4-CD8C-6D70-F80C-BED3DDC0F915}"/>
              </a:ext>
            </a:extLst>
          </p:cNvPr>
          <p:cNvPicPr>
            <a:picLocks noChangeAspect="1"/>
          </p:cNvPicPr>
          <p:nvPr/>
        </p:nvPicPr>
        <p:blipFill>
          <a:blip r:embed="rId3"/>
          <a:srcRect l="21658" r="26505" b="-1"/>
          <a:stretch/>
        </p:blipFill>
        <p:spPr>
          <a:xfrm>
            <a:off x="7358539" y="0"/>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2604466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325</TotalTime>
  <Words>2842</Words>
  <Application>Microsoft Office PowerPoint</Application>
  <PresentationFormat>Widescreen</PresentationFormat>
  <Paragraphs>283</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Aptos Display</vt:lpstr>
      <vt:lpstr>Arial</vt:lpstr>
      <vt:lpstr>Calibri</vt:lpstr>
      <vt:lpstr>Cambria Math</vt:lpstr>
      <vt:lpstr>Google Sans</vt:lpstr>
      <vt:lpstr>Office Theme</vt:lpstr>
      <vt:lpstr>Data Analysis II  Moderation &amp; Mediation</vt:lpstr>
      <vt:lpstr>What You’ll Learn Today</vt:lpstr>
      <vt:lpstr>Introduction to Moderation</vt:lpstr>
      <vt:lpstr>Moderation: Strength of X→Y Relationship</vt:lpstr>
      <vt:lpstr>Moderation: Direction of X→Y Relationship</vt:lpstr>
      <vt:lpstr>Statistical Methods for Testing Moderation</vt:lpstr>
      <vt:lpstr>Data Preparation: Moderation Analysis</vt:lpstr>
      <vt:lpstr>Common Pitfalls in Moderation Analysis</vt:lpstr>
      <vt:lpstr>Moderation Example in R</vt:lpstr>
      <vt:lpstr>Moderation Example PROCESS Macro (SPSS)</vt:lpstr>
      <vt:lpstr>Introduction to Mediation</vt:lpstr>
      <vt:lpstr>Full Mediation</vt:lpstr>
      <vt:lpstr>Partial Mediation</vt:lpstr>
      <vt:lpstr>Statistical Methods for Testing Mediation</vt:lpstr>
      <vt:lpstr>Data Preparation for Mediation Analysis</vt:lpstr>
      <vt:lpstr>Common Pitfalls in Mediation Analysis</vt:lpstr>
      <vt:lpstr>Why not p-values in Mediation? Bootstrapped Coefficients</vt:lpstr>
      <vt:lpstr>Software and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Evan Ozmat</dc:creator>
  <cp:lastModifiedBy>Evan Ozmat</cp:lastModifiedBy>
  <cp:revision>36</cp:revision>
  <dcterms:created xsi:type="dcterms:W3CDTF">2025-03-17T18:40:22Z</dcterms:created>
  <dcterms:modified xsi:type="dcterms:W3CDTF">2025-03-25T16:06:17Z</dcterms:modified>
</cp:coreProperties>
</file>