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8" r:id="rId5"/>
    <p:sldId id="269" r:id="rId6"/>
    <p:sldId id="260" r:id="rId7"/>
    <p:sldId id="263" r:id="rId8"/>
    <p:sldId id="265" r:id="rId9"/>
    <p:sldId id="271" r:id="rId10"/>
    <p:sldId id="272" r:id="rId11"/>
    <p:sldId id="277" r:id="rId12"/>
    <p:sldId id="276" r:id="rId13"/>
    <p:sldId id="259" r:id="rId14"/>
    <p:sldId id="270" r:id="rId15"/>
    <p:sldId id="274" r:id="rId16"/>
    <p:sldId id="261" r:id="rId17"/>
    <p:sldId id="262" r:id="rId18"/>
    <p:sldId id="264" r:id="rId19"/>
    <p:sldId id="275" r:id="rId20"/>
    <p:sldId id="279" r:id="rId21"/>
    <p:sldId id="280" r:id="rId22"/>
    <p:sldId id="281" r:id="rId23"/>
    <p:sldId id="27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 id="277"/>
            <p14:sldId id="276"/>
          </p14:sldIdLst>
        </p14:section>
        <p14:section name="Mediation" id="{0B0743C2-F348-48AF-BF7C-D4E3D16BBBBC}">
          <p14:sldIdLst>
            <p14:sldId id="259"/>
            <p14:sldId id="270"/>
            <p14:sldId id="274"/>
            <p14:sldId id="261"/>
            <p14:sldId id="262"/>
            <p14:sldId id="264"/>
            <p14:sldId id="275"/>
            <p14:sldId id="279"/>
            <p14:sldId id="280"/>
            <p14:sldId id="281"/>
            <p14:sldId id="278"/>
          </p14:sldIdLst>
        </p14:section>
        <p14:section name="Power Analysi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91" autoAdjust="0"/>
  </p:normalViewPr>
  <p:slideViewPr>
    <p:cSldViewPr snapToGrid="0">
      <p:cViewPr varScale="1">
        <p:scale>
          <a:sx n="81" d="100"/>
          <a:sy n="81"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Power Analysis</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custLinFactNeighborX="1109" custLinFactNeighborY="264"/>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Statistical methods for testing each approach</a:t>
          </a:r>
          <a:endParaRPr lang="en-US" sz="21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Data preparation &amp; assumptions</a:t>
          </a:r>
          <a:endParaRPr lang="en-US" sz="21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Common pitfalls &amp; how to avoid them</a:t>
          </a:r>
          <a:endParaRPr lang="en-US" sz="21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4261" y="391415"/>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Power Analysis</a:t>
          </a:r>
        </a:p>
      </dsp:txBody>
      <dsp:txXfrm>
        <a:off x="9644261" y="1556516"/>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and nuanced relationships between variables. </a:t>
            </a:r>
          </a:p>
          <a:p>
            <a:endParaRPr lang="en-US" dirty="0"/>
          </a:p>
          <a:p>
            <a:r>
              <a:rPr lang="en-US" dirty="0"/>
              <a:t>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52571-E5E5-2C71-9DBD-CEEE93510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150EE-8550-055E-145D-6EBA353EF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9ADD5-AD13-E64A-9728-7BB8076F6F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intercept, we have to make everything except 9.61 equal to 0.</a:t>
            </a:r>
            <a:br>
              <a:rPr lang="en-US" dirty="0"/>
            </a:br>
            <a:r>
              <a:rPr lang="en-US" dirty="0"/>
              <a:t>Looking at our hint, that means the intercept is the predicted depression score for females at the mean of flourishing (9.61-between mild and moderate depression)</a:t>
            </a:r>
          </a:p>
          <a:p>
            <a:endParaRPr lang="en-US" dirty="0"/>
          </a:p>
          <a:p>
            <a:endParaRPr lang="en-US" dirty="0"/>
          </a:p>
          <a:p>
            <a:r>
              <a:rPr lang="en-US" dirty="0"/>
              <a:t>For Beta 1, -3.45,  since Female = 0, this is the slope for females. </a:t>
            </a:r>
            <a:br>
              <a:rPr lang="en-US" dirty="0"/>
            </a:br>
            <a:r>
              <a:rPr lang="en-US" dirty="0"/>
              <a:t>For each 1-unit increase in females flourishing scores, there is a predicted 3.45 unit decrease in depression (rise over run)</a:t>
            </a:r>
          </a:p>
          <a:p>
            <a:endParaRPr lang="en-US" dirty="0"/>
          </a:p>
          <a:p>
            <a:br>
              <a:rPr lang="en-US" dirty="0"/>
            </a:br>
            <a:r>
              <a:rPr lang="en-US" dirty="0"/>
              <a:t>What about the slope for males? We’ll get there at the end!</a:t>
            </a:r>
            <a:br>
              <a:rPr lang="en-US" dirty="0"/>
            </a:br>
            <a:br>
              <a:rPr lang="en-US" dirty="0"/>
            </a:br>
            <a:br>
              <a:rPr lang="en-US" dirty="0"/>
            </a:br>
            <a:r>
              <a:rPr lang="en-US" dirty="0"/>
              <a:t>Next up, Beta 2, -3.16. This tells us the Difference in predicted depression scores between males and females AT MEAN FLOURISHING (we have to zero out the other coefficients). </a:t>
            </a:r>
          </a:p>
          <a:p>
            <a:endParaRPr lang="en-US" dirty="0"/>
          </a:p>
          <a:p>
            <a:endParaRPr lang="en-US" dirty="0"/>
          </a:p>
          <a:p>
            <a:endParaRPr lang="en-US" dirty="0"/>
          </a:p>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p:txBody>
      </p:sp>
      <p:sp>
        <p:nvSpPr>
          <p:cNvPr id="4" name="Slide Number Placeholder 3">
            <a:extLst>
              <a:ext uri="{FF2B5EF4-FFF2-40B4-BE49-F238E27FC236}">
                <a16:creationId xmlns:a16="http://schemas.microsoft.com/office/drawing/2014/main" id="{727E013A-EEFD-4373-28AE-DA4C8762293E}"/>
              </a:ext>
            </a:extLst>
          </p:cNvPr>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328597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a:p>
            <a:endParaRPr lang="en-US" dirty="0"/>
          </a:p>
          <a:p>
            <a:endParaRPr lang="en-US" dirty="0"/>
          </a:p>
          <a:p>
            <a:r>
              <a:rPr lang="en-US"/>
              <a:t>END MODERATION AT 20 MIN + 40 MIN = 60 min.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04064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You should always check for outliers and influential cases that might be biasing your results.</a:t>
            </a:r>
          </a:p>
          <a:p>
            <a:endParaRPr lang="en-US" dirty="0"/>
          </a:p>
          <a:p>
            <a:r>
              <a:rPr lang="en-US" dirty="0"/>
              <a:t>Lastly, you should ensure you check to see if your sample size is the large enough to afford you the statistical power you need to be confident that your results are valid! If we have time at the end, I’ll go over statistical power. Otherwise, I’ll add it as a chapter to the end of the video before uploading on YouTube.</a:t>
            </a:r>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Another is failing to investigate suppression. The most problematic forms of suppression occur when the direct effect has a different sign (i.e., positive vs. negative) compared to the indirect effect or total effect. </a:t>
            </a:r>
            <a:br>
              <a:rPr lang="en-US" dirty="0"/>
            </a:br>
            <a:r>
              <a:rPr lang="en-US" dirty="0"/>
              <a:t>The example we’ll do today has non-problematic suppression, so I’ll take you through the steps needed to investigate suppression.</a:t>
            </a:r>
          </a:p>
          <a:p>
            <a:endParaRPr lang="en-US" dirty="0"/>
          </a:p>
          <a:p>
            <a:r>
              <a:rPr lang="en-US" dirty="0"/>
              <a:t>Finally, measurement error in your variables can attenuate your observed relationships and lead to biased estimates of mediation effects, so you need to make sure that the instruments you are using adequately measure the construct in your sample (literature review and/or CFA). </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19</a:t>
            </a:fld>
            <a:endParaRPr lang="en-US"/>
          </a:p>
        </p:txBody>
      </p:sp>
    </p:spTree>
    <p:extLst>
      <p:ext uri="{BB962C8B-B14F-4D97-AF65-F5344CB8AC3E}">
        <p14:creationId xmlns:p14="http://schemas.microsoft.com/office/powerpoint/2010/main" val="168310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for both moderation and mediation.</a:t>
            </a:r>
          </a:p>
          <a:p>
            <a:endParaRPr lang="en-US" dirty="0"/>
          </a:p>
          <a:p>
            <a:r>
              <a:rPr lang="en-US" dirty="0"/>
              <a:t>Then we'll dive into two types of each effect, statistical methods for testing each,  proper data preparation, and key assumptions to satisfy.</a:t>
            </a:r>
          </a:p>
          <a:p>
            <a:endParaRPr lang="en-US" dirty="0"/>
          </a:p>
          <a:p>
            <a:r>
              <a:rPr lang="en-US" dirty="0"/>
              <a:t>We'll also discuss common pitfalls, walk through practical examples, and introduce you to running these analyses in SPSS using the PROCESS Macro and in </a:t>
            </a:r>
            <a:r>
              <a:rPr lang="en-US" dirty="0" err="1"/>
              <a:t>Rstudio</a:t>
            </a:r>
            <a:r>
              <a:rPr lang="en-US" dirty="0"/>
              <a:t>.</a:t>
            </a:r>
          </a:p>
          <a:p>
            <a:endParaRPr lang="en-US" dirty="0"/>
          </a:p>
          <a:p>
            <a:r>
              <a:rPr lang="en-US" dirty="0"/>
              <a:t>Lastly, if there is time, I’ll briefly discuss the importance of power analysis and conduct a power analysis in using G*Power, a free open-source program for power analysis.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 previous seminars, I’m assuming a few things:</a:t>
            </a:r>
            <a:br>
              <a:rPr lang="en-US" dirty="0"/>
            </a:br>
            <a:r>
              <a:rPr lang="en-US" dirty="0"/>
              <a:t>First, that you’ve watched the videos I sent and that you’ve familiarized yourself with mediation and moderation broadly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 that you’ve already download the GitHub Repository. I’ve made edits since sending the email so if you downloaded it before today, you may want to re-download the repository now so that you can follow along if you’d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put the link to the repository in the chat: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https://github.com/EwokOzwok/Data-Analysis-II---CBHPAR-Seminar</a:t>
            </a:r>
          </a:p>
          <a:p>
            <a:endParaRPr lang="en-US" dirty="0"/>
          </a:p>
          <a:p>
            <a:endParaRPr lang="en-US" dirty="0"/>
          </a:p>
          <a:p>
            <a:r>
              <a:rPr lang="en-US" dirty="0"/>
              <a:t>If you don’t want to follow along, that’s fine. As before, I’ll upload the recording and add chapters to the video so you can follow along on your own, pause when you need to, and jump to chapters that are most relevant to your needs.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04203-EB5C-FE1D-E308-982AD2142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3A719-6151-9F2C-070A-541CEB779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3E3A2-1BE6-8BEF-FE9C-7D5AC75CF25B}"/>
              </a:ext>
            </a:extLst>
          </p:cNvPr>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a:extLst>
              <a:ext uri="{FF2B5EF4-FFF2-40B4-BE49-F238E27FC236}">
                <a16:creationId xmlns:a16="http://schemas.microsoft.com/office/drawing/2014/main" id="{BF418BD6-AA1D-4729-E7F8-70657EFDE628}"/>
              </a:ext>
            </a:extLst>
          </p:cNvPr>
          <p:cNvSpPr>
            <a:spLocks noGrp="1"/>
          </p:cNvSpPr>
          <p:nvPr>
            <p:ph type="sldNum" sz="quarter" idx="5"/>
          </p:nvPr>
        </p:nvSpPr>
        <p:spPr/>
        <p:txBody>
          <a:bodyPr/>
          <a:lstStyle/>
          <a:p>
            <a:fld id="{4A677F31-8E3C-4ED2-97DF-DE6C71117425}" type="slidenum">
              <a:rPr lang="en-US" smtClean="0"/>
              <a:t>20</a:t>
            </a:fld>
            <a:endParaRPr lang="en-US"/>
          </a:p>
        </p:txBody>
      </p:sp>
    </p:spTree>
    <p:extLst>
      <p:ext uri="{BB962C8B-B14F-4D97-AF65-F5344CB8AC3E}">
        <p14:creationId xmlns:p14="http://schemas.microsoft.com/office/powerpoint/2010/main" val="3619049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A3D05-3462-9DEB-9C0E-5BC4C2F083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94303-6C0C-E711-890B-3E077CB3E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38A51-BB74-324F-7017-06252AE8E0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A2B9A7-4137-065F-3A82-2AE07DB90A51}"/>
              </a:ext>
            </a:extLst>
          </p:cNvPr>
          <p:cNvSpPr>
            <a:spLocks noGrp="1"/>
          </p:cNvSpPr>
          <p:nvPr>
            <p:ph type="sldNum" sz="quarter" idx="5"/>
          </p:nvPr>
        </p:nvSpPr>
        <p:spPr/>
        <p:txBody>
          <a:bodyPr/>
          <a:lstStyle/>
          <a:p>
            <a:fld id="{4A677F31-8E3C-4ED2-97DF-DE6C71117425}" type="slidenum">
              <a:rPr lang="en-US" smtClean="0"/>
              <a:t>21</a:t>
            </a:fld>
            <a:endParaRPr lang="en-US"/>
          </a:p>
        </p:txBody>
      </p:sp>
    </p:spTree>
    <p:extLst>
      <p:ext uri="{BB962C8B-B14F-4D97-AF65-F5344CB8AC3E}">
        <p14:creationId xmlns:p14="http://schemas.microsoft.com/office/powerpoint/2010/main" val="45458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Suppression: </a:t>
            </a:r>
            <a:r>
              <a:rPr lang="en-US" sz="1200" dirty="0"/>
              <a:t>When the direct and indirect effects have opposite signs, or the direct effect is stronger than the total effect.</a:t>
            </a:r>
          </a:p>
          <a:p>
            <a:endParaRPr lang="en-US" dirty="0"/>
          </a:p>
          <a:p>
            <a:endParaRPr lang="en-US" dirty="0"/>
          </a:p>
          <a:p>
            <a:pPr>
              <a:buFont typeface="Arial" panose="020B0604020202020204" pitchFamily="34" charset="0"/>
              <a:buChar char="•"/>
            </a:pPr>
            <a:r>
              <a:rPr lang="en-US" i="1" dirty="0"/>
              <a:t>Identification:</a:t>
            </a:r>
            <a:r>
              <a:rPr lang="en-US" dirty="0"/>
              <a:t> We look for two key signs—opposite effect directions and a stronger direct effect than the total effect.</a:t>
            </a:r>
          </a:p>
          <a:p>
            <a:pPr>
              <a:buFont typeface="Arial" panose="020B0604020202020204" pitchFamily="34" charset="0"/>
              <a:buChar char="•"/>
            </a:pPr>
            <a:endParaRPr lang="en-US" dirty="0"/>
          </a:p>
          <a:p>
            <a:pPr>
              <a:buFont typeface="Arial" panose="020B0604020202020204" pitchFamily="34" charset="0"/>
              <a:buChar char="•"/>
            </a:pPr>
            <a:r>
              <a:rPr lang="en-US" i="1" dirty="0"/>
              <a:t>Problematic Suppression:</a:t>
            </a:r>
            <a:r>
              <a:rPr lang="en-US" dirty="0"/>
              <a:t> If adding a mediator changes the significance of the direct effect or if high multicollinearity exists, results may be biased.</a:t>
            </a:r>
          </a:p>
          <a:p>
            <a:pPr>
              <a:buFont typeface="Arial" panose="020B0604020202020204" pitchFamily="34" charset="0"/>
              <a:buChar char="•"/>
            </a:pPr>
            <a:endParaRPr lang="en-US" dirty="0"/>
          </a:p>
          <a:p>
            <a:pPr>
              <a:buFont typeface="Arial" panose="020B0604020202020204" pitchFamily="34" charset="0"/>
              <a:buChar char="•"/>
            </a:pPr>
            <a:r>
              <a:rPr lang="en-US" i="1" dirty="0"/>
              <a:t>Model Fit:</a:t>
            </a:r>
            <a:r>
              <a:rPr lang="en-US" dirty="0"/>
              <a:t> We check AIC; a better fit in the direct effect-only model suggests suppression may be distorting conclusions.</a:t>
            </a:r>
          </a:p>
          <a:p>
            <a:pPr>
              <a:buFont typeface="Arial" panose="020B0604020202020204" pitchFamily="34" charset="0"/>
              <a:buChar char="•"/>
            </a:pPr>
            <a:endParaRPr lang="en-US" dirty="0"/>
          </a:p>
          <a:p>
            <a:pPr>
              <a:buFont typeface="Arial" panose="020B0604020202020204" pitchFamily="34" charset="0"/>
              <a:buChar char="•"/>
            </a:pPr>
            <a:r>
              <a:rPr lang="en-US" i="1" dirty="0"/>
              <a:t>Final Thought:</a:t>
            </a:r>
            <a:r>
              <a:rPr lang="en-US" dirty="0"/>
              <a:t> Suppression isn’t always problematic—it can reveal meaningful relationships. In our case, severe alcohol problems may heighten depressive symptoms, influencing how recent alcohol use appears to affect depression.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22</a:t>
            </a:fld>
            <a:endParaRPr lang="en-US"/>
          </a:p>
        </p:txBody>
      </p:sp>
    </p:spTree>
    <p:extLst>
      <p:ext uri="{BB962C8B-B14F-4D97-AF65-F5344CB8AC3E}">
        <p14:creationId xmlns:p14="http://schemas.microsoft.com/office/powerpoint/2010/main" val="384919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This slide presents the results of our bootstrapped mediation analysis.</a:t>
            </a:r>
          </a:p>
          <a:p>
            <a:pPr>
              <a:buFont typeface="Arial" panose="020B0604020202020204" pitchFamily="34" charset="0"/>
              <a:buChar char="•"/>
            </a:pPr>
            <a:endParaRPr lang="en-US" dirty="0"/>
          </a:p>
          <a:p>
            <a:pPr>
              <a:buFont typeface="Arial" panose="020B0604020202020204" pitchFamily="34" charset="0"/>
              <a:buChar char="•"/>
            </a:pPr>
            <a:r>
              <a:rPr lang="en-US" dirty="0"/>
              <a:t>First, we examine the relationship between alcohol use in the past 30 days (Alc30D) and depression symptoms (phq9_total), testing whether alcohol-related problems (</a:t>
            </a:r>
            <a:r>
              <a:rPr lang="en-US" dirty="0" err="1"/>
              <a:t>audit_total_mc</a:t>
            </a:r>
            <a:r>
              <a:rPr lang="en-US" dirty="0"/>
              <a:t>) mediate this association.</a:t>
            </a:r>
          </a:p>
          <a:p>
            <a:pPr>
              <a:buFont typeface="Arial" panose="020B0604020202020204" pitchFamily="34" charset="0"/>
              <a:buChar char="•"/>
            </a:pPr>
            <a:endParaRPr lang="en-US" dirty="0"/>
          </a:p>
          <a:p>
            <a:pPr>
              <a:buFont typeface="Arial" panose="020B0604020202020204" pitchFamily="34" charset="0"/>
              <a:buChar char="•"/>
            </a:pPr>
            <a:r>
              <a:rPr lang="en-US" dirty="0"/>
              <a:t>The first equation (mediator model) shows that Alc30D significantly predicts </a:t>
            </a:r>
            <a:r>
              <a:rPr lang="en-US" dirty="0" err="1"/>
              <a:t>audit_total_mc</a:t>
            </a:r>
            <a:r>
              <a:rPr lang="en-US" dirty="0"/>
              <a:t> (</a:t>
            </a:r>
            <a:r>
              <a:rPr lang="en-US" b="1" dirty="0"/>
              <a:t>p &lt; .001</a:t>
            </a:r>
            <a:r>
              <a:rPr lang="en-US" dirty="0"/>
              <a:t>), suggesting that increased alcohol use is associated with greater alcohol-related problems.</a:t>
            </a:r>
          </a:p>
          <a:p>
            <a:pPr>
              <a:buFont typeface="Arial" panose="020B0604020202020204" pitchFamily="34" charset="0"/>
              <a:buChar char="•"/>
            </a:pPr>
            <a:endParaRPr lang="en-US" dirty="0"/>
          </a:p>
          <a:p>
            <a:pPr>
              <a:buFont typeface="Arial" panose="020B0604020202020204" pitchFamily="34" charset="0"/>
              <a:buChar char="•"/>
            </a:pPr>
            <a:r>
              <a:rPr lang="en-US" dirty="0"/>
              <a:t>The second equation (outcome model) examines the effects of both alcohol use and alcohol-related problems on depression.</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The direct effect of alcohol use on depression is </a:t>
            </a:r>
            <a:r>
              <a:rPr lang="en-US" b="1" dirty="0"/>
              <a:t>not significant</a:t>
            </a:r>
            <a:r>
              <a:rPr lang="en-US" dirty="0"/>
              <a:t> (</a:t>
            </a:r>
            <a:r>
              <a:rPr lang="en-US" b="1" dirty="0"/>
              <a:t>p = .297</a:t>
            </a:r>
            <a:r>
              <a:rPr lang="en-US" dirty="0"/>
              <a:t>).</a:t>
            </a:r>
          </a:p>
          <a:p>
            <a:pPr marL="742950" lvl="1" indent="-285750">
              <a:buFont typeface="Arial" panose="020B0604020202020204" pitchFamily="34" charset="0"/>
              <a:buChar char="•"/>
            </a:pPr>
            <a:r>
              <a:rPr lang="en-US" dirty="0"/>
              <a:t>The effect of alcohol-related problems on depression is also </a:t>
            </a:r>
            <a:r>
              <a:rPr lang="en-US" b="1" dirty="0"/>
              <a:t>not significant</a:t>
            </a:r>
            <a:r>
              <a:rPr lang="en-US" dirty="0"/>
              <a:t> (</a:t>
            </a:r>
            <a:r>
              <a:rPr lang="en-US" b="1" dirty="0"/>
              <a:t>p = .164</a:t>
            </a:r>
            <a:r>
              <a:rPr lang="en-US" dirty="0"/>
              <a:t>), meaning that </a:t>
            </a:r>
            <a:r>
              <a:rPr lang="en-US" dirty="0" err="1"/>
              <a:t>audit_total_mc</a:t>
            </a:r>
            <a:r>
              <a:rPr lang="en-US" dirty="0"/>
              <a:t> does not strongly predict depression in this model.</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dirty="0"/>
              <a:t>The mediation results show that the indirect effect (</a:t>
            </a:r>
            <a:r>
              <a:rPr lang="en-US" b="1" dirty="0"/>
              <a:t>a × b</a:t>
            </a:r>
            <a:r>
              <a:rPr lang="en-US" dirty="0"/>
              <a:t>) is </a:t>
            </a:r>
            <a:r>
              <a:rPr lang="en-US" b="1" dirty="0"/>
              <a:t>0.157</a:t>
            </a:r>
            <a:r>
              <a:rPr lang="en-US" dirty="0"/>
              <a:t> with a </a:t>
            </a:r>
            <a:r>
              <a:rPr lang="en-US" b="1" dirty="0"/>
              <a:t>p-value of 0.077</a:t>
            </a:r>
            <a:r>
              <a:rPr lang="en-US" dirty="0"/>
              <a:t>, which approaches significance. A 1-SD-unit increase in drinking days significantly predicts a 0.157 SD-unit increase in Depression scores THROUGH increased risky drinking behaviors (AUDIT).</a:t>
            </a:r>
          </a:p>
          <a:p>
            <a:pPr>
              <a:buFont typeface="Arial" panose="020B0604020202020204" pitchFamily="34" charset="0"/>
              <a:buChar char="•"/>
            </a:pPr>
            <a:endParaRPr lang="en-US" dirty="0"/>
          </a:p>
          <a:p>
            <a:pPr>
              <a:buFont typeface="Arial" panose="020B0604020202020204" pitchFamily="34" charset="0"/>
              <a:buChar char="•"/>
            </a:pPr>
            <a:r>
              <a:rPr lang="en-US" dirty="0"/>
              <a:t>This suggests a potential mediating role of alcohol-related problems in the relationship between alcohol use and depression but does not reach conventional statistical significance.</a:t>
            </a:r>
          </a:p>
          <a:p>
            <a:pPr>
              <a:buFont typeface="Arial" panose="020B0604020202020204" pitchFamily="34" charset="0"/>
              <a:buChar char="•"/>
            </a:pPr>
            <a:endParaRPr lang="en-US" dirty="0"/>
          </a:p>
          <a:p>
            <a:pPr>
              <a:buFont typeface="Arial" panose="020B0604020202020204" pitchFamily="34" charset="0"/>
              <a:buChar char="•"/>
            </a:pPr>
            <a:r>
              <a:rPr lang="en-US" dirty="0"/>
              <a:t>Since the total effect is non-significant (</a:t>
            </a:r>
            <a:r>
              <a:rPr lang="en-US" b="1" dirty="0"/>
              <a:t>p = .855</a:t>
            </a:r>
            <a:r>
              <a:rPr lang="en-US" dirty="0"/>
              <a:t>), this indicates that neither direct nor indirect effects contribute strongly to the overall variance in depression scores.</a:t>
            </a:r>
          </a:p>
          <a:p>
            <a:pPr>
              <a:buFont typeface="Arial" panose="020B0604020202020204" pitchFamily="34" charset="0"/>
              <a:buChar char="•"/>
            </a:pPr>
            <a:endParaRPr lang="en-US" dirty="0"/>
          </a:p>
          <a:p>
            <a:pPr>
              <a:buFont typeface="Arial" panose="020B0604020202020204" pitchFamily="34" charset="0"/>
              <a:buChar char="•"/>
            </a:pPr>
            <a:r>
              <a:rPr lang="en-US" dirty="0"/>
              <a:t>Lastly, the R² values indicate that alcohol use and alcohol-related problems explain </a:t>
            </a:r>
            <a:r>
              <a:rPr lang="en-US" b="1" dirty="0"/>
              <a:t>21% of the variance</a:t>
            </a:r>
            <a:r>
              <a:rPr lang="en-US" dirty="0"/>
              <a:t> in </a:t>
            </a:r>
            <a:r>
              <a:rPr lang="en-US" dirty="0" err="1"/>
              <a:t>audit_total_mc</a:t>
            </a:r>
            <a:r>
              <a:rPr lang="en-US" dirty="0"/>
              <a:t> but only </a:t>
            </a:r>
            <a:r>
              <a:rPr lang="en-US" b="1" dirty="0"/>
              <a:t>4.1% of the variance</a:t>
            </a:r>
            <a:r>
              <a:rPr lang="en-US" dirty="0"/>
              <a:t> in depression symptoms.</a:t>
            </a:r>
          </a:p>
          <a:p>
            <a:pPr>
              <a:buFont typeface="Arial" panose="020B0604020202020204" pitchFamily="34" charset="0"/>
              <a:buChar char="•"/>
            </a:pPr>
            <a:endParaRPr lang="en-US" dirty="0"/>
          </a:p>
          <a:p>
            <a:pPr>
              <a:buFont typeface="Arial" panose="020B0604020202020204" pitchFamily="34" charset="0"/>
              <a:buChar char="•"/>
            </a:pPr>
            <a:r>
              <a:rPr lang="en-US" dirty="0"/>
              <a:t>Overall, while there is some evidence of mediation, the effects are relatively weak and not statistically robust in this sample.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23</a:t>
            </a:fld>
            <a:endParaRPr lang="en-US"/>
          </a:p>
        </p:txBody>
      </p:sp>
    </p:spTree>
    <p:extLst>
      <p:ext uri="{BB962C8B-B14F-4D97-AF65-F5344CB8AC3E}">
        <p14:creationId xmlns:p14="http://schemas.microsoft.com/office/powerpoint/2010/main" val="3210114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24</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depression might depend on the level of social support a person has. For those with high social support, stress might have minimal impact on depression, while for those with low social support, stress might significantly increase depression.</a:t>
            </a:r>
          </a:p>
          <a:p>
            <a:endParaRPr lang="en-US" dirty="0"/>
          </a:p>
          <a:p>
            <a:r>
              <a:rPr lang="en-US" dirty="0"/>
              <a:t>Notice in the diagram how the moderator Z affects the path between X and Y. This is typically tested statistically using interaction terms in regression models, which is simply multiplying the predictor (stress) by the moderator (Social Support).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First up, moderation of the STRENGTH of a relationship. </a:t>
            </a:r>
          </a:p>
          <a:p>
            <a:endParaRPr lang="en-US" dirty="0"/>
          </a:p>
          <a:p>
            <a:r>
              <a:rPr lang="en-US" dirty="0"/>
              <a:t>On the left side here, you see what is called an interaction plot. This is a Figure that should be included in any manuscript or poster that uses moderation.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have moderation of the strength of the relationship between X and Y the interaction plot may look something like this, where the slopes vary, but all go in the same direction. </a:t>
            </a:r>
            <a:br>
              <a:rPr lang="en-US" dirty="0"/>
            </a:br>
            <a:br>
              <a:rPr lang="en-US" dirty="0"/>
            </a:br>
            <a:r>
              <a:rPr lang="en-US" dirty="0"/>
              <a:t>Using the previous example of social support moderating the relation between stress and depression, you’ll see the interpretation of this type of effect that you might write out in a manuscript or poster abstract in the lower right:</a:t>
            </a:r>
            <a:br>
              <a:rPr lang="en-US" dirty="0"/>
            </a:br>
            <a:br>
              <a:rPr lang="en-US" dirty="0"/>
            </a:br>
            <a:r>
              <a:rPr lang="en-US" dirty="0"/>
              <a:t>“Social support significantly moderates the link between stress and depression such that higher levels of social support attenuates (weakens) the link between stress and depression.”</a:t>
            </a:r>
          </a:p>
          <a:p>
            <a:endParaRPr lang="en-US" dirty="0"/>
          </a:p>
          <a:p>
            <a:r>
              <a:rPr lang="en-US" dirty="0"/>
              <a:t>Visually interpreting the interaction plot we can see that when stress is low, the level of social support marginally influences depression (ranging from ‘normal’ to ‘mild’ depression on the PHQ-9) BUT when stress levels are high, the influence of social support on depression scores is more pronounced. </a:t>
            </a:r>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Second, lets look at moderation of the DIRECTION of a relationship. </a:t>
            </a:r>
          </a:p>
          <a:p>
            <a:endParaRPr lang="en-US" dirty="0"/>
          </a:p>
          <a:p>
            <a:r>
              <a:rPr lang="en-US" dirty="0"/>
              <a:t>Again, on the left side you’ll see the interaction plot for a moderation that changes the direction of the relationship between X and 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slopes also vary, but now we see that some slopes are positive, and one slope is negative.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One real example of this type of moderation is the influence of social support on the relations between work stress and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lower right, again you’ll see the interpretation that you might include in a manuscript or poster abstract: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notice that in both interpretations we include additional information contextualizing the moderation effect after “such that…”. </a:t>
            </a:r>
            <a:br>
              <a:rPr lang="en-US" dirty="0"/>
            </a:br>
            <a:br>
              <a:rPr lang="en-US" dirty="0"/>
            </a:br>
            <a:r>
              <a:rPr lang="en-US" dirty="0"/>
              <a:t>This type of information is critical, you must characterize the moderation effect 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reporting moderation in manuscripts where you have more space to write, I recommend plugging extreme values of your predictor(s) into your regression equation and writing out what you find in narrative form. </a:t>
            </a:r>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test moderation statistically?</a:t>
            </a:r>
            <a:br>
              <a:rPr lang="en-US" dirty="0"/>
            </a:br>
            <a:br>
              <a:rPr lang="en-US" dirty="0"/>
            </a:br>
            <a:r>
              <a:rPr lang="en-US" dirty="0"/>
              <a:t>Its pretty simple, we use multiplication. </a:t>
            </a:r>
            <a:br>
              <a:rPr lang="en-US" dirty="0"/>
            </a:br>
            <a:br>
              <a:rPr lang="en-US" dirty="0"/>
            </a:br>
            <a:r>
              <a:rPr lang="en-US" dirty="0"/>
              <a:t>You specify an interaction term as the Predictor multiplied by the Moderator in your regression equation</a:t>
            </a:r>
          </a:p>
          <a:p>
            <a:endParaRPr lang="en-US" dirty="0"/>
          </a:p>
          <a:p>
            <a:r>
              <a:rPr lang="en-US" dirty="0"/>
              <a:t>And a statistically significant interaction effect (Beta 3) would indicate that the relationship between your predictor and outcome significantly depends on the level or value of your moderator. </a:t>
            </a:r>
          </a:p>
          <a:p>
            <a:endParaRPr lang="en-US" dirty="0"/>
          </a:p>
          <a:p>
            <a:endParaRPr lang="en-US" dirty="0"/>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data preparation step. </a:t>
            </a:r>
          </a:p>
          <a:p>
            <a:endParaRPr lang="en-US" dirty="0"/>
          </a:p>
          <a:p>
            <a:r>
              <a:rPr lang="en-US" dirty="0"/>
              <a:t>This involves subtracting the mean value from each observation. </a:t>
            </a:r>
          </a:p>
          <a:p>
            <a:endParaRPr lang="en-US" dirty="0"/>
          </a:p>
          <a:p>
            <a:r>
              <a:rPr lang="en-US" dirty="0"/>
              <a:t>A quick example, </a:t>
            </a:r>
            <a:br>
              <a:rPr lang="en-US" dirty="0"/>
            </a:br>
            <a:br>
              <a:rPr lang="en-US" dirty="0"/>
            </a:br>
            <a:r>
              <a:rPr lang="en-US" dirty="0"/>
              <a:t>If the mean PHQ-9 in your sample is 3.5, then after mean-centering…</a:t>
            </a:r>
            <a:br>
              <a:rPr lang="en-US" dirty="0"/>
            </a:br>
            <a:br>
              <a:rPr lang="en-US" dirty="0"/>
            </a:br>
            <a:r>
              <a:rPr lang="en-US" dirty="0"/>
              <a:t>0 will correspond to a PHQ-9 score of 3.5, the mean</a:t>
            </a:r>
          </a:p>
          <a:p>
            <a:r>
              <a:rPr lang="en-US" dirty="0"/>
              <a:t>1 will correspond to a score of 4.5, of one, unit above the mean</a:t>
            </a:r>
          </a:p>
          <a:p>
            <a:r>
              <a:rPr lang="en-US" dirty="0"/>
              <a:t>And -1 will correspond to a score of 2.5, one unit below the mean.</a:t>
            </a:r>
          </a:p>
          <a:p>
            <a:endParaRPr lang="en-US" dirty="0"/>
          </a:p>
          <a:p>
            <a:r>
              <a:rPr lang="en-US" dirty="0"/>
              <a:t>Mean-centering reduces multicollinearity between your main effects and the interaction term. It also makes the interpretation of your main effects and the intercept more meaningful – </a:t>
            </a:r>
          </a:p>
          <a:p>
            <a:endParaRPr lang="en-US" dirty="0"/>
          </a:p>
          <a:p>
            <a:r>
              <a:rPr lang="en-US" dirty="0"/>
              <a:t>After mean-centering the BETA 1 and BETA 2 coefficients represent the predicted effect for a participant at the sample mean of the other variable.</a:t>
            </a:r>
          </a:p>
          <a:p>
            <a:endParaRPr lang="en-US" dirty="0"/>
          </a:p>
          <a:p>
            <a:r>
              <a:rPr lang="en-US" dirty="0"/>
              <a:t>And the intercept represents the predicted level of your Outcome, say depression, for a participant whose stress and social support are at the mean of your sample.</a:t>
            </a:r>
          </a:p>
          <a:p>
            <a:endParaRPr lang="en-US" dirty="0"/>
          </a:p>
          <a:p>
            <a:r>
              <a:rPr lang="en-US" b="1" dirty="0"/>
              <a:t>CODING:</a:t>
            </a:r>
          </a:p>
          <a:p>
            <a:r>
              <a:rPr lang="en-US" dirty="0"/>
              <a:t>If your moderator is categorical, proper coding is essential. Consider using effect coding (-1, 0, 1) rather than dummy coding when appropriate.</a:t>
            </a:r>
          </a:p>
          <a:p>
            <a:endParaRPr lang="en-US" dirty="0"/>
          </a:p>
          <a:p>
            <a:r>
              <a:rPr lang="en-US" b="1" dirty="0"/>
              <a:t>ADDITIONAL ASSUMPTION:</a:t>
            </a:r>
          </a:p>
          <a:p>
            <a:r>
              <a:rPr lang="en-US" dirty="0"/>
              <a:t>In the interest of time, I will not be covering all of the assumptions that were covered in the last Data Seminar, you can refer to that video to familiarize yourself with the assumptions of multiple linear regression. </a:t>
            </a:r>
          </a:p>
          <a:p>
            <a:endParaRPr lang="en-US" dirty="0"/>
          </a:p>
          <a:p>
            <a:r>
              <a:rPr lang="en-US" dirty="0"/>
              <a:t>All of those assumptions must be satisfied to avoid reporting biased results.</a:t>
            </a:r>
          </a:p>
          <a:p>
            <a:endParaRPr lang="en-US" dirty="0"/>
          </a:p>
          <a:p>
            <a:r>
              <a:rPr lang="en-US" dirty="0"/>
              <a:t>Additionally, if you’re using ML estimation, you should satisfy the assumption of multivariate normality and use MLR if this assumption is failed. Now-a-days, it’s considered best practice to avoid ML estimation altogether and just use MLR.</a:t>
            </a:r>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common pitfalls </a:t>
            </a:r>
          </a:p>
          <a:p>
            <a:endParaRPr lang="en-US" dirty="0"/>
          </a:p>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 This is where plugging the extreme values of your predictor and moderator into your regression equation can help a ton!</a:t>
            </a:r>
          </a:p>
          <a:p>
            <a:endParaRPr lang="en-US" dirty="0"/>
          </a:p>
          <a:p>
            <a:r>
              <a:rPr lang="en-US" dirty="0"/>
              <a:t>Finally, including too many interaction terms in your model can lead to overfitting and false positives. You should have clear theoretical justification for each interaction you test, which involves, as always, a thoughtful, in-depth review of the literature.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psychologie.hhu.de/arbeitsgruppen/allgemeine-psychologie-und-arbeitspsychologie/gpow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128208" y="79018"/>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1694265"/>
            <a:ext cx="7120558" cy="4888964"/>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89280-3439-7B5A-01F4-1F586538C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83EDD-7CFF-9D28-F0DB-B7679A8EF230}"/>
              </a:ext>
            </a:extLst>
          </p:cNvPr>
          <p:cNvSpPr>
            <a:spLocks noGrp="1"/>
          </p:cNvSpPr>
          <p:nvPr>
            <p:ph type="title"/>
          </p:nvPr>
        </p:nvSpPr>
        <p:spPr>
          <a:xfrm>
            <a:off x="0" y="-177800"/>
            <a:ext cx="10515600" cy="1325563"/>
          </a:xfrm>
        </p:spPr>
        <p:txBody>
          <a:bodyPr/>
          <a:lstStyle/>
          <a:p>
            <a:r>
              <a:rPr lang="en-US" b="1" u="sng" dirty="0"/>
              <a:t>Interpreting Coefficients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07E133-46F8-E9AA-3B0D-4C87D610E524}"/>
                  </a:ext>
                </a:extLst>
              </p:cNvPr>
              <p:cNvSpPr txBox="1"/>
              <p:nvPr/>
            </p:nvSpPr>
            <p:spPr>
              <a:xfrm>
                <a:off x="-104775" y="890588"/>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9D07E133-46F8-E9AA-3B0D-4C87D610E524}"/>
                  </a:ext>
                </a:extLst>
              </p:cNvPr>
              <p:cNvSpPr txBox="1">
                <a:spLocks noRot="1" noChangeAspect="1" noMove="1" noResize="1" noEditPoints="1" noAdjustHandles="1" noChangeArrowheads="1" noChangeShapeType="1" noTextEdit="1"/>
              </p:cNvSpPr>
              <p:nvPr/>
            </p:nvSpPr>
            <p:spPr>
              <a:xfrm>
                <a:off x="-104775" y="890588"/>
                <a:ext cx="11422513"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9302C5-3D5B-657B-30C1-3A117327CDC8}"/>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EC9302C5-3D5B-657B-30C1-3A117327CDC8}"/>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837363BF-5D32-A52F-F08C-EE69B18145DA}"/>
              </a:ext>
            </a:extLst>
          </p:cNvPr>
          <p:cNvCxnSpPr>
            <a:cxnSpLocks/>
          </p:cNvCxnSpPr>
          <p:nvPr/>
        </p:nvCxnSpPr>
        <p:spPr>
          <a:xfrm flipV="1">
            <a:off x="962952" y="1975572"/>
            <a:ext cx="1538889" cy="977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72A28E3-5A91-7935-E14E-F9163A5118CE}"/>
              </a:ext>
            </a:extLst>
          </p:cNvPr>
          <p:cNvCxnSpPr>
            <a:cxnSpLocks/>
          </p:cNvCxnSpPr>
          <p:nvPr/>
        </p:nvCxnSpPr>
        <p:spPr>
          <a:xfrm flipV="1">
            <a:off x="3285366" y="1944013"/>
            <a:ext cx="0" cy="2611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4E52F8D-8002-04AD-BCD0-F1D5137CEDF9}"/>
              </a:ext>
            </a:extLst>
          </p:cNvPr>
          <p:cNvSpPr txBox="1"/>
          <p:nvPr/>
        </p:nvSpPr>
        <p:spPr>
          <a:xfrm>
            <a:off x="137565" y="2952784"/>
            <a:ext cx="2735107" cy="1477328"/>
          </a:xfrm>
          <a:prstGeom prst="rect">
            <a:avLst/>
          </a:prstGeom>
          <a:noFill/>
        </p:spPr>
        <p:txBody>
          <a:bodyPr wrap="square" rtlCol="0">
            <a:spAutoFit/>
          </a:bodyPr>
          <a:lstStyle/>
          <a:p>
            <a:r>
              <a:rPr lang="en-US" b="1" dirty="0"/>
              <a:t>Predicted </a:t>
            </a:r>
          </a:p>
          <a:p>
            <a:r>
              <a:rPr lang="en-US" b="1" dirty="0"/>
              <a:t>Depression Score </a:t>
            </a:r>
          </a:p>
          <a:p>
            <a:r>
              <a:rPr lang="en-US" b="1" dirty="0"/>
              <a:t>for Females whose flourishing scores </a:t>
            </a:r>
          </a:p>
          <a:p>
            <a:r>
              <a:rPr lang="en-US" b="1" dirty="0"/>
              <a:t>are at the mean: </a:t>
            </a:r>
            <a:r>
              <a:rPr lang="en-US" dirty="0"/>
              <a:t>(9.61)</a:t>
            </a:r>
          </a:p>
        </p:txBody>
      </p:sp>
      <p:sp>
        <p:nvSpPr>
          <p:cNvPr id="26" name="TextBox 25">
            <a:extLst>
              <a:ext uri="{FF2B5EF4-FFF2-40B4-BE49-F238E27FC236}">
                <a16:creationId xmlns:a16="http://schemas.microsoft.com/office/drawing/2014/main" id="{836EF28E-A58A-6E0A-4688-2ABD1EE4C001}"/>
              </a:ext>
            </a:extLst>
          </p:cNvPr>
          <p:cNvSpPr txBox="1"/>
          <p:nvPr/>
        </p:nvSpPr>
        <p:spPr>
          <a:xfrm>
            <a:off x="1513210" y="4678773"/>
            <a:ext cx="3886206" cy="923330"/>
          </a:xfrm>
          <a:prstGeom prst="rect">
            <a:avLst/>
          </a:prstGeom>
          <a:noFill/>
        </p:spPr>
        <p:txBody>
          <a:bodyPr wrap="square" rtlCol="0">
            <a:spAutoFit/>
          </a:bodyPr>
          <a:lstStyle/>
          <a:p>
            <a:r>
              <a:rPr lang="en-US" b="1" dirty="0"/>
              <a:t>Predicted change in Females Depression for each 1-unit increase in Flourishing scores: </a:t>
            </a:r>
            <a:r>
              <a:rPr lang="en-US" dirty="0"/>
              <a:t>(-3.45)</a:t>
            </a:r>
          </a:p>
        </p:txBody>
      </p:sp>
      <p:cxnSp>
        <p:nvCxnSpPr>
          <p:cNvPr id="28" name="Straight Arrow Connector 27">
            <a:extLst>
              <a:ext uri="{FF2B5EF4-FFF2-40B4-BE49-F238E27FC236}">
                <a16:creationId xmlns:a16="http://schemas.microsoft.com/office/drawing/2014/main" id="{EB16E711-9E13-7019-6815-CFFEB7591674}"/>
              </a:ext>
            </a:extLst>
          </p:cNvPr>
          <p:cNvCxnSpPr>
            <a:cxnSpLocks/>
          </p:cNvCxnSpPr>
          <p:nvPr/>
        </p:nvCxnSpPr>
        <p:spPr>
          <a:xfrm flipV="1">
            <a:off x="5601719" y="1975572"/>
            <a:ext cx="0" cy="808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52082BF-79D7-EACC-1661-482DBE0A4123}"/>
              </a:ext>
            </a:extLst>
          </p:cNvPr>
          <p:cNvSpPr txBox="1"/>
          <p:nvPr/>
        </p:nvSpPr>
        <p:spPr>
          <a:xfrm>
            <a:off x="3971840" y="2906617"/>
            <a:ext cx="3886206" cy="923330"/>
          </a:xfrm>
          <a:prstGeom prst="rect">
            <a:avLst/>
          </a:prstGeom>
          <a:noFill/>
        </p:spPr>
        <p:txBody>
          <a:bodyPr wrap="square" rtlCol="0">
            <a:spAutoFit/>
          </a:bodyPr>
          <a:lstStyle/>
          <a:p>
            <a:r>
              <a:rPr lang="en-US" b="1" dirty="0"/>
              <a:t>Difference in predicted depression scores between males and females at mean flourishing: </a:t>
            </a:r>
            <a:r>
              <a:rPr lang="en-US" dirty="0"/>
              <a:t>(-3.16)</a:t>
            </a:r>
          </a:p>
        </p:txBody>
      </p:sp>
      <p:cxnSp>
        <p:nvCxnSpPr>
          <p:cNvPr id="34" name="Straight Arrow Connector 33">
            <a:extLst>
              <a:ext uri="{FF2B5EF4-FFF2-40B4-BE49-F238E27FC236}">
                <a16:creationId xmlns:a16="http://schemas.microsoft.com/office/drawing/2014/main" id="{0CF26DEC-7511-AC5D-5373-B368F7A59546}"/>
              </a:ext>
            </a:extLst>
          </p:cNvPr>
          <p:cNvCxnSpPr>
            <a:cxnSpLocks/>
          </p:cNvCxnSpPr>
          <p:nvPr/>
        </p:nvCxnSpPr>
        <p:spPr>
          <a:xfrm flipH="1" flipV="1">
            <a:off x="7980386" y="2055953"/>
            <a:ext cx="815656" cy="24998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B244C333-A0F8-1B30-F8D7-F090845E2AA6}"/>
              </a:ext>
            </a:extLst>
          </p:cNvPr>
          <p:cNvSpPr txBox="1"/>
          <p:nvPr/>
        </p:nvSpPr>
        <p:spPr>
          <a:xfrm>
            <a:off x="7885699" y="4666976"/>
            <a:ext cx="4219985" cy="1200329"/>
          </a:xfrm>
          <a:prstGeom prst="rect">
            <a:avLst/>
          </a:prstGeom>
          <a:noFill/>
        </p:spPr>
        <p:txBody>
          <a:bodyPr wrap="square" rtlCol="0">
            <a:spAutoFit/>
          </a:bodyPr>
          <a:lstStyle/>
          <a:p>
            <a:r>
              <a:rPr lang="en-US" b="1" dirty="0"/>
              <a:t>Difference in predicted depression scores between males and females for each 1-unit increase in Flourishing: </a:t>
            </a:r>
            <a:r>
              <a:rPr lang="en-US" dirty="0"/>
              <a:t>(2.80)</a:t>
            </a:r>
          </a:p>
        </p:txBody>
      </p:sp>
      <p:sp>
        <p:nvSpPr>
          <p:cNvPr id="39" name="TextBox 38">
            <a:extLst>
              <a:ext uri="{FF2B5EF4-FFF2-40B4-BE49-F238E27FC236}">
                <a16:creationId xmlns:a16="http://schemas.microsoft.com/office/drawing/2014/main" id="{C37E41BA-C2F3-C82E-379C-160BA63FCCC7}"/>
              </a:ext>
            </a:extLst>
          </p:cNvPr>
          <p:cNvSpPr txBox="1"/>
          <p:nvPr/>
        </p:nvSpPr>
        <p:spPr>
          <a:xfrm>
            <a:off x="574534" y="5967412"/>
            <a:ext cx="4054110" cy="923330"/>
          </a:xfrm>
          <a:prstGeom prst="rect">
            <a:avLst/>
          </a:prstGeom>
          <a:noFill/>
        </p:spPr>
        <p:txBody>
          <a:bodyPr wrap="square" rtlCol="0">
            <a:spAutoFit/>
          </a:bodyPr>
          <a:lstStyle/>
          <a:p>
            <a:r>
              <a:rPr lang="en-US" b="1" dirty="0"/>
              <a:t>Predicted change in Male’s Depression for each 1-unit change in Flourishing scores???</a:t>
            </a:r>
            <a:endParaRPr lang="en-US" dirty="0"/>
          </a:p>
        </p:txBody>
      </p:sp>
      <p:cxnSp>
        <p:nvCxnSpPr>
          <p:cNvPr id="41" name="Straight Arrow Connector 40">
            <a:extLst>
              <a:ext uri="{FF2B5EF4-FFF2-40B4-BE49-F238E27FC236}">
                <a16:creationId xmlns:a16="http://schemas.microsoft.com/office/drawing/2014/main" id="{8FFE7CFD-8E52-1FAF-862B-9EE0707FFA1E}"/>
              </a:ext>
            </a:extLst>
          </p:cNvPr>
          <p:cNvCxnSpPr>
            <a:cxnSpLocks/>
          </p:cNvCxnSpPr>
          <p:nvPr/>
        </p:nvCxnSpPr>
        <p:spPr>
          <a:xfrm>
            <a:off x="4377791" y="5602103"/>
            <a:ext cx="347958" cy="76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7F5404D-E499-512B-63AA-31223617BBC1}"/>
              </a:ext>
            </a:extLst>
          </p:cNvPr>
          <p:cNvCxnSpPr>
            <a:cxnSpLocks/>
          </p:cNvCxnSpPr>
          <p:nvPr/>
        </p:nvCxnSpPr>
        <p:spPr>
          <a:xfrm flipH="1">
            <a:off x="5801989" y="5777713"/>
            <a:ext cx="2083711" cy="590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E263DC2-4403-BD7E-8E95-1C70F6079AF0}"/>
              </a:ext>
            </a:extLst>
          </p:cNvPr>
          <p:cNvSpPr txBox="1"/>
          <p:nvPr/>
        </p:nvSpPr>
        <p:spPr>
          <a:xfrm>
            <a:off x="5358949" y="6343508"/>
            <a:ext cx="1136263" cy="369332"/>
          </a:xfrm>
          <a:prstGeom prst="rect">
            <a:avLst/>
          </a:prstGeom>
          <a:noFill/>
        </p:spPr>
        <p:txBody>
          <a:bodyPr wrap="square" rtlCol="0">
            <a:spAutoFit/>
          </a:bodyPr>
          <a:lstStyle/>
          <a:p>
            <a:r>
              <a:rPr lang="en-US" dirty="0"/>
              <a:t>(+2.80) =</a:t>
            </a:r>
            <a:endParaRPr lang="en-US" b="1" dirty="0"/>
          </a:p>
        </p:txBody>
      </p:sp>
      <p:sp>
        <p:nvSpPr>
          <p:cNvPr id="52" name="TextBox 51">
            <a:extLst>
              <a:ext uri="{FF2B5EF4-FFF2-40B4-BE49-F238E27FC236}">
                <a16:creationId xmlns:a16="http://schemas.microsoft.com/office/drawing/2014/main" id="{85D64B1D-682A-7B62-CEA8-31DCD196FBFC}"/>
              </a:ext>
            </a:extLst>
          </p:cNvPr>
          <p:cNvSpPr txBox="1"/>
          <p:nvPr/>
        </p:nvSpPr>
        <p:spPr>
          <a:xfrm>
            <a:off x="6288866" y="6343508"/>
            <a:ext cx="2853111" cy="369332"/>
          </a:xfrm>
          <a:prstGeom prst="rect">
            <a:avLst/>
          </a:prstGeom>
          <a:noFill/>
        </p:spPr>
        <p:txBody>
          <a:bodyPr wrap="square" rtlCol="0">
            <a:spAutoFit/>
          </a:bodyPr>
          <a:lstStyle/>
          <a:p>
            <a:r>
              <a:rPr lang="en-US" b="1" dirty="0"/>
              <a:t>-0.65</a:t>
            </a:r>
          </a:p>
        </p:txBody>
      </p:sp>
      <p:sp>
        <p:nvSpPr>
          <p:cNvPr id="55" name="TextBox 54">
            <a:extLst>
              <a:ext uri="{FF2B5EF4-FFF2-40B4-BE49-F238E27FC236}">
                <a16:creationId xmlns:a16="http://schemas.microsoft.com/office/drawing/2014/main" id="{96A18B43-6E1C-5240-B8D3-40CAE33AB1CE}"/>
              </a:ext>
            </a:extLst>
          </p:cNvPr>
          <p:cNvSpPr txBox="1"/>
          <p:nvPr/>
        </p:nvSpPr>
        <p:spPr>
          <a:xfrm>
            <a:off x="4504906" y="6343508"/>
            <a:ext cx="1297083" cy="369332"/>
          </a:xfrm>
          <a:prstGeom prst="rect">
            <a:avLst/>
          </a:prstGeom>
          <a:noFill/>
        </p:spPr>
        <p:txBody>
          <a:bodyPr wrap="square" rtlCol="0">
            <a:spAutoFit/>
          </a:bodyPr>
          <a:lstStyle/>
          <a:p>
            <a:r>
              <a:rPr lang="en-US" dirty="0"/>
              <a:t>(-3.45) +</a:t>
            </a:r>
            <a:endParaRPr lang="en-US" b="1" dirty="0"/>
          </a:p>
        </p:txBody>
      </p:sp>
      <p:graphicFrame>
        <p:nvGraphicFramePr>
          <p:cNvPr id="56" name="Table 55">
            <a:extLst>
              <a:ext uri="{FF2B5EF4-FFF2-40B4-BE49-F238E27FC236}">
                <a16:creationId xmlns:a16="http://schemas.microsoft.com/office/drawing/2014/main" id="{D8A014C6-B7C8-D0F2-EC09-426A3115D90B}"/>
              </a:ext>
            </a:extLst>
          </p:cNvPr>
          <p:cNvGraphicFramePr>
            <a:graphicFrameLocks noGrp="1"/>
          </p:cNvGraphicFramePr>
          <p:nvPr>
            <p:extLst>
              <p:ext uri="{D42A27DB-BD31-4B8C-83A1-F6EECF244321}">
                <p14:modId xmlns:p14="http://schemas.microsoft.com/office/powerpoint/2010/main" val="2159604108"/>
              </p:ext>
            </p:extLst>
          </p:nvPr>
        </p:nvGraphicFramePr>
        <p:xfrm>
          <a:off x="7316099" y="291013"/>
          <a:ext cx="2467172" cy="1112520"/>
        </p:xfrm>
        <a:graphic>
          <a:graphicData uri="http://schemas.openxmlformats.org/drawingml/2006/table">
            <a:tbl>
              <a:tblPr firstRow="1" bandRow="1">
                <a:tableStyleId>{5C22544A-7EE6-4342-B048-85BDC9FD1C3A}</a:tableStyleId>
              </a:tblPr>
              <a:tblGrid>
                <a:gridCol w="2467172">
                  <a:extLst>
                    <a:ext uri="{9D8B030D-6E8A-4147-A177-3AD203B41FA5}">
                      <a16:colId xmlns:a16="http://schemas.microsoft.com/office/drawing/2014/main" val="1198284566"/>
                    </a:ext>
                  </a:extLst>
                </a:gridCol>
              </a:tblGrid>
              <a:tr h="370840">
                <a:tc>
                  <a:txBody>
                    <a:bodyPr/>
                    <a:lstStyle/>
                    <a:p>
                      <a:pPr algn="ctr"/>
                      <a:r>
                        <a:rPr lang="en-US" dirty="0"/>
                        <a:t>HINT!</a:t>
                      </a:r>
                    </a:p>
                  </a:txBody>
                  <a:tcPr/>
                </a:tc>
                <a:extLst>
                  <a:ext uri="{0D108BD9-81ED-4DB2-BD59-A6C34878D82A}">
                    <a16:rowId xmlns:a16="http://schemas.microsoft.com/office/drawing/2014/main" val="1091647275"/>
                  </a:ext>
                </a:extLst>
              </a:tr>
              <a:tr h="370840">
                <a:tc>
                  <a:txBody>
                    <a:bodyPr/>
                    <a:lstStyle/>
                    <a:p>
                      <a:pPr algn="ctr"/>
                      <a:r>
                        <a:rPr lang="en-US" dirty="0"/>
                        <a:t>Mean Flourishing = 0</a:t>
                      </a:r>
                    </a:p>
                  </a:txBody>
                  <a:tcPr/>
                </a:tc>
                <a:extLst>
                  <a:ext uri="{0D108BD9-81ED-4DB2-BD59-A6C34878D82A}">
                    <a16:rowId xmlns:a16="http://schemas.microsoft.com/office/drawing/2014/main" val="185803450"/>
                  </a:ext>
                </a:extLst>
              </a:tr>
              <a:tr h="370840">
                <a:tc>
                  <a:txBody>
                    <a:bodyPr/>
                    <a:lstStyle/>
                    <a:p>
                      <a:pPr algn="ctr"/>
                      <a:r>
                        <a:rPr lang="en-US" dirty="0"/>
                        <a:t>Female = 0</a:t>
                      </a:r>
                    </a:p>
                  </a:txBody>
                  <a:tcPr/>
                </a:tc>
                <a:extLst>
                  <a:ext uri="{0D108BD9-81ED-4DB2-BD59-A6C34878D82A}">
                    <a16:rowId xmlns:a16="http://schemas.microsoft.com/office/drawing/2014/main" val="455041883"/>
                  </a:ext>
                </a:extLst>
              </a:tr>
            </a:tbl>
          </a:graphicData>
        </a:graphic>
      </p:graphicFrame>
      <p:sp>
        <p:nvSpPr>
          <p:cNvPr id="57" name="TextBox 56">
            <a:extLst>
              <a:ext uri="{FF2B5EF4-FFF2-40B4-BE49-F238E27FC236}">
                <a16:creationId xmlns:a16="http://schemas.microsoft.com/office/drawing/2014/main" id="{6FCB5024-AA61-D45F-5122-A19B8DFC003F}"/>
              </a:ext>
            </a:extLst>
          </p:cNvPr>
          <p:cNvSpPr txBox="1"/>
          <p:nvPr/>
        </p:nvSpPr>
        <p:spPr>
          <a:xfrm>
            <a:off x="3407707" y="4512892"/>
            <a:ext cx="4054110" cy="369332"/>
          </a:xfrm>
          <a:prstGeom prst="rect">
            <a:avLst/>
          </a:prstGeom>
          <a:noFill/>
        </p:spPr>
        <p:txBody>
          <a:bodyPr wrap="square" rtlCol="0">
            <a:spAutoFit/>
          </a:bodyPr>
          <a:lstStyle/>
          <a:p>
            <a:r>
              <a:rPr lang="en-US" b="1" dirty="0"/>
              <a:t>Intercept for Males?</a:t>
            </a:r>
            <a:endParaRPr lang="en-US" dirty="0"/>
          </a:p>
        </p:txBody>
      </p:sp>
      <p:sp>
        <p:nvSpPr>
          <p:cNvPr id="58" name="TextBox 57">
            <a:extLst>
              <a:ext uri="{FF2B5EF4-FFF2-40B4-BE49-F238E27FC236}">
                <a16:creationId xmlns:a16="http://schemas.microsoft.com/office/drawing/2014/main" id="{D4505E47-E160-4B39-A32A-277322831691}"/>
              </a:ext>
            </a:extLst>
          </p:cNvPr>
          <p:cNvSpPr txBox="1"/>
          <p:nvPr/>
        </p:nvSpPr>
        <p:spPr>
          <a:xfrm>
            <a:off x="3407707" y="4913976"/>
            <a:ext cx="1123834" cy="369332"/>
          </a:xfrm>
          <a:prstGeom prst="rect">
            <a:avLst/>
          </a:prstGeom>
          <a:noFill/>
        </p:spPr>
        <p:txBody>
          <a:bodyPr wrap="square" rtlCol="0">
            <a:spAutoFit/>
          </a:bodyPr>
          <a:lstStyle/>
          <a:p>
            <a:r>
              <a:rPr lang="en-US" dirty="0"/>
              <a:t>(9.61)+</a:t>
            </a:r>
          </a:p>
        </p:txBody>
      </p:sp>
      <p:sp>
        <p:nvSpPr>
          <p:cNvPr id="59" name="TextBox 58">
            <a:extLst>
              <a:ext uri="{FF2B5EF4-FFF2-40B4-BE49-F238E27FC236}">
                <a16:creationId xmlns:a16="http://schemas.microsoft.com/office/drawing/2014/main" id="{156E9BB2-903B-B271-FCAB-BD6B34CC3A74}"/>
              </a:ext>
            </a:extLst>
          </p:cNvPr>
          <p:cNvSpPr txBox="1"/>
          <p:nvPr/>
        </p:nvSpPr>
        <p:spPr>
          <a:xfrm>
            <a:off x="4091964" y="4914664"/>
            <a:ext cx="1123834" cy="369332"/>
          </a:xfrm>
          <a:prstGeom prst="rect">
            <a:avLst/>
          </a:prstGeom>
          <a:noFill/>
        </p:spPr>
        <p:txBody>
          <a:bodyPr wrap="square" rtlCol="0">
            <a:spAutoFit/>
          </a:bodyPr>
          <a:lstStyle/>
          <a:p>
            <a:r>
              <a:rPr lang="en-US" dirty="0"/>
              <a:t>(-3.16) =</a:t>
            </a:r>
          </a:p>
        </p:txBody>
      </p:sp>
      <p:sp>
        <p:nvSpPr>
          <p:cNvPr id="60" name="TextBox 59">
            <a:extLst>
              <a:ext uri="{FF2B5EF4-FFF2-40B4-BE49-F238E27FC236}">
                <a16:creationId xmlns:a16="http://schemas.microsoft.com/office/drawing/2014/main" id="{576489AB-E73F-BB7C-EEDF-C9BB144D7114}"/>
              </a:ext>
            </a:extLst>
          </p:cNvPr>
          <p:cNvSpPr txBox="1"/>
          <p:nvPr/>
        </p:nvSpPr>
        <p:spPr>
          <a:xfrm>
            <a:off x="4961445" y="4921899"/>
            <a:ext cx="1123834" cy="369332"/>
          </a:xfrm>
          <a:prstGeom prst="rect">
            <a:avLst/>
          </a:prstGeom>
          <a:noFill/>
        </p:spPr>
        <p:txBody>
          <a:bodyPr wrap="square" rtlCol="0">
            <a:spAutoFit/>
          </a:bodyPr>
          <a:lstStyle/>
          <a:p>
            <a:r>
              <a:rPr lang="en-US" b="1" dirty="0"/>
              <a:t>6.45</a:t>
            </a:r>
          </a:p>
        </p:txBody>
      </p:sp>
    </p:spTree>
    <p:extLst>
      <p:ext uri="{BB962C8B-B14F-4D97-AF65-F5344CB8AC3E}">
        <p14:creationId xmlns:p14="http://schemas.microsoft.com/office/powerpoint/2010/main" val="30936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22" grpId="0"/>
      <p:bldP spid="22" grpId="1"/>
      <p:bldP spid="26" grpId="0"/>
      <p:bldP spid="33" grpId="0"/>
      <p:bldP spid="33" grpId="1"/>
      <p:bldP spid="35" grpId="0"/>
      <p:bldP spid="39" grpId="0"/>
      <p:bldP spid="45" grpId="0"/>
      <p:bldP spid="52" grpId="0"/>
      <p:bldP spid="55" grpId="0"/>
      <p:bldP spid="57" grpId="0"/>
      <p:bldP spid="57" grpId="1"/>
      <p:bldP spid="58" grpId="0"/>
      <p:bldP spid="58" grpId="1"/>
      <p:bldP spid="59" grpId="0"/>
      <p:bldP spid="59" grpId="1"/>
      <p:bldP spid="60" grpId="0"/>
      <p:bldP spid="6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67E-E1F2-0D83-875E-8E4F83D1D5D3}"/>
              </a:ext>
            </a:extLst>
          </p:cNvPr>
          <p:cNvSpPr>
            <a:spLocks noGrp="1"/>
          </p:cNvSpPr>
          <p:nvPr>
            <p:ph type="title"/>
          </p:nvPr>
        </p:nvSpPr>
        <p:spPr>
          <a:xfrm>
            <a:off x="0" y="-177800"/>
            <a:ext cx="10515600" cy="1325563"/>
          </a:xfrm>
        </p:spPr>
        <p:txBody>
          <a:bodyPr/>
          <a:lstStyle/>
          <a:p>
            <a:r>
              <a:rPr lang="en-US" b="1" u="sng" dirty="0"/>
              <a:t>Plugging 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ED0041-421B-4777-BD4C-657E4E62EADF}"/>
                  </a:ext>
                </a:extLst>
              </p:cNvPr>
              <p:cNvSpPr txBox="1"/>
              <p:nvPr/>
            </p:nvSpPr>
            <p:spPr>
              <a:xfrm>
                <a:off x="-104775" y="99761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CEED0041-421B-4777-BD4C-657E4E62EADF}"/>
                  </a:ext>
                </a:extLst>
              </p:cNvPr>
              <p:cNvSpPr txBox="1">
                <a:spLocks noRot="1" noChangeAspect="1" noMove="1" noResize="1" noEditPoints="1" noAdjustHandles="1" noChangeArrowheads="1" noChangeShapeType="1" noTextEdit="1"/>
              </p:cNvSpPr>
              <p:nvPr/>
            </p:nvSpPr>
            <p:spPr>
              <a:xfrm>
                <a:off x="-104775" y="997613"/>
                <a:ext cx="11422513"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42F225-90C9-6745-664E-43A07CB32DEB}"/>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3142F225-90C9-6745-664E-43A07CB32DEB}"/>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22CD8213-B18D-4FC6-072F-0D9EAF0D3181}"/>
              </a:ext>
            </a:extLst>
          </p:cNvPr>
          <p:cNvGraphicFramePr>
            <a:graphicFrameLocks noGrp="1"/>
          </p:cNvGraphicFramePr>
          <p:nvPr>
            <p:extLst>
              <p:ext uri="{D42A27DB-BD31-4B8C-83A1-F6EECF244321}">
                <p14:modId xmlns:p14="http://schemas.microsoft.com/office/powerpoint/2010/main" val="2595035956"/>
              </p:ext>
            </p:extLst>
          </p:nvPr>
        </p:nvGraphicFramePr>
        <p:xfrm>
          <a:off x="7906769" y="5096192"/>
          <a:ext cx="4285231" cy="1742440"/>
        </p:xfrm>
        <a:graphic>
          <a:graphicData uri="http://schemas.openxmlformats.org/drawingml/2006/table">
            <a:tbl>
              <a:tblPr firstRow="1" bandRow="1">
                <a:tableStyleId>{5C22544A-7EE6-4342-B048-85BDC9FD1C3A}</a:tableStyleId>
              </a:tblPr>
              <a:tblGrid>
                <a:gridCol w="1259802">
                  <a:extLst>
                    <a:ext uri="{9D8B030D-6E8A-4147-A177-3AD203B41FA5}">
                      <a16:colId xmlns:a16="http://schemas.microsoft.com/office/drawing/2014/main" val="1938538134"/>
                    </a:ext>
                  </a:extLst>
                </a:gridCol>
                <a:gridCol w="3025429">
                  <a:extLst>
                    <a:ext uri="{9D8B030D-6E8A-4147-A177-3AD203B41FA5}">
                      <a16:colId xmlns:a16="http://schemas.microsoft.com/office/drawing/2014/main" val="3432133648"/>
                    </a:ext>
                  </a:extLst>
                </a:gridCol>
              </a:tblGrid>
              <a:tr h="37084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29451811"/>
                  </a:ext>
                </a:extLst>
              </a:tr>
              <a:tr h="370840">
                <a:tc>
                  <a:txBody>
                    <a:bodyPr/>
                    <a:lstStyle/>
                    <a:p>
                      <a:r>
                        <a:rPr lang="en-US" sz="1200" dirty="0" err="1"/>
                        <a:t>GenderMale</a:t>
                      </a:r>
                      <a:endParaRPr lang="en-US" sz="1200" dirty="0"/>
                    </a:p>
                  </a:txBody>
                  <a:tcPr/>
                </a:tc>
                <a:tc>
                  <a:txBody>
                    <a:bodyPr/>
                    <a:lstStyle/>
                    <a:p>
                      <a:r>
                        <a:rPr lang="en-US" sz="1200" dirty="0"/>
                        <a:t>0 = Female (58%)</a:t>
                      </a:r>
                    </a:p>
                    <a:p>
                      <a:r>
                        <a:rPr lang="en-US" sz="1200" dirty="0"/>
                        <a:t>1 = Male (42%)</a:t>
                      </a:r>
                    </a:p>
                  </a:txBody>
                  <a:tcPr/>
                </a:tc>
                <a:extLst>
                  <a:ext uri="{0D108BD9-81ED-4DB2-BD59-A6C34878D82A}">
                    <a16:rowId xmlns:a16="http://schemas.microsoft.com/office/drawing/2014/main" val="4143828387"/>
                  </a:ext>
                </a:extLst>
              </a:tr>
              <a:tr h="370840">
                <a:tc>
                  <a:txBody>
                    <a:bodyPr/>
                    <a:lstStyle/>
                    <a:p>
                      <a:r>
                        <a:rPr lang="en-US" sz="1200" dirty="0"/>
                        <a:t>Flourishing</a:t>
                      </a:r>
                    </a:p>
                  </a:txBody>
                  <a:tcPr/>
                </a:tc>
                <a:tc>
                  <a:txBody>
                    <a:bodyPr/>
                    <a:lstStyle/>
                    <a:p>
                      <a:r>
                        <a:rPr lang="en-US" sz="1200" b="1" i="0" dirty="0"/>
                        <a:t>Ranges from 1-8 (1-7 in sample)</a:t>
                      </a:r>
                    </a:p>
                    <a:p>
                      <a:r>
                        <a:rPr lang="en-US" sz="1200" i="1" dirty="0"/>
                        <a:t>M</a:t>
                      </a:r>
                      <a:r>
                        <a:rPr lang="en-US" sz="1200" dirty="0"/>
                        <a:t> = </a:t>
                      </a:r>
                      <a:r>
                        <a:rPr lang="en-US" sz="1200" dirty="0">
                          <a:effectLst/>
                        </a:rPr>
                        <a:t>5.32; </a:t>
                      </a:r>
                      <a:r>
                        <a:rPr lang="en-US" sz="1200" i="1" dirty="0">
                          <a:effectLst/>
                        </a:rPr>
                        <a:t>SD = </a:t>
                      </a:r>
                      <a:r>
                        <a:rPr lang="en-US" sz="1200" i="0" dirty="0">
                          <a:effectLst/>
                        </a:rPr>
                        <a:t>1.15</a:t>
                      </a:r>
                      <a:endParaRPr lang="en-US" sz="1200" i="0" dirty="0"/>
                    </a:p>
                  </a:txBody>
                  <a:tcPr/>
                </a:tc>
                <a:extLst>
                  <a:ext uri="{0D108BD9-81ED-4DB2-BD59-A6C34878D82A}">
                    <a16:rowId xmlns:a16="http://schemas.microsoft.com/office/drawing/2014/main" val="1189849049"/>
                  </a:ext>
                </a:extLst>
              </a:tr>
              <a:tr h="370840">
                <a:tc>
                  <a:txBody>
                    <a:bodyPr/>
                    <a:lstStyle/>
                    <a:p>
                      <a:r>
                        <a:rPr lang="en-US" sz="1200" dirty="0"/>
                        <a:t>Depression</a:t>
                      </a:r>
                    </a:p>
                  </a:txBody>
                  <a:tcPr/>
                </a:tc>
                <a:tc>
                  <a:txBody>
                    <a:bodyPr/>
                    <a:lstStyle/>
                    <a:p>
                      <a:r>
                        <a:rPr lang="en-US" sz="1200" b="1" dirty="0"/>
                        <a:t>Ranges from 0-27 (0-22 in sample)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M</a:t>
                      </a:r>
                      <a:r>
                        <a:rPr lang="en-US" sz="1200" dirty="0"/>
                        <a:t> = </a:t>
                      </a:r>
                      <a:r>
                        <a:rPr lang="en-US" sz="1200" dirty="0">
                          <a:effectLst/>
                        </a:rPr>
                        <a:t>7.98; </a:t>
                      </a:r>
                      <a:r>
                        <a:rPr lang="en-US" sz="1200" i="1" dirty="0">
                          <a:effectLst/>
                        </a:rPr>
                        <a:t>SD = </a:t>
                      </a:r>
                      <a:r>
                        <a:rPr lang="en-US" sz="1200" i="0" dirty="0">
                          <a:effectLst/>
                        </a:rPr>
                        <a:t>5.5</a:t>
                      </a:r>
                      <a:endParaRPr lang="en-US" sz="1200" i="0" dirty="0"/>
                    </a:p>
                  </a:txBody>
                  <a:tcPr/>
                </a:tc>
                <a:extLst>
                  <a:ext uri="{0D108BD9-81ED-4DB2-BD59-A6C34878D82A}">
                    <a16:rowId xmlns:a16="http://schemas.microsoft.com/office/drawing/2014/main" val="287860820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6E23FB-609C-36DE-6D09-DA002FE9D6DD}"/>
                  </a:ext>
                </a:extLst>
              </p:cNvPr>
              <p:cNvSpPr txBox="1"/>
              <p:nvPr/>
            </p:nvSpPr>
            <p:spPr>
              <a:xfrm>
                <a:off x="3561154" y="2789540"/>
                <a:ext cx="706125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7" name="TextBox 6">
                <a:extLst>
                  <a:ext uri="{FF2B5EF4-FFF2-40B4-BE49-F238E27FC236}">
                    <a16:creationId xmlns:a16="http://schemas.microsoft.com/office/drawing/2014/main" id="{1F6E23FB-609C-36DE-6D09-DA002FE9D6DD}"/>
                  </a:ext>
                </a:extLst>
              </p:cNvPr>
              <p:cNvSpPr txBox="1">
                <a:spLocks noRot="1" noChangeAspect="1" noMove="1" noResize="1" noEditPoints="1" noAdjustHandles="1" noChangeArrowheads="1" noChangeShapeType="1" noTextEdit="1"/>
              </p:cNvSpPr>
              <p:nvPr/>
            </p:nvSpPr>
            <p:spPr>
              <a:xfrm>
                <a:off x="3561154" y="2789540"/>
                <a:ext cx="7061259"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5B19AC-B879-B611-7E42-481DE2FA2F74}"/>
                  </a:ext>
                </a:extLst>
              </p:cNvPr>
              <p:cNvSpPr txBox="1"/>
              <p:nvPr/>
            </p:nvSpPr>
            <p:spPr>
              <a:xfrm>
                <a:off x="3273365" y="3653048"/>
                <a:ext cx="656374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𝟎</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𝟎</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8" name="TextBox 7">
                <a:extLst>
                  <a:ext uri="{FF2B5EF4-FFF2-40B4-BE49-F238E27FC236}">
                    <a16:creationId xmlns:a16="http://schemas.microsoft.com/office/drawing/2014/main" id="{3E5B19AC-B879-B611-7E42-481DE2FA2F74}"/>
                  </a:ext>
                </a:extLst>
              </p:cNvPr>
              <p:cNvSpPr txBox="1">
                <a:spLocks noRot="1" noChangeAspect="1" noMove="1" noResize="1" noEditPoints="1" noAdjustHandles="1" noChangeArrowheads="1" noChangeShapeType="1" noTextEdit="1"/>
              </p:cNvSpPr>
              <p:nvPr/>
            </p:nvSpPr>
            <p:spPr>
              <a:xfrm>
                <a:off x="3273365" y="3653048"/>
                <a:ext cx="6563744"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0189B6-6173-EBA6-5C1F-46DD84CA9232}"/>
                  </a:ext>
                </a:extLst>
              </p:cNvPr>
              <p:cNvSpPr txBox="1"/>
              <p:nvPr/>
            </p:nvSpPr>
            <p:spPr>
              <a:xfrm>
                <a:off x="3273366" y="4544656"/>
                <a:ext cx="718831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𝟔𝟖</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𝟔𝟖</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9" name="TextBox 8">
                <a:extLst>
                  <a:ext uri="{FF2B5EF4-FFF2-40B4-BE49-F238E27FC236}">
                    <a16:creationId xmlns:a16="http://schemas.microsoft.com/office/drawing/2014/main" id="{BB0189B6-6173-EBA6-5C1F-46DD84CA9232}"/>
                  </a:ext>
                </a:extLst>
              </p:cNvPr>
              <p:cNvSpPr txBox="1">
                <a:spLocks noRot="1" noChangeAspect="1" noMove="1" noResize="1" noEditPoints="1" noAdjustHandles="1" noChangeArrowheads="1" noChangeShapeType="1" noTextEdit="1"/>
              </p:cNvSpPr>
              <p:nvPr/>
            </p:nvSpPr>
            <p:spPr>
              <a:xfrm>
                <a:off x="3273366" y="4544656"/>
                <a:ext cx="718831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E15BB2-7789-035C-E622-3CF410C6781E}"/>
                  </a:ext>
                </a:extLst>
              </p:cNvPr>
              <p:cNvSpPr txBox="1"/>
              <p:nvPr/>
            </p:nvSpPr>
            <p:spPr>
              <a:xfrm>
                <a:off x="3416240" y="4108678"/>
                <a:ext cx="691838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0" name="TextBox 9">
                <a:extLst>
                  <a:ext uri="{FF2B5EF4-FFF2-40B4-BE49-F238E27FC236}">
                    <a16:creationId xmlns:a16="http://schemas.microsoft.com/office/drawing/2014/main" id="{25E15BB2-7789-035C-E622-3CF410C6781E}"/>
                  </a:ext>
                </a:extLst>
              </p:cNvPr>
              <p:cNvSpPr txBox="1">
                <a:spLocks noRot="1" noChangeAspect="1" noMove="1" noResize="1" noEditPoints="1" noAdjustHandles="1" noChangeArrowheads="1" noChangeShapeType="1" noTextEdit="1"/>
              </p:cNvSpPr>
              <p:nvPr/>
            </p:nvSpPr>
            <p:spPr>
              <a:xfrm>
                <a:off x="3416240" y="4108678"/>
                <a:ext cx="6918383"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F12EA-19A0-2743-9B4A-3168F4892EC0}"/>
                  </a:ext>
                </a:extLst>
              </p:cNvPr>
              <p:cNvSpPr txBox="1"/>
              <p:nvPr/>
            </p:nvSpPr>
            <p:spPr>
              <a:xfrm>
                <a:off x="3521015" y="3214684"/>
                <a:ext cx="710139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1" name="TextBox 10">
                <a:extLst>
                  <a:ext uri="{FF2B5EF4-FFF2-40B4-BE49-F238E27FC236}">
                    <a16:creationId xmlns:a16="http://schemas.microsoft.com/office/drawing/2014/main" id="{4C4F12EA-19A0-2743-9B4A-3168F4892EC0}"/>
                  </a:ext>
                </a:extLst>
              </p:cNvPr>
              <p:cNvSpPr txBox="1">
                <a:spLocks noRot="1" noChangeAspect="1" noMove="1" noResize="1" noEditPoints="1" noAdjustHandles="1" noChangeArrowheads="1" noChangeShapeType="1" noTextEdit="1"/>
              </p:cNvSpPr>
              <p:nvPr/>
            </p:nvSpPr>
            <p:spPr>
              <a:xfrm>
                <a:off x="3521015" y="3214684"/>
                <a:ext cx="7101398" cy="369332"/>
              </a:xfrm>
              <a:prstGeom prst="rect">
                <a:avLst/>
              </a:prstGeom>
              <a:blipFill>
                <a:blip r:embed="rId9"/>
                <a:stretch>
                  <a:fillRect b="-1311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A488143-0ACD-8CE6-45D7-2E2C82A1B528}"/>
              </a:ext>
            </a:extLst>
          </p:cNvPr>
          <p:cNvSpPr txBox="1"/>
          <p:nvPr/>
        </p:nvSpPr>
        <p:spPr>
          <a:xfrm>
            <a:off x="1730316" y="2817640"/>
            <a:ext cx="1543050" cy="369332"/>
          </a:xfrm>
          <a:prstGeom prst="rect">
            <a:avLst/>
          </a:prstGeom>
          <a:noFill/>
        </p:spPr>
        <p:txBody>
          <a:bodyPr wrap="square" rtlCol="0">
            <a:spAutoFit/>
          </a:bodyPr>
          <a:lstStyle/>
          <a:p>
            <a:r>
              <a:rPr lang="en-US" b="1" dirty="0"/>
              <a:t>Sample Min</a:t>
            </a:r>
          </a:p>
        </p:txBody>
      </p:sp>
      <p:sp>
        <p:nvSpPr>
          <p:cNvPr id="13" name="TextBox 12">
            <a:extLst>
              <a:ext uri="{FF2B5EF4-FFF2-40B4-BE49-F238E27FC236}">
                <a16:creationId xmlns:a16="http://schemas.microsoft.com/office/drawing/2014/main" id="{732BA0DC-3B65-E9CA-C24D-6B0555F5724A}"/>
              </a:ext>
            </a:extLst>
          </p:cNvPr>
          <p:cNvSpPr txBox="1"/>
          <p:nvPr/>
        </p:nvSpPr>
        <p:spPr>
          <a:xfrm>
            <a:off x="1730316" y="3241384"/>
            <a:ext cx="1543050" cy="369332"/>
          </a:xfrm>
          <a:prstGeom prst="rect">
            <a:avLst/>
          </a:prstGeom>
          <a:noFill/>
        </p:spPr>
        <p:txBody>
          <a:bodyPr wrap="square" rtlCol="0">
            <a:spAutoFit/>
          </a:bodyPr>
          <a:lstStyle/>
          <a:p>
            <a:r>
              <a:rPr lang="en-US" b="1" dirty="0"/>
              <a:t>Mean -1 SD</a:t>
            </a:r>
          </a:p>
        </p:txBody>
      </p:sp>
      <p:sp>
        <p:nvSpPr>
          <p:cNvPr id="14" name="TextBox 13">
            <a:extLst>
              <a:ext uri="{FF2B5EF4-FFF2-40B4-BE49-F238E27FC236}">
                <a16:creationId xmlns:a16="http://schemas.microsoft.com/office/drawing/2014/main" id="{0CE52C27-1499-E449-4C7A-5F4590BCCFB9}"/>
              </a:ext>
            </a:extLst>
          </p:cNvPr>
          <p:cNvSpPr txBox="1"/>
          <p:nvPr/>
        </p:nvSpPr>
        <p:spPr>
          <a:xfrm>
            <a:off x="1730316" y="3668983"/>
            <a:ext cx="1543050" cy="369332"/>
          </a:xfrm>
          <a:prstGeom prst="rect">
            <a:avLst/>
          </a:prstGeom>
          <a:noFill/>
        </p:spPr>
        <p:txBody>
          <a:bodyPr wrap="square" rtlCol="0">
            <a:spAutoFit/>
          </a:bodyPr>
          <a:lstStyle/>
          <a:p>
            <a:r>
              <a:rPr lang="en-US" b="1" dirty="0"/>
              <a:t>Mean</a:t>
            </a:r>
          </a:p>
        </p:txBody>
      </p:sp>
      <p:sp>
        <p:nvSpPr>
          <p:cNvPr id="15" name="TextBox 14">
            <a:extLst>
              <a:ext uri="{FF2B5EF4-FFF2-40B4-BE49-F238E27FC236}">
                <a16:creationId xmlns:a16="http://schemas.microsoft.com/office/drawing/2014/main" id="{8704D7C2-BCAA-3A29-9E43-5272AF063778}"/>
              </a:ext>
            </a:extLst>
          </p:cNvPr>
          <p:cNvSpPr txBox="1"/>
          <p:nvPr/>
        </p:nvSpPr>
        <p:spPr>
          <a:xfrm>
            <a:off x="1730316" y="4096582"/>
            <a:ext cx="1543050" cy="369332"/>
          </a:xfrm>
          <a:prstGeom prst="rect">
            <a:avLst/>
          </a:prstGeom>
          <a:noFill/>
        </p:spPr>
        <p:txBody>
          <a:bodyPr wrap="square" rtlCol="0">
            <a:spAutoFit/>
          </a:bodyPr>
          <a:lstStyle/>
          <a:p>
            <a:r>
              <a:rPr lang="en-US" b="1" dirty="0"/>
              <a:t>Mean +1 SD</a:t>
            </a:r>
          </a:p>
        </p:txBody>
      </p:sp>
      <p:sp>
        <p:nvSpPr>
          <p:cNvPr id="16" name="TextBox 15">
            <a:extLst>
              <a:ext uri="{FF2B5EF4-FFF2-40B4-BE49-F238E27FC236}">
                <a16:creationId xmlns:a16="http://schemas.microsoft.com/office/drawing/2014/main" id="{86638E66-B509-9666-183F-BB1EC2275168}"/>
              </a:ext>
            </a:extLst>
          </p:cNvPr>
          <p:cNvSpPr txBox="1"/>
          <p:nvPr/>
        </p:nvSpPr>
        <p:spPr>
          <a:xfrm>
            <a:off x="1730316" y="4505285"/>
            <a:ext cx="1543050" cy="369332"/>
          </a:xfrm>
          <a:prstGeom prst="rect">
            <a:avLst/>
          </a:prstGeom>
          <a:noFill/>
        </p:spPr>
        <p:txBody>
          <a:bodyPr wrap="square" rtlCol="0">
            <a:spAutoFit/>
          </a:bodyPr>
          <a:lstStyle/>
          <a:p>
            <a:r>
              <a:rPr lang="en-US" b="1" dirty="0"/>
              <a:t>Sample Max</a:t>
            </a:r>
          </a:p>
        </p:txBody>
      </p:sp>
      <p:graphicFrame>
        <p:nvGraphicFramePr>
          <p:cNvPr id="25" name="Table 24">
            <a:extLst>
              <a:ext uri="{FF2B5EF4-FFF2-40B4-BE49-F238E27FC236}">
                <a16:creationId xmlns:a16="http://schemas.microsoft.com/office/drawing/2014/main" id="{81AAA6B1-36CD-B1F8-7EC8-642D93B1824C}"/>
              </a:ext>
            </a:extLst>
          </p:cNvPr>
          <p:cNvGraphicFramePr>
            <a:graphicFrameLocks noGrp="1"/>
          </p:cNvGraphicFramePr>
          <p:nvPr>
            <p:extLst>
              <p:ext uri="{D42A27DB-BD31-4B8C-83A1-F6EECF244321}">
                <p14:modId xmlns:p14="http://schemas.microsoft.com/office/powerpoint/2010/main" val="3784046322"/>
              </p:ext>
            </p:extLst>
          </p:nvPr>
        </p:nvGraphicFramePr>
        <p:xfrm>
          <a:off x="1507872" y="2328308"/>
          <a:ext cx="9338096" cy="2597520"/>
        </p:xfrm>
        <a:graphic>
          <a:graphicData uri="http://schemas.openxmlformats.org/drawingml/2006/table">
            <a:tbl>
              <a:tblPr firstRow="1" bandRow="1">
                <a:tableStyleId>{5C22544A-7EE6-4342-B048-85BDC9FD1C3A}</a:tableStyleId>
              </a:tblPr>
              <a:tblGrid>
                <a:gridCol w="2334524">
                  <a:extLst>
                    <a:ext uri="{9D8B030D-6E8A-4147-A177-3AD203B41FA5}">
                      <a16:colId xmlns:a16="http://schemas.microsoft.com/office/drawing/2014/main" val="2086123174"/>
                    </a:ext>
                  </a:extLst>
                </a:gridCol>
                <a:gridCol w="2334524">
                  <a:extLst>
                    <a:ext uri="{9D8B030D-6E8A-4147-A177-3AD203B41FA5}">
                      <a16:colId xmlns:a16="http://schemas.microsoft.com/office/drawing/2014/main" val="986087013"/>
                    </a:ext>
                  </a:extLst>
                </a:gridCol>
                <a:gridCol w="2334524">
                  <a:extLst>
                    <a:ext uri="{9D8B030D-6E8A-4147-A177-3AD203B41FA5}">
                      <a16:colId xmlns:a16="http://schemas.microsoft.com/office/drawing/2014/main" val="1266342342"/>
                    </a:ext>
                  </a:extLst>
                </a:gridCol>
                <a:gridCol w="2334524">
                  <a:extLst>
                    <a:ext uri="{9D8B030D-6E8A-4147-A177-3AD203B41FA5}">
                      <a16:colId xmlns:a16="http://schemas.microsoft.com/office/drawing/2014/main" val="4117295579"/>
                    </a:ext>
                  </a:extLst>
                </a:gridCol>
              </a:tblGrid>
              <a:tr h="432920">
                <a:tc>
                  <a:txBody>
                    <a:bodyPr/>
                    <a:lstStyle/>
                    <a:p>
                      <a:pPr algn="ctr"/>
                      <a:r>
                        <a:rPr lang="en-US" dirty="0"/>
                        <a:t>Flourishing Level</a:t>
                      </a:r>
                    </a:p>
                  </a:txBody>
                  <a:tcPr/>
                </a:tc>
                <a:tc>
                  <a:txBody>
                    <a:bodyPr/>
                    <a:lstStyle/>
                    <a:p>
                      <a:pPr algn="ctr"/>
                      <a:r>
                        <a:rPr lang="en-US" dirty="0"/>
                        <a:t>MC-Value (Value)</a:t>
                      </a:r>
                    </a:p>
                  </a:txBody>
                  <a:tcPr/>
                </a:tc>
                <a:tc>
                  <a:txBody>
                    <a:bodyPr/>
                    <a:lstStyle/>
                    <a:p>
                      <a:pPr algn="ctr"/>
                      <a:r>
                        <a:rPr lang="en-US" dirty="0"/>
                        <a:t>Predicted Dep. (M)</a:t>
                      </a:r>
                    </a:p>
                  </a:txBody>
                  <a:tcPr/>
                </a:tc>
                <a:tc>
                  <a:txBody>
                    <a:bodyPr/>
                    <a:lstStyle/>
                    <a:p>
                      <a:pPr algn="ctr"/>
                      <a:r>
                        <a:rPr lang="en-US" dirty="0"/>
                        <a:t>Predicted Dep. (F)</a:t>
                      </a:r>
                    </a:p>
                  </a:txBody>
                  <a:tcPr/>
                </a:tc>
                <a:extLst>
                  <a:ext uri="{0D108BD9-81ED-4DB2-BD59-A6C34878D82A}">
                    <a16:rowId xmlns:a16="http://schemas.microsoft.com/office/drawing/2014/main" val="1672354601"/>
                  </a:ext>
                </a:extLst>
              </a:tr>
              <a:tr h="432920">
                <a:tc>
                  <a:txBody>
                    <a:bodyPr/>
                    <a:lstStyle/>
                    <a:p>
                      <a:pPr algn="ctr"/>
                      <a:r>
                        <a:rPr lang="en-US" dirty="0"/>
                        <a:t>Min</a:t>
                      </a:r>
                    </a:p>
                  </a:txBody>
                  <a:tcPr/>
                </a:tc>
                <a:tc>
                  <a:txBody>
                    <a:bodyPr/>
                    <a:lstStyle/>
                    <a:p>
                      <a:pPr algn="ctr"/>
                      <a:r>
                        <a:rPr lang="en-US" dirty="0"/>
                        <a:t>-4.32 (1)</a:t>
                      </a:r>
                    </a:p>
                  </a:txBody>
                  <a:tcPr/>
                </a:tc>
                <a:tc>
                  <a:txBody>
                    <a:bodyPr/>
                    <a:lstStyle/>
                    <a:p>
                      <a:pPr algn="ctr"/>
                      <a:r>
                        <a:rPr lang="en-US" dirty="0"/>
                        <a:t>9.26</a:t>
                      </a:r>
                    </a:p>
                  </a:txBody>
                  <a:tcPr/>
                </a:tc>
                <a:tc>
                  <a:txBody>
                    <a:bodyPr/>
                    <a:lstStyle/>
                    <a:p>
                      <a:pPr algn="ctr"/>
                      <a:r>
                        <a:rPr lang="en-US" dirty="0"/>
                        <a:t>24.51</a:t>
                      </a:r>
                    </a:p>
                  </a:txBody>
                  <a:tcPr/>
                </a:tc>
                <a:extLst>
                  <a:ext uri="{0D108BD9-81ED-4DB2-BD59-A6C34878D82A}">
                    <a16:rowId xmlns:a16="http://schemas.microsoft.com/office/drawing/2014/main" val="3359140134"/>
                  </a:ext>
                </a:extLst>
              </a:tr>
              <a:tr h="432920">
                <a:tc>
                  <a:txBody>
                    <a:bodyPr/>
                    <a:lstStyle/>
                    <a:p>
                      <a:pPr algn="ctr"/>
                      <a:r>
                        <a:rPr lang="en-US" dirty="0"/>
                        <a:t>-1 SD</a:t>
                      </a:r>
                    </a:p>
                  </a:txBody>
                  <a:tcPr/>
                </a:tc>
                <a:tc>
                  <a:txBody>
                    <a:bodyPr/>
                    <a:lstStyle/>
                    <a:p>
                      <a:pPr algn="ctr"/>
                      <a:r>
                        <a:rPr lang="en-US" dirty="0"/>
                        <a:t>-1.15 (4.17)</a:t>
                      </a:r>
                    </a:p>
                  </a:txBody>
                  <a:tcPr/>
                </a:tc>
                <a:tc>
                  <a:txBody>
                    <a:bodyPr/>
                    <a:lstStyle/>
                    <a:p>
                      <a:pPr algn="ctr"/>
                      <a:r>
                        <a:rPr lang="en-US" dirty="0"/>
                        <a:t>7.20</a:t>
                      </a:r>
                    </a:p>
                  </a:txBody>
                  <a:tcPr/>
                </a:tc>
                <a:tc>
                  <a:txBody>
                    <a:bodyPr/>
                    <a:lstStyle/>
                    <a:p>
                      <a:pPr algn="ctr"/>
                      <a:r>
                        <a:rPr lang="en-US" dirty="0"/>
                        <a:t>13.58</a:t>
                      </a:r>
                    </a:p>
                  </a:txBody>
                  <a:tcPr/>
                </a:tc>
                <a:extLst>
                  <a:ext uri="{0D108BD9-81ED-4DB2-BD59-A6C34878D82A}">
                    <a16:rowId xmlns:a16="http://schemas.microsoft.com/office/drawing/2014/main" val="1150680618"/>
                  </a:ext>
                </a:extLst>
              </a:tr>
              <a:tr h="432920">
                <a:tc>
                  <a:txBody>
                    <a:bodyPr/>
                    <a:lstStyle/>
                    <a:p>
                      <a:pPr algn="ctr"/>
                      <a:r>
                        <a:rPr lang="en-US" dirty="0"/>
                        <a:t>Mean</a:t>
                      </a:r>
                    </a:p>
                  </a:txBody>
                  <a:tcPr/>
                </a:tc>
                <a:tc>
                  <a:txBody>
                    <a:bodyPr/>
                    <a:lstStyle/>
                    <a:p>
                      <a:pPr algn="ctr"/>
                      <a:r>
                        <a:rPr lang="en-US" dirty="0"/>
                        <a:t>0 (5.32)</a:t>
                      </a:r>
                    </a:p>
                  </a:txBody>
                  <a:tcPr/>
                </a:tc>
                <a:tc>
                  <a:txBody>
                    <a:bodyPr/>
                    <a:lstStyle/>
                    <a:p>
                      <a:pPr algn="ctr"/>
                      <a:r>
                        <a:rPr lang="en-US" dirty="0"/>
                        <a:t>6.45</a:t>
                      </a:r>
                    </a:p>
                  </a:txBody>
                  <a:tcPr/>
                </a:tc>
                <a:tc>
                  <a:txBody>
                    <a:bodyPr/>
                    <a:lstStyle/>
                    <a:p>
                      <a:pPr algn="ctr"/>
                      <a:r>
                        <a:rPr lang="en-US" dirty="0"/>
                        <a:t>9.61</a:t>
                      </a:r>
                    </a:p>
                  </a:txBody>
                  <a:tcPr/>
                </a:tc>
                <a:extLst>
                  <a:ext uri="{0D108BD9-81ED-4DB2-BD59-A6C34878D82A}">
                    <a16:rowId xmlns:a16="http://schemas.microsoft.com/office/drawing/2014/main" val="3483056843"/>
                  </a:ext>
                </a:extLst>
              </a:tr>
              <a:tr h="432920">
                <a:tc>
                  <a:txBody>
                    <a:bodyPr/>
                    <a:lstStyle/>
                    <a:p>
                      <a:pPr algn="ctr"/>
                      <a:r>
                        <a:rPr lang="en-US" dirty="0"/>
                        <a:t>+1 SD</a:t>
                      </a:r>
                    </a:p>
                  </a:txBody>
                  <a:tcPr/>
                </a:tc>
                <a:tc>
                  <a:txBody>
                    <a:bodyPr/>
                    <a:lstStyle/>
                    <a:p>
                      <a:pPr algn="ctr"/>
                      <a:r>
                        <a:rPr lang="en-US" dirty="0"/>
                        <a:t>1.15 (6.47)</a:t>
                      </a:r>
                    </a:p>
                  </a:txBody>
                  <a:tcPr/>
                </a:tc>
                <a:tc>
                  <a:txBody>
                    <a:bodyPr/>
                    <a:lstStyle/>
                    <a:p>
                      <a:pPr algn="ctr"/>
                      <a:r>
                        <a:rPr lang="en-US" dirty="0"/>
                        <a:t>5.70</a:t>
                      </a:r>
                    </a:p>
                  </a:txBody>
                  <a:tcPr/>
                </a:tc>
                <a:tc>
                  <a:txBody>
                    <a:bodyPr/>
                    <a:lstStyle/>
                    <a:p>
                      <a:pPr algn="ctr"/>
                      <a:r>
                        <a:rPr lang="en-US" dirty="0"/>
                        <a:t>5.64</a:t>
                      </a:r>
                    </a:p>
                  </a:txBody>
                  <a:tcPr/>
                </a:tc>
                <a:extLst>
                  <a:ext uri="{0D108BD9-81ED-4DB2-BD59-A6C34878D82A}">
                    <a16:rowId xmlns:a16="http://schemas.microsoft.com/office/drawing/2014/main" val="3101521181"/>
                  </a:ext>
                </a:extLst>
              </a:tr>
              <a:tr h="432920">
                <a:tc>
                  <a:txBody>
                    <a:bodyPr/>
                    <a:lstStyle/>
                    <a:p>
                      <a:pPr algn="ctr"/>
                      <a:r>
                        <a:rPr lang="en-US" dirty="0"/>
                        <a:t>Max</a:t>
                      </a:r>
                    </a:p>
                  </a:txBody>
                  <a:tcPr/>
                </a:tc>
                <a:tc>
                  <a:txBody>
                    <a:bodyPr/>
                    <a:lstStyle/>
                    <a:p>
                      <a:pPr algn="ctr"/>
                      <a:r>
                        <a:rPr lang="en-US" dirty="0"/>
                        <a:t>1.68 (7)</a:t>
                      </a:r>
                    </a:p>
                  </a:txBody>
                  <a:tcPr/>
                </a:tc>
                <a:tc>
                  <a:txBody>
                    <a:bodyPr/>
                    <a:lstStyle/>
                    <a:p>
                      <a:pPr algn="ctr"/>
                      <a:r>
                        <a:rPr lang="en-US" dirty="0"/>
                        <a:t>5.36</a:t>
                      </a:r>
                    </a:p>
                  </a:txBody>
                  <a:tcPr/>
                </a:tc>
                <a:tc>
                  <a:txBody>
                    <a:bodyPr/>
                    <a:lstStyle/>
                    <a:p>
                      <a:pPr algn="ctr"/>
                      <a:r>
                        <a:rPr lang="en-US" dirty="0"/>
                        <a:t>3.81</a:t>
                      </a:r>
                    </a:p>
                  </a:txBody>
                  <a:tcPr/>
                </a:tc>
                <a:extLst>
                  <a:ext uri="{0D108BD9-81ED-4DB2-BD59-A6C34878D82A}">
                    <a16:rowId xmlns:a16="http://schemas.microsoft.com/office/drawing/2014/main" val="4012672680"/>
                  </a:ext>
                </a:extLst>
              </a:tr>
            </a:tbl>
          </a:graphicData>
        </a:graphic>
      </p:graphicFrame>
    </p:spTree>
    <p:extLst>
      <p:ext uri="{BB962C8B-B14F-4D97-AF65-F5344CB8AC3E}">
        <p14:creationId xmlns:p14="http://schemas.microsoft.com/office/powerpoint/2010/main" val="2992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0" y="-63922"/>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a:t>
            </a:r>
            <a:r>
              <a:rPr lang="en-US" dirty="0"/>
              <a:t> c’</a:t>
            </a:r>
          </a:p>
          <a:p>
            <a:r>
              <a:rPr lang="en-US" b="1" dirty="0"/>
              <a:t>Indirect Effect:</a:t>
            </a:r>
            <a:r>
              <a:rPr lang="en-US" dirty="0"/>
              <a:t> a*b</a:t>
            </a:r>
          </a:p>
          <a:p>
            <a:r>
              <a:rPr lang="en-US" b="1" dirty="0"/>
              <a:t>Total Effect:</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14514" y="-33980"/>
            <a:ext cx="1220651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0" y="0"/>
            <a:ext cx="12192000" cy="1335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fontScale="92500"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should precede Y</a:t>
            </a:r>
          </a:p>
          <a:p>
            <a:pPr lvl="2"/>
            <a:r>
              <a:rPr lang="en-US" dirty="0"/>
              <a:t>At the very least, X should proceed both M and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33842" y="2324912"/>
            <a:ext cx="6102825" cy="3892549"/>
          </a:xfrm>
        </p:spPr>
        <p:txBody>
          <a:bodyPr anchor="ctr">
            <a:normAutofit fontScale="92500"/>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Failing to investigate suppression</a:t>
            </a:r>
          </a:p>
          <a:p>
            <a:r>
              <a:rPr lang="en-US" sz="2500" dirty="0"/>
              <a:t>Ignoring measurement error</a:t>
            </a:r>
          </a:p>
          <a:p>
            <a:r>
              <a:rPr lang="en-US" sz="2500" dirty="0"/>
              <a:t>Using </a:t>
            </a:r>
            <a:r>
              <a:rPr lang="en-US" sz="2500" i="1" dirty="0"/>
              <a:t>p</a:t>
            </a:r>
            <a:r>
              <a:rPr lang="en-US" sz="2500" dirty="0"/>
              <a:t>-values to infer statistical significance for indirect effect</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ECB9C1-C52F-8AB7-834B-E5D1A0DD683D}"/>
              </a:ext>
            </a:extLst>
          </p:cNvPr>
          <p:cNvSpPr/>
          <p:nvPr/>
        </p:nvSpPr>
        <p:spPr>
          <a:xfrm>
            <a:off x="0" y="0"/>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8E2-6B64-8385-72A7-252D911D484A}"/>
              </a:ext>
            </a:extLst>
          </p:cNvPr>
          <p:cNvSpPr>
            <a:spLocks noGrp="1"/>
          </p:cNvSpPr>
          <p:nvPr>
            <p:ph type="title"/>
          </p:nvPr>
        </p:nvSpPr>
        <p:spPr>
          <a:xfrm>
            <a:off x="0" y="0"/>
            <a:ext cx="10515600" cy="1325563"/>
          </a:xfrm>
        </p:spPr>
        <p:txBody>
          <a:bodyPr>
            <a:normAutofit/>
          </a:bodyPr>
          <a:lstStyle/>
          <a:p>
            <a:r>
              <a:rPr lang="en-US" b="1" dirty="0">
                <a:solidFill>
                  <a:schemeClr val="bg1"/>
                </a:solidFill>
              </a:rPr>
              <a:t>Why not </a:t>
            </a:r>
            <a:r>
              <a:rPr lang="en-US" b="1" i="1" dirty="0">
                <a:solidFill>
                  <a:schemeClr val="bg1"/>
                </a:solidFill>
              </a:rPr>
              <a:t>p</a:t>
            </a:r>
            <a:r>
              <a:rPr lang="en-US" b="1" dirty="0">
                <a:solidFill>
                  <a:schemeClr val="bg1"/>
                </a:solidFill>
              </a:rPr>
              <a:t>-values in Mediation?</a:t>
            </a:r>
            <a:br>
              <a:rPr lang="en-US" dirty="0">
                <a:solidFill>
                  <a:schemeClr val="bg1"/>
                </a:solidFill>
              </a:rPr>
            </a:br>
            <a:r>
              <a:rPr lang="en-US" i="1" dirty="0">
                <a:solidFill>
                  <a:schemeClr val="bg1"/>
                </a:solidFill>
              </a:rPr>
              <a:t>Bootstrapped Coefficients</a:t>
            </a:r>
          </a:p>
        </p:txBody>
      </p:sp>
      <p:sp>
        <p:nvSpPr>
          <p:cNvPr id="3" name="Content Placeholder 2">
            <a:extLst>
              <a:ext uri="{FF2B5EF4-FFF2-40B4-BE49-F238E27FC236}">
                <a16:creationId xmlns:a16="http://schemas.microsoft.com/office/drawing/2014/main" id="{BE47C8AA-FD7F-A3CF-36FE-1944FAB9E758}"/>
              </a:ext>
            </a:extLst>
          </p:cNvPr>
          <p:cNvSpPr>
            <a:spLocks noGrp="1"/>
          </p:cNvSpPr>
          <p:nvPr>
            <p:ph idx="1"/>
          </p:nvPr>
        </p:nvSpPr>
        <p:spPr>
          <a:xfrm>
            <a:off x="415119" y="1395673"/>
            <a:ext cx="11049000" cy="4807187"/>
          </a:xfrm>
        </p:spPr>
        <p:txBody>
          <a:bodyPr>
            <a:normAutofit/>
          </a:bodyPr>
          <a:lstStyle/>
          <a:p>
            <a:r>
              <a:rPr lang="en-US" b="1" dirty="0"/>
              <a:t>Non-normal Indirect Effect (i.e., mediation path)</a:t>
            </a:r>
          </a:p>
          <a:p>
            <a:pPr lvl="1"/>
            <a:r>
              <a:rPr lang="en-US" dirty="0"/>
              <a:t>A product of two coefficients (a × b)</a:t>
            </a:r>
          </a:p>
          <a:p>
            <a:pPr lvl="1"/>
            <a:r>
              <a:rPr lang="en-US" dirty="0"/>
              <a:t>Rarely normally distributed!</a:t>
            </a:r>
          </a:p>
          <a:p>
            <a:r>
              <a:rPr lang="en-US" b="1" dirty="0"/>
              <a:t>Why Not p-Values?</a:t>
            </a:r>
          </a:p>
          <a:p>
            <a:pPr lvl="1"/>
            <a:r>
              <a:rPr lang="en-US" dirty="0"/>
              <a:t>Assumes normality and a large sample size</a:t>
            </a:r>
          </a:p>
          <a:p>
            <a:pPr lvl="1"/>
            <a:r>
              <a:rPr lang="en-US" dirty="0"/>
              <a:t>Violated assumptions </a:t>
            </a:r>
            <a:r>
              <a:rPr lang="en-US" b="0" i="0" dirty="0">
                <a:effectLst/>
                <a:latin typeface="Google Sans"/>
              </a:rPr>
              <a:t>→</a:t>
            </a:r>
            <a:r>
              <a:rPr lang="en-US" dirty="0"/>
              <a:t> biased inferences</a:t>
            </a:r>
          </a:p>
          <a:p>
            <a:r>
              <a:rPr lang="en-US" b="1" dirty="0"/>
              <a:t>Methods for Bootstrapped Confidence Intervals (CIs)</a:t>
            </a:r>
          </a:p>
          <a:p>
            <a:pPr lvl="1"/>
            <a:r>
              <a:rPr lang="en-US" b="1" dirty="0"/>
              <a:t>Delta Method </a:t>
            </a:r>
            <a:r>
              <a:rPr lang="en-US" u="sng" dirty="0"/>
              <a:t>(</a:t>
            </a:r>
            <a:r>
              <a:rPr lang="en-US" u="sng" dirty="0" err="1"/>
              <a:t>lavaan</a:t>
            </a:r>
            <a:r>
              <a:rPr lang="en-US" u="sng" dirty="0"/>
              <a:t> default): </a:t>
            </a:r>
            <a:r>
              <a:rPr lang="en-US" dirty="0"/>
              <a:t>Taylor series approximations for standard errors and </a:t>
            </a:r>
            <a:r>
              <a:rPr lang="en-US" b="1" u="sng" dirty="0"/>
              <a:t>relies on normality assumptions  :/</a:t>
            </a:r>
          </a:p>
          <a:p>
            <a:pPr lvl="1"/>
            <a:r>
              <a:rPr lang="en-US" b="1" dirty="0"/>
              <a:t>Non-Parametric Bootstrapping</a:t>
            </a:r>
            <a:r>
              <a:rPr lang="en-US" dirty="0"/>
              <a:t>: Resamples data to empirically derive confidence intervals (available in R and default on PROCESS Macro)</a:t>
            </a:r>
          </a:p>
        </p:txBody>
      </p:sp>
      <p:sp>
        <p:nvSpPr>
          <p:cNvPr id="4" name="Rectangle 3">
            <a:extLst>
              <a:ext uri="{FF2B5EF4-FFF2-40B4-BE49-F238E27FC236}">
                <a16:creationId xmlns:a16="http://schemas.microsoft.com/office/drawing/2014/main" id="{2ADC12D2-B923-39AE-8300-E250ED909F48}"/>
              </a:ext>
            </a:extLst>
          </p:cNvPr>
          <p:cNvSpPr/>
          <p:nvPr/>
        </p:nvSpPr>
        <p:spPr>
          <a:xfrm>
            <a:off x="727881" y="6080030"/>
            <a:ext cx="11049000" cy="58003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a:t>
            </a:r>
            <a:r>
              <a:rPr lang="en-US" i="1" dirty="0"/>
              <a:t>p</a:t>
            </a:r>
            <a:r>
              <a:rPr lang="en-US" dirty="0"/>
              <a:t>-value might suggest non-significance, but if the bootstrapped CI does not cross 0, the effect is significant.</a:t>
            </a:r>
          </a:p>
        </p:txBody>
      </p:sp>
    </p:spTree>
    <p:extLst>
      <p:ext uri="{BB962C8B-B14F-4D97-AF65-F5344CB8AC3E}">
        <p14:creationId xmlns:p14="http://schemas.microsoft.com/office/powerpoint/2010/main" val="235432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1935123785"/>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6EAC-911B-34B0-06B8-E3D82FFFB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2324D-1BEC-F277-BF14-363AE79A919F}"/>
              </a:ext>
            </a:extLst>
          </p:cNvPr>
          <p:cNvSpPr>
            <a:spLocks noGrp="1"/>
          </p:cNvSpPr>
          <p:nvPr>
            <p:ph type="title"/>
          </p:nvPr>
        </p:nvSpPr>
        <p:spPr>
          <a:xfrm>
            <a:off x="141314" y="163287"/>
            <a:ext cx="5954686" cy="1708242"/>
          </a:xfrm>
        </p:spPr>
        <p:txBody>
          <a:bodyPr anchor="ctr">
            <a:normAutofit/>
          </a:bodyPr>
          <a:lstStyle/>
          <a:p>
            <a:r>
              <a:rPr lang="en-US" sz="4000" b="1" dirty="0"/>
              <a:t>Mediation Example in R</a:t>
            </a:r>
          </a:p>
        </p:txBody>
      </p:sp>
      <p:sp>
        <p:nvSpPr>
          <p:cNvPr id="3" name="Content Placeholder 2">
            <a:extLst>
              <a:ext uri="{FF2B5EF4-FFF2-40B4-BE49-F238E27FC236}">
                <a16:creationId xmlns:a16="http://schemas.microsoft.com/office/drawing/2014/main" id="{6BE045CD-A3C7-6262-E7DA-7945B35A5E5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3 – </a:t>
            </a:r>
            <a:r>
              <a:rPr lang="en-US" sz="2600" b="1" dirty="0" err="1"/>
              <a:t>Mediation.R</a:t>
            </a:r>
            <a:endParaRPr lang="en-US" sz="2600" b="1" dirty="0"/>
          </a:p>
          <a:p>
            <a:pPr marL="0" indent="0">
              <a:buNone/>
            </a:pPr>
            <a:endParaRPr lang="en-US" sz="1900" b="1" dirty="0"/>
          </a:p>
          <a:p>
            <a:r>
              <a:rPr lang="en-US" sz="1900" b="1" dirty="0"/>
              <a:t>Data Cleaning &amp; MLR Prep </a:t>
            </a:r>
            <a:r>
              <a:rPr lang="en-US" sz="1900" dirty="0"/>
              <a:t>(lines 19-92)</a:t>
            </a:r>
            <a:br>
              <a:rPr lang="en-US" sz="1900" dirty="0"/>
            </a:br>
            <a:endParaRPr lang="en-US" sz="1900" dirty="0"/>
          </a:p>
          <a:p>
            <a:r>
              <a:rPr lang="en-US" sz="1900" b="1" dirty="0"/>
              <a:t>Missing Data Analysis </a:t>
            </a:r>
            <a:r>
              <a:rPr lang="en-US" sz="1900" dirty="0"/>
              <a:t>(lines 105-166)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171-182)</a:t>
            </a:r>
            <a:br>
              <a:rPr lang="en-US" sz="1900" dirty="0"/>
            </a:br>
            <a:endParaRPr lang="en-US" sz="1900" dirty="0"/>
          </a:p>
          <a:p>
            <a:r>
              <a:rPr lang="en-US" sz="1900" b="1" dirty="0"/>
              <a:t>Mediation</a:t>
            </a:r>
          </a:p>
          <a:p>
            <a:pPr lvl="1"/>
            <a:r>
              <a:rPr lang="en-US" sz="1900" dirty="0"/>
              <a:t>Mediation Data Preparation: (lines 217-221)</a:t>
            </a:r>
          </a:p>
          <a:p>
            <a:pPr lvl="1"/>
            <a:r>
              <a:rPr lang="en-US" sz="1900" dirty="0"/>
              <a:t>Specify and fit bootstrapped model using SEM (lines 228-257)</a:t>
            </a:r>
          </a:p>
          <a:p>
            <a:pPr lvl="1"/>
            <a:r>
              <a:rPr lang="en-US" sz="1900" dirty="0"/>
              <a:t>Examine bootstrapped results and plot mediation (lines 271-326)</a:t>
            </a:r>
          </a:p>
          <a:p>
            <a:pPr lvl="1"/>
            <a:r>
              <a:rPr lang="en-US" sz="1900" dirty="0"/>
              <a:t>Investigate Suppression (lines 330-378) </a:t>
            </a:r>
          </a:p>
        </p:txBody>
      </p:sp>
      <p:pic>
        <p:nvPicPr>
          <p:cNvPr id="5" name="Picture 4" descr="Zigzag indicator line">
            <a:extLst>
              <a:ext uri="{FF2B5EF4-FFF2-40B4-BE49-F238E27FC236}">
                <a16:creationId xmlns:a16="http://schemas.microsoft.com/office/drawing/2014/main" id="{743A0DE2-8794-E0F3-527D-2B79968B5938}"/>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2920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3D98A-0A45-DA8B-2AC4-5CA95FAE9205}"/>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05DA9F50-1F47-AD1B-3C79-BC294A0E03A2}"/>
              </a:ext>
            </a:extLst>
          </p:cNvPr>
          <p:cNvPicPr>
            <a:picLocks noChangeAspect="1"/>
          </p:cNvPicPr>
          <p:nvPr/>
        </p:nvPicPr>
        <p:blipFill>
          <a:blip r:embed="rId3"/>
          <a:srcRect l="19235" r="23497" b="-1"/>
          <a:stretch/>
        </p:blipFill>
        <p:spPr>
          <a:xfrm>
            <a:off x="7120558" y="11555"/>
            <a:ext cx="6088971" cy="6857990"/>
          </a:xfrm>
          <a:prstGeom prst="rect">
            <a:avLst/>
          </a:prstGeom>
        </p:spPr>
      </p:pic>
      <p:sp>
        <p:nvSpPr>
          <p:cNvPr id="4" name="Rectangle 3">
            <a:extLst>
              <a:ext uri="{FF2B5EF4-FFF2-40B4-BE49-F238E27FC236}">
                <a16:creationId xmlns:a16="http://schemas.microsoft.com/office/drawing/2014/main" id="{2B47CD67-908F-4510-D78A-92D8D6983DE3}"/>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FA12A-4798-CD7A-C355-F8998BCB7605}"/>
              </a:ext>
            </a:extLst>
          </p:cNvPr>
          <p:cNvSpPr>
            <a:spLocks noGrp="1"/>
          </p:cNvSpPr>
          <p:nvPr>
            <p:ph type="title"/>
          </p:nvPr>
        </p:nvSpPr>
        <p:spPr>
          <a:xfrm>
            <a:off x="128208" y="79018"/>
            <a:ext cx="5334199" cy="1628970"/>
          </a:xfrm>
        </p:spPr>
        <p:txBody>
          <a:bodyPr anchor="ctr">
            <a:normAutofit/>
          </a:bodyPr>
          <a:lstStyle/>
          <a:p>
            <a:r>
              <a:rPr lang="en-US" sz="3700" b="1" dirty="0"/>
              <a:t>Mediation Example PROCESS Macro (SPSS)</a:t>
            </a:r>
          </a:p>
        </p:txBody>
      </p:sp>
      <p:sp>
        <p:nvSpPr>
          <p:cNvPr id="3" name="Content Placeholder 2">
            <a:extLst>
              <a:ext uri="{FF2B5EF4-FFF2-40B4-BE49-F238E27FC236}">
                <a16:creationId xmlns:a16="http://schemas.microsoft.com/office/drawing/2014/main" id="{B09E41AE-B239-8447-CF3E-7472E5FAE134}"/>
              </a:ext>
            </a:extLst>
          </p:cNvPr>
          <p:cNvSpPr>
            <a:spLocks noGrp="1"/>
          </p:cNvSpPr>
          <p:nvPr>
            <p:ph idx="1"/>
          </p:nvPr>
        </p:nvSpPr>
        <p:spPr>
          <a:xfrm>
            <a:off x="0" y="812233"/>
            <a:ext cx="7120558" cy="4888964"/>
          </a:xfrm>
        </p:spPr>
        <p:txBody>
          <a:bodyPr anchor="ctr">
            <a:noAutofit/>
          </a:bodyPr>
          <a:lstStyle/>
          <a:p>
            <a:r>
              <a:rPr lang="en-US" sz="1900" b="1" dirty="0"/>
              <a:t>File </a:t>
            </a:r>
            <a:r>
              <a:rPr lang="en-US" sz="2000" b="1" dirty="0"/>
              <a:t>– </a:t>
            </a:r>
            <a:r>
              <a:rPr lang="en-US" sz="1900" b="1" dirty="0"/>
              <a:t>Mediation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Mediation</a:t>
            </a:r>
          </a:p>
          <a:p>
            <a:pPr lvl="1"/>
            <a:r>
              <a:rPr lang="en-US" sz="1900" dirty="0"/>
              <a:t>All point-and-click</a:t>
            </a:r>
            <a:endParaRPr lang="en-US" sz="1900" b="1" dirty="0"/>
          </a:p>
        </p:txBody>
      </p:sp>
    </p:spTree>
    <p:extLst>
      <p:ext uri="{BB962C8B-B14F-4D97-AF65-F5344CB8AC3E}">
        <p14:creationId xmlns:p14="http://schemas.microsoft.com/office/powerpoint/2010/main" val="61612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12F-E2DC-4D9E-93AA-7B564BB211B0}"/>
              </a:ext>
            </a:extLst>
          </p:cNvPr>
          <p:cNvSpPr>
            <a:spLocks noGrp="1"/>
          </p:cNvSpPr>
          <p:nvPr>
            <p:ph type="title"/>
          </p:nvPr>
        </p:nvSpPr>
        <p:spPr>
          <a:xfrm>
            <a:off x="0" y="-298422"/>
            <a:ext cx="10515600" cy="1325563"/>
          </a:xfrm>
        </p:spPr>
        <p:txBody>
          <a:bodyPr/>
          <a:lstStyle/>
          <a:p>
            <a:r>
              <a:rPr lang="en-US" b="1" dirty="0"/>
              <a:t>Suppression</a:t>
            </a:r>
          </a:p>
        </p:txBody>
      </p:sp>
      <p:sp>
        <p:nvSpPr>
          <p:cNvPr id="3" name="Content Placeholder 2">
            <a:extLst>
              <a:ext uri="{FF2B5EF4-FFF2-40B4-BE49-F238E27FC236}">
                <a16:creationId xmlns:a16="http://schemas.microsoft.com/office/drawing/2014/main" id="{547DEB0A-D339-B2E8-D2E9-64EE980C7301}"/>
              </a:ext>
            </a:extLst>
          </p:cNvPr>
          <p:cNvSpPr>
            <a:spLocks noGrp="1"/>
          </p:cNvSpPr>
          <p:nvPr>
            <p:ph idx="1"/>
          </p:nvPr>
        </p:nvSpPr>
        <p:spPr>
          <a:xfrm>
            <a:off x="514519" y="905761"/>
            <a:ext cx="10515600" cy="5664972"/>
          </a:xfrm>
        </p:spPr>
        <p:txBody>
          <a:bodyPr>
            <a:noAutofit/>
          </a:bodyPr>
          <a:lstStyle/>
          <a:p>
            <a:pPr>
              <a:lnSpc>
                <a:spcPct val="100000"/>
              </a:lnSpc>
            </a:pPr>
            <a:r>
              <a:rPr lang="en-US" sz="2200" b="1" dirty="0"/>
              <a:t>Identifying Suppression</a:t>
            </a:r>
          </a:p>
          <a:p>
            <a:pPr lvl="1">
              <a:lnSpc>
                <a:spcPct val="100000"/>
              </a:lnSpc>
              <a:buFont typeface="+mj-lt"/>
              <a:buAutoNum type="arabicPeriod"/>
            </a:pPr>
            <a:r>
              <a:rPr lang="en-US" sz="2200" b="1" dirty="0"/>
              <a:t>Opposing Signs: </a:t>
            </a:r>
            <a:r>
              <a:rPr lang="en-US" sz="2200" dirty="0"/>
              <a:t>Indirect effect (+) vs. Direct effect (-).</a:t>
            </a:r>
          </a:p>
          <a:p>
            <a:pPr lvl="1">
              <a:lnSpc>
                <a:spcPct val="100000"/>
              </a:lnSpc>
              <a:buFont typeface="+mj-lt"/>
              <a:buAutoNum type="arabicPeriod"/>
            </a:pPr>
            <a:r>
              <a:rPr lang="en-US" sz="2200" b="1" dirty="0"/>
              <a:t>Strength of Effects: </a:t>
            </a:r>
            <a:r>
              <a:rPr lang="en-US" sz="2200" dirty="0"/>
              <a:t>Direct effect is stronger (-) than the total effect.</a:t>
            </a:r>
          </a:p>
          <a:p>
            <a:pPr>
              <a:lnSpc>
                <a:spcPct val="100000"/>
              </a:lnSpc>
            </a:pPr>
            <a:r>
              <a:rPr lang="en-US" sz="2200" b="1" dirty="0"/>
              <a:t>When is Suppression Problematic?</a:t>
            </a:r>
          </a:p>
          <a:p>
            <a:pPr lvl="1">
              <a:lnSpc>
                <a:spcPct val="100000"/>
              </a:lnSpc>
              <a:buFont typeface="+mj-lt"/>
              <a:buAutoNum type="arabicPeriod"/>
            </a:pPr>
            <a:r>
              <a:rPr lang="en-US" sz="2200" b="1" dirty="0"/>
              <a:t>Significance Change</a:t>
            </a:r>
            <a:endParaRPr lang="en-US" sz="2200" dirty="0"/>
          </a:p>
          <a:p>
            <a:pPr marL="1200150" lvl="2" indent="-285750">
              <a:lnSpc>
                <a:spcPct val="100000"/>
              </a:lnSpc>
              <a:buFont typeface="+mj-lt"/>
              <a:buAutoNum type="arabicPeriod"/>
            </a:pPr>
            <a:r>
              <a:rPr lang="en-US" sz="2200" dirty="0"/>
              <a:t>If the direct effect is significant without a mediator but becomes non-significant with the mediator, suppression might bias results.</a:t>
            </a:r>
          </a:p>
          <a:p>
            <a:pPr lvl="1">
              <a:lnSpc>
                <a:spcPct val="100000"/>
              </a:lnSpc>
              <a:buFont typeface="+mj-lt"/>
              <a:buAutoNum type="arabicPeriod"/>
            </a:pPr>
            <a:r>
              <a:rPr lang="en-US" sz="2200" b="1" dirty="0"/>
              <a:t>Multicollinearity Concerns</a:t>
            </a:r>
            <a:endParaRPr lang="en-US" sz="2200" dirty="0"/>
          </a:p>
          <a:p>
            <a:pPr marL="1200150" lvl="2" indent="-285750">
              <a:lnSpc>
                <a:spcPct val="100000"/>
              </a:lnSpc>
              <a:buFont typeface="+mj-lt"/>
              <a:buAutoNum type="arabicPeriod"/>
            </a:pPr>
            <a:r>
              <a:rPr lang="en-US" sz="2200" dirty="0"/>
              <a:t>If the predictor and mediator are highly correlated, suppression might be an artifact.</a:t>
            </a:r>
          </a:p>
          <a:p>
            <a:pPr marL="1200150" lvl="2" indent="-285750">
              <a:lnSpc>
                <a:spcPct val="100000"/>
              </a:lnSpc>
              <a:buFont typeface="+mj-lt"/>
              <a:buAutoNum type="arabicPeriod"/>
            </a:pPr>
            <a:r>
              <a:rPr lang="en-US" sz="2200" dirty="0"/>
              <a:t>Variance Inflation Factor (VIF) can help check this.</a:t>
            </a:r>
          </a:p>
          <a:p>
            <a:pPr>
              <a:lnSpc>
                <a:spcPct val="100000"/>
              </a:lnSpc>
            </a:pPr>
            <a:r>
              <a:rPr lang="en-US" sz="2200" b="1" dirty="0"/>
              <a:t>Testing for Problematic Suppression</a:t>
            </a:r>
          </a:p>
          <a:p>
            <a:pPr lvl="1">
              <a:lnSpc>
                <a:spcPct val="100000"/>
              </a:lnSpc>
            </a:pPr>
            <a:r>
              <a:rPr lang="en-US" sz="2200" dirty="0"/>
              <a:t>See lines 330-378 of ‘3-Mediation.R’</a:t>
            </a:r>
          </a:p>
        </p:txBody>
      </p:sp>
    </p:spTree>
    <p:extLst>
      <p:ext uri="{BB962C8B-B14F-4D97-AF65-F5344CB8AC3E}">
        <p14:creationId xmlns:p14="http://schemas.microsoft.com/office/powerpoint/2010/main" val="224193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6F4-A179-A893-67A3-3C352C630B26}"/>
              </a:ext>
            </a:extLst>
          </p:cNvPr>
          <p:cNvSpPr>
            <a:spLocks noGrp="1"/>
          </p:cNvSpPr>
          <p:nvPr>
            <p:ph type="title"/>
          </p:nvPr>
        </p:nvSpPr>
        <p:spPr>
          <a:xfrm>
            <a:off x="237699" y="-136991"/>
            <a:ext cx="10515600" cy="1325563"/>
          </a:xfrm>
        </p:spPr>
        <p:txBody>
          <a:bodyPr/>
          <a:lstStyle/>
          <a:p>
            <a:r>
              <a:rPr lang="en-US" b="1" dirty="0"/>
              <a:t>Reporting Mediation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B7E40D-56F6-A6C2-4924-323CE8AF480E}"/>
                  </a:ext>
                </a:extLst>
              </p:cNvPr>
              <p:cNvSpPr>
                <a:spLocks noGrp="1"/>
              </p:cNvSpPr>
              <p:nvPr>
                <p:ph idx="1"/>
              </p:nvPr>
            </p:nvSpPr>
            <p:spPr>
              <a:xfrm>
                <a:off x="237699" y="1074997"/>
                <a:ext cx="6674513" cy="5503223"/>
              </a:xfrm>
            </p:spPr>
            <p:txBody>
              <a:bodyPr>
                <a:normAutofit fontScale="70000" lnSpcReduction="20000"/>
              </a:bodyPr>
              <a:lstStyle/>
              <a:p>
                <a:pPr marL="0" indent="0">
                  <a:buNone/>
                </a:pPr>
                <a:r>
                  <a:rPr lang="en-US" b="1" u="sng" dirty="0"/>
                  <a:t>Mediator Model </a:t>
                </a:r>
                <a:r>
                  <a:rPr lang="en-US" u="sng" dirty="0"/>
                  <a:t>(a-path)</a:t>
                </a:r>
              </a:p>
              <a:p>
                <a:r>
                  <a:rPr lang="en-US" i="1" dirty="0"/>
                  <a:t>b</a:t>
                </a:r>
                <a:r>
                  <a:rPr lang="en-US" dirty="0"/>
                  <a:t> = 0.550, </a:t>
                </a:r>
                <a14:m>
                  <m:oMath xmlns:m="http://schemas.openxmlformats.org/officeDocument/2006/math">
                    <m:r>
                      <a:rPr lang="el-GR" sz="2800" i="1" smtClean="0">
                        <a:latin typeface="Cambria Math" panose="02040503050406030204" pitchFamily="18" charset="0"/>
                      </a:rPr>
                      <m:t>𝛽</m:t>
                    </m:r>
                    <m:r>
                      <a:rPr lang="el-GR" sz="2800" i="1" smtClean="0">
                        <a:latin typeface="Cambria Math" panose="02040503050406030204" pitchFamily="18" charset="0"/>
                      </a:rPr>
                      <m:t> </m:t>
                    </m:r>
                  </m:oMath>
                </a14:m>
                <a:r>
                  <a:rPr lang="en-US" dirty="0"/>
                  <a:t>= 0.458, </a:t>
                </a:r>
                <a:r>
                  <a:rPr lang="en-US" i="1" dirty="0"/>
                  <a:t>Z</a:t>
                </a:r>
                <a:r>
                  <a:rPr lang="en-US" dirty="0"/>
                  <a:t> = 3.605, </a:t>
                </a:r>
                <a:r>
                  <a:rPr lang="en-US" i="1" dirty="0"/>
                  <a:t>p </a:t>
                </a:r>
                <a:r>
                  <a:rPr lang="en-US" dirty="0"/>
                  <a:t>&lt; .001</a:t>
                </a:r>
              </a:p>
              <a:p>
                <a:pPr marL="0" indent="0">
                  <a:buNone/>
                </a:pPr>
                <a:endParaRPr lang="en-US" b="1" dirty="0"/>
              </a:p>
              <a:p>
                <a:pPr marL="0" indent="0">
                  <a:buNone/>
                </a:pPr>
                <a:r>
                  <a:rPr lang="en-US" b="1" u="sng" dirty="0"/>
                  <a:t>Outcome Model</a:t>
                </a:r>
              </a:p>
              <a:p>
                <a:r>
                  <a:rPr lang="en-US" dirty="0"/>
                  <a:t>Direct Effect (c’-path)</a:t>
                </a:r>
              </a:p>
              <a:p>
                <a:pPr lvl="1"/>
                <a:r>
                  <a:rPr lang="en-US" i="1" dirty="0"/>
                  <a:t>b</a:t>
                </a:r>
                <a:r>
                  <a:rPr lang="en-US" i="1" baseline="-25000" dirty="0"/>
                  <a:t>1</a:t>
                </a:r>
                <a:r>
                  <a:rPr lang="en-US" dirty="0"/>
                  <a:t> = -0.188,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1</m:t>
                        </m:r>
                      </m:sub>
                    </m:sSub>
                  </m:oMath>
                </a14:m>
                <a:r>
                  <a:rPr lang="en-US" dirty="0"/>
                  <a:t>= -0.125, </a:t>
                </a:r>
                <a:r>
                  <a:rPr lang="en-US" i="1" dirty="0"/>
                  <a:t>Z</a:t>
                </a:r>
                <a:r>
                  <a:rPr lang="en-US" dirty="0"/>
                  <a:t> = 0.297, </a:t>
                </a:r>
                <a:r>
                  <a:rPr lang="en-US" i="1" dirty="0"/>
                  <a:t>p </a:t>
                </a:r>
                <a:r>
                  <a:rPr lang="en-US" dirty="0"/>
                  <a:t>= .297</a:t>
                </a:r>
              </a:p>
              <a:p>
                <a:r>
                  <a:rPr lang="en-US" dirty="0"/>
                  <a:t>Mediator Effect (b-path)</a:t>
                </a:r>
              </a:p>
              <a:p>
                <a:pPr lvl="1"/>
                <a:r>
                  <a:rPr lang="en-US" i="1" dirty="0"/>
                  <a:t>b</a:t>
                </a:r>
                <a:r>
                  <a:rPr lang="en-US" i="1" baseline="-25000" dirty="0"/>
                  <a:t>2</a:t>
                </a:r>
                <a:r>
                  <a:rPr lang="en-US" dirty="0"/>
                  <a:t> = 0.285,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oMath>
                </a14:m>
                <a:r>
                  <a:rPr lang="en-US" dirty="0"/>
                  <a:t>= 0.227, </a:t>
                </a:r>
                <a:r>
                  <a:rPr lang="en-US" i="1" dirty="0"/>
                  <a:t>Z</a:t>
                </a:r>
                <a:r>
                  <a:rPr lang="en-US" dirty="0"/>
                  <a:t> = 0.164, </a:t>
                </a:r>
                <a:r>
                  <a:rPr lang="en-US" i="1" dirty="0"/>
                  <a:t>p </a:t>
                </a:r>
                <a:r>
                  <a:rPr lang="en-US" dirty="0"/>
                  <a:t>= .164</a:t>
                </a:r>
                <a:br>
                  <a:rPr lang="en-US" dirty="0"/>
                </a:br>
                <a:endParaRPr lang="en-US" dirty="0"/>
              </a:p>
              <a:p>
                <a:pPr marL="0" indent="0">
                  <a:buNone/>
                </a:pPr>
                <a:r>
                  <a:rPr lang="en-US" b="1" u="sng" dirty="0"/>
                  <a:t>Mediation Results</a:t>
                </a:r>
              </a:p>
              <a:p>
                <a:r>
                  <a:rPr lang="en-US" b="1" dirty="0"/>
                  <a:t>Indirect Effect (a*b):</a:t>
                </a:r>
                <a:r>
                  <a:rPr lang="en-US" dirty="0"/>
                  <a:t> </a:t>
                </a:r>
                <a:r>
                  <a:rPr lang="el-GR" i="1" dirty="0"/>
                  <a:t>β</a:t>
                </a:r>
                <a:r>
                  <a:rPr lang="en-US" i="1" dirty="0"/>
                  <a:t> </a:t>
                </a:r>
                <a:r>
                  <a:rPr lang="en-US" dirty="0"/>
                  <a:t>= 0.104, 95% CI [0.023, 0.256]</a:t>
                </a:r>
              </a:p>
              <a:p>
                <a:r>
                  <a:rPr lang="en-US" b="1" dirty="0"/>
                  <a:t>Direct Effect (c’): </a:t>
                </a:r>
                <a:r>
                  <a:rPr lang="el-GR" i="1" dirty="0"/>
                  <a:t>β</a:t>
                </a:r>
                <a:r>
                  <a:rPr lang="en-US" i="1" dirty="0"/>
                  <a:t> </a:t>
                </a:r>
                <a:r>
                  <a:rPr lang="en-US" dirty="0"/>
                  <a:t>= -0.125, 95% CI [-0.328, 0.156]</a:t>
                </a:r>
                <a:endParaRPr lang="en-US" b="1" dirty="0"/>
              </a:p>
              <a:p>
                <a:r>
                  <a:rPr lang="en-US" b="1" dirty="0"/>
                  <a:t>Total Effect (c’ + (a*b)): </a:t>
                </a:r>
                <a:r>
                  <a:rPr lang="el-GR" i="1" dirty="0"/>
                  <a:t>β</a:t>
                </a:r>
                <a:r>
                  <a:rPr lang="en-US" i="1" dirty="0"/>
                  <a:t> </a:t>
                </a:r>
                <a:r>
                  <a:rPr lang="en-US" dirty="0"/>
                  <a:t>= -0.020, 95% CI [-0.189, 0.251]</a:t>
                </a:r>
                <a:br>
                  <a:rPr lang="en-US" dirty="0"/>
                </a:br>
                <a:endParaRPr lang="en-US" dirty="0"/>
              </a:p>
              <a:p>
                <a:pPr marL="0" indent="0">
                  <a:buNone/>
                </a:pPr>
                <a:r>
                  <a:rPr lang="en-US" b="1" u="sng" dirty="0"/>
                  <a:t>Model Fit</a:t>
                </a:r>
              </a:p>
              <a:p>
                <a:r>
                  <a:rPr lang="en-US" i="1" dirty="0"/>
                  <a:t>R</a:t>
                </a:r>
                <a:r>
                  <a:rPr lang="en-US" baseline="30000" dirty="0"/>
                  <a:t>2</a:t>
                </a:r>
                <a:r>
                  <a:rPr lang="en-US" baseline="-25000" dirty="0"/>
                  <a:t>PHQ9 </a:t>
                </a:r>
                <a:r>
                  <a:rPr lang="en-US" dirty="0"/>
                  <a:t>= .041</a:t>
                </a:r>
              </a:p>
              <a:p>
                <a:r>
                  <a:rPr lang="en-US" i="1" dirty="0"/>
                  <a:t>R</a:t>
                </a:r>
                <a:r>
                  <a:rPr lang="en-US" baseline="30000" dirty="0"/>
                  <a:t>2</a:t>
                </a:r>
                <a:r>
                  <a:rPr lang="en-US" baseline="-25000" dirty="0"/>
                  <a:t>AUDIT </a:t>
                </a:r>
                <a:r>
                  <a:rPr lang="en-US" dirty="0"/>
                  <a:t>= .210</a:t>
                </a:r>
              </a:p>
              <a:p>
                <a:endParaRPr lang="en-US" dirty="0"/>
              </a:p>
            </p:txBody>
          </p:sp>
        </mc:Choice>
        <mc:Fallback xmlns="">
          <p:sp>
            <p:nvSpPr>
              <p:cNvPr id="3" name="Content Placeholder 2">
                <a:extLst>
                  <a:ext uri="{FF2B5EF4-FFF2-40B4-BE49-F238E27FC236}">
                    <a16:creationId xmlns:a16="http://schemas.microsoft.com/office/drawing/2014/main" id="{83B7E40D-56F6-A6C2-4924-323CE8AF480E}"/>
                  </a:ext>
                </a:extLst>
              </p:cNvPr>
              <p:cNvSpPr>
                <a:spLocks noGrp="1" noRot="1" noChangeAspect="1" noMove="1" noResize="1" noEditPoints="1" noAdjustHandles="1" noChangeArrowheads="1" noChangeShapeType="1" noTextEdit="1"/>
              </p:cNvSpPr>
              <p:nvPr>
                <p:ph idx="1"/>
              </p:nvPr>
            </p:nvSpPr>
            <p:spPr>
              <a:xfrm>
                <a:off x="237699" y="1074997"/>
                <a:ext cx="6674513" cy="5503223"/>
              </a:xfrm>
              <a:blipFill>
                <a:blip r:embed="rId3"/>
                <a:stretch>
                  <a:fillRect l="-1005" t="-1883" r="-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B744F3-FAA7-63FD-091A-6371741FDCD1}"/>
                  </a:ext>
                </a:extLst>
              </p:cNvPr>
              <p:cNvSpPr txBox="1"/>
              <p:nvPr/>
            </p:nvSpPr>
            <p:spPr>
              <a:xfrm>
                <a:off x="2737736" y="1001054"/>
                <a:ext cx="4174476"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𝐴𝑈𝐷𝐼𝑇</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6DB744F3-FAA7-63FD-091A-6371741FDCD1}"/>
                  </a:ext>
                </a:extLst>
              </p:cNvPr>
              <p:cNvSpPr txBox="1">
                <a:spLocks noRot="1" noChangeAspect="1" noMove="1" noResize="1" noEditPoints="1" noAdjustHandles="1" noChangeArrowheads="1" noChangeShapeType="1" noTextEdit="1"/>
              </p:cNvSpPr>
              <p:nvPr/>
            </p:nvSpPr>
            <p:spPr>
              <a:xfrm>
                <a:off x="2737736" y="1001054"/>
                <a:ext cx="4174476"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4985E9-046E-0273-8417-503FC5F89E99}"/>
                  </a:ext>
                </a:extLst>
              </p:cNvPr>
              <p:cNvSpPr txBox="1"/>
              <p:nvPr/>
            </p:nvSpPr>
            <p:spPr>
              <a:xfrm>
                <a:off x="2143680" y="2025525"/>
                <a:ext cx="536258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𝐷𝑒𝑝𝑟𝑒𝑠𝑠𝑖𝑜𝑛</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𝐴𝑈𝐷𝐼𝑇</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5" name="TextBox 4">
                <a:extLst>
                  <a:ext uri="{FF2B5EF4-FFF2-40B4-BE49-F238E27FC236}">
                    <a16:creationId xmlns:a16="http://schemas.microsoft.com/office/drawing/2014/main" id="{BA4985E9-046E-0273-8417-503FC5F89E99}"/>
                  </a:ext>
                </a:extLst>
              </p:cNvPr>
              <p:cNvSpPr txBox="1">
                <a:spLocks noRot="1" noChangeAspect="1" noMove="1" noResize="1" noEditPoints="1" noAdjustHandles="1" noChangeArrowheads="1" noChangeShapeType="1" noTextEdit="1"/>
              </p:cNvSpPr>
              <p:nvPr/>
            </p:nvSpPr>
            <p:spPr>
              <a:xfrm>
                <a:off x="2143680" y="2025525"/>
                <a:ext cx="5362588" cy="369332"/>
              </a:xfrm>
              <a:prstGeom prst="rect">
                <a:avLst/>
              </a:prstGeom>
              <a:blipFill>
                <a:blip r:embed="rId5"/>
                <a:stretch>
                  <a:fillRect b="-13115"/>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A0D254A2-BF92-23F2-BE95-A862A2A34228}"/>
              </a:ext>
            </a:extLst>
          </p:cNvPr>
          <p:cNvGrpSpPr/>
          <p:nvPr/>
        </p:nvGrpSpPr>
        <p:grpSpPr>
          <a:xfrm>
            <a:off x="6068247" y="3716459"/>
            <a:ext cx="5886054" cy="2935704"/>
            <a:chOff x="4993105" y="3429000"/>
            <a:chExt cx="5886054" cy="2935704"/>
          </a:xfrm>
        </p:grpSpPr>
        <p:sp>
          <p:nvSpPr>
            <p:cNvPr id="7" name="Rectangle 6">
              <a:extLst>
                <a:ext uri="{FF2B5EF4-FFF2-40B4-BE49-F238E27FC236}">
                  <a16:creationId xmlns:a16="http://schemas.microsoft.com/office/drawing/2014/main" id="{F383C374-7DE5-B5B6-CB2C-5E5931C67762}"/>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Alc30D</a:t>
              </a:r>
            </a:p>
          </p:txBody>
        </p:sp>
        <p:sp>
          <p:nvSpPr>
            <p:cNvPr id="8" name="Rectangle 7">
              <a:extLst>
                <a:ext uri="{FF2B5EF4-FFF2-40B4-BE49-F238E27FC236}">
                  <a16:creationId xmlns:a16="http://schemas.microsoft.com/office/drawing/2014/main" id="{31EE99AB-05F5-8BCD-96CE-44D267720AD2}"/>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a:t>
              </a:r>
            </a:p>
          </p:txBody>
        </p:sp>
        <p:cxnSp>
          <p:nvCxnSpPr>
            <p:cNvPr id="9" name="Straight Arrow Connector 8">
              <a:extLst>
                <a:ext uri="{FF2B5EF4-FFF2-40B4-BE49-F238E27FC236}">
                  <a16:creationId xmlns:a16="http://schemas.microsoft.com/office/drawing/2014/main" id="{FC94FD0E-4D96-5CA3-2B05-EBA8416C3191}"/>
                </a:ext>
              </a:extLst>
            </p:cNvPr>
            <p:cNvCxnSpPr>
              <a:cxnSpLocks/>
              <a:stCxn id="7" idx="3"/>
              <a:endCxn id="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A6689D9E-D0F8-F988-F5A8-48A49C49E4FE}"/>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AUDIT</a:t>
              </a:r>
            </a:p>
          </p:txBody>
        </p:sp>
        <p:cxnSp>
          <p:nvCxnSpPr>
            <p:cNvPr id="11" name="Straight Arrow Connector 10">
              <a:extLst>
                <a:ext uri="{FF2B5EF4-FFF2-40B4-BE49-F238E27FC236}">
                  <a16:creationId xmlns:a16="http://schemas.microsoft.com/office/drawing/2014/main" id="{896CFB05-96D8-0122-737B-11D420273F9C}"/>
                </a:ext>
              </a:extLst>
            </p:cNvPr>
            <p:cNvCxnSpPr>
              <a:cxnSpLocks/>
              <a:stCxn id="7" idx="0"/>
              <a:endCxn id="10"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9A77E6A3-6DD0-E0AF-B702-B1BB8809BC22}"/>
                </a:ext>
              </a:extLst>
            </p:cNvPr>
            <p:cNvCxnSpPr>
              <a:cxnSpLocks/>
              <a:stCxn id="10" idx="3"/>
              <a:endCxn id="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4" name="TextBox 13">
            <a:extLst>
              <a:ext uri="{FF2B5EF4-FFF2-40B4-BE49-F238E27FC236}">
                <a16:creationId xmlns:a16="http://schemas.microsoft.com/office/drawing/2014/main" id="{3F640457-2E90-7EF1-F8CD-886FE2E64B05}"/>
              </a:ext>
            </a:extLst>
          </p:cNvPr>
          <p:cNvSpPr txBox="1"/>
          <p:nvPr/>
        </p:nvSpPr>
        <p:spPr>
          <a:xfrm>
            <a:off x="8030265" y="6138936"/>
            <a:ext cx="1962018" cy="369332"/>
          </a:xfrm>
          <a:prstGeom prst="rect">
            <a:avLst/>
          </a:prstGeom>
          <a:noFill/>
        </p:spPr>
        <p:txBody>
          <a:bodyPr wrap="square" rtlCol="0">
            <a:spAutoFit/>
          </a:bodyPr>
          <a:lstStyle/>
          <a:p>
            <a:pPr algn="ctr"/>
            <a:r>
              <a:rPr lang="en-US" dirty="0"/>
              <a:t>-0.125</a:t>
            </a:r>
          </a:p>
        </p:txBody>
      </p:sp>
      <p:sp>
        <p:nvSpPr>
          <p:cNvPr id="15" name="TextBox 14">
            <a:extLst>
              <a:ext uri="{FF2B5EF4-FFF2-40B4-BE49-F238E27FC236}">
                <a16:creationId xmlns:a16="http://schemas.microsoft.com/office/drawing/2014/main" id="{D944D19D-E4CF-C376-1FE6-4FC11CA6607F}"/>
              </a:ext>
            </a:extLst>
          </p:cNvPr>
          <p:cNvSpPr txBox="1"/>
          <p:nvPr/>
        </p:nvSpPr>
        <p:spPr>
          <a:xfrm rot="18278524">
            <a:off x="6617072" y="4226859"/>
            <a:ext cx="2156346" cy="369332"/>
          </a:xfrm>
          <a:prstGeom prst="rect">
            <a:avLst/>
          </a:prstGeom>
          <a:noFill/>
        </p:spPr>
        <p:txBody>
          <a:bodyPr wrap="square" rtlCol="0">
            <a:spAutoFit/>
          </a:bodyPr>
          <a:lstStyle/>
          <a:p>
            <a:r>
              <a:rPr lang="en-US" dirty="0"/>
              <a:t>.458***</a:t>
            </a:r>
          </a:p>
        </p:txBody>
      </p:sp>
      <p:sp>
        <p:nvSpPr>
          <p:cNvPr id="16" name="TextBox 15">
            <a:extLst>
              <a:ext uri="{FF2B5EF4-FFF2-40B4-BE49-F238E27FC236}">
                <a16:creationId xmlns:a16="http://schemas.microsoft.com/office/drawing/2014/main" id="{BF9136D2-EEE0-E510-759D-2DCC84E75EF6}"/>
              </a:ext>
            </a:extLst>
          </p:cNvPr>
          <p:cNvSpPr txBox="1"/>
          <p:nvPr/>
        </p:nvSpPr>
        <p:spPr>
          <a:xfrm rot="3332901">
            <a:off x="10186885" y="4940318"/>
            <a:ext cx="1339266" cy="369332"/>
          </a:xfrm>
          <a:prstGeom prst="rect">
            <a:avLst/>
          </a:prstGeom>
          <a:noFill/>
        </p:spPr>
        <p:txBody>
          <a:bodyPr wrap="square" rtlCol="0">
            <a:spAutoFit/>
          </a:bodyPr>
          <a:lstStyle/>
          <a:p>
            <a:r>
              <a:rPr lang="en-US" dirty="0"/>
              <a:t>0.227</a:t>
            </a:r>
          </a:p>
        </p:txBody>
      </p:sp>
      <p:sp>
        <p:nvSpPr>
          <p:cNvPr id="17" name="TextBox 16">
            <a:extLst>
              <a:ext uri="{FF2B5EF4-FFF2-40B4-BE49-F238E27FC236}">
                <a16:creationId xmlns:a16="http://schemas.microsoft.com/office/drawing/2014/main" id="{356C9AE0-5FD9-74C4-3DF7-94D77F42D907}"/>
              </a:ext>
            </a:extLst>
          </p:cNvPr>
          <p:cNvSpPr txBox="1"/>
          <p:nvPr/>
        </p:nvSpPr>
        <p:spPr>
          <a:xfrm>
            <a:off x="8030264" y="5468999"/>
            <a:ext cx="1962017" cy="369332"/>
          </a:xfrm>
          <a:prstGeom prst="rect">
            <a:avLst/>
          </a:prstGeom>
          <a:noFill/>
        </p:spPr>
        <p:txBody>
          <a:bodyPr wrap="square" rtlCol="0">
            <a:spAutoFit/>
          </a:bodyPr>
          <a:lstStyle/>
          <a:p>
            <a:pPr algn="ctr"/>
            <a:r>
              <a:rPr lang="en-US" dirty="0"/>
              <a:t>-0.020</a:t>
            </a:r>
          </a:p>
        </p:txBody>
      </p:sp>
      <p:sp>
        <p:nvSpPr>
          <p:cNvPr id="18" name="TextBox 17">
            <a:extLst>
              <a:ext uri="{FF2B5EF4-FFF2-40B4-BE49-F238E27FC236}">
                <a16:creationId xmlns:a16="http://schemas.microsoft.com/office/drawing/2014/main" id="{36ED99A8-9F92-58E5-F92C-A39F9C68AB36}"/>
              </a:ext>
            </a:extLst>
          </p:cNvPr>
          <p:cNvSpPr txBox="1"/>
          <p:nvPr/>
        </p:nvSpPr>
        <p:spPr>
          <a:xfrm>
            <a:off x="7591904" y="2659289"/>
            <a:ext cx="2838735" cy="646331"/>
          </a:xfrm>
          <a:prstGeom prst="rect">
            <a:avLst/>
          </a:prstGeom>
          <a:noFill/>
        </p:spPr>
        <p:txBody>
          <a:bodyPr wrap="square" rtlCol="0">
            <a:spAutoFit/>
          </a:bodyPr>
          <a:lstStyle/>
          <a:p>
            <a:pPr algn="ctr"/>
            <a:r>
              <a:rPr lang="en-US" b="1" dirty="0"/>
              <a:t>Figure 1</a:t>
            </a:r>
          </a:p>
          <a:p>
            <a:pPr algn="ctr"/>
            <a:r>
              <a:rPr lang="en-US" i="1" dirty="0"/>
              <a:t>Mediation Model</a:t>
            </a:r>
          </a:p>
        </p:txBody>
      </p:sp>
    </p:spTree>
    <p:extLst>
      <p:ext uri="{BB962C8B-B14F-4D97-AF65-F5344CB8AC3E}">
        <p14:creationId xmlns:p14="http://schemas.microsoft.com/office/powerpoint/2010/main" val="23438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68EEBD-BC28-A5BD-CC83-5B9AA176E2D3}"/>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a:xfrm>
            <a:off x="838200" y="365125"/>
            <a:ext cx="10515600" cy="1325563"/>
          </a:xfrm>
        </p:spPr>
        <p:txBody>
          <a:bodyPr>
            <a:normAutofit/>
          </a:bodyPr>
          <a:lstStyle/>
          <a:p>
            <a:r>
              <a:rPr lang="en-US" b="1" dirty="0"/>
              <a:t>Power Analysis with G*Power</a:t>
            </a:r>
            <a:endParaRPr lang="en-US" dirty="0"/>
          </a:p>
        </p:txBody>
      </p:sp>
      <p:sp>
        <p:nvSpPr>
          <p:cNvPr id="4" name="Content Placeholder 3">
            <a:extLst>
              <a:ext uri="{FF2B5EF4-FFF2-40B4-BE49-F238E27FC236}">
                <a16:creationId xmlns:a16="http://schemas.microsoft.com/office/drawing/2014/main" id="{2F74F2E5-680E-E1A0-7C57-A711C10719B5}"/>
              </a:ext>
            </a:extLst>
          </p:cNvPr>
          <p:cNvSpPr>
            <a:spLocks noGrp="1"/>
          </p:cNvSpPr>
          <p:nvPr>
            <p:ph idx="1"/>
          </p:nvPr>
        </p:nvSpPr>
        <p:spPr/>
        <p:txBody>
          <a:bodyPr/>
          <a:lstStyle/>
          <a:p>
            <a:r>
              <a:rPr lang="en-US" dirty="0">
                <a:hlinkClick r:id="rId4"/>
              </a:rPr>
              <a:t>Download G*Power</a:t>
            </a:r>
            <a:endParaRPr lang="en-US" dirty="0"/>
          </a:p>
        </p:txBody>
      </p:sp>
    </p:spTree>
    <p:extLst>
      <p:ext uri="{BB962C8B-B14F-4D97-AF65-F5344CB8AC3E}">
        <p14:creationId xmlns:p14="http://schemas.microsoft.com/office/powerpoint/2010/main" val="39579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 name="Group 4">
            <a:extLst>
              <a:ext uri="{FF2B5EF4-FFF2-40B4-BE49-F238E27FC236}">
                <a16:creationId xmlns:a16="http://schemas.microsoft.com/office/drawing/2014/main" id="{E39422EF-1C73-FA3C-7CAA-6A8B00F2909E}"/>
              </a:ext>
            </a:extLst>
          </p:cNvPr>
          <p:cNvGrpSpPr/>
          <p:nvPr/>
        </p:nvGrpSpPr>
        <p:grpSpPr>
          <a:xfrm>
            <a:off x="4660479" y="3678865"/>
            <a:ext cx="7112421" cy="2635735"/>
            <a:chOff x="6527800" y="3079750"/>
            <a:chExt cx="5207000" cy="2041979"/>
          </a:xfrm>
        </p:grpSpPr>
        <p:sp>
          <p:nvSpPr>
            <p:cNvPr id="6" name="Rectangle 5">
              <a:extLst>
                <a:ext uri="{FF2B5EF4-FFF2-40B4-BE49-F238E27FC236}">
                  <a16:creationId xmlns:a16="http://schemas.microsoft.com/office/drawing/2014/main" id="{B6CF96D9-39F3-31CD-DD39-6DE051732523}"/>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8" name="Rectangle 7">
              <a:extLst>
                <a:ext uri="{FF2B5EF4-FFF2-40B4-BE49-F238E27FC236}">
                  <a16:creationId xmlns:a16="http://schemas.microsoft.com/office/drawing/2014/main" id="{5367C297-069C-9C8B-0C98-AFC3322C7955}"/>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9" name="Rectangle 8">
              <a:extLst>
                <a:ext uri="{FF2B5EF4-FFF2-40B4-BE49-F238E27FC236}">
                  <a16:creationId xmlns:a16="http://schemas.microsoft.com/office/drawing/2014/main" id="{1C95D851-D912-333F-2C1D-FF9239783859}"/>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0" name="Straight Arrow Connector 9">
              <a:extLst>
                <a:ext uri="{FF2B5EF4-FFF2-40B4-BE49-F238E27FC236}">
                  <a16:creationId xmlns:a16="http://schemas.microsoft.com/office/drawing/2014/main" id="{031F844F-1F29-9CF4-A02C-7BBFA0B75849}"/>
                </a:ext>
              </a:extLst>
            </p:cNvPr>
            <p:cNvCxnSpPr>
              <a:cxnSpLocks/>
              <a:stCxn id="6" idx="3"/>
              <a:endCxn id="8"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8408A48-C427-7BBA-BD85-DF5E2A5FFE4C}"/>
                </a:ext>
              </a:extLst>
            </p:cNvPr>
            <p:cNvCxnSpPr>
              <a:cxnSpLocks/>
              <a:stCxn id="9"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significantly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sSub>
                          <m:sSubPr>
                            <m:ctrlPr>
                              <a:rPr lang="en-US" sz="2200" i="1">
                                <a:latin typeface="Cambria Math" panose="02040503050406030204" pitchFamily="18" charset="0"/>
                              </a:rPr>
                            </m:ctrlPr>
                          </m:sSubPr>
                          <m:e>
                            <m:r>
                              <a:rPr lang="el-GR" sz="2200" i="1">
                                <a:latin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
        <p:nvSpPr>
          <p:cNvPr id="4" name="TextBox 3">
            <a:extLst>
              <a:ext uri="{FF2B5EF4-FFF2-40B4-BE49-F238E27FC236}">
                <a16:creationId xmlns:a16="http://schemas.microsoft.com/office/drawing/2014/main" id="{F3B75546-E309-D7B1-B058-4EE84584180C}"/>
              </a:ext>
            </a:extLst>
          </p:cNvPr>
          <p:cNvSpPr txBox="1"/>
          <p:nvPr/>
        </p:nvSpPr>
        <p:spPr>
          <a:xfrm>
            <a:off x="5640148" y="297382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B91222-F6B5-A54D-76C1-EDE9B9617CD6}"/>
              </a:ext>
            </a:extLst>
          </p:cNvPr>
          <p:cNvSpPr txBox="1"/>
          <p:nvPr/>
        </p:nvSpPr>
        <p:spPr>
          <a:xfrm>
            <a:off x="5640148" y="2973823"/>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1DE5A1-2AF4-8999-1D70-6CA9AAC82C01}"/>
                  </a:ext>
                </a:extLst>
              </p:cNvPr>
              <p:cNvSpPr txBox="1"/>
              <p:nvPr/>
            </p:nvSpPr>
            <p:spPr>
              <a:xfrm>
                <a:off x="1692408" y="5999698"/>
                <a:ext cx="8804135"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i="1">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𝑆𝑡𝑟𝑒𝑠𝑠</m:t>
                          </m:r>
                          <m:r>
                            <a:rPr lang="en-US" sz="1800" b="0" i="1" smtClean="0">
                              <a:latin typeface="Cambria Math" panose="02040503050406030204" pitchFamily="18" charset="0"/>
                            </a:rPr>
                            <m:t>∗</m:t>
                          </m:r>
                          <m:r>
                            <a:rPr lang="en-US" sz="1800" b="0" i="1" smtClean="0">
                              <a:latin typeface="Cambria Math" panose="02040503050406030204" pitchFamily="18" charset="0"/>
                            </a:rPr>
                            <m:t>𝑆𝑜𝑐𝑖𝑎𝑙</m:t>
                          </m:r>
                          <m:r>
                            <a:rPr lang="en-US" sz="1800" b="0" i="1" smtClean="0">
                              <a:latin typeface="Cambria Math" panose="02040503050406030204" pitchFamily="18" charset="0"/>
                            </a:rPr>
                            <m:t> </m:t>
                          </m:r>
                          <m:r>
                            <a:rPr lang="en-US" sz="1800" b="0" i="1" smtClean="0">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6" name="TextBox 5">
                <a:extLst>
                  <a:ext uri="{FF2B5EF4-FFF2-40B4-BE49-F238E27FC236}">
                    <a16:creationId xmlns:a16="http://schemas.microsoft.com/office/drawing/2014/main" id="{BA1DE5A1-2AF4-8999-1D70-6CA9AAC82C01}"/>
                  </a:ext>
                </a:extLst>
              </p:cNvPr>
              <p:cNvSpPr txBox="1">
                <a:spLocks noRot="1" noChangeAspect="1" noMove="1" noResize="1" noEditPoints="1" noAdjustHandles="1" noChangeArrowheads="1" noChangeShapeType="1" noTextEdit="1"/>
              </p:cNvSpPr>
              <p:nvPr/>
            </p:nvSpPr>
            <p:spPr>
              <a:xfrm>
                <a:off x="1692408" y="5999698"/>
                <a:ext cx="8804135" cy="369332"/>
              </a:xfrm>
              <a:prstGeom prst="rect">
                <a:avLst/>
              </a:prstGeom>
              <a:blipFill>
                <a:blip r:embed="rId6"/>
                <a:stretch>
                  <a:fillRect b="-13115"/>
                </a:stretch>
              </a:blipFill>
            </p:spPr>
            <p:txBody>
              <a:bodyPr/>
              <a:lstStyle/>
              <a:p>
                <a:r>
                  <a:rPr lang="en-US">
                    <a:noFill/>
                  </a:rPr>
                  <a:t> </a:t>
                </a:r>
              </a:p>
            </p:txBody>
          </p:sp>
        </mc:Fallback>
      </mc:AlternateContent>
      <p:pic>
        <p:nvPicPr>
          <p:cNvPr id="11" name="Picture 10" descr="A black background with colorful lines&#10;&#10;AI-generated content may be incorrect.">
            <a:extLst>
              <a:ext uri="{FF2B5EF4-FFF2-40B4-BE49-F238E27FC236}">
                <a16:creationId xmlns:a16="http://schemas.microsoft.com/office/drawing/2014/main" id="{550F199B-1CBC-F600-7ACF-73DE62BE2A5D}"/>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4341384" y="2857437"/>
            <a:ext cx="3832730" cy="314226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5599B9-16FA-10C6-DE74-BF90A45C2F97}"/>
                  </a:ext>
                </a:extLst>
              </p:cNvPr>
              <p:cNvSpPr txBox="1"/>
              <p:nvPr/>
            </p:nvSpPr>
            <p:spPr>
              <a:xfrm>
                <a:off x="546492" y="596869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𝑊𝑜𝑟𝑘</m:t>
                      </m:r>
                      <m:r>
                        <a:rPr lang="en-US" sz="1800" b="0" i="1" smtClean="0">
                          <a:latin typeface="Cambria Math" panose="02040503050406030204" pitchFamily="18" charset="0"/>
                        </a:rPr>
                        <m:t> </m:t>
                      </m:r>
                      <m:r>
                        <a:rPr lang="en-US" sz="1800" b="0" i="1" smtClean="0">
                          <a:latin typeface="Cambria Math" panose="02040503050406030204" pitchFamily="18" charset="0"/>
                        </a:rPr>
                        <m:t>𝑃𝑒𝑟𝑓</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𝑊𝑜𝑟𝑘</m:t>
                      </m:r>
                      <m:r>
                        <a:rPr lang="en-US" sz="1800" b="0" i="1" smtClean="0">
                          <a:latin typeface="Cambria Math" panose="02040503050406030204" pitchFamily="18" charset="0"/>
                        </a:rPr>
                        <m:t>_</m:t>
                      </m:r>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𝑊𝑜𝑟𝑘</m:t>
                          </m:r>
                          <m:r>
                            <a:rPr lang="en-US" i="1">
                              <a:latin typeface="Cambria Math" panose="02040503050406030204" pitchFamily="18" charset="0"/>
                            </a:rPr>
                            <m:t>_</m:t>
                          </m:r>
                          <m:r>
                            <a:rPr lang="en-US" i="1">
                              <a:latin typeface="Cambria Math" panose="02040503050406030204" pitchFamily="18" charset="0"/>
                            </a:rPr>
                            <m:t>𝑆𝑡𝑟𝑒𝑠𝑠</m:t>
                          </m:r>
                          <m:r>
                            <a:rPr lang="en-US" i="1">
                              <a:latin typeface="Cambria Math" panose="02040503050406030204" pitchFamily="18" charset="0"/>
                            </a:rPr>
                            <m:t>∗</m:t>
                          </m:r>
                          <m:r>
                            <a:rPr lang="en-US" i="1">
                              <a:latin typeface="Cambria Math" panose="02040503050406030204" pitchFamily="18" charset="0"/>
                            </a:rPr>
                            <m:t>𝑆𝑜𝑐𝑖𝑎𝑙</m:t>
                          </m:r>
                          <m:r>
                            <a:rPr lang="en-US" i="1">
                              <a:latin typeface="Cambria Math" panose="02040503050406030204" pitchFamily="18" charset="0"/>
                            </a:rPr>
                            <m:t> </m:t>
                          </m:r>
                          <m:r>
                            <a:rPr lang="en-US" i="1">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12" name="TextBox 11">
                <a:extLst>
                  <a:ext uri="{FF2B5EF4-FFF2-40B4-BE49-F238E27FC236}">
                    <a16:creationId xmlns:a16="http://schemas.microsoft.com/office/drawing/2014/main" id="{1B5599B9-16FA-10C6-DE74-BF90A45C2F97}"/>
                  </a:ext>
                </a:extLst>
              </p:cNvPr>
              <p:cNvSpPr txBox="1">
                <a:spLocks noRot="1" noChangeAspect="1" noMove="1" noResize="1" noEditPoints="1" noAdjustHandles="1" noChangeArrowheads="1" noChangeShapeType="1" noTextEdit="1"/>
              </p:cNvSpPr>
              <p:nvPr/>
            </p:nvSpPr>
            <p:spPr>
              <a:xfrm>
                <a:off x="546492" y="5968693"/>
                <a:ext cx="11422513" cy="369332"/>
              </a:xfrm>
              <a:prstGeom prst="rect">
                <a:avLst/>
              </a:prstGeom>
              <a:blipFill>
                <a:blip r:embed="rId7"/>
                <a:stretch>
                  <a:fillRect b="-13115"/>
                </a:stretch>
              </a:blipFill>
            </p:spPr>
            <p:txBody>
              <a:bodyPr/>
              <a:lstStyle/>
              <a:p>
                <a:r>
                  <a:rPr lang="en-US">
                    <a:noFill/>
                  </a:rPr>
                  <a:t> </a:t>
                </a:r>
              </a:p>
            </p:txBody>
          </p:sp>
        </mc:Fallback>
      </mc:AlternateContent>
      <p:pic>
        <p:nvPicPr>
          <p:cNvPr id="13" name="Picture 12" descr="A black background with colorful lines&#10;&#10;AI-generated content may be incorrect.">
            <a:extLst>
              <a:ext uri="{FF2B5EF4-FFF2-40B4-BE49-F238E27FC236}">
                <a16:creationId xmlns:a16="http://schemas.microsoft.com/office/drawing/2014/main" id="{859DC7D7-2552-133A-C465-6182AE77F616}"/>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4341383" y="3084231"/>
            <a:ext cx="3848771" cy="2853457"/>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lnSpcReduction="10000"/>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pPr lvl="1"/>
            <a:endParaRPr lang="en-US" dirty="0"/>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
        <p:nvSpPr>
          <p:cNvPr id="4" name="TextBox 3">
            <a:extLst>
              <a:ext uri="{FF2B5EF4-FFF2-40B4-BE49-F238E27FC236}">
                <a16:creationId xmlns:a16="http://schemas.microsoft.com/office/drawing/2014/main" id="{E554C3B5-D94C-43F6-41B2-3D832ACE79DA}"/>
              </a:ext>
            </a:extLst>
          </p:cNvPr>
          <p:cNvSpPr txBox="1"/>
          <p:nvPr/>
        </p:nvSpPr>
        <p:spPr>
          <a:xfrm>
            <a:off x="6069554" y="2425442"/>
            <a:ext cx="3648075" cy="707886"/>
          </a:xfrm>
          <a:prstGeom prst="rect">
            <a:avLst/>
          </a:prstGeom>
          <a:noFill/>
        </p:spPr>
        <p:txBody>
          <a:bodyPr wrap="square" rtlCol="0">
            <a:spAutoFit/>
          </a:bodyPr>
          <a:lstStyle/>
          <a:p>
            <a:pPr algn="ctr"/>
            <a:r>
              <a:rPr lang="en-US" sz="4000" i="1" dirty="0"/>
              <a:t>M</a:t>
            </a:r>
            <a:r>
              <a:rPr lang="en-US" sz="4000" baseline="-25000" dirty="0"/>
              <a:t>PHQ9 </a:t>
            </a:r>
            <a:r>
              <a:rPr lang="en-US" sz="4000" dirty="0"/>
              <a:t>= 3.5 </a:t>
            </a:r>
          </a:p>
        </p:txBody>
      </p:sp>
      <p:pic>
        <p:nvPicPr>
          <p:cNvPr id="9" name="Picture 8">
            <a:extLst>
              <a:ext uri="{FF2B5EF4-FFF2-40B4-BE49-F238E27FC236}">
                <a16:creationId xmlns:a16="http://schemas.microsoft.com/office/drawing/2014/main" id="{2CC14368-DFA4-0394-21D5-B69878E494A7}"/>
              </a:ext>
            </a:extLst>
          </p:cNvPr>
          <p:cNvPicPr>
            <a:picLocks noChangeAspect="1"/>
          </p:cNvPicPr>
          <p:nvPr/>
        </p:nvPicPr>
        <p:blipFill>
          <a:blip r:embed="rId3"/>
          <a:srcRect b="65660"/>
          <a:stretch/>
        </p:blipFill>
        <p:spPr>
          <a:xfrm>
            <a:off x="5207167" y="3429000"/>
            <a:ext cx="5372850" cy="569212"/>
          </a:xfrm>
          <a:prstGeom prst="rect">
            <a:avLst/>
          </a:prstGeom>
        </p:spPr>
      </p:pic>
      <p:pic>
        <p:nvPicPr>
          <p:cNvPr id="11" name="Picture 10">
            <a:extLst>
              <a:ext uri="{FF2B5EF4-FFF2-40B4-BE49-F238E27FC236}">
                <a16:creationId xmlns:a16="http://schemas.microsoft.com/office/drawing/2014/main" id="{7308C75E-10E7-A41C-3A4B-A047B79E4F26}"/>
              </a:ext>
            </a:extLst>
          </p:cNvPr>
          <p:cNvPicPr>
            <a:picLocks noChangeAspect="1"/>
          </p:cNvPicPr>
          <p:nvPr/>
        </p:nvPicPr>
        <p:blipFill>
          <a:blip r:embed="rId3"/>
          <a:srcRect t="80855"/>
          <a:stretch/>
        </p:blipFill>
        <p:spPr>
          <a:xfrm>
            <a:off x="5207167" y="4693972"/>
            <a:ext cx="5372850" cy="317353"/>
          </a:xfrm>
          <a:prstGeom prst="rect">
            <a:avLst/>
          </a:prstGeom>
        </p:spPr>
      </p:pic>
      <p:pic>
        <p:nvPicPr>
          <p:cNvPr id="13" name="Picture 12">
            <a:extLst>
              <a:ext uri="{FF2B5EF4-FFF2-40B4-BE49-F238E27FC236}">
                <a16:creationId xmlns:a16="http://schemas.microsoft.com/office/drawing/2014/main" id="{C14C62A0-554A-382D-ACCC-0A2A99F55CFD}"/>
              </a:ext>
            </a:extLst>
          </p:cNvPr>
          <p:cNvPicPr>
            <a:picLocks noChangeAspect="1"/>
          </p:cNvPicPr>
          <p:nvPr/>
        </p:nvPicPr>
        <p:blipFill>
          <a:blip r:embed="rId3"/>
          <a:srcRect t="60671" b="19700"/>
          <a:stretch/>
        </p:blipFill>
        <p:spPr>
          <a:xfrm>
            <a:off x="5207167" y="4355840"/>
            <a:ext cx="5372850" cy="325359"/>
          </a:xfrm>
          <a:prstGeom prst="rect">
            <a:avLst/>
          </a:prstGeom>
        </p:spPr>
      </p:pic>
      <p:pic>
        <p:nvPicPr>
          <p:cNvPr id="14" name="Picture 13">
            <a:extLst>
              <a:ext uri="{FF2B5EF4-FFF2-40B4-BE49-F238E27FC236}">
                <a16:creationId xmlns:a16="http://schemas.microsoft.com/office/drawing/2014/main" id="{F0585A85-4018-478B-7DAA-5C7F96D2EAD8}"/>
              </a:ext>
            </a:extLst>
          </p:cNvPr>
          <p:cNvPicPr>
            <a:picLocks noChangeAspect="1"/>
          </p:cNvPicPr>
          <p:nvPr/>
        </p:nvPicPr>
        <p:blipFill>
          <a:blip r:embed="rId3"/>
          <a:srcRect t="39242" b="38922"/>
          <a:stretch/>
        </p:blipFill>
        <p:spPr>
          <a:xfrm>
            <a:off x="5207167" y="4001830"/>
            <a:ext cx="5372850" cy="361949"/>
          </a:xfrm>
          <a:prstGeom prst="rect">
            <a:avLst/>
          </a:prstGeom>
        </p:spPr>
      </p:pic>
    </p:spTree>
    <p:extLst>
      <p:ext uri="{BB962C8B-B14F-4D97-AF65-F5344CB8AC3E}">
        <p14:creationId xmlns:p14="http://schemas.microsoft.com/office/powerpoint/2010/main" val="20969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19-109)</a:t>
            </a:r>
            <a:br>
              <a:rPr lang="en-US" sz="1900" dirty="0"/>
            </a:br>
            <a:endParaRPr lang="en-US" sz="1900" dirty="0"/>
          </a:p>
          <a:p>
            <a:r>
              <a:rPr lang="en-US" sz="1900" b="1" dirty="0"/>
              <a:t>Missing Data Analysis </a:t>
            </a:r>
            <a:r>
              <a:rPr lang="en-US" sz="1900" dirty="0"/>
              <a:t>(lines 113-184)</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189-200)</a:t>
            </a:r>
            <a:br>
              <a:rPr lang="en-US" sz="1900" dirty="0"/>
            </a:br>
            <a:endParaRPr lang="en-US" sz="1900" dirty="0"/>
          </a:p>
          <a:p>
            <a:r>
              <a:rPr lang="en-US" sz="1900" b="1" dirty="0"/>
              <a:t>Moderation</a:t>
            </a:r>
          </a:p>
          <a:p>
            <a:pPr lvl="1"/>
            <a:r>
              <a:rPr lang="en-US" sz="1900" dirty="0"/>
              <a:t>Nominal predictor &amp; nominal moderator (lines 210 – 241)</a:t>
            </a:r>
          </a:p>
          <a:p>
            <a:pPr lvl="1"/>
            <a:r>
              <a:rPr lang="en-US" sz="1900" dirty="0"/>
              <a:t>Continuous predictor &amp; nominal moderator (lines 247-278)</a:t>
            </a:r>
          </a:p>
          <a:p>
            <a:pPr lvl="1"/>
            <a:r>
              <a:rPr lang="en-US" sz="1900" dirty="0"/>
              <a:t>Continuous predictor &amp; continuous moderator (lines 282-310)</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874</TotalTime>
  <Words>5320</Words>
  <Application>Microsoft Office PowerPoint</Application>
  <PresentationFormat>Widescreen</PresentationFormat>
  <Paragraphs>532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Interpreting Coefficients</vt:lpstr>
      <vt:lpstr>Plugging in</vt:lpstr>
      <vt:lpstr>Introduction to Mediation</vt:lpstr>
      <vt:lpstr>Full Mediation</vt:lpstr>
      <vt:lpstr>Partial Mediation</vt:lpstr>
      <vt:lpstr>Statistical Methods for Testing Mediation</vt:lpstr>
      <vt:lpstr>Data Preparation for Mediation Analysis</vt:lpstr>
      <vt:lpstr>Common Pitfalls in Mediation Analysis</vt:lpstr>
      <vt:lpstr>Why not p-values in Mediation? Bootstrapped Coefficients</vt:lpstr>
      <vt:lpstr>Mediation Example in R</vt:lpstr>
      <vt:lpstr>Mediation Example PROCESS Macro (SPSS)</vt:lpstr>
      <vt:lpstr>Suppression</vt:lpstr>
      <vt:lpstr>Reporting Mediation Results</vt:lpstr>
      <vt:lpstr>Power Analysis with G*Power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80</cp:revision>
  <dcterms:created xsi:type="dcterms:W3CDTF">2025-03-17T18:40:22Z</dcterms:created>
  <dcterms:modified xsi:type="dcterms:W3CDTF">2025-04-11T19:02:43Z</dcterms:modified>
</cp:coreProperties>
</file>