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68" r:id="rId5"/>
    <p:sldId id="269" r:id="rId6"/>
    <p:sldId id="260" r:id="rId7"/>
    <p:sldId id="263" r:id="rId8"/>
    <p:sldId id="265" r:id="rId9"/>
    <p:sldId id="271" r:id="rId10"/>
    <p:sldId id="272" r:id="rId11"/>
    <p:sldId id="277" r:id="rId12"/>
    <p:sldId id="276" r:id="rId13"/>
    <p:sldId id="259" r:id="rId14"/>
    <p:sldId id="270" r:id="rId15"/>
    <p:sldId id="274" r:id="rId16"/>
    <p:sldId id="261" r:id="rId17"/>
    <p:sldId id="262" r:id="rId18"/>
    <p:sldId id="264" r:id="rId19"/>
    <p:sldId id="275" r:id="rId20"/>
    <p:sldId id="278"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0FE6F5-AEAC-4D83-85FD-8CF2711E384C}">
          <p14:sldIdLst>
            <p14:sldId id="256"/>
            <p14:sldId id="257"/>
          </p14:sldIdLst>
        </p14:section>
        <p14:section name="Moderation" id="{8D127015-CCD6-4FE9-BD67-59297C308201}">
          <p14:sldIdLst>
            <p14:sldId id="258"/>
            <p14:sldId id="268"/>
            <p14:sldId id="269"/>
            <p14:sldId id="260"/>
            <p14:sldId id="263"/>
            <p14:sldId id="265"/>
            <p14:sldId id="271"/>
            <p14:sldId id="272"/>
            <p14:sldId id="277"/>
            <p14:sldId id="276"/>
          </p14:sldIdLst>
        </p14:section>
        <p14:section name="Mediation" id="{0B0743C2-F348-48AF-BF7C-D4E3D16BBBBC}">
          <p14:sldIdLst>
            <p14:sldId id="259"/>
            <p14:sldId id="270"/>
            <p14:sldId id="274"/>
            <p14:sldId id="261"/>
            <p14:sldId id="262"/>
            <p14:sldId id="264"/>
            <p14:sldId id="275"/>
            <p14:sldId id="278"/>
          </p14:sldIdLst>
        </p14:section>
        <p14:section name="Power Analysis" id="{A2C2FC1A-6E52-4EF3-ACF2-0007060E7A6B}">
          <p14:sldIdLst>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9341" autoAdjust="0"/>
  </p:normalViewPr>
  <p:slideViewPr>
    <p:cSldViewPr snapToGrid="0">
      <p:cViewPr varScale="1">
        <p:scale>
          <a:sx n="47" d="100"/>
          <a:sy n="47" d="100"/>
        </p:scale>
        <p:origin x="191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05DD5E-E40E-4028-AF7F-17913C406667}" type="doc">
      <dgm:prSet loTypeId="urn:microsoft.com/office/officeart/2016/7/layout/BasicLinearProcessNumbered" loCatId="process" qsTypeId="urn:microsoft.com/office/officeart/2005/8/quickstyle/simple2" qsCatId="simple" csTypeId="urn:microsoft.com/office/officeart/2005/8/colors/colorful2" csCatId="colorful" phldr="1"/>
      <dgm:spPr/>
      <dgm:t>
        <a:bodyPr/>
        <a:lstStyle/>
        <a:p>
          <a:endParaRPr lang="en-US"/>
        </a:p>
      </dgm:t>
    </dgm:pt>
    <dgm:pt modelId="{4CD5D2AA-4762-40B3-A4F4-8B7B9DB4493E}">
      <dgm:prSet/>
      <dgm:spPr/>
      <dgm:t>
        <a:bodyPr/>
        <a:lstStyle/>
        <a:p>
          <a:r>
            <a:rPr lang="en-US" b="1" dirty="0"/>
            <a:t>Statistical methods for testing each approach</a:t>
          </a:r>
          <a:endParaRPr lang="en-US" dirty="0"/>
        </a:p>
      </dgm:t>
    </dgm:pt>
    <dgm:pt modelId="{59C98AEB-4297-4AA4-872F-0A1DF7804837}" type="sibTrans" cxnId="{79C04A08-2069-4D37-ADCE-C3A3FC94B248}">
      <dgm:prSet phldrT="1" phldr="0"/>
      <dgm:spPr/>
      <dgm:t>
        <a:bodyPr/>
        <a:lstStyle/>
        <a:p>
          <a:r>
            <a:rPr lang="en-US"/>
            <a:t>1</a:t>
          </a:r>
        </a:p>
      </dgm:t>
    </dgm:pt>
    <dgm:pt modelId="{B43FE249-6115-4327-A9C1-AF336B5A3340}" type="parTrans" cxnId="{79C04A08-2069-4D37-ADCE-C3A3FC94B248}">
      <dgm:prSet/>
      <dgm:spPr/>
      <dgm:t>
        <a:bodyPr/>
        <a:lstStyle/>
        <a:p>
          <a:endParaRPr lang="en-US"/>
        </a:p>
      </dgm:t>
    </dgm:pt>
    <dgm:pt modelId="{37C39EB4-67E7-4493-965A-5060E74E3CDD}">
      <dgm:prSet/>
      <dgm:spPr/>
      <dgm:t>
        <a:bodyPr/>
        <a:lstStyle/>
        <a:p>
          <a:r>
            <a:rPr lang="en-US" b="1" dirty="0"/>
            <a:t>Data preparation &amp; assumptions</a:t>
          </a:r>
          <a:endParaRPr lang="en-US" dirty="0"/>
        </a:p>
      </dgm:t>
    </dgm:pt>
    <dgm:pt modelId="{B63FB1A3-6DFB-4D9A-A7FD-BB6EB5B3151D}" type="sibTrans" cxnId="{042426B7-C2C9-4407-8E2A-A7F2AD0509E9}">
      <dgm:prSet phldrT="2" phldr="0"/>
      <dgm:spPr/>
      <dgm:t>
        <a:bodyPr/>
        <a:lstStyle/>
        <a:p>
          <a:r>
            <a:rPr lang="en-US"/>
            <a:t>2</a:t>
          </a:r>
        </a:p>
      </dgm:t>
    </dgm:pt>
    <dgm:pt modelId="{EB72DF3B-597D-48DE-810D-BF3718F284BF}" type="parTrans" cxnId="{042426B7-C2C9-4407-8E2A-A7F2AD0509E9}">
      <dgm:prSet/>
      <dgm:spPr/>
      <dgm:t>
        <a:bodyPr/>
        <a:lstStyle/>
        <a:p>
          <a:endParaRPr lang="en-US"/>
        </a:p>
      </dgm:t>
    </dgm:pt>
    <dgm:pt modelId="{56C706E1-86EC-46BB-B837-4C9DC4F48BA4}">
      <dgm:prSet/>
      <dgm:spPr/>
      <dgm:t>
        <a:bodyPr/>
        <a:lstStyle/>
        <a:p>
          <a:pPr>
            <a:buNone/>
          </a:pPr>
          <a:r>
            <a:rPr lang="en-US" b="1" dirty="0"/>
            <a:t>Common pitfalls &amp; how to avoid them</a:t>
          </a:r>
          <a:endParaRPr lang="en-US" dirty="0"/>
        </a:p>
      </dgm:t>
    </dgm:pt>
    <dgm:pt modelId="{2F710113-7E18-4F5C-A4FA-07813E0C7947}" type="sibTrans" cxnId="{DD1237D3-18C6-43A8-B5ED-34840ADC12C6}">
      <dgm:prSet phldrT="3" phldr="0"/>
      <dgm:spPr/>
      <dgm:t>
        <a:bodyPr/>
        <a:lstStyle/>
        <a:p>
          <a:r>
            <a:rPr lang="en-US"/>
            <a:t>3</a:t>
          </a:r>
        </a:p>
      </dgm:t>
    </dgm:pt>
    <dgm:pt modelId="{4D7DE01B-6F55-4391-A531-447BB433D362}" type="parTrans" cxnId="{DD1237D3-18C6-43A8-B5ED-34840ADC12C6}">
      <dgm:prSet/>
      <dgm:spPr/>
      <dgm:t>
        <a:bodyPr/>
        <a:lstStyle/>
        <a:p>
          <a:endParaRPr lang="en-US"/>
        </a:p>
      </dgm:t>
    </dgm:pt>
    <dgm:pt modelId="{113757B4-A662-49FD-A415-486E01AD0C46}">
      <dgm:prSet/>
      <dgm:spPr/>
      <dgm:t>
        <a:bodyPr/>
        <a:lstStyle/>
        <a:p>
          <a:pPr>
            <a:buNone/>
          </a:pPr>
          <a:r>
            <a:rPr lang="en-US" b="1" dirty="0"/>
            <a:t>Practical examples and interpretation</a:t>
          </a:r>
        </a:p>
      </dgm:t>
    </dgm:pt>
    <dgm:pt modelId="{F60A4B77-01FB-433E-898E-3D7DA39CEDE8}" type="parTrans" cxnId="{05E9B49D-4E5F-4430-97E7-3790C3F22DBB}">
      <dgm:prSet/>
      <dgm:spPr/>
      <dgm:t>
        <a:bodyPr/>
        <a:lstStyle/>
        <a:p>
          <a:endParaRPr lang="en-US"/>
        </a:p>
      </dgm:t>
    </dgm:pt>
    <dgm:pt modelId="{D136E61B-E165-406D-8353-1B89CB3FC474}" type="sibTrans" cxnId="{05E9B49D-4E5F-4430-97E7-3790C3F22DBB}">
      <dgm:prSet phldrT="4" phldr="0"/>
      <dgm:spPr/>
      <dgm:t>
        <a:bodyPr/>
        <a:lstStyle/>
        <a:p>
          <a:r>
            <a:rPr lang="en-US"/>
            <a:t>4</a:t>
          </a:r>
        </a:p>
      </dgm:t>
    </dgm:pt>
    <dgm:pt modelId="{74E1EEAA-CAB7-42F1-9246-4C69EE5903DB}">
      <dgm:prSet/>
      <dgm:spPr/>
      <dgm:t>
        <a:bodyPr/>
        <a:lstStyle/>
        <a:p>
          <a:pPr>
            <a:buNone/>
          </a:pPr>
          <a:r>
            <a:rPr lang="en-US" b="1" dirty="0"/>
            <a:t>Power Analysis</a:t>
          </a:r>
        </a:p>
      </dgm:t>
    </dgm:pt>
    <dgm:pt modelId="{CBDB5C4C-EBB9-4F4A-BA0D-5F8205DE73C5}" type="parTrans" cxnId="{92FDFDC6-65F2-40D6-8B26-FEE50561B657}">
      <dgm:prSet/>
      <dgm:spPr/>
      <dgm:t>
        <a:bodyPr/>
        <a:lstStyle/>
        <a:p>
          <a:endParaRPr lang="en-US"/>
        </a:p>
      </dgm:t>
    </dgm:pt>
    <dgm:pt modelId="{04236B3B-ACCF-48FA-B26C-972EC5F7FED9}" type="sibTrans" cxnId="{92FDFDC6-65F2-40D6-8B26-FEE50561B657}">
      <dgm:prSet phldrT="5" phldr="0"/>
      <dgm:spPr/>
      <dgm:t>
        <a:bodyPr/>
        <a:lstStyle/>
        <a:p>
          <a:r>
            <a:rPr lang="en-US"/>
            <a:t>5</a:t>
          </a:r>
        </a:p>
      </dgm:t>
    </dgm:pt>
    <dgm:pt modelId="{927974BF-3B1E-45F1-8CFB-E9E43B74A993}" type="pres">
      <dgm:prSet presAssocID="{DD05DD5E-E40E-4028-AF7F-17913C406667}" presName="Name0" presStyleCnt="0">
        <dgm:presLayoutVars>
          <dgm:animLvl val="lvl"/>
          <dgm:resizeHandles val="exact"/>
        </dgm:presLayoutVars>
      </dgm:prSet>
      <dgm:spPr/>
    </dgm:pt>
    <dgm:pt modelId="{42CBA463-EAEF-4450-8D6E-2C551245CFF5}" type="pres">
      <dgm:prSet presAssocID="{4CD5D2AA-4762-40B3-A4F4-8B7B9DB4493E}" presName="compositeNode" presStyleCnt="0">
        <dgm:presLayoutVars>
          <dgm:bulletEnabled val="1"/>
        </dgm:presLayoutVars>
      </dgm:prSet>
      <dgm:spPr/>
    </dgm:pt>
    <dgm:pt modelId="{CA2CE671-A076-497E-9B85-55748FF05F22}" type="pres">
      <dgm:prSet presAssocID="{4CD5D2AA-4762-40B3-A4F4-8B7B9DB4493E}" presName="bgRect" presStyleLbl="bgAccFollowNode1" presStyleIdx="0" presStyleCnt="5"/>
      <dgm:spPr/>
    </dgm:pt>
    <dgm:pt modelId="{265ABCEC-867B-4FD9-8B1A-D46E988CA952}" type="pres">
      <dgm:prSet presAssocID="{59C98AEB-4297-4AA4-872F-0A1DF7804837}" presName="sibTransNodeCircle" presStyleLbl="alignNode1" presStyleIdx="0" presStyleCnt="10">
        <dgm:presLayoutVars>
          <dgm:chMax val="0"/>
          <dgm:bulletEnabled/>
        </dgm:presLayoutVars>
      </dgm:prSet>
      <dgm:spPr/>
    </dgm:pt>
    <dgm:pt modelId="{19E4E9BD-84C2-4EC7-9DDF-07FC940DD4C6}" type="pres">
      <dgm:prSet presAssocID="{4CD5D2AA-4762-40B3-A4F4-8B7B9DB4493E}" presName="bottomLine" presStyleLbl="alignNode1" presStyleIdx="1" presStyleCnt="10">
        <dgm:presLayoutVars/>
      </dgm:prSet>
      <dgm:spPr/>
    </dgm:pt>
    <dgm:pt modelId="{2596D4EE-46AE-4DE3-8D86-ED1E229E4D58}" type="pres">
      <dgm:prSet presAssocID="{4CD5D2AA-4762-40B3-A4F4-8B7B9DB4493E}" presName="nodeText" presStyleLbl="bgAccFollowNode1" presStyleIdx="0" presStyleCnt="5">
        <dgm:presLayoutVars>
          <dgm:bulletEnabled val="1"/>
        </dgm:presLayoutVars>
      </dgm:prSet>
      <dgm:spPr/>
    </dgm:pt>
    <dgm:pt modelId="{F5C87482-F1C7-4EF6-BC18-2409E2289EEE}" type="pres">
      <dgm:prSet presAssocID="{59C98AEB-4297-4AA4-872F-0A1DF7804837}" presName="sibTrans" presStyleCnt="0"/>
      <dgm:spPr/>
    </dgm:pt>
    <dgm:pt modelId="{AEF5BCB5-0E5F-402A-BBCA-1D39E36DE344}" type="pres">
      <dgm:prSet presAssocID="{37C39EB4-67E7-4493-965A-5060E74E3CDD}" presName="compositeNode" presStyleCnt="0">
        <dgm:presLayoutVars>
          <dgm:bulletEnabled val="1"/>
        </dgm:presLayoutVars>
      </dgm:prSet>
      <dgm:spPr/>
    </dgm:pt>
    <dgm:pt modelId="{F32E6B3D-E0B0-4B0D-A7E7-C7383347C541}" type="pres">
      <dgm:prSet presAssocID="{37C39EB4-67E7-4493-965A-5060E74E3CDD}" presName="bgRect" presStyleLbl="bgAccFollowNode1" presStyleIdx="1" presStyleCnt="5"/>
      <dgm:spPr/>
    </dgm:pt>
    <dgm:pt modelId="{167BF650-8FFF-4906-B6CE-3A8CDD948851}" type="pres">
      <dgm:prSet presAssocID="{B63FB1A3-6DFB-4D9A-A7FD-BB6EB5B3151D}" presName="sibTransNodeCircle" presStyleLbl="alignNode1" presStyleIdx="2" presStyleCnt="10">
        <dgm:presLayoutVars>
          <dgm:chMax val="0"/>
          <dgm:bulletEnabled/>
        </dgm:presLayoutVars>
      </dgm:prSet>
      <dgm:spPr/>
    </dgm:pt>
    <dgm:pt modelId="{BE04B320-FFD4-405F-B810-BE2EF91207C1}" type="pres">
      <dgm:prSet presAssocID="{37C39EB4-67E7-4493-965A-5060E74E3CDD}" presName="bottomLine" presStyleLbl="alignNode1" presStyleIdx="3" presStyleCnt="10">
        <dgm:presLayoutVars/>
      </dgm:prSet>
      <dgm:spPr/>
    </dgm:pt>
    <dgm:pt modelId="{A7060366-3434-4973-808F-CDBE08C467C3}" type="pres">
      <dgm:prSet presAssocID="{37C39EB4-67E7-4493-965A-5060E74E3CDD}" presName="nodeText" presStyleLbl="bgAccFollowNode1" presStyleIdx="1" presStyleCnt="5">
        <dgm:presLayoutVars>
          <dgm:bulletEnabled val="1"/>
        </dgm:presLayoutVars>
      </dgm:prSet>
      <dgm:spPr/>
    </dgm:pt>
    <dgm:pt modelId="{12C0E566-0588-4B79-A553-098BF7927ADA}" type="pres">
      <dgm:prSet presAssocID="{B63FB1A3-6DFB-4D9A-A7FD-BB6EB5B3151D}" presName="sibTrans" presStyleCnt="0"/>
      <dgm:spPr/>
    </dgm:pt>
    <dgm:pt modelId="{8E201610-449A-4A66-A0FD-E9B69C0AB9FF}" type="pres">
      <dgm:prSet presAssocID="{56C706E1-86EC-46BB-B837-4C9DC4F48BA4}" presName="compositeNode" presStyleCnt="0">
        <dgm:presLayoutVars>
          <dgm:bulletEnabled val="1"/>
        </dgm:presLayoutVars>
      </dgm:prSet>
      <dgm:spPr/>
    </dgm:pt>
    <dgm:pt modelId="{DCC2316A-9FDE-4200-B38E-3C4D9426D67F}" type="pres">
      <dgm:prSet presAssocID="{56C706E1-86EC-46BB-B837-4C9DC4F48BA4}" presName="bgRect" presStyleLbl="bgAccFollowNode1" presStyleIdx="2" presStyleCnt="5"/>
      <dgm:spPr/>
    </dgm:pt>
    <dgm:pt modelId="{570AB622-718D-404C-9F5B-E4FF58638C95}" type="pres">
      <dgm:prSet presAssocID="{2F710113-7E18-4F5C-A4FA-07813E0C7947}" presName="sibTransNodeCircle" presStyleLbl="alignNode1" presStyleIdx="4" presStyleCnt="10">
        <dgm:presLayoutVars>
          <dgm:chMax val="0"/>
          <dgm:bulletEnabled/>
        </dgm:presLayoutVars>
      </dgm:prSet>
      <dgm:spPr/>
    </dgm:pt>
    <dgm:pt modelId="{17CEDDBD-C581-4374-9320-E21D1A02F0E9}" type="pres">
      <dgm:prSet presAssocID="{56C706E1-86EC-46BB-B837-4C9DC4F48BA4}" presName="bottomLine" presStyleLbl="alignNode1" presStyleIdx="5" presStyleCnt="10">
        <dgm:presLayoutVars/>
      </dgm:prSet>
      <dgm:spPr/>
    </dgm:pt>
    <dgm:pt modelId="{9E14AED8-60B9-4C2A-A518-A79ABE4347F2}" type="pres">
      <dgm:prSet presAssocID="{56C706E1-86EC-46BB-B837-4C9DC4F48BA4}" presName="nodeText" presStyleLbl="bgAccFollowNode1" presStyleIdx="2" presStyleCnt="5">
        <dgm:presLayoutVars>
          <dgm:bulletEnabled val="1"/>
        </dgm:presLayoutVars>
      </dgm:prSet>
      <dgm:spPr/>
    </dgm:pt>
    <dgm:pt modelId="{060DDAB8-620D-42F9-B49E-F3D1F499E77F}" type="pres">
      <dgm:prSet presAssocID="{2F710113-7E18-4F5C-A4FA-07813E0C7947}" presName="sibTrans" presStyleCnt="0"/>
      <dgm:spPr/>
    </dgm:pt>
    <dgm:pt modelId="{0612CC52-54E7-414C-8072-1FD980B62B77}" type="pres">
      <dgm:prSet presAssocID="{113757B4-A662-49FD-A415-486E01AD0C46}" presName="compositeNode" presStyleCnt="0">
        <dgm:presLayoutVars>
          <dgm:bulletEnabled val="1"/>
        </dgm:presLayoutVars>
      </dgm:prSet>
      <dgm:spPr/>
    </dgm:pt>
    <dgm:pt modelId="{CF88A104-1D88-4FC3-A289-40FD3A4DBA74}" type="pres">
      <dgm:prSet presAssocID="{113757B4-A662-49FD-A415-486E01AD0C46}" presName="bgRect" presStyleLbl="bgAccFollowNode1" presStyleIdx="3" presStyleCnt="5"/>
      <dgm:spPr/>
    </dgm:pt>
    <dgm:pt modelId="{F497660B-CEBB-4D73-A454-98D603E8B844}" type="pres">
      <dgm:prSet presAssocID="{D136E61B-E165-406D-8353-1B89CB3FC474}" presName="sibTransNodeCircle" presStyleLbl="alignNode1" presStyleIdx="6" presStyleCnt="10">
        <dgm:presLayoutVars>
          <dgm:chMax val="0"/>
          <dgm:bulletEnabled/>
        </dgm:presLayoutVars>
      </dgm:prSet>
      <dgm:spPr/>
    </dgm:pt>
    <dgm:pt modelId="{069B8D55-1E8D-4311-8087-C04E0C989038}" type="pres">
      <dgm:prSet presAssocID="{113757B4-A662-49FD-A415-486E01AD0C46}" presName="bottomLine" presStyleLbl="alignNode1" presStyleIdx="7" presStyleCnt="10">
        <dgm:presLayoutVars/>
      </dgm:prSet>
      <dgm:spPr/>
    </dgm:pt>
    <dgm:pt modelId="{F74245FD-4139-476F-B9AA-1731BF885B77}" type="pres">
      <dgm:prSet presAssocID="{113757B4-A662-49FD-A415-486E01AD0C46}" presName="nodeText" presStyleLbl="bgAccFollowNode1" presStyleIdx="3" presStyleCnt="5">
        <dgm:presLayoutVars>
          <dgm:bulletEnabled val="1"/>
        </dgm:presLayoutVars>
      </dgm:prSet>
      <dgm:spPr/>
    </dgm:pt>
    <dgm:pt modelId="{8FBBD688-5BE1-4D0A-9A83-D2F8819595DD}" type="pres">
      <dgm:prSet presAssocID="{D136E61B-E165-406D-8353-1B89CB3FC474}" presName="sibTrans" presStyleCnt="0"/>
      <dgm:spPr/>
    </dgm:pt>
    <dgm:pt modelId="{3998AEDB-7EA2-46CE-B5EA-BC32CC9311EE}" type="pres">
      <dgm:prSet presAssocID="{74E1EEAA-CAB7-42F1-9246-4C69EE5903DB}" presName="compositeNode" presStyleCnt="0">
        <dgm:presLayoutVars>
          <dgm:bulletEnabled val="1"/>
        </dgm:presLayoutVars>
      </dgm:prSet>
      <dgm:spPr/>
    </dgm:pt>
    <dgm:pt modelId="{5F521FC3-342E-4640-B3EF-ADF0C7AA92A0}" type="pres">
      <dgm:prSet presAssocID="{74E1EEAA-CAB7-42F1-9246-4C69EE5903DB}" presName="bgRect" presStyleLbl="bgAccFollowNode1" presStyleIdx="4" presStyleCnt="5" custLinFactNeighborX="1109" custLinFactNeighborY="264"/>
      <dgm:spPr/>
    </dgm:pt>
    <dgm:pt modelId="{D180FD87-E0DB-4BCF-84C4-ABC3B312A545}" type="pres">
      <dgm:prSet presAssocID="{04236B3B-ACCF-48FA-B26C-972EC5F7FED9}" presName="sibTransNodeCircle" presStyleLbl="alignNode1" presStyleIdx="8" presStyleCnt="10">
        <dgm:presLayoutVars>
          <dgm:chMax val="0"/>
          <dgm:bulletEnabled/>
        </dgm:presLayoutVars>
      </dgm:prSet>
      <dgm:spPr/>
    </dgm:pt>
    <dgm:pt modelId="{33824739-A107-4CBE-9E60-4387D0E78BFE}" type="pres">
      <dgm:prSet presAssocID="{74E1EEAA-CAB7-42F1-9246-4C69EE5903DB}" presName="bottomLine" presStyleLbl="alignNode1" presStyleIdx="9" presStyleCnt="10">
        <dgm:presLayoutVars/>
      </dgm:prSet>
      <dgm:spPr/>
    </dgm:pt>
    <dgm:pt modelId="{54F5E0C0-43AD-4E02-BD30-E518033B65FE}" type="pres">
      <dgm:prSet presAssocID="{74E1EEAA-CAB7-42F1-9246-4C69EE5903DB}" presName="nodeText" presStyleLbl="bgAccFollowNode1" presStyleIdx="4" presStyleCnt="5">
        <dgm:presLayoutVars>
          <dgm:bulletEnabled val="1"/>
        </dgm:presLayoutVars>
      </dgm:prSet>
      <dgm:spPr/>
    </dgm:pt>
  </dgm:ptLst>
  <dgm:cxnLst>
    <dgm:cxn modelId="{79C04A08-2069-4D37-ADCE-C3A3FC94B248}" srcId="{DD05DD5E-E40E-4028-AF7F-17913C406667}" destId="{4CD5D2AA-4762-40B3-A4F4-8B7B9DB4493E}" srcOrd="0" destOrd="0" parTransId="{B43FE249-6115-4327-A9C1-AF336B5A3340}" sibTransId="{59C98AEB-4297-4AA4-872F-0A1DF7804837}"/>
    <dgm:cxn modelId="{C0FAB612-7295-43AF-B6AA-45AF95BA4756}" type="presOf" srcId="{37C39EB4-67E7-4493-965A-5060E74E3CDD}" destId="{A7060366-3434-4973-808F-CDBE08C467C3}" srcOrd="1" destOrd="0" presId="urn:microsoft.com/office/officeart/2016/7/layout/BasicLinearProcessNumbered"/>
    <dgm:cxn modelId="{9E87D218-A2BC-4958-9CA9-7AF71537F4C1}" type="presOf" srcId="{113757B4-A662-49FD-A415-486E01AD0C46}" destId="{F74245FD-4139-476F-B9AA-1731BF885B77}" srcOrd="1" destOrd="0" presId="urn:microsoft.com/office/officeart/2016/7/layout/BasicLinearProcessNumbered"/>
    <dgm:cxn modelId="{B8E00C35-2150-4C99-BD08-D66DD22C5D20}" type="presOf" srcId="{04236B3B-ACCF-48FA-B26C-972EC5F7FED9}" destId="{D180FD87-E0DB-4BCF-84C4-ABC3B312A545}" srcOrd="0" destOrd="0" presId="urn:microsoft.com/office/officeart/2016/7/layout/BasicLinearProcessNumbered"/>
    <dgm:cxn modelId="{6410405C-150B-45D5-BE43-9D926E199876}" type="presOf" srcId="{74E1EEAA-CAB7-42F1-9246-4C69EE5903DB}" destId="{54F5E0C0-43AD-4E02-BD30-E518033B65FE}" srcOrd="1" destOrd="0" presId="urn:microsoft.com/office/officeart/2016/7/layout/BasicLinearProcessNumbered"/>
    <dgm:cxn modelId="{62939465-BE38-4215-8479-276E08C6551D}" type="presOf" srcId="{DD05DD5E-E40E-4028-AF7F-17913C406667}" destId="{927974BF-3B1E-45F1-8CFB-E9E43B74A993}" srcOrd="0" destOrd="0" presId="urn:microsoft.com/office/officeart/2016/7/layout/BasicLinearProcessNumbered"/>
    <dgm:cxn modelId="{27EC857C-E9FB-4EEC-A53D-4E812359F296}" type="presOf" srcId="{56C706E1-86EC-46BB-B837-4C9DC4F48BA4}" destId="{DCC2316A-9FDE-4200-B38E-3C4D9426D67F}" srcOrd="0" destOrd="0" presId="urn:microsoft.com/office/officeart/2016/7/layout/BasicLinearProcessNumbered"/>
    <dgm:cxn modelId="{0178EF7F-2758-412E-AE1C-6486E81A20E3}" type="presOf" srcId="{74E1EEAA-CAB7-42F1-9246-4C69EE5903DB}" destId="{5F521FC3-342E-4640-B3EF-ADF0C7AA92A0}" srcOrd="0" destOrd="0" presId="urn:microsoft.com/office/officeart/2016/7/layout/BasicLinearProcessNumbered"/>
    <dgm:cxn modelId="{E0D9828A-A738-412C-8804-E294F68F0CE7}" type="presOf" srcId="{4CD5D2AA-4762-40B3-A4F4-8B7B9DB4493E}" destId="{CA2CE671-A076-497E-9B85-55748FF05F22}" srcOrd="0" destOrd="0" presId="urn:microsoft.com/office/officeart/2016/7/layout/BasicLinearProcessNumbered"/>
    <dgm:cxn modelId="{78A6E892-F22C-4BC7-A59D-B83761BECE14}" type="presOf" srcId="{B63FB1A3-6DFB-4D9A-A7FD-BB6EB5B3151D}" destId="{167BF650-8FFF-4906-B6CE-3A8CDD948851}" srcOrd="0" destOrd="0" presId="urn:microsoft.com/office/officeart/2016/7/layout/BasicLinearProcessNumbered"/>
    <dgm:cxn modelId="{B9314196-EA17-4F12-BB0B-93AFC142EE98}" type="presOf" srcId="{56C706E1-86EC-46BB-B837-4C9DC4F48BA4}" destId="{9E14AED8-60B9-4C2A-A518-A79ABE4347F2}" srcOrd="1" destOrd="0" presId="urn:microsoft.com/office/officeart/2016/7/layout/BasicLinearProcessNumbered"/>
    <dgm:cxn modelId="{FEDC469B-DBFC-47B6-9F0B-A41FAD5C8715}" type="presOf" srcId="{4CD5D2AA-4762-40B3-A4F4-8B7B9DB4493E}" destId="{2596D4EE-46AE-4DE3-8D86-ED1E229E4D58}" srcOrd="1" destOrd="0" presId="urn:microsoft.com/office/officeart/2016/7/layout/BasicLinearProcessNumbered"/>
    <dgm:cxn modelId="{05E9B49D-4E5F-4430-97E7-3790C3F22DBB}" srcId="{DD05DD5E-E40E-4028-AF7F-17913C406667}" destId="{113757B4-A662-49FD-A415-486E01AD0C46}" srcOrd="3" destOrd="0" parTransId="{F60A4B77-01FB-433E-898E-3D7DA39CEDE8}" sibTransId="{D136E61B-E165-406D-8353-1B89CB3FC474}"/>
    <dgm:cxn modelId="{9E4AABAB-150E-4479-87EF-EDB5E0D9E094}" type="presOf" srcId="{D136E61B-E165-406D-8353-1B89CB3FC474}" destId="{F497660B-CEBB-4D73-A454-98D603E8B844}" srcOrd="0" destOrd="0" presId="urn:microsoft.com/office/officeart/2016/7/layout/BasicLinearProcessNumbered"/>
    <dgm:cxn modelId="{042426B7-C2C9-4407-8E2A-A7F2AD0509E9}" srcId="{DD05DD5E-E40E-4028-AF7F-17913C406667}" destId="{37C39EB4-67E7-4493-965A-5060E74E3CDD}" srcOrd="1" destOrd="0" parTransId="{EB72DF3B-597D-48DE-810D-BF3718F284BF}" sibTransId="{B63FB1A3-6DFB-4D9A-A7FD-BB6EB5B3151D}"/>
    <dgm:cxn modelId="{92FDFDC6-65F2-40D6-8B26-FEE50561B657}" srcId="{DD05DD5E-E40E-4028-AF7F-17913C406667}" destId="{74E1EEAA-CAB7-42F1-9246-4C69EE5903DB}" srcOrd="4" destOrd="0" parTransId="{CBDB5C4C-EBB9-4F4A-BA0D-5F8205DE73C5}" sibTransId="{04236B3B-ACCF-48FA-B26C-972EC5F7FED9}"/>
    <dgm:cxn modelId="{174EB6CF-209C-4815-9ED7-380B5AA6A1D6}" type="presOf" srcId="{59C98AEB-4297-4AA4-872F-0A1DF7804837}" destId="{265ABCEC-867B-4FD9-8B1A-D46E988CA952}" srcOrd="0" destOrd="0" presId="urn:microsoft.com/office/officeart/2016/7/layout/BasicLinearProcessNumbered"/>
    <dgm:cxn modelId="{DD1237D3-18C6-43A8-B5ED-34840ADC12C6}" srcId="{DD05DD5E-E40E-4028-AF7F-17913C406667}" destId="{56C706E1-86EC-46BB-B837-4C9DC4F48BA4}" srcOrd="2" destOrd="0" parTransId="{4D7DE01B-6F55-4391-A531-447BB433D362}" sibTransId="{2F710113-7E18-4F5C-A4FA-07813E0C7947}"/>
    <dgm:cxn modelId="{575DBAD3-3C3E-44D0-985D-084693683D26}" type="presOf" srcId="{2F710113-7E18-4F5C-A4FA-07813E0C7947}" destId="{570AB622-718D-404C-9F5B-E4FF58638C95}" srcOrd="0" destOrd="0" presId="urn:microsoft.com/office/officeart/2016/7/layout/BasicLinearProcessNumbered"/>
    <dgm:cxn modelId="{BC6C55F7-CB0B-4AD0-A495-03B2B3D8208A}" type="presOf" srcId="{37C39EB4-67E7-4493-965A-5060E74E3CDD}" destId="{F32E6B3D-E0B0-4B0D-A7E7-C7383347C541}" srcOrd="0" destOrd="0" presId="urn:microsoft.com/office/officeart/2016/7/layout/BasicLinearProcessNumbered"/>
    <dgm:cxn modelId="{ABBF4EF8-2082-4938-A5E3-1275412F758C}" type="presOf" srcId="{113757B4-A662-49FD-A415-486E01AD0C46}" destId="{CF88A104-1D88-4FC3-A289-40FD3A4DBA74}" srcOrd="0" destOrd="0" presId="urn:microsoft.com/office/officeart/2016/7/layout/BasicLinearProcessNumbered"/>
    <dgm:cxn modelId="{D81E43DE-2F36-4B23-BF0C-5A8D2FC0AF70}" type="presParOf" srcId="{927974BF-3B1E-45F1-8CFB-E9E43B74A993}" destId="{42CBA463-EAEF-4450-8D6E-2C551245CFF5}" srcOrd="0" destOrd="0" presId="urn:microsoft.com/office/officeart/2016/7/layout/BasicLinearProcessNumbered"/>
    <dgm:cxn modelId="{2885C5F1-A4AD-43FE-A8BA-E1BF16101D3A}" type="presParOf" srcId="{42CBA463-EAEF-4450-8D6E-2C551245CFF5}" destId="{CA2CE671-A076-497E-9B85-55748FF05F22}" srcOrd="0" destOrd="0" presId="urn:microsoft.com/office/officeart/2016/7/layout/BasicLinearProcessNumbered"/>
    <dgm:cxn modelId="{BB4D67CF-6401-485A-9E17-90C4862F6858}" type="presParOf" srcId="{42CBA463-EAEF-4450-8D6E-2C551245CFF5}" destId="{265ABCEC-867B-4FD9-8B1A-D46E988CA952}" srcOrd="1" destOrd="0" presId="urn:microsoft.com/office/officeart/2016/7/layout/BasicLinearProcessNumbered"/>
    <dgm:cxn modelId="{5F0C6C51-A117-437A-A831-B93950B7ED69}" type="presParOf" srcId="{42CBA463-EAEF-4450-8D6E-2C551245CFF5}" destId="{19E4E9BD-84C2-4EC7-9DDF-07FC940DD4C6}" srcOrd="2" destOrd="0" presId="urn:microsoft.com/office/officeart/2016/7/layout/BasicLinearProcessNumbered"/>
    <dgm:cxn modelId="{ACB6A0E8-5856-49EE-9621-CFE00C10366D}" type="presParOf" srcId="{42CBA463-EAEF-4450-8D6E-2C551245CFF5}" destId="{2596D4EE-46AE-4DE3-8D86-ED1E229E4D58}" srcOrd="3" destOrd="0" presId="urn:microsoft.com/office/officeart/2016/7/layout/BasicLinearProcessNumbered"/>
    <dgm:cxn modelId="{139FD9C2-8197-4BB6-A5DA-FEF3D717916B}" type="presParOf" srcId="{927974BF-3B1E-45F1-8CFB-E9E43B74A993}" destId="{F5C87482-F1C7-4EF6-BC18-2409E2289EEE}" srcOrd="1" destOrd="0" presId="urn:microsoft.com/office/officeart/2016/7/layout/BasicLinearProcessNumbered"/>
    <dgm:cxn modelId="{5F8F6A02-4D04-4ABD-9A58-186AFAC5D2E3}" type="presParOf" srcId="{927974BF-3B1E-45F1-8CFB-E9E43B74A993}" destId="{AEF5BCB5-0E5F-402A-BBCA-1D39E36DE344}" srcOrd="2" destOrd="0" presId="urn:microsoft.com/office/officeart/2016/7/layout/BasicLinearProcessNumbered"/>
    <dgm:cxn modelId="{5BAC946D-FB11-4A6A-86DD-79C53680B806}" type="presParOf" srcId="{AEF5BCB5-0E5F-402A-BBCA-1D39E36DE344}" destId="{F32E6B3D-E0B0-4B0D-A7E7-C7383347C541}" srcOrd="0" destOrd="0" presId="urn:microsoft.com/office/officeart/2016/7/layout/BasicLinearProcessNumbered"/>
    <dgm:cxn modelId="{6543860A-265D-4834-91CF-2BA8E6059FB2}" type="presParOf" srcId="{AEF5BCB5-0E5F-402A-BBCA-1D39E36DE344}" destId="{167BF650-8FFF-4906-B6CE-3A8CDD948851}" srcOrd="1" destOrd="0" presId="urn:microsoft.com/office/officeart/2016/7/layout/BasicLinearProcessNumbered"/>
    <dgm:cxn modelId="{46C4842B-6467-47FC-927D-78AE91B9E4BC}" type="presParOf" srcId="{AEF5BCB5-0E5F-402A-BBCA-1D39E36DE344}" destId="{BE04B320-FFD4-405F-B810-BE2EF91207C1}" srcOrd="2" destOrd="0" presId="urn:microsoft.com/office/officeart/2016/7/layout/BasicLinearProcessNumbered"/>
    <dgm:cxn modelId="{4AC96C23-E23E-4F6E-B280-C38F9E7279F3}" type="presParOf" srcId="{AEF5BCB5-0E5F-402A-BBCA-1D39E36DE344}" destId="{A7060366-3434-4973-808F-CDBE08C467C3}" srcOrd="3" destOrd="0" presId="urn:microsoft.com/office/officeart/2016/7/layout/BasicLinearProcessNumbered"/>
    <dgm:cxn modelId="{234D5DA3-AD39-4F5A-8C05-E94F845E4DA4}" type="presParOf" srcId="{927974BF-3B1E-45F1-8CFB-E9E43B74A993}" destId="{12C0E566-0588-4B79-A553-098BF7927ADA}" srcOrd="3" destOrd="0" presId="urn:microsoft.com/office/officeart/2016/7/layout/BasicLinearProcessNumbered"/>
    <dgm:cxn modelId="{15F79B15-12C6-47DD-BC6D-27684D82E07F}" type="presParOf" srcId="{927974BF-3B1E-45F1-8CFB-E9E43B74A993}" destId="{8E201610-449A-4A66-A0FD-E9B69C0AB9FF}" srcOrd="4" destOrd="0" presId="urn:microsoft.com/office/officeart/2016/7/layout/BasicLinearProcessNumbered"/>
    <dgm:cxn modelId="{D716762D-CD38-40DD-AA51-2940F217A9F3}" type="presParOf" srcId="{8E201610-449A-4A66-A0FD-E9B69C0AB9FF}" destId="{DCC2316A-9FDE-4200-B38E-3C4D9426D67F}" srcOrd="0" destOrd="0" presId="urn:microsoft.com/office/officeart/2016/7/layout/BasicLinearProcessNumbered"/>
    <dgm:cxn modelId="{AC3B988B-9E8F-473A-8582-DF582A0AE300}" type="presParOf" srcId="{8E201610-449A-4A66-A0FD-E9B69C0AB9FF}" destId="{570AB622-718D-404C-9F5B-E4FF58638C95}" srcOrd="1" destOrd="0" presId="urn:microsoft.com/office/officeart/2016/7/layout/BasicLinearProcessNumbered"/>
    <dgm:cxn modelId="{20333CD6-AEA8-4CCD-A28A-FE9DCC0A1DB5}" type="presParOf" srcId="{8E201610-449A-4A66-A0FD-E9B69C0AB9FF}" destId="{17CEDDBD-C581-4374-9320-E21D1A02F0E9}" srcOrd="2" destOrd="0" presId="urn:microsoft.com/office/officeart/2016/7/layout/BasicLinearProcessNumbered"/>
    <dgm:cxn modelId="{B68446F3-A0AC-498A-996F-862E620E8FBE}" type="presParOf" srcId="{8E201610-449A-4A66-A0FD-E9B69C0AB9FF}" destId="{9E14AED8-60B9-4C2A-A518-A79ABE4347F2}" srcOrd="3" destOrd="0" presId="urn:microsoft.com/office/officeart/2016/7/layout/BasicLinearProcessNumbered"/>
    <dgm:cxn modelId="{8EB298BD-34CC-401B-9907-BD1E944967CC}" type="presParOf" srcId="{927974BF-3B1E-45F1-8CFB-E9E43B74A993}" destId="{060DDAB8-620D-42F9-B49E-F3D1F499E77F}" srcOrd="5" destOrd="0" presId="urn:microsoft.com/office/officeart/2016/7/layout/BasicLinearProcessNumbered"/>
    <dgm:cxn modelId="{973C03FA-A925-48F5-8E69-8785BDEB3D5B}" type="presParOf" srcId="{927974BF-3B1E-45F1-8CFB-E9E43B74A993}" destId="{0612CC52-54E7-414C-8072-1FD980B62B77}" srcOrd="6" destOrd="0" presId="urn:microsoft.com/office/officeart/2016/7/layout/BasicLinearProcessNumbered"/>
    <dgm:cxn modelId="{4C1CA21B-D65B-49A6-B8A1-1B140135DA32}" type="presParOf" srcId="{0612CC52-54E7-414C-8072-1FD980B62B77}" destId="{CF88A104-1D88-4FC3-A289-40FD3A4DBA74}" srcOrd="0" destOrd="0" presId="urn:microsoft.com/office/officeart/2016/7/layout/BasicLinearProcessNumbered"/>
    <dgm:cxn modelId="{F405CDA6-2B6E-4E8B-BE48-F96A4D8E701A}" type="presParOf" srcId="{0612CC52-54E7-414C-8072-1FD980B62B77}" destId="{F497660B-CEBB-4D73-A454-98D603E8B844}" srcOrd="1" destOrd="0" presId="urn:microsoft.com/office/officeart/2016/7/layout/BasicLinearProcessNumbered"/>
    <dgm:cxn modelId="{B594ADCF-5CEB-41A4-B4B4-CB23F303C786}" type="presParOf" srcId="{0612CC52-54E7-414C-8072-1FD980B62B77}" destId="{069B8D55-1E8D-4311-8087-C04E0C989038}" srcOrd="2" destOrd="0" presId="urn:microsoft.com/office/officeart/2016/7/layout/BasicLinearProcessNumbered"/>
    <dgm:cxn modelId="{4864765E-9079-4E27-A5EE-396541880076}" type="presParOf" srcId="{0612CC52-54E7-414C-8072-1FD980B62B77}" destId="{F74245FD-4139-476F-B9AA-1731BF885B77}" srcOrd="3" destOrd="0" presId="urn:microsoft.com/office/officeart/2016/7/layout/BasicLinearProcessNumbered"/>
    <dgm:cxn modelId="{82088339-F28C-427B-BC61-F52022DF408E}" type="presParOf" srcId="{927974BF-3B1E-45F1-8CFB-E9E43B74A993}" destId="{8FBBD688-5BE1-4D0A-9A83-D2F8819595DD}" srcOrd="7" destOrd="0" presId="urn:microsoft.com/office/officeart/2016/7/layout/BasicLinearProcessNumbered"/>
    <dgm:cxn modelId="{E4ACAC4E-B7F9-4202-9FC6-146C44ACED81}" type="presParOf" srcId="{927974BF-3B1E-45F1-8CFB-E9E43B74A993}" destId="{3998AEDB-7EA2-46CE-B5EA-BC32CC9311EE}" srcOrd="8" destOrd="0" presId="urn:microsoft.com/office/officeart/2016/7/layout/BasicLinearProcessNumbered"/>
    <dgm:cxn modelId="{903467A2-3AF3-4C8F-904A-CAEEC1D07355}" type="presParOf" srcId="{3998AEDB-7EA2-46CE-B5EA-BC32CC9311EE}" destId="{5F521FC3-342E-4640-B3EF-ADF0C7AA92A0}" srcOrd="0" destOrd="0" presId="urn:microsoft.com/office/officeart/2016/7/layout/BasicLinearProcessNumbered"/>
    <dgm:cxn modelId="{89953B5F-097C-4ED8-92EE-F0414348CFD1}" type="presParOf" srcId="{3998AEDB-7EA2-46CE-B5EA-BC32CC9311EE}" destId="{D180FD87-E0DB-4BCF-84C4-ABC3B312A545}" srcOrd="1" destOrd="0" presId="urn:microsoft.com/office/officeart/2016/7/layout/BasicLinearProcessNumbered"/>
    <dgm:cxn modelId="{F5ADFBA2-5286-4063-B221-2DD4CF93F39B}" type="presParOf" srcId="{3998AEDB-7EA2-46CE-B5EA-BC32CC9311EE}" destId="{33824739-A107-4CBE-9E60-4387D0E78BFE}" srcOrd="2" destOrd="0" presId="urn:microsoft.com/office/officeart/2016/7/layout/BasicLinearProcessNumbered"/>
    <dgm:cxn modelId="{10AA8E33-AA48-45CD-81D0-E5FDDA866EB5}" type="presParOf" srcId="{3998AEDB-7EA2-46CE-B5EA-BC32CC9311EE}" destId="{54F5E0C0-43AD-4E02-BD30-E518033B65FE}"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3A337F-B20F-4296-B593-256738AC47A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DBF8BC74-E0C4-4E95-AA40-BCB6539C6EA7}">
      <dgm:prSet custT="1"/>
      <dgm:spPr/>
      <dgm:t>
        <a:bodyPr/>
        <a:lstStyle/>
        <a:p>
          <a:r>
            <a:rPr lang="en-US" sz="2300" dirty="0"/>
            <a:t>Interpreting main effects without considering interactions</a:t>
          </a:r>
        </a:p>
      </dgm:t>
    </dgm:pt>
    <dgm:pt modelId="{1D3B5368-8B92-4CB6-A39F-CDAA6971C02F}" type="parTrans" cxnId="{4932E670-B04B-43E1-BEE2-99AED4801FED}">
      <dgm:prSet/>
      <dgm:spPr/>
      <dgm:t>
        <a:bodyPr/>
        <a:lstStyle/>
        <a:p>
          <a:endParaRPr lang="en-US"/>
        </a:p>
      </dgm:t>
    </dgm:pt>
    <dgm:pt modelId="{FCE9BF3C-D589-44C2-811B-E23DF8ACA4A3}" type="sibTrans" cxnId="{4932E670-B04B-43E1-BEE2-99AED4801FED}">
      <dgm:prSet/>
      <dgm:spPr/>
      <dgm:t>
        <a:bodyPr/>
        <a:lstStyle/>
        <a:p>
          <a:endParaRPr lang="en-US"/>
        </a:p>
      </dgm:t>
    </dgm:pt>
    <dgm:pt modelId="{356BE6F1-DA49-4820-BDC2-3EDA2755E1A3}">
      <dgm:prSet custT="1"/>
      <dgm:spPr/>
      <dgm:t>
        <a:bodyPr/>
        <a:lstStyle/>
        <a:p>
          <a:r>
            <a:rPr lang="en-US" sz="2300" dirty="0"/>
            <a:t>Not probing significant interactions</a:t>
          </a:r>
        </a:p>
      </dgm:t>
    </dgm:pt>
    <dgm:pt modelId="{377A3DE6-6193-439E-95D6-AECCAA9E7713}" type="parTrans" cxnId="{EFF0EEDB-5F79-402C-B037-0E2F73C800E1}">
      <dgm:prSet/>
      <dgm:spPr/>
      <dgm:t>
        <a:bodyPr/>
        <a:lstStyle/>
        <a:p>
          <a:endParaRPr lang="en-US"/>
        </a:p>
      </dgm:t>
    </dgm:pt>
    <dgm:pt modelId="{7439DDFD-3956-4BCA-9843-2405F6EB58E5}" type="sibTrans" cxnId="{EFF0EEDB-5F79-402C-B037-0E2F73C800E1}">
      <dgm:prSet/>
      <dgm:spPr/>
      <dgm:t>
        <a:bodyPr/>
        <a:lstStyle/>
        <a:p>
          <a:endParaRPr lang="en-US"/>
        </a:p>
      </dgm:t>
    </dgm:pt>
    <dgm:pt modelId="{15D6054A-3FA1-4A57-941D-77435EA9C4FD}">
      <dgm:prSet custT="1"/>
      <dgm:spPr/>
      <dgm:t>
        <a:bodyPr/>
        <a:lstStyle/>
        <a:p>
          <a:r>
            <a:rPr lang="en-US" sz="2300" dirty="0"/>
            <a:t>Mistaking statistical for practical significance</a:t>
          </a:r>
        </a:p>
      </dgm:t>
    </dgm:pt>
    <dgm:pt modelId="{762FEB8F-DD69-4523-86AC-E3C294975E61}" type="parTrans" cxnId="{6C3C4700-4B24-4BFC-960B-E106CE60AD14}">
      <dgm:prSet/>
      <dgm:spPr/>
      <dgm:t>
        <a:bodyPr/>
        <a:lstStyle/>
        <a:p>
          <a:endParaRPr lang="en-US"/>
        </a:p>
      </dgm:t>
    </dgm:pt>
    <dgm:pt modelId="{68E00471-107C-4F94-91AB-A94FDE658D97}" type="sibTrans" cxnId="{6C3C4700-4B24-4BFC-960B-E106CE60AD14}">
      <dgm:prSet/>
      <dgm:spPr/>
      <dgm:t>
        <a:bodyPr/>
        <a:lstStyle/>
        <a:p>
          <a:endParaRPr lang="en-US"/>
        </a:p>
      </dgm:t>
    </dgm:pt>
    <dgm:pt modelId="{D27C1B60-7181-4230-B71D-A2208CC1E9B8}">
      <dgm:prSet custT="1"/>
      <dgm:spPr/>
      <dgm:t>
        <a:bodyPr/>
        <a:lstStyle/>
        <a:p>
          <a:r>
            <a:rPr lang="en-US" sz="2300"/>
            <a:t>Overfitting with too many interaction terms</a:t>
          </a:r>
        </a:p>
      </dgm:t>
    </dgm:pt>
    <dgm:pt modelId="{99013FEC-8062-42F4-AF70-8517F5B21A18}" type="parTrans" cxnId="{6F386696-314C-474C-B6B9-153AD2B90048}">
      <dgm:prSet/>
      <dgm:spPr/>
      <dgm:t>
        <a:bodyPr/>
        <a:lstStyle/>
        <a:p>
          <a:endParaRPr lang="en-US"/>
        </a:p>
      </dgm:t>
    </dgm:pt>
    <dgm:pt modelId="{0C0875CC-3642-466B-840F-FFE752D2E9B3}" type="sibTrans" cxnId="{6F386696-314C-474C-B6B9-153AD2B90048}">
      <dgm:prSet/>
      <dgm:spPr/>
      <dgm:t>
        <a:bodyPr/>
        <a:lstStyle/>
        <a:p>
          <a:endParaRPr lang="en-US"/>
        </a:p>
      </dgm:t>
    </dgm:pt>
    <dgm:pt modelId="{DFB9F1CC-B99F-48F4-A631-441587B2C499}">
      <dgm:prSet custT="1"/>
      <dgm:spPr/>
      <dgm:t>
        <a:bodyPr/>
        <a:lstStyle/>
        <a:p>
          <a:r>
            <a:rPr lang="en-US" sz="2300"/>
            <a:t>Failing </a:t>
          </a:r>
          <a:r>
            <a:rPr lang="en-US" sz="2300" dirty="0"/>
            <a:t>to visualize interactions</a:t>
          </a:r>
        </a:p>
      </dgm:t>
    </dgm:pt>
    <dgm:pt modelId="{908D11DE-2DBE-421E-B519-260C4E0F6154}" type="parTrans" cxnId="{715050BA-2824-4172-AE94-612D802200E0}">
      <dgm:prSet/>
      <dgm:spPr/>
    </dgm:pt>
    <dgm:pt modelId="{6F86CF01-9D49-4059-9EF3-DEF1836B0668}" type="sibTrans" cxnId="{715050BA-2824-4172-AE94-612D802200E0}">
      <dgm:prSet/>
      <dgm:spPr/>
    </dgm:pt>
    <dgm:pt modelId="{9A87A131-EE31-489C-AA5D-20AF87C13F11}" type="pres">
      <dgm:prSet presAssocID="{F43A337F-B20F-4296-B593-256738AC47AC}" presName="vert0" presStyleCnt="0">
        <dgm:presLayoutVars>
          <dgm:dir/>
          <dgm:animOne val="branch"/>
          <dgm:animLvl val="lvl"/>
        </dgm:presLayoutVars>
      </dgm:prSet>
      <dgm:spPr/>
    </dgm:pt>
    <dgm:pt modelId="{05621756-A628-4AB2-AA9A-3EA95D3D5E36}" type="pres">
      <dgm:prSet presAssocID="{DBF8BC74-E0C4-4E95-AA40-BCB6539C6EA7}" presName="thickLine" presStyleLbl="alignNode1" presStyleIdx="0" presStyleCnt="5"/>
      <dgm:spPr/>
    </dgm:pt>
    <dgm:pt modelId="{F682F21E-293B-4241-8BC7-E735A88300B6}" type="pres">
      <dgm:prSet presAssocID="{DBF8BC74-E0C4-4E95-AA40-BCB6539C6EA7}" presName="horz1" presStyleCnt="0"/>
      <dgm:spPr/>
    </dgm:pt>
    <dgm:pt modelId="{463ABE6B-4A49-44B7-A7C7-B0B34580D633}" type="pres">
      <dgm:prSet presAssocID="{DBF8BC74-E0C4-4E95-AA40-BCB6539C6EA7}" presName="tx1" presStyleLbl="revTx" presStyleIdx="0" presStyleCnt="5"/>
      <dgm:spPr/>
    </dgm:pt>
    <dgm:pt modelId="{371DCF68-7FAB-4AEA-9F75-E673BBC047DF}" type="pres">
      <dgm:prSet presAssocID="{DBF8BC74-E0C4-4E95-AA40-BCB6539C6EA7}" presName="vert1" presStyleCnt="0"/>
      <dgm:spPr/>
    </dgm:pt>
    <dgm:pt modelId="{F3DE6EF5-60BD-4436-8C1E-E81CDAB86E48}" type="pres">
      <dgm:prSet presAssocID="{356BE6F1-DA49-4820-BDC2-3EDA2755E1A3}" presName="thickLine" presStyleLbl="alignNode1" presStyleIdx="1" presStyleCnt="5"/>
      <dgm:spPr/>
    </dgm:pt>
    <dgm:pt modelId="{E557A792-15D8-4B47-9F37-F666174EFAF1}" type="pres">
      <dgm:prSet presAssocID="{356BE6F1-DA49-4820-BDC2-3EDA2755E1A3}" presName="horz1" presStyleCnt="0"/>
      <dgm:spPr/>
    </dgm:pt>
    <dgm:pt modelId="{99913898-BC3B-488F-8118-83A9B0D72D5A}" type="pres">
      <dgm:prSet presAssocID="{356BE6F1-DA49-4820-BDC2-3EDA2755E1A3}" presName="tx1" presStyleLbl="revTx" presStyleIdx="1" presStyleCnt="5"/>
      <dgm:spPr/>
    </dgm:pt>
    <dgm:pt modelId="{363F92D5-9034-42CB-938A-92C1BD3C807B}" type="pres">
      <dgm:prSet presAssocID="{356BE6F1-DA49-4820-BDC2-3EDA2755E1A3}" presName="vert1" presStyleCnt="0"/>
      <dgm:spPr/>
    </dgm:pt>
    <dgm:pt modelId="{A4F855A5-B8F0-4615-9586-2D9B0CB7C4A9}" type="pres">
      <dgm:prSet presAssocID="{DFB9F1CC-B99F-48F4-A631-441587B2C499}" presName="thickLine" presStyleLbl="alignNode1" presStyleIdx="2" presStyleCnt="5"/>
      <dgm:spPr/>
    </dgm:pt>
    <dgm:pt modelId="{D9A9B8F8-DEE7-40F4-9DF0-35A59CB634EE}" type="pres">
      <dgm:prSet presAssocID="{DFB9F1CC-B99F-48F4-A631-441587B2C499}" presName="horz1" presStyleCnt="0"/>
      <dgm:spPr/>
    </dgm:pt>
    <dgm:pt modelId="{D8E89154-3A61-4814-97CE-3E707F682435}" type="pres">
      <dgm:prSet presAssocID="{DFB9F1CC-B99F-48F4-A631-441587B2C499}" presName="tx1" presStyleLbl="revTx" presStyleIdx="2" presStyleCnt="5"/>
      <dgm:spPr/>
    </dgm:pt>
    <dgm:pt modelId="{6ED54FA4-D941-4E7A-B8A5-3F739CC54B40}" type="pres">
      <dgm:prSet presAssocID="{DFB9F1CC-B99F-48F4-A631-441587B2C499}" presName="vert1" presStyleCnt="0"/>
      <dgm:spPr/>
    </dgm:pt>
    <dgm:pt modelId="{6FCFE417-3734-4FF8-8E34-055BADED9252}" type="pres">
      <dgm:prSet presAssocID="{15D6054A-3FA1-4A57-941D-77435EA9C4FD}" presName="thickLine" presStyleLbl="alignNode1" presStyleIdx="3" presStyleCnt="5"/>
      <dgm:spPr/>
    </dgm:pt>
    <dgm:pt modelId="{947FCCDC-4839-4A39-A2FD-22A8092A20B7}" type="pres">
      <dgm:prSet presAssocID="{15D6054A-3FA1-4A57-941D-77435EA9C4FD}" presName="horz1" presStyleCnt="0"/>
      <dgm:spPr/>
    </dgm:pt>
    <dgm:pt modelId="{C2751547-327E-4035-AA23-E135A97B4CC0}" type="pres">
      <dgm:prSet presAssocID="{15D6054A-3FA1-4A57-941D-77435EA9C4FD}" presName="tx1" presStyleLbl="revTx" presStyleIdx="3" presStyleCnt="5"/>
      <dgm:spPr/>
    </dgm:pt>
    <dgm:pt modelId="{02FBEFA5-941F-4872-84CD-DC9E788C26F8}" type="pres">
      <dgm:prSet presAssocID="{15D6054A-3FA1-4A57-941D-77435EA9C4FD}" presName="vert1" presStyleCnt="0"/>
      <dgm:spPr/>
    </dgm:pt>
    <dgm:pt modelId="{D243038A-2945-4A35-B7BC-5B556A15224F}" type="pres">
      <dgm:prSet presAssocID="{D27C1B60-7181-4230-B71D-A2208CC1E9B8}" presName="thickLine" presStyleLbl="alignNode1" presStyleIdx="4" presStyleCnt="5"/>
      <dgm:spPr/>
    </dgm:pt>
    <dgm:pt modelId="{7D563B5D-AE22-469F-9726-A73EABA84640}" type="pres">
      <dgm:prSet presAssocID="{D27C1B60-7181-4230-B71D-A2208CC1E9B8}" presName="horz1" presStyleCnt="0"/>
      <dgm:spPr/>
    </dgm:pt>
    <dgm:pt modelId="{30F73364-1F86-473C-9BD6-60DF4F4E3305}" type="pres">
      <dgm:prSet presAssocID="{D27C1B60-7181-4230-B71D-A2208CC1E9B8}" presName="tx1" presStyleLbl="revTx" presStyleIdx="4" presStyleCnt="5"/>
      <dgm:spPr/>
    </dgm:pt>
    <dgm:pt modelId="{17919B0A-7F85-4E6C-AF35-BC9BBA18FABA}" type="pres">
      <dgm:prSet presAssocID="{D27C1B60-7181-4230-B71D-A2208CC1E9B8}" presName="vert1" presStyleCnt="0"/>
      <dgm:spPr/>
    </dgm:pt>
  </dgm:ptLst>
  <dgm:cxnLst>
    <dgm:cxn modelId="{6C3C4700-4B24-4BFC-960B-E106CE60AD14}" srcId="{F43A337F-B20F-4296-B593-256738AC47AC}" destId="{15D6054A-3FA1-4A57-941D-77435EA9C4FD}" srcOrd="3" destOrd="0" parTransId="{762FEB8F-DD69-4523-86AC-E3C294975E61}" sibTransId="{68E00471-107C-4F94-91AB-A94FDE658D97}"/>
    <dgm:cxn modelId="{D8D2F30B-C197-4463-8F3B-7534318940E7}" type="presOf" srcId="{F43A337F-B20F-4296-B593-256738AC47AC}" destId="{9A87A131-EE31-489C-AA5D-20AF87C13F11}" srcOrd="0" destOrd="0" presId="urn:microsoft.com/office/officeart/2008/layout/LinedList"/>
    <dgm:cxn modelId="{D37D383D-53D2-47B3-9FA8-E0599756F6AD}" type="presOf" srcId="{DFB9F1CC-B99F-48F4-A631-441587B2C499}" destId="{D8E89154-3A61-4814-97CE-3E707F682435}" srcOrd="0" destOrd="0" presId="urn:microsoft.com/office/officeart/2008/layout/LinedList"/>
    <dgm:cxn modelId="{7DB79A64-7797-41F4-BBA5-0AFC8697E55F}" type="presOf" srcId="{15D6054A-3FA1-4A57-941D-77435EA9C4FD}" destId="{C2751547-327E-4035-AA23-E135A97B4CC0}" srcOrd="0" destOrd="0" presId="urn:microsoft.com/office/officeart/2008/layout/LinedList"/>
    <dgm:cxn modelId="{4932E670-B04B-43E1-BEE2-99AED4801FED}" srcId="{F43A337F-B20F-4296-B593-256738AC47AC}" destId="{DBF8BC74-E0C4-4E95-AA40-BCB6539C6EA7}" srcOrd="0" destOrd="0" parTransId="{1D3B5368-8B92-4CB6-A39F-CDAA6971C02F}" sibTransId="{FCE9BF3C-D589-44C2-811B-E23DF8ACA4A3}"/>
    <dgm:cxn modelId="{B93C887F-0BCE-424D-8370-34F7F8DCCA12}" type="presOf" srcId="{D27C1B60-7181-4230-B71D-A2208CC1E9B8}" destId="{30F73364-1F86-473C-9BD6-60DF4F4E3305}" srcOrd="0" destOrd="0" presId="urn:microsoft.com/office/officeart/2008/layout/LinedList"/>
    <dgm:cxn modelId="{6F386696-314C-474C-B6B9-153AD2B90048}" srcId="{F43A337F-B20F-4296-B593-256738AC47AC}" destId="{D27C1B60-7181-4230-B71D-A2208CC1E9B8}" srcOrd="4" destOrd="0" parTransId="{99013FEC-8062-42F4-AF70-8517F5B21A18}" sibTransId="{0C0875CC-3642-466B-840F-FFE752D2E9B3}"/>
    <dgm:cxn modelId="{A76A699A-9581-47E3-9323-0CD218688D7C}" type="presOf" srcId="{356BE6F1-DA49-4820-BDC2-3EDA2755E1A3}" destId="{99913898-BC3B-488F-8118-83A9B0D72D5A}" srcOrd="0" destOrd="0" presId="urn:microsoft.com/office/officeart/2008/layout/LinedList"/>
    <dgm:cxn modelId="{715050BA-2824-4172-AE94-612D802200E0}" srcId="{F43A337F-B20F-4296-B593-256738AC47AC}" destId="{DFB9F1CC-B99F-48F4-A631-441587B2C499}" srcOrd="2" destOrd="0" parTransId="{908D11DE-2DBE-421E-B519-260C4E0F6154}" sibTransId="{6F86CF01-9D49-4059-9EF3-DEF1836B0668}"/>
    <dgm:cxn modelId="{EFF0EEDB-5F79-402C-B037-0E2F73C800E1}" srcId="{F43A337F-B20F-4296-B593-256738AC47AC}" destId="{356BE6F1-DA49-4820-BDC2-3EDA2755E1A3}" srcOrd="1" destOrd="0" parTransId="{377A3DE6-6193-439E-95D6-AECCAA9E7713}" sibTransId="{7439DDFD-3956-4BCA-9843-2405F6EB58E5}"/>
    <dgm:cxn modelId="{77F0E4E5-7FBD-4E11-933A-C673B9E94906}" type="presOf" srcId="{DBF8BC74-E0C4-4E95-AA40-BCB6539C6EA7}" destId="{463ABE6B-4A49-44B7-A7C7-B0B34580D633}" srcOrd="0" destOrd="0" presId="urn:microsoft.com/office/officeart/2008/layout/LinedList"/>
    <dgm:cxn modelId="{56812450-4A18-44D1-9413-9BA6E8858E23}" type="presParOf" srcId="{9A87A131-EE31-489C-AA5D-20AF87C13F11}" destId="{05621756-A628-4AB2-AA9A-3EA95D3D5E36}" srcOrd="0" destOrd="0" presId="urn:microsoft.com/office/officeart/2008/layout/LinedList"/>
    <dgm:cxn modelId="{0EB8BB3B-7A56-42BC-87F6-037799953618}" type="presParOf" srcId="{9A87A131-EE31-489C-AA5D-20AF87C13F11}" destId="{F682F21E-293B-4241-8BC7-E735A88300B6}" srcOrd="1" destOrd="0" presId="urn:microsoft.com/office/officeart/2008/layout/LinedList"/>
    <dgm:cxn modelId="{79CFB06F-84BA-45EA-84F7-C357DC3BB14C}" type="presParOf" srcId="{F682F21E-293B-4241-8BC7-E735A88300B6}" destId="{463ABE6B-4A49-44B7-A7C7-B0B34580D633}" srcOrd="0" destOrd="0" presId="urn:microsoft.com/office/officeart/2008/layout/LinedList"/>
    <dgm:cxn modelId="{9A4B98B4-1C7E-44C8-AA4B-F0AD95ACBB27}" type="presParOf" srcId="{F682F21E-293B-4241-8BC7-E735A88300B6}" destId="{371DCF68-7FAB-4AEA-9F75-E673BBC047DF}" srcOrd="1" destOrd="0" presId="urn:microsoft.com/office/officeart/2008/layout/LinedList"/>
    <dgm:cxn modelId="{A595DBA4-9E0D-49E0-9F28-B2E7D283CE30}" type="presParOf" srcId="{9A87A131-EE31-489C-AA5D-20AF87C13F11}" destId="{F3DE6EF5-60BD-4436-8C1E-E81CDAB86E48}" srcOrd="2" destOrd="0" presId="urn:microsoft.com/office/officeart/2008/layout/LinedList"/>
    <dgm:cxn modelId="{5E28F852-7A4E-4A12-AED2-45648119E573}" type="presParOf" srcId="{9A87A131-EE31-489C-AA5D-20AF87C13F11}" destId="{E557A792-15D8-4B47-9F37-F666174EFAF1}" srcOrd="3" destOrd="0" presId="urn:microsoft.com/office/officeart/2008/layout/LinedList"/>
    <dgm:cxn modelId="{D174DA97-DAAE-4740-8AF9-5F4601EB4281}" type="presParOf" srcId="{E557A792-15D8-4B47-9F37-F666174EFAF1}" destId="{99913898-BC3B-488F-8118-83A9B0D72D5A}" srcOrd="0" destOrd="0" presId="urn:microsoft.com/office/officeart/2008/layout/LinedList"/>
    <dgm:cxn modelId="{D7223C8C-7B6A-4A08-BD1E-C8571A63D0AD}" type="presParOf" srcId="{E557A792-15D8-4B47-9F37-F666174EFAF1}" destId="{363F92D5-9034-42CB-938A-92C1BD3C807B}" srcOrd="1" destOrd="0" presId="urn:microsoft.com/office/officeart/2008/layout/LinedList"/>
    <dgm:cxn modelId="{D970C4ED-8B83-4256-8BF6-BE652D1C7B33}" type="presParOf" srcId="{9A87A131-EE31-489C-AA5D-20AF87C13F11}" destId="{A4F855A5-B8F0-4615-9586-2D9B0CB7C4A9}" srcOrd="4" destOrd="0" presId="urn:microsoft.com/office/officeart/2008/layout/LinedList"/>
    <dgm:cxn modelId="{85BD1D6B-E773-4925-8943-5DE192A82BF9}" type="presParOf" srcId="{9A87A131-EE31-489C-AA5D-20AF87C13F11}" destId="{D9A9B8F8-DEE7-40F4-9DF0-35A59CB634EE}" srcOrd="5" destOrd="0" presId="urn:microsoft.com/office/officeart/2008/layout/LinedList"/>
    <dgm:cxn modelId="{B60AA447-7137-463A-A665-77942574E826}" type="presParOf" srcId="{D9A9B8F8-DEE7-40F4-9DF0-35A59CB634EE}" destId="{D8E89154-3A61-4814-97CE-3E707F682435}" srcOrd="0" destOrd="0" presId="urn:microsoft.com/office/officeart/2008/layout/LinedList"/>
    <dgm:cxn modelId="{405DEA06-11EC-4641-9ECA-4126C9AD7325}" type="presParOf" srcId="{D9A9B8F8-DEE7-40F4-9DF0-35A59CB634EE}" destId="{6ED54FA4-D941-4E7A-B8A5-3F739CC54B40}" srcOrd="1" destOrd="0" presId="urn:microsoft.com/office/officeart/2008/layout/LinedList"/>
    <dgm:cxn modelId="{82FFACFA-3192-440E-A521-A171C91A7580}" type="presParOf" srcId="{9A87A131-EE31-489C-AA5D-20AF87C13F11}" destId="{6FCFE417-3734-4FF8-8E34-055BADED9252}" srcOrd="6" destOrd="0" presId="urn:microsoft.com/office/officeart/2008/layout/LinedList"/>
    <dgm:cxn modelId="{89F6F3D9-8A2B-4EC0-A97F-718FD63EC684}" type="presParOf" srcId="{9A87A131-EE31-489C-AA5D-20AF87C13F11}" destId="{947FCCDC-4839-4A39-A2FD-22A8092A20B7}" srcOrd="7" destOrd="0" presId="urn:microsoft.com/office/officeart/2008/layout/LinedList"/>
    <dgm:cxn modelId="{90208488-D0BF-443D-934D-C82AD0D1E614}" type="presParOf" srcId="{947FCCDC-4839-4A39-A2FD-22A8092A20B7}" destId="{C2751547-327E-4035-AA23-E135A97B4CC0}" srcOrd="0" destOrd="0" presId="urn:microsoft.com/office/officeart/2008/layout/LinedList"/>
    <dgm:cxn modelId="{DBC93532-B165-4CF3-8472-AE8CADC7218E}" type="presParOf" srcId="{947FCCDC-4839-4A39-A2FD-22A8092A20B7}" destId="{02FBEFA5-941F-4872-84CD-DC9E788C26F8}" srcOrd="1" destOrd="0" presId="urn:microsoft.com/office/officeart/2008/layout/LinedList"/>
    <dgm:cxn modelId="{19662681-CE14-463C-AA2E-AA50230EA429}" type="presParOf" srcId="{9A87A131-EE31-489C-AA5D-20AF87C13F11}" destId="{D243038A-2945-4A35-B7BC-5B556A15224F}" srcOrd="8" destOrd="0" presId="urn:microsoft.com/office/officeart/2008/layout/LinedList"/>
    <dgm:cxn modelId="{297DD36A-25A0-415E-B56C-860DA6160ED2}" type="presParOf" srcId="{9A87A131-EE31-489C-AA5D-20AF87C13F11}" destId="{7D563B5D-AE22-469F-9726-A73EABA84640}" srcOrd="9" destOrd="0" presId="urn:microsoft.com/office/officeart/2008/layout/LinedList"/>
    <dgm:cxn modelId="{8EAA743B-F16A-408D-945B-DAAA0B385B89}" type="presParOf" srcId="{7D563B5D-AE22-469F-9726-A73EABA84640}" destId="{30F73364-1F86-473C-9BD6-60DF4F4E3305}" srcOrd="0" destOrd="0" presId="urn:microsoft.com/office/officeart/2008/layout/LinedList"/>
    <dgm:cxn modelId="{E211F9CC-35A5-4CD8-BA08-C2916A4A12D2}" type="presParOf" srcId="{7D563B5D-AE22-469F-9726-A73EABA84640}" destId="{17919B0A-7F85-4E6C-AF35-BC9BBA18FAB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CE671-A076-497E-9B85-55748FF05F22}">
      <dsp:nvSpPr>
        <dsp:cNvPr id="0" name=""/>
        <dsp:cNvSpPr/>
      </dsp:nvSpPr>
      <dsp:spPr>
        <a:xfrm>
          <a:off x="4044" y="383321"/>
          <a:ext cx="2190039" cy="3066054"/>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933450">
            <a:lnSpc>
              <a:spcPct val="90000"/>
            </a:lnSpc>
            <a:spcBef>
              <a:spcPct val="0"/>
            </a:spcBef>
            <a:spcAft>
              <a:spcPct val="35000"/>
            </a:spcAft>
            <a:buNone/>
          </a:pPr>
          <a:r>
            <a:rPr lang="en-US" sz="2100" b="1" kern="1200" dirty="0"/>
            <a:t>Statistical methods for testing each approach</a:t>
          </a:r>
          <a:endParaRPr lang="en-US" sz="2100" kern="1200" dirty="0"/>
        </a:p>
      </dsp:txBody>
      <dsp:txXfrm>
        <a:off x="4044" y="1548421"/>
        <a:ext cx="2190039" cy="1839632"/>
      </dsp:txXfrm>
    </dsp:sp>
    <dsp:sp modelId="{265ABCEC-867B-4FD9-8B1A-D46E988CA952}">
      <dsp:nvSpPr>
        <dsp:cNvPr id="0" name=""/>
        <dsp:cNvSpPr/>
      </dsp:nvSpPr>
      <dsp:spPr>
        <a:xfrm>
          <a:off x="639156" y="689926"/>
          <a:ext cx="919816" cy="919816"/>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1</a:t>
          </a:r>
        </a:p>
      </dsp:txBody>
      <dsp:txXfrm>
        <a:off x="773860" y="824630"/>
        <a:ext cx="650408" cy="650408"/>
      </dsp:txXfrm>
    </dsp:sp>
    <dsp:sp modelId="{19E4E9BD-84C2-4EC7-9DDF-07FC940DD4C6}">
      <dsp:nvSpPr>
        <dsp:cNvPr id="0" name=""/>
        <dsp:cNvSpPr/>
      </dsp:nvSpPr>
      <dsp:spPr>
        <a:xfrm>
          <a:off x="4044" y="3449303"/>
          <a:ext cx="2190039" cy="72"/>
        </a:xfrm>
        <a:prstGeom prst="rect">
          <a:avLst/>
        </a:prstGeom>
        <a:solidFill>
          <a:schemeClr val="accent2">
            <a:hueOff val="715957"/>
            <a:satOff val="-2055"/>
            <a:lumOff val="-3290"/>
            <a:alphaOff val="0"/>
          </a:schemeClr>
        </a:solidFill>
        <a:ln w="19050" cap="flat" cmpd="sng" algn="ctr">
          <a:solidFill>
            <a:schemeClr val="accent2">
              <a:hueOff val="715957"/>
              <a:satOff val="-2055"/>
              <a:lumOff val="-329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32E6B3D-E0B0-4B0D-A7E7-C7383347C541}">
      <dsp:nvSpPr>
        <dsp:cNvPr id="0" name=""/>
        <dsp:cNvSpPr/>
      </dsp:nvSpPr>
      <dsp:spPr>
        <a:xfrm>
          <a:off x="2413087" y="383321"/>
          <a:ext cx="2190039" cy="3066054"/>
        </a:xfrm>
        <a:prstGeom prst="rect">
          <a:avLst/>
        </a:prstGeom>
        <a:solidFill>
          <a:schemeClr val="accent2">
            <a:tint val="40000"/>
            <a:alpha val="90000"/>
            <a:hueOff val="1683680"/>
            <a:satOff val="-15558"/>
            <a:lumOff val="-1754"/>
            <a:alphaOff val="0"/>
          </a:schemeClr>
        </a:solidFill>
        <a:ln w="19050" cap="flat" cmpd="sng" algn="ctr">
          <a:solidFill>
            <a:schemeClr val="accent2">
              <a:tint val="40000"/>
              <a:alpha val="90000"/>
              <a:hueOff val="1683680"/>
              <a:satOff val="-15558"/>
              <a:lumOff val="-17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933450">
            <a:lnSpc>
              <a:spcPct val="90000"/>
            </a:lnSpc>
            <a:spcBef>
              <a:spcPct val="0"/>
            </a:spcBef>
            <a:spcAft>
              <a:spcPct val="35000"/>
            </a:spcAft>
            <a:buNone/>
          </a:pPr>
          <a:r>
            <a:rPr lang="en-US" sz="2100" b="1" kern="1200" dirty="0"/>
            <a:t>Data preparation &amp; assumptions</a:t>
          </a:r>
          <a:endParaRPr lang="en-US" sz="2100" kern="1200" dirty="0"/>
        </a:p>
      </dsp:txBody>
      <dsp:txXfrm>
        <a:off x="2413087" y="1548421"/>
        <a:ext cx="2190039" cy="1839632"/>
      </dsp:txXfrm>
    </dsp:sp>
    <dsp:sp modelId="{167BF650-8FFF-4906-B6CE-3A8CDD948851}">
      <dsp:nvSpPr>
        <dsp:cNvPr id="0" name=""/>
        <dsp:cNvSpPr/>
      </dsp:nvSpPr>
      <dsp:spPr>
        <a:xfrm>
          <a:off x="3048199" y="689926"/>
          <a:ext cx="919816" cy="919816"/>
        </a:xfrm>
        <a:prstGeom prst="ellipse">
          <a:avLst/>
        </a:prstGeom>
        <a:solidFill>
          <a:schemeClr val="accent2">
            <a:hueOff val="1431914"/>
            <a:satOff val="-4110"/>
            <a:lumOff val="-6580"/>
            <a:alphaOff val="0"/>
          </a:schemeClr>
        </a:solidFill>
        <a:ln w="19050" cap="flat" cmpd="sng" algn="ctr">
          <a:solidFill>
            <a:schemeClr val="accent2">
              <a:hueOff val="1431914"/>
              <a:satOff val="-4110"/>
              <a:lumOff val="-658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2</a:t>
          </a:r>
        </a:p>
      </dsp:txBody>
      <dsp:txXfrm>
        <a:off x="3182903" y="824630"/>
        <a:ext cx="650408" cy="650408"/>
      </dsp:txXfrm>
    </dsp:sp>
    <dsp:sp modelId="{BE04B320-FFD4-405F-B810-BE2EF91207C1}">
      <dsp:nvSpPr>
        <dsp:cNvPr id="0" name=""/>
        <dsp:cNvSpPr/>
      </dsp:nvSpPr>
      <dsp:spPr>
        <a:xfrm>
          <a:off x="2413087" y="3449303"/>
          <a:ext cx="2190039" cy="72"/>
        </a:xfrm>
        <a:prstGeom prst="rect">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CC2316A-9FDE-4200-B38E-3C4D9426D67F}">
      <dsp:nvSpPr>
        <dsp:cNvPr id="0" name=""/>
        <dsp:cNvSpPr/>
      </dsp:nvSpPr>
      <dsp:spPr>
        <a:xfrm>
          <a:off x="4822130" y="383321"/>
          <a:ext cx="2190039" cy="3066054"/>
        </a:xfrm>
        <a:prstGeom prst="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933450">
            <a:lnSpc>
              <a:spcPct val="90000"/>
            </a:lnSpc>
            <a:spcBef>
              <a:spcPct val="0"/>
            </a:spcBef>
            <a:spcAft>
              <a:spcPct val="35000"/>
            </a:spcAft>
            <a:buNone/>
          </a:pPr>
          <a:r>
            <a:rPr lang="en-US" sz="2100" b="1" kern="1200" dirty="0"/>
            <a:t>Common pitfalls &amp; how to avoid them</a:t>
          </a:r>
          <a:endParaRPr lang="en-US" sz="2100" kern="1200" dirty="0"/>
        </a:p>
      </dsp:txBody>
      <dsp:txXfrm>
        <a:off x="4822130" y="1548421"/>
        <a:ext cx="2190039" cy="1839632"/>
      </dsp:txXfrm>
    </dsp:sp>
    <dsp:sp modelId="{570AB622-718D-404C-9F5B-E4FF58638C95}">
      <dsp:nvSpPr>
        <dsp:cNvPr id="0" name=""/>
        <dsp:cNvSpPr/>
      </dsp:nvSpPr>
      <dsp:spPr>
        <a:xfrm>
          <a:off x="5457242" y="689926"/>
          <a:ext cx="919816" cy="919816"/>
        </a:xfrm>
        <a:prstGeom prst="ellipse">
          <a:avLst/>
        </a:prstGeom>
        <a:solidFill>
          <a:schemeClr val="accent2">
            <a:hueOff val="2863828"/>
            <a:satOff val="-8219"/>
            <a:lumOff val="-13160"/>
            <a:alphaOff val="0"/>
          </a:schemeClr>
        </a:solidFill>
        <a:ln w="19050" cap="flat" cmpd="sng" algn="ctr">
          <a:solidFill>
            <a:schemeClr val="accent2">
              <a:hueOff val="2863828"/>
              <a:satOff val="-8219"/>
              <a:lumOff val="-1316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3</a:t>
          </a:r>
        </a:p>
      </dsp:txBody>
      <dsp:txXfrm>
        <a:off x="5591946" y="824630"/>
        <a:ext cx="650408" cy="650408"/>
      </dsp:txXfrm>
    </dsp:sp>
    <dsp:sp modelId="{17CEDDBD-C581-4374-9320-E21D1A02F0E9}">
      <dsp:nvSpPr>
        <dsp:cNvPr id="0" name=""/>
        <dsp:cNvSpPr/>
      </dsp:nvSpPr>
      <dsp:spPr>
        <a:xfrm>
          <a:off x="4822130" y="3449303"/>
          <a:ext cx="2190039" cy="72"/>
        </a:xfrm>
        <a:prstGeom prst="rect">
          <a:avLst/>
        </a:prstGeom>
        <a:solidFill>
          <a:schemeClr val="accent2">
            <a:hueOff val="3579786"/>
            <a:satOff val="-10274"/>
            <a:lumOff val="-16449"/>
            <a:alphaOff val="0"/>
          </a:schemeClr>
        </a:solidFill>
        <a:ln w="19050" cap="flat" cmpd="sng" algn="ctr">
          <a:solidFill>
            <a:schemeClr val="accent2">
              <a:hueOff val="3579786"/>
              <a:satOff val="-10274"/>
              <a:lumOff val="-1644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F88A104-1D88-4FC3-A289-40FD3A4DBA74}">
      <dsp:nvSpPr>
        <dsp:cNvPr id="0" name=""/>
        <dsp:cNvSpPr/>
      </dsp:nvSpPr>
      <dsp:spPr>
        <a:xfrm>
          <a:off x="7231173" y="383321"/>
          <a:ext cx="2190039" cy="3066054"/>
        </a:xfrm>
        <a:prstGeom prst="rect">
          <a:avLst/>
        </a:prstGeom>
        <a:solidFill>
          <a:schemeClr val="accent2">
            <a:tint val="40000"/>
            <a:alpha val="90000"/>
            <a:hueOff val="5051039"/>
            <a:satOff val="-46674"/>
            <a:lumOff val="-5261"/>
            <a:alphaOff val="0"/>
          </a:schemeClr>
        </a:solidFill>
        <a:ln w="19050" cap="flat" cmpd="sng" algn="ctr">
          <a:solidFill>
            <a:schemeClr val="accent2">
              <a:tint val="40000"/>
              <a:alpha val="90000"/>
              <a:hueOff val="5051039"/>
              <a:satOff val="-46674"/>
              <a:lumOff val="-52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933450">
            <a:lnSpc>
              <a:spcPct val="90000"/>
            </a:lnSpc>
            <a:spcBef>
              <a:spcPct val="0"/>
            </a:spcBef>
            <a:spcAft>
              <a:spcPct val="35000"/>
            </a:spcAft>
            <a:buNone/>
          </a:pPr>
          <a:r>
            <a:rPr lang="en-US" sz="2100" b="1" kern="1200" dirty="0"/>
            <a:t>Practical examples and interpretation</a:t>
          </a:r>
        </a:p>
      </dsp:txBody>
      <dsp:txXfrm>
        <a:off x="7231173" y="1548421"/>
        <a:ext cx="2190039" cy="1839632"/>
      </dsp:txXfrm>
    </dsp:sp>
    <dsp:sp modelId="{F497660B-CEBB-4D73-A454-98D603E8B844}">
      <dsp:nvSpPr>
        <dsp:cNvPr id="0" name=""/>
        <dsp:cNvSpPr/>
      </dsp:nvSpPr>
      <dsp:spPr>
        <a:xfrm>
          <a:off x="7866285" y="689926"/>
          <a:ext cx="919816" cy="919816"/>
        </a:xfrm>
        <a:prstGeom prst="ellipse">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4</a:t>
          </a:r>
        </a:p>
      </dsp:txBody>
      <dsp:txXfrm>
        <a:off x="8000989" y="824630"/>
        <a:ext cx="650408" cy="650408"/>
      </dsp:txXfrm>
    </dsp:sp>
    <dsp:sp modelId="{069B8D55-1E8D-4311-8087-C04E0C989038}">
      <dsp:nvSpPr>
        <dsp:cNvPr id="0" name=""/>
        <dsp:cNvSpPr/>
      </dsp:nvSpPr>
      <dsp:spPr>
        <a:xfrm>
          <a:off x="7231173" y="3449303"/>
          <a:ext cx="2190039" cy="72"/>
        </a:xfrm>
        <a:prstGeom prst="rect">
          <a:avLst/>
        </a:prstGeom>
        <a:solidFill>
          <a:schemeClr val="accent2">
            <a:hueOff val="5011700"/>
            <a:satOff val="-14383"/>
            <a:lumOff val="-23029"/>
            <a:alphaOff val="0"/>
          </a:schemeClr>
        </a:solidFill>
        <a:ln w="19050" cap="flat" cmpd="sng" algn="ctr">
          <a:solidFill>
            <a:schemeClr val="accent2">
              <a:hueOff val="5011700"/>
              <a:satOff val="-14383"/>
              <a:lumOff val="-2302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F521FC3-342E-4640-B3EF-ADF0C7AA92A0}">
      <dsp:nvSpPr>
        <dsp:cNvPr id="0" name=""/>
        <dsp:cNvSpPr/>
      </dsp:nvSpPr>
      <dsp:spPr>
        <a:xfrm>
          <a:off x="9644261" y="391415"/>
          <a:ext cx="2190039" cy="3066054"/>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933450">
            <a:lnSpc>
              <a:spcPct val="90000"/>
            </a:lnSpc>
            <a:spcBef>
              <a:spcPct val="0"/>
            </a:spcBef>
            <a:spcAft>
              <a:spcPct val="35000"/>
            </a:spcAft>
            <a:buNone/>
          </a:pPr>
          <a:r>
            <a:rPr lang="en-US" sz="2100" b="1" kern="1200" dirty="0"/>
            <a:t>Power Analysis</a:t>
          </a:r>
        </a:p>
      </dsp:txBody>
      <dsp:txXfrm>
        <a:off x="9644261" y="1556516"/>
        <a:ext cx="2190039" cy="1839632"/>
      </dsp:txXfrm>
    </dsp:sp>
    <dsp:sp modelId="{D180FD87-E0DB-4BCF-84C4-ABC3B312A545}">
      <dsp:nvSpPr>
        <dsp:cNvPr id="0" name=""/>
        <dsp:cNvSpPr/>
      </dsp:nvSpPr>
      <dsp:spPr>
        <a:xfrm>
          <a:off x="10275328" y="689926"/>
          <a:ext cx="919816" cy="919816"/>
        </a:xfrm>
        <a:prstGeom prst="ellipse">
          <a:avLst/>
        </a:prstGeom>
        <a:solidFill>
          <a:schemeClr val="accent2">
            <a:hueOff val="5727657"/>
            <a:satOff val="-16438"/>
            <a:lumOff val="-26319"/>
            <a:alphaOff val="0"/>
          </a:schemeClr>
        </a:solidFill>
        <a:ln w="19050" cap="flat" cmpd="sng" algn="ctr">
          <a:solidFill>
            <a:schemeClr val="accent2">
              <a:hueOff val="5727657"/>
              <a:satOff val="-16438"/>
              <a:lumOff val="-2631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5</a:t>
          </a:r>
        </a:p>
      </dsp:txBody>
      <dsp:txXfrm>
        <a:off x="10410032" y="824630"/>
        <a:ext cx="650408" cy="650408"/>
      </dsp:txXfrm>
    </dsp:sp>
    <dsp:sp modelId="{33824739-A107-4CBE-9E60-4387D0E78BFE}">
      <dsp:nvSpPr>
        <dsp:cNvPr id="0" name=""/>
        <dsp:cNvSpPr/>
      </dsp:nvSpPr>
      <dsp:spPr>
        <a:xfrm>
          <a:off x="9640216" y="3449303"/>
          <a:ext cx="2190039" cy="72"/>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21756-A628-4AB2-AA9A-3EA95D3D5E36}">
      <dsp:nvSpPr>
        <dsp:cNvPr id="0" name=""/>
        <dsp:cNvSpPr/>
      </dsp:nvSpPr>
      <dsp:spPr>
        <a:xfrm>
          <a:off x="0" y="525"/>
          <a:ext cx="7592216"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3ABE6B-4A49-44B7-A7C7-B0B34580D633}">
      <dsp:nvSpPr>
        <dsp:cNvPr id="0" name=""/>
        <dsp:cNvSpPr/>
      </dsp:nvSpPr>
      <dsp:spPr>
        <a:xfrm>
          <a:off x="0" y="525"/>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Interpreting main effects without considering interactions</a:t>
          </a:r>
        </a:p>
      </dsp:txBody>
      <dsp:txXfrm>
        <a:off x="0" y="525"/>
        <a:ext cx="7592216" cy="860482"/>
      </dsp:txXfrm>
    </dsp:sp>
    <dsp:sp modelId="{F3DE6EF5-60BD-4436-8C1E-E81CDAB86E48}">
      <dsp:nvSpPr>
        <dsp:cNvPr id="0" name=""/>
        <dsp:cNvSpPr/>
      </dsp:nvSpPr>
      <dsp:spPr>
        <a:xfrm>
          <a:off x="0" y="861008"/>
          <a:ext cx="7592216" cy="0"/>
        </a:xfrm>
        <a:prstGeom prst="line">
          <a:avLst/>
        </a:prstGeom>
        <a:solidFill>
          <a:schemeClr val="accent2">
            <a:hueOff val="1610903"/>
            <a:satOff val="-4623"/>
            <a:lumOff val="-7402"/>
            <a:alphaOff val="0"/>
          </a:schemeClr>
        </a:solidFill>
        <a:ln w="19050" cap="flat" cmpd="sng" algn="ctr">
          <a:solidFill>
            <a:schemeClr val="accent2">
              <a:hueOff val="1610903"/>
              <a:satOff val="-4623"/>
              <a:lumOff val="-74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913898-BC3B-488F-8118-83A9B0D72D5A}">
      <dsp:nvSpPr>
        <dsp:cNvPr id="0" name=""/>
        <dsp:cNvSpPr/>
      </dsp:nvSpPr>
      <dsp:spPr>
        <a:xfrm>
          <a:off x="0" y="861008"/>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Not probing significant interactions</a:t>
          </a:r>
        </a:p>
      </dsp:txBody>
      <dsp:txXfrm>
        <a:off x="0" y="861008"/>
        <a:ext cx="7592216" cy="860482"/>
      </dsp:txXfrm>
    </dsp:sp>
    <dsp:sp modelId="{A4F855A5-B8F0-4615-9586-2D9B0CB7C4A9}">
      <dsp:nvSpPr>
        <dsp:cNvPr id="0" name=""/>
        <dsp:cNvSpPr/>
      </dsp:nvSpPr>
      <dsp:spPr>
        <a:xfrm>
          <a:off x="0" y="1721491"/>
          <a:ext cx="7592216"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E89154-3A61-4814-97CE-3E707F682435}">
      <dsp:nvSpPr>
        <dsp:cNvPr id="0" name=""/>
        <dsp:cNvSpPr/>
      </dsp:nvSpPr>
      <dsp:spPr>
        <a:xfrm>
          <a:off x="0" y="1721491"/>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Failing </a:t>
          </a:r>
          <a:r>
            <a:rPr lang="en-US" sz="2300" kern="1200" dirty="0"/>
            <a:t>to visualize interactions</a:t>
          </a:r>
        </a:p>
      </dsp:txBody>
      <dsp:txXfrm>
        <a:off x="0" y="1721491"/>
        <a:ext cx="7592216" cy="860482"/>
      </dsp:txXfrm>
    </dsp:sp>
    <dsp:sp modelId="{6FCFE417-3734-4FF8-8E34-055BADED9252}">
      <dsp:nvSpPr>
        <dsp:cNvPr id="0" name=""/>
        <dsp:cNvSpPr/>
      </dsp:nvSpPr>
      <dsp:spPr>
        <a:xfrm>
          <a:off x="0" y="2581973"/>
          <a:ext cx="7592216" cy="0"/>
        </a:xfrm>
        <a:prstGeom prst="line">
          <a:avLst/>
        </a:prstGeom>
        <a:solidFill>
          <a:schemeClr val="accent2">
            <a:hueOff val="4832710"/>
            <a:satOff val="-13870"/>
            <a:lumOff val="-22207"/>
            <a:alphaOff val="0"/>
          </a:schemeClr>
        </a:solidFill>
        <a:ln w="19050" cap="flat" cmpd="sng" algn="ctr">
          <a:solidFill>
            <a:schemeClr val="accent2">
              <a:hueOff val="4832710"/>
              <a:satOff val="-13870"/>
              <a:lumOff val="-222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751547-327E-4035-AA23-E135A97B4CC0}">
      <dsp:nvSpPr>
        <dsp:cNvPr id="0" name=""/>
        <dsp:cNvSpPr/>
      </dsp:nvSpPr>
      <dsp:spPr>
        <a:xfrm>
          <a:off x="0" y="2581973"/>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Mistaking statistical for practical significance</a:t>
          </a:r>
        </a:p>
      </dsp:txBody>
      <dsp:txXfrm>
        <a:off x="0" y="2581973"/>
        <a:ext cx="7592216" cy="860482"/>
      </dsp:txXfrm>
    </dsp:sp>
    <dsp:sp modelId="{D243038A-2945-4A35-B7BC-5B556A15224F}">
      <dsp:nvSpPr>
        <dsp:cNvPr id="0" name=""/>
        <dsp:cNvSpPr/>
      </dsp:nvSpPr>
      <dsp:spPr>
        <a:xfrm>
          <a:off x="0" y="3442456"/>
          <a:ext cx="7592216"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F73364-1F86-473C-9BD6-60DF4F4E3305}">
      <dsp:nvSpPr>
        <dsp:cNvPr id="0" name=""/>
        <dsp:cNvSpPr/>
      </dsp:nvSpPr>
      <dsp:spPr>
        <a:xfrm>
          <a:off x="0" y="3442456"/>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Overfitting with too many interaction terms</a:t>
          </a:r>
        </a:p>
      </dsp:txBody>
      <dsp:txXfrm>
        <a:off x="0" y="3442456"/>
        <a:ext cx="7592216" cy="860482"/>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C861E-B6D9-488A-A2BB-167EDD0112EE}" type="datetimeFigureOut">
              <a:rPr lang="en-US" smtClean="0"/>
              <a:t>4/10/2025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77F31-8E3C-4ED2-97DF-DE6C71117425}" type="slidenum">
              <a:rPr lang="en-US" smtClean="0"/>
              <a:t>‹#›</a:t>
            </a:fld>
            <a:endParaRPr lang="en-US"/>
          </a:p>
        </p:txBody>
      </p:sp>
    </p:spTree>
    <p:extLst>
      <p:ext uri="{BB962C8B-B14F-4D97-AF65-F5344CB8AC3E}">
        <p14:creationId xmlns:p14="http://schemas.microsoft.com/office/powerpoint/2010/main" val="2153624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data analysis II seminar on moderation and mediation analysis. </a:t>
            </a:r>
          </a:p>
          <a:p>
            <a:endParaRPr lang="en-US" dirty="0"/>
          </a:p>
          <a:p>
            <a:r>
              <a:rPr lang="en-US" dirty="0"/>
              <a:t>These are powerful statistical techniques that help us understand complex and nuanced relationships between variables. </a:t>
            </a:r>
          </a:p>
          <a:p>
            <a:endParaRPr lang="en-US" dirty="0"/>
          </a:p>
          <a:p>
            <a:r>
              <a:rPr lang="en-US" dirty="0"/>
              <a:t>By the end of this session, you'll have a solid understanding of when and how to use these methods in your own research.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788BD-B461-4F90-AA04-4436B1F10DE2}"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27685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10</a:t>
            </a:fld>
            <a:endParaRPr lang="en-US"/>
          </a:p>
        </p:txBody>
      </p:sp>
    </p:spTree>
    <p:extLst>
      <p:ext uri="{BB962C8B-B14F-4D97-AF65-F5344CB8AC3E}">
        <p14:creationId xmlns:p14="http://schemas.microsoft.com/office/powerpoint/2010/main" val="656036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52571-E5E5-2C71-9DBD-CEEE93510C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B150EE-8550-055E-145D-6EBA353EF6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B9ADD5-AD13-E64A-9728-7BB8076F6FF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intercept, we have to make everything except 9.61 equal to 0.</a:t>
            </a:r>
            <a:br>
              <a:rPr lang="en-US" dirty="0"/>
            </a:br>
            <a:r>
              <a:rPr lang="en-US" dirty="0"/>
              <a:t>Looking at our hint, that means the intercept is the predicted depression score for females at the mean of flourishing (9.61-between mild and moderate depression)</a:t>
            </a:r>
          </a:p>
          <a:p>
            <a:endParaRPr lang="en-US" dirty="0"/>
          </a:p>
          <a:p>
            <a:endParaRPr lang="en-US" dirty="0"/>
          </a:p>
          <a:p>
            <a:r>
              <a:rPr lang="en-US" dirty="0"/>
              <a:t>For Beta 1, -3.45,  since Female = 0, this is the slope for females. </a:t>
            </a:r>
            <a:br>
              <a:rPr lang="en-US" dirty="0"/>
            </a:br>
            <a:r>
              <a:rPr lang="en-US" dirty="0"/>
              <a:t>For each 1-unit increase in females flourishing scores, there is a predicted 3.45 unit decrease in depression (rise over run)</a:t>
            </a:r>
          </a:p>
          <a:p>
            <a:endParaRPr lang="en-US" dirty="0"/>
          </a:p>
          <a:p>
            <a:br>
              <a:rPr lang="en-US" dirty="0"/>
            </a:br>
            <a:r>
              <a:rPr lang="en-US" dirty="0"/>
              <a:t>What about the slope for males? We’ll get there at the end!</a:t>
            </a:r>
            <a:br>
              <a:rPr lang="en-US" dirty="0"/>
            </a:br>
            <a:br>
              <a:rPr lang="en-US" dirty="0"/>
            </a:br>
            <a:br>
              <a:rPr lang="en-US" dirty="0"/>
            </a:br>
            <a:r>
              <a:rPr lang="en-US" dirty="0"/>
              <a:t>Next up, Beta 2, -3.16. This tells us the Difference in predicted depression scores between males and females AT MEAN FLOURISHING (we have to zero out the other coefficients). </a:t>
            </a:r>
          </a:p>
          <a:p>
            <a:endParaRPr lang="en-US" dirty="0"/>
          </a:p>
          <a:p>
            <a:endParaRPr lang="en-US" dirty="0"/>
          </a:p>
          <a:p>
            <a:endParaRPr lang="en-US" dirty="0"/>
          </a:p>
          <a:p>
            <a:endParaRPr lang="en-US" dirty="0"/>
          </a:p>
          <a:p>
            <a:r>
              <a:rPr lang="en-US" dirty="0"/>
              <a:t>The coefficient </a:t>
            </a:r>
            <a:r>
              <a:rPr lang="en-US" b="1" dirty="0"/>
              <a:t>2.80</a:t>
            </a:r>
            <a:r>
              <a:rPr lang="en-US" dirty="0"/>
              <a:t> means that for each </a:t>
            </a:r>
            <a:r>
              <a:rPr lang="en-US" b="1" dirty="0"/>
              <a:t>one-unit increase</a:t>
            </a:r>
            <a:r>
              <a:rPr lang="en-US" dirty="0"/>
              <a:t> in </a:t>
            </a:r>
            <a:r>
              <a:rPr lang="en-US" b="1" dirty="0"/>
              <a:t>mean-centered flourishing</a:t>
            </a:r>
            <a:r>
              <a:rPr lang="en-US" dirty="0"/>
              <a:t>, the difference in </a:t>
            </a:r>
            <a:r>
              <a:rPr lang="en-US" b="1" dirty="0"/>
              <a:t>PHQ-9 slope</a:t>
            </a:r>
            <a:r>
              <a:rPr lang="en-US" dirty="0"/>
              <a:t> between males and females is </a:t>
            </a:r>
            <a:r>
              <a:rPr lang="en-US" b="1" dirty="0"/>
              <a:t>2.7971 points</a:t>
            </a:r>
            <a:r>
              <a:rPr lang="en-US" dirty="0"/>
              <a:t>.</a:t>
            </a:r>
          </a:p>
          <a:p>
            <a:endParaRPr lang="en-US" dirty="0"/>
          </a:p>
          <a:p>
            <a:r>
              <a:rPr lang="en-US" dirty="0"/>
              <a:t>The positive interaction effect (2.80) indicates that for males, the negative association between Diener and PHQ-9 is reduced—meaning improvements in well-being may not translate as strongly to reductions in depression symptoms for males compared to females.</a:t>
            </a:r>
          </a:p>
        </p:txBody>
      </p:sp>
      <p:sp>
        <p:nvSpPr>
          <p:cNvPr id="4" name="Slide Number Placeholder 3">
            <a:extLst>
              <a:ext uri="{FF2B5EF4-FFF2-40B4-BE49-F238E27FC236}">
                <a16:creationId xmlns:a16="http://schemas.microsoft.com/office/drawing/2014/main" id="{727E013A-EEFD-4373-28AE-DA4C8762293E}"/>
              </a:ext>
            </a:extLst>
          </p:cNvPr>
          <p:cNvSpPr>
            <a:spLocks noGrp="1"/>
          </p:cNvSpPr>
          <p:nvPr>
            <p:ph type="sldNum" sz="quarter" idx="5"/>
          </p:nvPr>
        </p:nvSpPr>
        <p:spPr/>
        <p:txBody>
          <a:bodyPr/>
          <a:lstStyle/>
          <a:p>
            <a:fld id="{4A677F31-8E3C-4ED2-97DF-DE6C71117425}" type="slidenum">
              <a:rPr lang="en-US" smtClean="0"/>
              <a:t>11</a:t>
            </a:fld>
            <a:endParaRPr lang="en-US"/>
          </a:p>
        </p:txBody>
      </p:sp>
    </p:spTree>
    <p:extLst>
      <p:ext uri="{BB962C8B-B14F-4D97-AF65-F5344CB8AC3E}">
        <p14:creationId xmlns:p14="http://schemas.microsoft.com/office/powerpoint/2010/main" val="3285978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coefficient </a:t>
            </a:r>
            <a:r>
              <a:rPr lang="en-US" b="1" dirty="0"/>
              <a:t>2.80</a:t>
            </a:r>
            <a:r>
              <a:rPr lang="en-US" dirty="0"/>
              <a:t> means that for each </a:t>
            </a:r>
            <a:r>
              <a:rPr lang="en-US" b="1" dirty="0"/>
              <a:t>one-unit increase</a:t>
            </a:r>
            <a:r>
              <a:rPr lang="en-US" dirty="0"/>
              <a:t> in </a:t>
            </a:r>
            <a:r>
              <a:rPr lang="en-US" b="1" dirty="0"/>
              <a:t>mean-centered flourishing</a:t>
            </a:r>
            <a:r>
              <a:rPr lang="en-US" dirty="0"/>
              <a:t>, the difference in </a:t>
            </a:r>
            <a:r>
              <a:rPr lang="en-US" b="1" dirty="0"/>
              <a:t>PHQ-9 slope</a:t>
            </a:r>
            <a:r>
              <a:rPr lang="en-US" dirty="0"/>
              <a:t> between males and females is </a:t>
            </a:r>
            <a:r>
              <a:rPr lang="en-US" b="1" dirty="0"/>
              <a:t>2.7971 points</a:t>
            </a:r>
            <a:r>
              <a:rPr lang="en-US" dirty="0"/>
              <a:t>.</a:t>
            </a:r>
          </a:p>
          <a:p>
            <a:endParaRPr lang="en-US" dirty="0"/>
          </a:p>
          <a:p>
            <a:r>
              <a:rPr lang="en-US" dirty="0"/>
              <a:t>The positive interaction effect (2.80) indicates that for males, the negative association between Diener and PHQ-9 is reduced—meaning improvements in well-being may not translate as strongly to reductions in depression symptoms for males compared to females.</a:t>
            </a:r>
          </a:p>
          <a:p>
            <a:endParaRPr lang="en-US" dirty="0"/>
          </a:p>
          <a:p>
            <a:endParaRPr lang="en-US" dirty="0"/>
          </a:p>
          <a:p>
            <a:r>
              <a:rPr lang="en-US"/>
              <a:t>END MODERATION AT 20 MIN + 40 MIN = 60 min.</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12</a:t>
            </a:fld>
            <a:endParaRPr lang="en-US"/>
          </a:p>
        </p:txBody>
      </p:sp>
    </p:spTree>
    <p:extLst>
      <p:ext uri="{BB962C8B-B14F-4D97-AF65-F5344CB8AC3E}">
        <p14:creationId xmlns:p14="http://schemas.microsoft.com/office/powerpoint/2010/main" val="2040640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Mediation, on the other hand, helps us understand "how" or "why" one variable affects another. A mediator is the mechanism through which an independent variable influences a dependent variable.</a:t>
            </a:r>
          </a:p>
          <a:p>
            <a:endParaRPr lang="en-US" dirty="0"/>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13</a:t>
            </a:fld>
            <a:endParaRPr lang="en-US"/>
          </a:p>
        </p:txBody>
      </p:sp>
    </p:spTree>
    <p:extLst>
      <p:ext uri="{BB962C8B-B14F-4D97-AF65-F5344CB8AC3E}">
        <p14:creationId xmlns:p14="http://schemas.microsoft.com/office/powerpoint/2010/main" val="2763117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8C619-0F9D-FD62-91C3-4517DB5BB0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E2E0AA-56D1-4FB6-AEDB-E8BD2D139A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F8050E-1262-7204-EE07-51EFE7AF83D2}"/>
              </a:ext>
            </a:extLst>
          </p:cNvPr>
          <p:cNvSpPr>
            <a:spLocks noGrp="1"/>
          </p:cNvSpPr>
          <p:nvPr>
            <p:ph type="body" idx="1"/>
          </p:nvPr>
        </p:nvSpPr>
        <p:spPr/>
        <p:txBody>
          <a:bodyPr/>
          <a:lstStyle/>
          <a:p>
            <a:r>
              <a:rPr lang="en-US" b="1" dirty="0"/>
              <a:t>Full Mediation:</a:t>
            </a:r>
            <a:r>
              <a:rPr lang="en-US" dirty="0"/>
              <a:t> The indirect effect (</a:t>
            </a:r>
            <a:r>
              <a:rPr lang="en-US" dirty="0" err="1"/>
              <a:t>a×b</a:t>
            </a:r>
            <a:r>
              <a:rPr lang="en-US" dirty="0"/>
              <a:t>) is significant, and the direct effect c′ (the effect of X on Y after controlling for M) is no longer significant when the mediator is included. This suggests that the relationship between X and Y is entirely explained by M.</a:t>
            </a:r>
          </a:p>
        </p:txBody>
      </p:sp>
      <p:sp>
        <p:nvSpPr>
          <p:cNvPr id="4" name="Slide Number Placeholder 3">
            <a:extLst>
              <a:ext uri="{FF2B5EF4-FFF2-40B4-BE49-F238E27FC236}">
                <a16:creationId xmlns:a16="http://schemas.microsoft.com/office/drawing/2014/main" id="{E59110B8-A215-0B58-9EA4-780A6BFC0019}"/>
              </a:ext>
            </a:extLst>
          </p:cNvPr>
          <p:cNvSpPr>
            <a:spLocks noGrp="1"/>
          </p:cNvSpPr>
          <p:nvPr>
            <p:ph type="sldNum" sz="quarter" idx="5"/>
          </p:nvPr>
        </p:nvSpPr>
        <p:spPr/>
        <p:txBody>
          <a:bodyPr/>
          <a:lstStyle/>
          <a:p>
            <a:fld id="{4A677F31-8E3C-4ED2-97DF-DE6C71117425}" type="slidenum">
              <a:rPr lang="en-US" smtClean="0"/>
              <a:t>14</a:t>
            </a:fld>
            <a:endParaRPr lang="en-US"/>
          </a:p>
        </p:txBody>
      </p:sp>
    </p:spTree>
    <p:extLst>
      <p:ext uri="{BB962C8B-B14F-4D97-AF65-F5344CB8AC3E}">
        <p14:creationId xmlns:p14="http://schemas.microsoft.com/office/powerpoint/2010/main" val="2929250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CA26C-3901-0FFF-F9B6-8DA7476A8F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D3A0CA-F47E-6CEA-1C79-0746A83EB0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EEC189-3C82-F715-DC4E-4CB3EBC5B23B}"/>
              </a:ext>
            </a:extLst>
          </p:cNvPr>
          <p:cNvSpPr>
            <a:spLocks noGrp="1"/>
          </p:cNvSpPr>
          <p:nvPr>
            <p:ph type="body" idx="1"/>
          </p:nvPr>
        </p:nvSpPr>
        <p:spPr/>
        <p:txBody>
          <a:bodyPr/>
          <a:lstStyle/>
          <a:p>
            <a:r>
              <a:rPr lang="en-US" b="1" dirty="0"/>
              <a:t>Partial Mediation:</a:t>
            </a:r>
            <a:r>
              <a:rPr lang="en-US" dirty="0"/>
              <a:t> The indirect effect (</a:t>
            </a:r>
            <a:r>
              <a:rPr lang="en-US" dirty="0" err="1"/>
              <a:t>a×b</a:t>
            </a:r>
            <a:r>
              <a:rPr lang="en-US" dirty="0"/>
              <a:t>) is significant, but the direct effect c′ remains significant even after M is included. This indicates that M explains part of the relationship between X and Y, but there is still a direct effect of X on Y that is not fully accounted for by M.</a:t>
            </a:r>
          </a:p>
        </p:txBody>
      </p:sp>
      <p:sp>
        <p:nvSpPr>
          <p:cNvPr id="4" name="Slide Number Placeholder 3">
            <a:extLst>
              <a:ext uri="{FF2B5EF4-FFF2-40B4-BE49-F238E27FC236}">
                <a16:creationId xmlns:a16="http://schemas.microsoft.com/office/drawing/2014/main" id="{9ADCE223-6C07-BA50-388E-DDE89EA525C5}"/>
              </a:ext>
            </a:extLst>
          </p:cNvPr>
          <p:cNvSpPr>
            <a:spLocks noGrp="1"/>
          </p:cNvSpPr>
          <p:nvPr>
            <p:ph type="sldNum" sz="quarter" idx="5"/>
          </p:nvPr>
        </p:nvSpPr>
        <p:spPr/>
        <p:txBody>
          <a:bodyPr/>
          <a:lstStyle/>
          <a:p>
            <a:fld id="{4A677F31-8E3C-4ED2-97DF-DE6C71117425}" type="slidenum">
              <a:rPr lang="en-US" smtClean="0"/>
              <a:t>15</a:t>
            </a:fld>
            <a:endParaRPr lang="en-US"/>
          </a:p>
        </p:txBody>
      </p:sp>
    </p:spTree>
    <p:extLst>
      <p:ext uri="{BB962C8B-B14F-4D97-AF65-F5344CB8AC3E}">
        <p14:creationId xmlns:p14="http://schemas.microsoft.com/office/powerpoint/2010/main" val="1310991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mediation, the traditional approach was Baron and Kenny's causal steps. However, modern approaches focus on testing the significance of the indirect effect.</a:t>
            </a:r>
          </a:p>
          <a:p>
            <a:endParaRPr lang="en-US" dirty="0"/>
          </a:p>
          <a:p>
            <a:r>
              <a:rPr lang="en-US" b="1" dirty="0"/>
              <a:t>Baron &amp; Kenny’s Causal Steps Approach (1986)</a:t>
            </a:r>
          </a:p>
          <a:p>
            <a:r>
              <a:rPr lang="en-US" b="1" dirty="0"/>
              <a:t>Method:</a:t>
            </a:r>
            <a:br>
              <a:rPr lang="en-US" dirty="0"/>
            </a:br>
            <a:r>
              <a:rPr lang="en-US" dirty="0"/>
              <a:t>This approach requires four steps:</a:t>
            </a:r>
          </a:p>
          <a:p>
            <a:pPr>
              <a:buFont typeface="+mj-lt"/>
              <a:buAutoNum type="arabicPeriod"/>
            </a:pPr>
            <a:r>
              <a:rPr lang="en-US" b="1" dirty="0"/>
              <a:t>Path c:</a:t>
            </a:r>
            <a:r>
              <a:rPr lang="en-US" dirty="0"/>
              <a:t> Show that the IV significantly predicts the DV.</a:t>
            </a:r>
          </a:p>
          <a:p>
            <a:pPr>
              <a:buFont typeface="+mj-lt"/>
              <a:buAutoNum type="arabicPeriod"/>
            </a:pPr>
            <a:r>
              <a:rPr lang="en-US" b="1" dirty="0"/>
              <a:t>Path a:</a:t>
            </a:r>
            <a:r>
              <a:rPr lang="en-US" dirty="0"/>
              <a:t> Show that the IV significantly predicts the mediator.</a:t>
            </a:r>
          </a:p>
          <a:p>
            <a:pPr>
              <a:buFont typeface="+mj-lt"/>
              <a:buAutoNum type="arabicPeriod"/>
            </a:pPr>
            <a:r>
              <a:rPr lang="en-US" b="1" dirty="0"/>
              <a:t>Path b:</a:t>
            </a:r>
            <a:r>
              <a:rPr lang="en-US" dirty="0"/>
              <a:t> Show that the mediator significantly predicts the DV while controlling for IV.</a:t>
            </a:r>
          </a:p>
          <a:p>
            <a:pPr>
              <a:buFont typeface="+mj-lt"/>
              <a:buAutoNum type="arabicPeriod"/>
            </a:pPr>
            <a:r>
              <a:rPr lang="en-US" b="1" dirty="0"/>
              <a:t>Path c':</a:t>
            </a:r>
            <a:r>
              <a:rPr lang="en-US" dirty="0"/>
              <a:t> Show that the direct effect (c') is reduced when the mediator is included (partial mediation) or becomes non-significant (full mediation).</a:t>
            </a:r>
          </a:p>
          <a:p>
            <a:endParaRPr lang="en-US" dirty="0"/>
          </a:p>
          <a:p>
            <a:r>
              <a:rPr lang="en-US" b="1" dirty="0"/>
              <a:t>Conceptual Issues:</a:t>
            </a:r>
            <a:endParaRPr lang="en-US" dirty="0"/>
          </a:p>
          <a:p>
            <a:pPr>
              <a:buFont typeface="Arial" panose="020B0604020202020204" pitchFamily="34" charset="0"/>
              <a:buChar char="•"/>
            </a:pPr>
            <a:r>
              <a:rPr lang="en-US" b="1" dirty="0"/>
              <a:t>Does not actually test the indirect effect</a:t>
            </a:r>
            <a:r>
              <a:rPr lang="en-US" dirty="0"/>
              <a:t> (</a:t>
            </a:r>
            <a:r>
              <a:rPr lang="en-US" b="1" dirty="0"/>
              <a:t>a × b</a:t>
            </a:r>
            <a:r>
              <a:rPr lang="en-US" dirty="0"/>
              <a:t>), which is the key component of mediation.</a:t>
            </a:r>
          </a:p>
          <a:p>
            <a:pPr>
              <a:buFont typeface="Arial" panose="020B0604020202020204" pitchFamily="34" charset="0"/>
              <a:buChar char="•"/>
            </a:pPr>
            <a:r>
              <a:rPr lang="en-US" b="1" dirty="0"/>
              <a:t>Ignores indirect effects even when c is non-significant</a:t>
            </a:r>
            <a:r>
              <a:rPr lang="en-US" dirty="0"/>
              <a:t>, whereas modern mediation methods allow for significant mediation without a total effect.</a:t>
            </a:r>
          </a:p>
          <a:p>
            <a:pPr>
              <a:buFont typeface="Arial" panose="020B0604020202020204" pitchFamily="34" charset="0"/>
              <a:buChar char="•"/>
            </a:pPr>
            <a:r>
              <a:rPr lang="en-US" b="1" dirty="0"/>
              <a:t>Misclassifies partial and full mediation</a:t>
            </a:r>
            <a:r>
              <a:rPr lang="en-US" dirty="0"/>
              <a:t> by relying on significance testing rather than effect size.</a:t>
            </a:r>
          </a:p>
          <a:p>
            <a:endParaRPr lang="en-US" dirty="0"/>
          </a:p>
          <a:p>
            <a:endParaRPr lang="en-US" dirty="0"/>
          </a:p>
          <a:p>
            <a:endParaRPr lang="en-US" dirty="0"/>
          </a:p>
          <a:p>
            <a:r>
              <a:rPr lang="en-US" dirty="0"/>
              <a:t>The </a:t>
            </a:r>
            <a:r>
              <a:rPr lang="en-US" b="1" dirty="0"/>
              <a:t>Sobel test</a:t>
            </a:r>
            <a:r>
              <a:rPr lang="en-US" dirty="0"/>
              <a:t> assumes the indirect effect follows a normal distribution, which is often violated.</a:t>
            </a:r>
          </a:p>
          <a:p>
            <a:r>
              <a:rPr lang="en-US" dirty="0"/>
              <a:t>The Sobel test directly tests the </a:t>
            </a:r>
            <a:r>
              <a:rPr lang="en-US" b="1" dirty="0"/>
              <a:t>a × b</a:t>
            </a:r>
            <a:r>
              <a:rPr lang="en-US" dirty="0"/>
              <a:t> path using a normal approximation formula:</a:t>
            </a:r>
          </a:p>
          <a:p>
            <a:pPr>
              <a:buFont typeface="Arial" panose="020B0604020202020204" pitchFamily="34" charset="0"/>
              <a:buNone/>
            </a:pPr>
            <a:r>
              <a:rPr lang="en-US" dirty="0"/>
              <a:t> Sobel’s test only provides a </a:t>
            </a:r>
            <a:r>
              <a:rPr lang="en-US" b="1" dirty="0"/>
              <a:t>Z-score and p-value</a:t>
            </a:r>
            <a:r>
              <a:rPr lang="en-US" dirty="0"/>
              <a:t>, but modern mediation analysis (e.g., PROCESS macro) uses </a:t>
            </a:r>
            <a:r>
              <a:rPr lang="en-US" b="1" dirty="0"/>
              <a:t>bootstrapped confidence intervals</a:t>
            </a:r>
            <a:r>
              <a:rPr lang="en-US" dirty="0"/>
              <a:t> to give more informative results.</a:t>
            </a:r>
          </a:p>
          <a:p>
            <a:endParaRPr lang="en-US" dirty="0"/>
          </a:p>
          <a:p>
            <a:r>
              <a:rPr lang="en-US" dirty="0"/>
              <a:t>Assumes that the sampling distribution of the indirect effect (</a:t>
            </a:r>
            <a:r>
              <a:rPr lang="en-US" b="1" dirty="0"/>
              <a:t>a × b</a:t>
            </a:r>
            <a:r>
              <a:rPr lang="en-US" dirty="0"/>
              <a:t>) is </a:t>
            </a:r>
            <a:r>
              <a:rPr lang="en-US" b="1" dirty="0"/>
              <a:t>normally distributed</a:t>
            </a:r>
            <a:r>
              <a:rPr lang="en-US" dirty="0"/>
              <a:t>, but in reality, it is </a:t>
            </a:r>
            <a:r>
              <a:rPr lang="en-US" b="1" dirty="0"/>
              <a:t>often skewed</a:t>
            </a:r>
            <a:r>
              <a:rPr lang="en-US" dirty="0"/>
              <a:t>, especially in small samples.</a:t>
            </a:r>
          </a:p>
          <a:p>
            <a:r>
              <a:rPr lang="en-US" dirty="0"/>
              <a:t>Bootstrapping does not require this assumption and is more robust.</a:t>
            </a:r>
          </a:p>
          <a:p>
            <a:endParaRPr lang="en-US" dirty="0"/>
          </a:p>
          <a:p>
            <a:endParaRPr lang="en-US" dirty="0"/>
          </a:p>
          <a:p>
            <a:r>
              <a:rPr lang="en-US" dirty="0"/>
              <a:t>Bootstrapping is the </a:t>
            </a:r>
            <a:r>
              <a:rPr lang="en-US" b="1" dirty="0"/>
              <a:t>modern gold standard</a:t>
            </a:r>
            <a:r>
              <a:rPr lang="en-US" dirty="0"/>
              <a:t> for testing mediation. Unlike older methods like Baron &amp; Kenny’s steps or the Sobel test, it </a:t>
            </a:r>
            <a:r>
              <a:rPr lang="en-US" b="1" dirty="0"/>
              <a:t>does not assume normality</a:t>
            </a:r>
            <a:r>
              <a:rPr lang="en-US" dirty="0"/>
              <a:t> of the indirect effect.</a:t>
            </a:r>
          </a:p>
          <a:p>
            <a:r>
              <a:rPr lang="en-US" dirty="0"/>
              <a:t>Here’s how it works:</a:t>
            </a:r>
          </a:p>
          <a:p>
            <a:pPr>
              <a:buFont typeface="+mj-lt"/>
              <a:buAutoNum type="arabicPeriod"/>
            </a:pPr>
            <a:r>
              <a:rPr lang="en-US" dirty="0"/>
              <a:t>The indirect effect (</a:t>
            </a:r>
            <a:r>
              <a:rPr lang="en-US" b="1" dirty="0"/>
              <a:t>a × b</a:t>
            </a:r>
            <a:r>
              <a:rPr lang="en-US" dirty="0"/>
              <a:t>) is repeatedly recalculated using </a:t>
            </a:r>
            <a:r>
              <a:rPr lang="en-US" b="1" dirty="0"/>
              <a:t>thousands of resampled datasets</a:t>
            </a:r>
            <a:r>
              <a:rPr lang="en-US" dirty="0"/>
              <a:t> (e.g., 5,000 iterations).</a:t>
            </a:r>
          </a:p>
          <a:p>
            <a:pPr>
              <a:buFont typeface="+mj-lt"/>
              <a:buAutoNum type="arabicPeriod"/>
            </a:pPr>
            <a:r>
              <a:rPr lang="en-US" dirty="0"/>
              <a:t>This generates a </a:t>
            </a:r>
            <a:r>
              <a:rPr lang="en-US" b="1" dirty="0"/>
              <a:t>distribution of indirect effects</a:t>
            </a:r>
            <a:r>
              <a:rPr lang="en-US" dirty="0"/>
              <a:t> from the data, rather than relying on a single estimate.</a:t>
            </a:r>
          </a:p>
          <a:p>
            <a:pPr>
              <a:buFont typeface="+mj-lt"/>
              <a:buAutoNum type="arabicPeriod"/>
            </a:pPr>
            <a:r>
              <a:rPr lang="en-US" dirty="0"/>
              <a:t>A </a:t>
            </a:r>
            <a:r>
              <a:rPr lang="en-US" b="1" dirty="0"/>
              <a:t>confidence interval (CI)</a:t>
            </a:r>
            <a:r>
              <a:rPr lang="en-US" dirty="0"/>
              <a:t> is created—if the interval </a:t>
            </a:r>
            <a:r>
              <a:rPr lang="en-US" b="1" dirty="0"/>
              <a:t>does not include zero</a:t>
            </a:r>
            <a:r>
              <a:rPr lang="en-US" dirty="0"/>
              <a:t>, mediation is considered significant.</a:t>
            </a:r>
          </a:p>
          <a:p>
            <a:r>
              <a:rPr lang="en-US" dirty="0"/>
              <a:t>Bootstrapping is </a:t>
            </a:r>
            <a:r>
              <a:rPr lang="en-US" b="1" dirty="0"/>
              <a:t>more accurate, more powerful</a:t>
            </a:r>
            <a:r>
              <a:rPr lang="en-US" dirty="0"/>
              <a:t>, and works well even with </a:t>
            </a:r>
            <a:r>
              <a:rPr lang="en-US" b="1" dirty="0"/>
              <a:t>small samples</a:t>
            </a:r>
            <a:r>
              <a:rPr lang="en-US" dirty="0"/>
              <a:t>. It’s used in </a:t>
            </a:r>
            <a:r>
              <a:rPr lang="en-US" b="1" dirty="0"/>
              <a:t>PROCESS for SPSS</a:t>
            </a:r>
            <a:r>
              <a:rPr lang="en-US" dirty="0"/>
              <a:t> and is now the preferred method for mediation analysis.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16</a:t>
            </a:fld>
            <a:endParaRPr lang="en-US"/>
          </a:p>
        </p:txBody>
      </p:sp>
    </p:spTree>
    <p:extLst>
      <p:ext uri="{BB962C8B-B14F-4D97-AF65-F5344CB8AC3E}">
        <p14:creationId xmlns:p14="http://schemas.microsoft.com/office/powerpoint/2010/main" val="1365249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Proper data preparation is crucial for valid mediation analysis. First, temporal precedence is essential - your independent variable must precede your mediator, which must precede your outcome. This is ideally established through research design, such as longitudinal studies.</a:t>
            </a:r>
          </a:p>
          <a:p>
            <a:endParaRPr lang="en-US" dirty="0"/>
          </a:p>
          <a:p>
            <a:r>
              <a:rPr lang="en-US" dirty="0"/>
              <a:t>Multicollinearity between your predictor and mediator can lead to suppression effects, which can bias your results. Check correlations and variance inflation factors.</a:t>
            </a:r>
          </a:p>
          <a:p>
            <a:endParaRPr lang="en-US" dirty="0"/>
          </a:p>
          <a:p>
            <a:r>
              <a:rPr lang="en-US" dirty="0"/>
              <a:t>Sample size is also important - mediation analyses typically require larger samples than direct effect tests. As a rule of thumb, aim for at least 100-150 participants, though more complex models may require more.</a:t>
            </a:r>
          </a:p>
          <a:p>
            <a:endParaRPr lang="en-US" dirty="0"/>
          </a:p>
          <a:p>
            <a:r>
              <a:rPr lang="en-US" dirty="0"/>
              <a:t>The assumption of normal distribution of indirect effects is often violated, which is why bootstrapping methods are preferred.</a:t>
            </a:r>
          </a:p>
          <a:p>
            <a:endParaRPr lang="en-US" dirty="0"/>
          </a:p>
          <a:p>
            <a:r>
              <a:rPr lang="en-US" dirty="0"/>
              <a:t>Finally, always check for outliers and influential cases that might drive your results.</a:t>
            </a:r>
          </a:p>
        </p:txBody>
      </p:sp>
      <p:sp>
        <p:nvSpPr>
          <p:cNvPr id="4" name="Slide Number Placeholder 3"/>
          <p:cNvSpPr>
            <a:spLocks noGrp="1"/>
          </p:cNvSpPr>
          <p:nvPr>
            <p:ph type="sldNum" sz="quarter" idx="5"/>
          </p:nvPr>
        </p:nvSpPr>
        <p:spPr/>
        <p:txBody>
          <a:bodyPr/>
          <a:lstStyle/>
          <a:p>
            <a:fld id="{4A677F31-8E3C-4ED2-97DF-DE6C71117425}" type="slidenum">
              <a:rPr lang="en-US" smtClean="0"/>
              <a:t>17</a:t>
            </a:fld>
            <a:endParaRPr lang="en-US"/>
          </a:p>
        </p:txBody>
      </p:sp>
    </p:spTree>
    <p:extLst>
      <p:ext uri="{BB962C8B-B14F-4D97-AF65-F5344CB8AC3E}">
        <p14:creationId xmlns:p14="http://schemas.microsoft.com/office/powerpoint/2010/main" val="1992172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common pitfalls in mediation analysis that researchers should be aware of.</a:t>
            </a:r>
          </a:p>
          <a:p>
            <a:endParaRPr lang="en-US" dirty="0"/>
          </a:p>
          <a:p>
            <a:r>
              <a:rPr lang="en-US" dirty="0"/>
              <a:t>First, many researchers mistakenly infer causality from cross-sectional data. Remember that true mediation implies a causal chain, which is best established through experimental or longitudinal designs.</a:t>
            </a:r>
          </a:p>
          <a:p>
            <a:endParaRPr lang="en-US" dirty="0"/>
          </a:p>
          <a:p>
            <a:r>
              <a:rPr lang="en-US" dirty="0"/>
              <a:t>Omitted variable bias occurs when you fail to include important variables that might explain the relationships you're observing.</a:t>
            </a:r>
          </a:p>
          <a:p>
            <a:endParaRPr lang="en-US" dirty="0"/>
          </a:p>
          <a:p>
            <a:r>
              <a:rPr lang="en-US" dirty="0"/>
              <a:t>Reversed causality is another issue - sometimes what you think is Y might actually be causing X (temporal precedence helps a lot with this). </a:t>
            </a:r>
          </a:p>
          <a:p>
            <a:endParaRPr lang="en-US" dirty="0"/>
          </a:p>
          <a:p>
            <a:r>
              <a:rPr lang="en-US" dirty="0"/>
              <a:t>In mediation models, third variables (confounders) can distort the mediator-outcome relationship, leading to spurious effects. For example, if a confounder influences both the mediator and the outcome, it can create the illusion that the mediator is responsible for the relationship, when it's actually the confounder at play. To avoid this, control for potential confounders, use longitudinal or experimental designs to establish causality, and perform sensitivity analyses to confirm the robustness of your findings.</a:t>
            </a:r>
          </a:p>
          <a:p>
            <a:endParaRPr lang="en-US" dirty="0"/>
          </a:p>
          <a:p>
            <a:r>
              <a:rPr lang="en-US" dirty="0"/>
              <a:t>Finally, measurement error in your variables can attenuate your observed relationships and lead to biased estimates of mediation effects.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18</a:t>
            </a:fld>
            <a:endParaRPr lang="en-US"/>
          </a:p>
        </p:txBody>
      </p:sp>
    </p:spTree>
    <p:extLst>
      <p:ext uri="{BB962C8B-B14F-4D97-AF65-F5344CB8AC3E}">
        <p14:creationId xmlns:p14="http://schemas.microsoft.com/office/powerpoint/2010/main" val="1628279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19</a:t>
            </a:fld>
            <a:endParaRPr lang="en-US"/>
          </a:p>
        </p:txBody>
      </p:sp>
    </p:spTree>
    <p:extLst>
      <p:ext uri="{BB962C8B-B14F-4D97-AF65-F5344CB8AC3E}">
        <p14:creationId xmlns:p14="http://schemas.microsoft.com/office/powerpoint/2010/main" val="1683103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seminar will cover these key topics. </a:t>
            </a:r>
          </a:p>
          <a:p>
            <a:endParaRPr lang="en-US" dirty="0"/>
          </a:p>
          <a:p>
            <a:r>
              <a:rPr lang="en-US" dirty="0"/>
              <a:t>We'll start with conceptual foundations for both moderation and mediation.</a:t>
            </a:r>
          </a:p>
          <a:p>
            <a:endParaRPr lang="en-US" dirty="0"/>
          </a:p>
          <a:p>
            <a:r>
              <a:rPr lang="en-US" dirty="0"/>
              <a:t>Then we'll dive into two types of each effect, statistical methods for testing each,  proper data preparation, and key assumptions to satisfy.</a:t>
            </a:r>
          </a:p>
          <a:p>
            <a:endParaRPr lang="en-US" dirty="0"/>
          </a:p>
          <a:p>
            <a:r>
              <a:rPr lang="en-US" dirty="0"/>
              <a:t>We'll also discuss common pitfalls, walk through practical examples, and introduce you to running these analyses in SPSS using the PROCESS Macro and in </a:t>
            </a:r>
            <a:r>
              <a:rPr lang="en-US" dirty="0" err="1"/>
              <a:t>Rstudio</a:t>
            </a:r>
            <a:r>
              <a:rPr lang="en-US" dirty="0"/>
              <a:t>.</a:t>
            </a:r>
          </a:p>
          <a:p>
            <a:endParaRPr lang="en-US" dirty="0"/>
          </a:p>
          <a:p>
            <a:r>
              <a:rPr lang="en-US" dirty="0"/>
              <a:t>Lastly, if there is time, I’ll briefly discuss the importance of power analysis and conduct a power analysis in using G*Power, a free open-source program for power analysis. </a:t>
            </a:r>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in previous seminars, I’m assuming a few things:</a:t>
            </a:r>
            <a:br>
              <a:rPr lang="en-US" dirty="0"/>
            </a:br>
            <a:r>
              <a:rPr lang="en-US" dirty="0"/>
              <a:t>First, that you’ve watched the videos I sent and that you’ve familiarized yourself with mediation and moderation broadly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second, that you’ve already download the GitHub Repository. I’ve made edits since sending the email so if you downloaded it before today, you may want to re-download the repository now so that you can follow along if you’d like.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 put the link to the repository in the chat: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https://github.com/EwokOzwok/Data-Analysis-II---CBHPAR-Seminar</a:t>
            </a:r>
          </a:p>
          <a:p>
            <a:endParaRPr lang="en-US" dirty="0"/>
          </a:p>
          <a:p>
            <a:endParaRPr lang="en-US" dirty="0"/>
          </a:p>
          <a:p>
            <a:r>
              <a:rPr lang="en-US" dirty="0"/>
              <a:t>If you don’t want to follow along, that’s fine. As before, I’ll upload the recording and add chapters to the video so you can follow along on your own, pause when you need to, and jump to chapters that are most relevant to your needs.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788BD-B461-4F90-AA04-4436B1F10DE2}"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00532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This slide presents the results of our bootstrapped mediation analysis.</a:t>
            </a:r>
          </a:p>
          <a:p>
            <a:pPr>
              <a:buFont typeface="Arial" panose="020B0604020202020204" pitchFamily="34" charset="0"/>
              <a:buChar char="•"/>
            </a:pPr>
            <a:endParaRPr lang="en-US" dirty="0"/>
          </a:p>
          <a:p>
            <a:pPr>
              <a:buFont typeface="Arial" panose="020B0604020202020204" pitchFamily="34" charset="0"/>
              <a:buChar char="•"/>
            </a:pPr>
            <a:r>
              <a:rPr lang="en-US" dirty="0"/>
              <a:t>First, we examine the relationship between alcohol use in the past 30 days (Alc30D) and depression symptoms (phq9_total), testing whether alcohol-related problems (</a:t>
            </a:r>
            <a:r>
              <a:rPr lang="en-US" dirty="0" err="1"/>
              <a:t>audit_total_mc</a:t>
            </a:r>
            <a:r>
              <a:rPr lang="en-US" dirty="0"/>
              <a:t>) mediate this association.</a:t>
            </a:r>
          </a:p>
          <a:p>
            <a:pPr>
              <a:buFont typeface="Arial" panose="020B0604020202020204" pitchFamily="34" charset="0"/>
              <a:buChar char="•"/>
            </a:pPr>
            <a:endParaRPr lang="en-US" dirty="0"/>
          </a:p>
          <a:p>
            <a:pPr>
              <a:buFont typeface="Arial" panose="020B0604020202020204" pitchFamily="34" charset="0"/>
              <a:buChar char="•"/>
            </a:pPr>
            <a:r>
              <a:rPr lang="en-US" dirty="0"/>
              <a:t>The first equation (mediator model) shows that Alc30D significantly predicts </a:t>
            </a:r>
            <a:r>
              <a:rPr lang="en-US" dirty="0" err="1"/>
              <a:t>audit_total_mc</a:t>
            </a:r>
            <a:r>
              <a:rPr lang="en-US" dirty="0"/>
              <a:t> (</a:t>
            </a:r>
            <a:r>
              <a:rPr lang="en-US" b="1" dirty="0"/>
              <a:t>p &lt; .001</a:t>
            </a:r>
            <a:r>
              <a:rPr lang="en-US" dirty="0"/>
              <a:t>), suggesting that increased alcohol use is associated with greater alcohol-related problems.</a:t>
            </a:r>
          </a:p>
          <a:p>
            <a:pPr>
              <a:buFont typeface="Arial" panose="020B0604020202020204" pitchFamily="34" charset="0"/>
              <a:buChar char="•"/>
            </a:pPr>
            <a:endParaRPr lang="en-US" dirty="0"/>
          </a:p>
          <a:p>
            <a:pPr>
              <a:buFont typeface="Arial" panose="020B0604020202020204" pitchFamily="34" charset="0"/>
              <a:buChar char="•"/>
            </a:pPr>
            <a:r>
              <a:rPr lang="en-US" dirty="0"/>
              <a:t>The second equation (outcome model) examines the effects of both alcohol use and alcohol-related problems on depression.</a:t>
            </a:r>
          </a:p>
          <a:p>
            <a:pPr>
              <a:buFont typeface="Arial" panose="020B0604020202020204" pitchFamily="34" charset="0"/>
              <a:buChar char="•"/>
            </a:pPr>
            <a:endParaRPr lang="en-US" dirty="0"/>
          </a:p>
          <a:p>
            <a:pPr marL="742950" lvl="1" indent="-285750">
              <a:buFont typeface="Arial" panose="020B0604020202020204" pitchFamily="34" charset="0"/>
              <a:buChar char="•"/>
            </a:pPr>
            <a:r>
              <a:rPr lang="en-US" dirty="0"/>
              <a:t>The direct effect of alcohol use on depression is </a:t>
            </a:r>
            <a:r>
              <a:rPr lang="en-US" b="1" dirty="0"/>
              <a:t>not significant</a:t>
            </a:r>
            <a:r>
              <a:rPr lang="en-US" dirty="0"/>
              <a:t> (</a:t>
            </a:r>
            <a:r>
              <a:rPr lang="en-US" b="1" dirty="0"/>
              <a:t>p = .297</a:t>
            </a:r>
            <a:r>
              <a:rPr lang="en-US" dirty="0"/>
              <a:t>).</a:t>
            </a:r>
          </a:p>
          <a:p>
            <a:pPr marL="742950" lvl="1" indent="-285750">
              <a:buFont typeface="Arial" panose="020B0604020202020204" pitchFamily="34" charset="0"/>
              <a:buChar char="•"/>
            </a:pPr>
            <a:r>
              <a:rPr lang="en-US" dirty="0"/>
              <a:t>The effect of alcohol-related problems on depression is also </a:t>
            </a:r>
            <a:r>
              <a:rPr lang="en-US" b="1" dirty="0"/>
              <a:t>not significant</a:t>
            </a:r>
            <a:r>
              <a:rPr lang="en-US" dirty="0"/>
              <a:t> (</a:t>
            </a:r>
            <a:r>
              <a:rPr lang="en-US" b="1" dirty="0"/>
              <a:t>p = .164</a:t>
            </a:r>
            <a:r>
              <a:rPr lang="en-US" dirty="0"/>
              <a:t>), meaning that </a:t>
            </a:r>
            <a:r>
              <a:rPr lang="en-US" dirty="0" err="1"/>
              <a:t>audit_total_mc</a:t>
            </a:r>
            <a:r>
              <a:rPr lang="en-US" dirty="0"/>
              <a:t> does not strongly predict depression in this model.</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dirty="0"/>
              <a:t>The mediation results show that the indirect effect (</a:t>
            </a:r>
            <a:r>
              <a:rPr lang="en-US" b="1" dirty="0"/>
              <a:t>a × b</a:t>
            </a:r>
            <a:r>
              <a:rPr lang="en-US" dirty="0"/>
              <a:t>) is </a:t>
            </a:r>
            <a:r>
              <a:rPr lang="en-US" b="1" dirty="0"/>
              <a:t>0.157</a:t>
            </a:r>
            <a:r>
              <a:rPr lang="en-US" dirty="0"/>
              <a:t> with a </a:t>
            </a:r>
            <a:r>
              <a:rPr lang="en-US" b="1" dirty="0"/>
              <a:t>p-value of 0.077</a:t>
            </a:r>
            <a:r>
              <a:rPr lang="en-US" dirty="0"/>
              <a:t>, which approaches significance. A 1-SD-unit increase in drinking days significantly predicts a 0.157 SD-unit increase in Depression scores THROUGH increased risky drinking behaviors (AUDIT).</a:t>
            </a:r>
          </a:p>
          <a:p>
            <a:pPr>
              <a:buFont typeface="Arial" panose="020B0604020202020204" pitchFamily="34" charset="0"/>
              <a:buChar char="•"/>
            </a:pPr>
            <a:endParaRPr lang="en-US" dirty="0"/>
          </a:p>
          <a:p>
            <a:pPr>
              <a:buFont typeface="Arial" panose="020B0604020202020204" pitchFamily="34" charset="0"/>
              <a:buChar char="•"/>
            </a:pPr>
            <a:r>
              <a:rPr lang="en-US" dirty="0"/>
              <a:t>This suggests a potential mediating role of alcohol-related problems in the relationship between alcohol use and depression but does not reach conventional statistical significance.</a:t>
            </a:r>
          </a:p>
          <a:p>
            <a:pPr>
              <a:buFont typeface="Arial" panose="020B0604020202020204" pitchFamily="34" charset="0"/>
              <a:buChar char="•"/>
            </a:pPr>
            <a:endParaRPr lang="en-US" dirty="0"/>
          </a:p>
          <a:p>
            <a:pPr>
              <a:buFont typeface="Arial" panose="020B0604020202020204" pitchFamily="34" charset="0"/>
              <a:buChar char="•"/>
            </a:pPr>
            <a:r>
              <a:rPr lang="en-US" dirty="0"/>
              <a:t>Since the total effect is non-significant (</a:t>
            </a:r>
            <a:r>
              <a:rPr lang="en-US" b="1" dirty="0"/>
              <a:t>p = .855</a:t>
            </a:r>
            <a:r>
              <a:rPr lang="en-US" dirty="0"/>
              <a:t>), this indicates that neither direct nor indirect effects contribute strongly to the overall variance in depression scores.</a:t>
            </a:r>
          </a:p>
          <a:p>
            <a:pPr>
              <a:buFont typeface="Arial" panose="020B0604020202020204" pitchFamily="34" charset="0"/>
              <a:buChar char="•"/>
            </a:pPr>
            <a:endParaRPr lang="en-US" dirty="0"/>
          </a:p>
          <a:p>
            <a:pPr>
              <a:buFont typeface="Arial" panose="020B0604020202020204" pitchFamily="34" charset="0"/>
              <a:buChar char="•"/>
            </a:pPr>
            <a:r>
              <a:rPr lang="en-US" dirty="0"/>
              <a:t>Lastly, the R² values indicate that alcohol use and alcohol-related problems explain </a:t>
            </a:r>
            <a:r>
              <a:rPr lang="en-US" b="1" dirty="0"/>
              <a:t>21% of the variance</a:t>
            </a:r>
            <a:r>
              <a:rPr lang="en-US" dirty="0"/>
              <a:t> in </a:t>
            </a:r>
            <a:r>
              <a:rPr lang="en-US" dirty="0" err="1"/>
              <a:t>audit_total_mc</a:t>
            </a:r>
            <a:r>
              <a:rPr lang="en-US" dirty="0"/>
              <a:t> but only </a:t>
            </a:r>
            <a:r>
              <a:rPr lang="en-US" b="1" dirty="0"/>
              <a:t>4.1% of the variance</a:t>
            </a:r>
            <a:r>
              <a:rPr lang="en-US" dirty="0"/>
              <a:t> in depression symptoms.</a:t>
            </a:r>
          </a:p>
          <a:p>
            <a:pPr>
              <a:buFont typeface="Arial" panose="020B0604020202020204" pitchFamily="34" charset="0"/>
              <a:buChar char="•"/>
            </a:pPr>
            <a:endParaRPr lang="en-US" dirty="0"/>
          </a:p>
          <a:p>
            <a:pPr>
              <a:buFont typeface="Arial" panose="020B0604020202020204" pitchFamily="34" charset="0"/>
              <a:buChar char="•"/>
            </a:pPr>
            <a:r>
              <a:rPr lang="en-US" dirty="0"/>
              <a:t>Overall, while there is some evidence of mediation, the effects are relatively weak and not statistically robust in this sample.</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20</a:t>
            </a:fld>
            <a:endParaRPr lang="en-US"/>
          </a:p>
        </p:txBody>
      </p:sp>
    </p:spTree>
    <p:extLst>
      <p:ext uri="{BB962C8B-B14F-4D97-AF65-F5344CB8AC3E}">
        <p14:creationId xmlns:p14="http://schemas.microsoft.com/office/powerpoint/2010/main" val="3210114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some tools you can use to implement these analyses. For SPSS users, Hayes' PROCESS macro is extremely popular and user-friendly.</a:t>
            </a:r>
          </a:p>
          <a:p>
            <a:endParaRPr lang="en-US" dirty="0"/>
          </a:p>
          <a:p>
            <a:r>
              <a:rPr lang="en-US" dirty="0"/>
              <a:t>R users have several options, including the </a:t>
            </a:r>
            <a:r>
              <a:rPr lang="en-US" dirty="0" err="1"/>
              <a:t>lavaan</a:t>
            </a:r>
            <a:r>
              <a:rPr lang="en-US" dirty="0"/>
              <a:t> package for SEM, the mediation package, and </a:t>
            </a:r>
            <a:r>
              <a:rPr lang="en-US" dirty="0" err="1"/>
              <a:t>semTools</a:t>
            </a:r>
            <a:r>
              <a:rPr lang="en-US" dirty="0"/>
              <a:t>.</a:t>
            </a:r>
          </a:p>
          <a:p>
            <a:endParaRPr lang="en-US" dirty="0"/>
          </a:p>
          <a:p>
            <a:r>
              <a:rPr lang="en-US" dirty="0"/>
              <a:t>Lastly, G*Power can help you conduct power analyses to determine appropriate sample sizes for your studies.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21</a:t>
            </a:fld>
            <a:endParaRPr lang="en-US"/>
          </a:p>
        </p:txBody>
      </p:sp>
    </p:spTree>
    <p:extLst>
      <p:ext uri="{BB962C8B-B14F-4D97-AF65-F5344CB8AC3E}">
        <p14:creationId xmlns:p14="http://schemas.microsoft.com/office/powerpoint/2010/main" val="2969611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moderation. A moderator is a variable that affects the strength or direction of the relationship between a predictor and an outcome. It essentially answers the question: "When" or "for whom" does X predict Y?</a:t>
            </a:r>
          </a:p>
          <a:p>
            <a:endParaRPr lang="en-US" dirty="0"/>
          </a:p>
          <a:p>
            <a:r>
              <a:rPr lang="en-US" dirty="0"/>
              <a:t>For example, the relationship between stress and depression might depend on the level of social support a person has. For those with high social support, stress might have minimal impact on depression, while for those with low social support, stress might significantly increase depression.</a:t>
            </a:r>
          </a:p>
          <a:p>
            <a:endParaRPr lang="en-US" dirty="0"/>
          </a:p>
          <a:p>
            <a:r>
              <a:rPr lang="en-US" dirty="0"/>
              <a:t>Notice in the diagram how the moderator Z affects the path between X and Y. This is typically tested statistically using interaction terms in regression models, which is simply multiplying the predictor (stress) by the moderator (Social Support).</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3</a:t>
            </a:fld>
            <a:endParaRPr lang="en-US"/>
          </a:p>
        </p:txBody>
      </p:sp>
    </p:spTree>
    <p:extLst>
      <p:ext uri="{BB962C8B-B14F-4D97-AF65-F5344CB8AC3E}">
        <p14:creationId xmlns:p14="http://schemas.microsoft.com/office/powerpoint/2010/main" val="3261646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DB028-7685-18C6-F925-053A1FE50D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707F8-7166-CD90-D0BF-CE13390EF5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9EF33D-3AFD-09EE-F297-F2ADB46024A3}"/>
              </a:ext>
            </a:extLst>
          </p:cNvPr>
          <p:cNvSpPr>
            <a:spLocks noGrp="1"/>
          </p:cNvSpPr>
          <p:nvPr>
            <p:ph type="body" idx="1"/>
          </p:nvPr>
        </p:nvSpPr>
        <p:spPr/>
        <p:txBody>
          <a:bodyPr/>
          <a:lstStyle/>
          <a:p>
            <a:r>
              <a:rPr lang="en-US" dirty="0"/>
              <a:t>First up, moderation of the STRENGTH of a relationship. </a:t>
            </a:r>
          </a:p>
          <a:p>
            <a:endParaRPr lang="en-US" dirty="0"/>
          </a:p>
          <a:p>
            <a:r>
              <a:rPr lang="en-US" dirty="0"/>
              <a:t>On the left side here, you see what is called an interaction plot. This is a Figure that should be included in any manuscript or poster that uses moderation.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we have moderation of the strength of the relationship between X and Y the interaction plot may look something like this, where the slopes vary, but all go in the same direction. </a:t>
            </a:r>
            <a:br>
              <a:rPr lang="en-US" dirty="0"/>
            </a:br>
            <a:br>
              <a:rPr lang="en-US" dirty="0"/>
            </a:br>
            <a:r>
              <a:rPr lang="en-US" dirty="0"/>
              <a:t>Using the previous example of social support moderating the relation between stress and depression, you’ll see the interpretation of this type of effect that you might write out in a manuscript or poster abstract in the lower right:</a:t>
            </a:r>
            <a:br>
              <a:rPr lang="en-US" dirty="0"/>
            </a:br>
            <a:br>
              <a:rPr lang="en-US" dirty="0"/>
            </a:br>
            <a:r>
              <a:rPr lang="en-US" dirty="0"/>
              <a:t>“Social support significantly moderates the link between stress and depression such that higher levels of social support attenuates (weakens) the link between stress and depression.”</a:t>
            </a:r>
          </a:p>
          <a:p>
            <a:endParaRPr lang="en-US" dirty="0"/>
          </a:p>
          <a:p>
            <a:r>
              <a:rPr lang="en-US" dirty="0"/>
              <a:t>Visually interpreting the interaction plot we can see that when stress is low, the level of social support marginally influences depression (ranging from ‘normal’ to ‘mild’ depression on the PHQ-9) BUT when stress levels are high, the influence of social support on depression scores is more pronounced. </a:t>
            </a:r>
          </a:p>
        </p:txBody>
      </p:sp>
      <p:sp>
        <p:nvSpPr>
          <p:cNvPr id="4" name="Slide Number Placeholder 3">
            <a:extLst>
              <a:ext uri="{FF2B5EF4-FFF2-40B4-BE49-F238E27FC236}">
                <a16:creationId xmlns:a16="http://schemas.microsoft.com/office/drawing/2014/main" id="{7E23D442-DBBB-47E5-1251-26EED882DF83}"/>
              </a:ext>
            </a:extLst>
          </p:cNvPr>
          <p:cNvSpPr>
            <a:spLocks noGrp="1"/>
          </p:cNvSpPr>
          <p:nvPr>
            <p:ph type="sldNum" sz="quarter" idx="5"/>
          </p:nvPr>
        </p:nvSpPr>
        <p:spPr/>
        <p:txBody>
          <a:bodyPr/>
          <a:lstStyle/>
          <a:p>
            <a:fld id="{4A677F31-8E3C-4ED2-97DF-DE6C71117425}" type="slidenum">
              <a:rPr lang="en-US" smtClean="0"/>
              <a:t>4</a:t>
            </a:fld>
            <a:endParaRPr lang="en-US"/>
          </a:p>
        </p:txBody>
      </p:sp>
    </p:spTree>
    <p:extLst>
      <p:ext uri="{BB962C8B-B14F-4D97-AF65-F5344CB8AC3E}">
        <p14:creationId xmlns:p14="http://schemas.microsoft.com/office/powerpoint/2010/main" val="3780966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86E8F-F461-9500-4921-6ADBC67BF8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8E39CA-1BAB-9577-0BB6-9208BA5C04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805C5F-9EF3-C2F5-E236-91A7D498D5EB}"/>
              </a:ext>
            </a:extLst>
          </p:cNvPr>
          <p:cNvSpPr>
            <a:spLocks noGrp="1"/>
          </p:cNvSpPr>
          <p:nvPr>
            <p:ph type="body" idx="1"/>
          </p:nvPr>
        </p:nvSpPr>
        <p:spPr/>
        <p:txBody>
          <a:bodyPr/>
          <a:lstStyle/>
          <a:p>
            <a:r>
              <a:rPr lang="en-US" dirty="0"/>
              <a:t>Second, lets look at moderation of the DIRECTION of a relationship. </a:t>
            </a:r>
          </a:p>
          <a:p>
            <a:endParaRPr lang="en-US" dirty="0"/>
          </a:p>
          <a:p>
            <a:r>
              <a:rPr lang="en-US" dirty="0"/>
              <a:t>Again, on the left side you’ll see the interaction plot for a moderation that changes the direction of the relationship between X and 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the slopes also vary, but now we see that some slopes are positive, and one slope is negative. </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One real example of this type of moderation is the influence of social support on the relations between work stress and job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lower right, again you’ll see the interpretation that you might include in a manuscript or poster abstract:</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“Social support moderates the link between work stress and job performance such that for those with high social support, higher levels of work stress predicted improved job performance. Conversely, for those with low social support, increased work stress predicted decreased job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may notice that in both interpretations we include additional information contextualizing the moderation effect after “such that…”. </a:t>
            </a:r>
            <a:br>
              <a:rPr lang="en-US" dirty="0"/>
            </a:br>
            <a:br>
              <a:rPr lang="en-US" dirty="0"/>
            </a:br>
            <a:r>
              <a:rPr lang="en-US" dirty="0"/>
              <a:t>This type of information is critical, you must characterize the moderation effect fully!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reporting moderation in manuscripts where you have more space to write, I recommend plugging extreme values of your predictor(s) into your regression equation and writing out what you find in narrative form. </a:t>
            </a:r>
          </a:p>
        </p:txBody>
      </p:sp>
      <p:sp>
        <p:nvSpPr>
          <p:cNvPr id="4" name="Slide Number Placeholder 3">
            <a:extLst>
              <a:ext uri="{FF2B5EF4-FFF2-40B4-BE49-F238E27FC236}">
                <a16:creationId xmlns:a16="http://schemas.microsoft.com/office/drawing/2014/main" id="{5B52F3F7-6E29-88BB-6ABF-CB8957F201F8}"/>
              </a:ext>
            </a:extLst>
          </p:cNvPr>
          <p:cNvSpPr>
            <a:spLocks noGrp="1"/>
          </p:cNvSpPr>
          <p:nvPr>
            <p:ph type="sldNum" sz="quarter" idx="5"/>
          </p:nvPr>
        </p:nvSpPr>
        <p:spPr/>
        <p:txBody>
          <a:bodyPr/>
          <a:lstStyle/>
          <a:p>
            <a:fld id="{4A677F31-8E3C-4ED2-97DF-DE6C71117425}" type="slidenum">
              <a:rPr lang="en-US" smtClean="0"/>
              <a:t>5</a:t>
            </a:fld>
            <a:endParaRPr lang="en-US"/>
          </a:p>
        </p:txBody>
      </p:sp>
    </p:spTree>
    <p:extLst>
      <p:ext uri="{BB962C8B-B14F-4D97-AF65-F5344CB8AC3E}">
        <p14:creationId xmlns:p14="http://schemas.microsoft.com/office/powerpoint/2010/main" val="592963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test moderation statistically?</a:t>
            </a:r>
            <a:br>
              <a:rPr lang="en-US" dirty="0"/>
            </a:br>
            <a:br>
              <a:rPr lang="en-US" dirty="0"/>
            </a:br>
            <a:r>
              <a:rPr lang="en-US" dirty="0"/>
              <a:t>Its pretty simple, we use multiplication. </a:t>
            </a:r>
            <a:br>
              <a:rPr lang="en-US" dirty="0"/>
            </a:br>
            <a:br>
              <a:rPr lang="en-US" dirty="0"/>
            </a:br>
            <a:r>
              <a:rPr lang="en-US" dirty="0"/>
              <a:t>You specify an interaction term as the Predictor multiplied by the Moderator in your regression equation</a:t>
            </a:r>
          </a:p>
          <a:p>
            <a:endParaRPr lang="en-US" dirty="0"/>
          </a:p>
          <a:p>
            <a:r>
              <a:rPr lang="en-US" dirty="0"/>
              <a:t>And a statistically significant interaction effect (Beta 3) would indicate that the relationship between your predictor and outcome significantly depends on the level or value of your moderator. </a:t>
            </a:r>
          </a:p>
          <a:p>
            <a:endParaRPr lang="en-US" dirty="0"/>
          </a:p>
          <a:p>
            <a:endParaRPr lang="en-US" dirty="0"/>
          </a:p>
          <a:p>
            <a:endParaRPr lang="en-US" dirty="0"/>
          </a:p>
          <a:p>
            <a:r>
              <a:rPr lang="en-US" dirty="0"/>
              <a:t>The equation shown here includes our predictor X, our moderator Z, and their interaction term X×Z. If the coefficient b₃ for this interaction term is statistically significant, we have evidence of moderation.</a:t>
            </a:r>
          </a:p>
          <a:p>
            <a:endParaRPr lang="en-US" dirty="0"/>
          </a:p>
          <a:p>
            <a:r>
              <a:rPr lang="en-US" dirty="0"/>
              <a:t>After finding significant moderation, we typically conduct simple slopes analysis to interpret the effect.</a:t>
            </a:r>
          </a:p>
          <a:p>
            <a:endParaRPr lang="en-US" dirty="0"/>
          </a:p>
          <a:p>
            <a:r>
              <a:rPr lang="en-US" dirty="0"/>
              <a:t>This involves examining the relationship between X and Y at different levels of Z, typically at one standard deviation below the mean, at the mean, and one standard deviation above the mean of Z.</a:t>
            </a:r>
          </a:p>
          <a:p>
            <a:endParaRPr lang="en-US" dirty="0"/>
          </a:p>
          <a:p>
            <a:r>
              <a:rPr lang="en-US" dirty="0"/>
              <a:t>Interaction plots are extremely helpful for visualizing these relationships and making them accessible to your audience.</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6</a:t>
            </a:fld>
            <a:endParaRPr lang="en-US"/>
          </a:p>
        </p:txBody>
      </p:sp>
    </p:spTree>
    <p:extLst>
      <p:ext uri="{BB962C8B-B14F-4D97-AF65-F5344CB8AC3E}">
        <p14:creationId xmlns:p14="http://schemas.microsoft.com/office/powerpoint/2010/main" val="288083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moderation analysis, mean-centering your predictors is a key data preparation step. </a:t>
            </a:r>
          </a:p>
          <a:p>
            <a:endParaRPr lang="en-US" dirty="0"/>
          </a:p>
          <a:p>
            <a:r>
              <a:rPr lang="en-US" dirty="0"/>
              <a:t>This involves subtracting the mean value from each observation. </a:t>
            </a:r>
          </a:p>
          <a:p>
            <a:endParaRPr lang="en-US" dirty="0"/>
          </a:p>
          <a:p>
            <a:r>
              <a:rPr lang="en-US" dirty="0"/>
              <a:t>A quick example, </a:t>
            </a:r>
            <a:br>
              <a:rPr lang="en-US" dirty="0"/>
            </a:br>
            <a:br>
              <a:rPr lang="en-US" dirty="0"/>
            </a:br>
            <a:r>
              <a:rPr lang="en-US" dirty="0"/>
              <a:t>If the mean PHQ-9 in your sample is 3.5, then after mean-centering…</a:t>
            </a:r>
            <a:br>
              <a:rPr lang="en-US" dirty="0"/>
            </a:br>
            <a:br>
              <a:rPr lang="en-US" dirty="0"/>
            </a:br>
            <a:r>
              <a:rPr lang="en-US" dirty="0"/>
              <a:t>0 will correspond to a PHQ-9 score of 3.5, the mean</a:t>
            </a:r>
          </a:p>
          <a:p>
            <a:r>
              <a:rPr lang="en-US" dirty="0"/>
              <a:t>1 will correspond to a score of 4.5, of one, unit above the mean</a:t>
            </a:r>
          </a:p>
          <a:p>
            <a:r>
              <a:rPr lang="en-US" dirty="0"/>
              <a:t>And -1 will correspond to a score of 2.5, one unit below the mean.</a:t>
            </a:r>
          </a:p>
          <a:p>
            <a:endParaRPr lang="en-US" dirty="0"/>
          </a:p>
          <a:p>
            <a:r>
              <a:rPr lang="en-US" dirty="0"/>
              <a:t>Mean-centering reduces multicollinearity between your main effects and the interaction term. It also makes the interpretation of your main effects and the intercept more meaningful – </a:t>
            </a:r>
          </a:p>
          <a:p>
            <a:endParaRPr lang="en-US" dirty="0"/>
          </a:p>
          <a:p>
            <a:r>
              <a:rPr lang="en-US" dirty="0"/>
              <a:t>After mean-centering the BETA 1 and BETA 2 coefficients represent the predicted effect for a participant at the sample mean of the other variable.</a:t>
            </a:r>
          </a:p>
          <a:p>
            <a:endParaRPr lang="en-US" dirty="0"/>
          </a:p>
          <a:p>
            <a:r>
              <a:rPr lang="en-US" dirty="0"/>
              <a:t>And the intercept represents the predicted level of your Outcome, say depression, for a participant whose stress and social support are at the mean of your sample.</a:t>
            </a:r>
          </a:p>
          <a:p>
            <a:endParaRPr lang="en-US" dirty="0"/>
          </a:p>
          <a:p>
            <a:r>
              <a:rPr lang="en-US" b="1" dirty="0"/>
              <a:t>CODING:</a:t>
            </a:r>
          </a:p>
          <a:p>
            <a:r>
              <a:rPr lang="en-US" dirty="0"/>
              <a:t>If your moderator is categorical, proper coding is essential. Consider using effect coding (-1, 0, 1) rather than dummy coding when appropriate.</a:t>
            </a:r>
          </a:p>
          <a:p>
            <a:endParaRPr lang="en-US" dirty="0"/>
          </a:p>
          <a:p>
            <a:r>
              <a:rPr lang="en-US" b="1" dirty="0"/>
              <a:t>ADDITIONAL ASSUMPTION:</a:t>
            </a:r>
          </a:p>
          <a:p>
            <a:r>
              <a:rPr lang="en-US" dirty="0"/>
              <a:t>In the interest of time, I will not be covering all of the assumptions that were covered in the last Data Seminar, you can refer to that video to familiarize yourself with the assumptions of multiple linear regression. </a:t>
            </a:r>
          </a:p>
          <a:p>
            <a:endParaRPr lang="en-US" dirty="0"/>
          </a:p>
          <a:p>
            <a:r>
              <a:rPr lang="en-US" dirty="0"/>
              <a:t>All of those assumptions must be satisfied to avoid reporting biased results.</a:t>
            </a:r>
          </a:p>
          <a:p>
            <a:endParaRPr lang="en-US" dirty="0"/>
          </a:p>
          <a:p>
            <a:r>
              <a:rPr lang="en-US" dirty="0"/>
              <a:t>Additionally, if you’re using ML estimation, you should satisfy the assumption of multivariate normality and use MLR if this assumption is failed. Now-a-days, it’s considered best practice to avoid ML estimation altogether and just use MLR.</a:t>
            </a:r>
          </a:p>
        </p:txBody>
      </p:sp>
      <p:sp>
        <p:nvSpPr>
          <p:cNvPr id="4" name="Slide Number Placeholder 3"/>
          <p:cNvSpPr>
            <a:spLocks noGrp="1"/>
          </p:cNvSpPr>
          <p:nvPr>
            <p:ph type="sldNum" sz="quarter" idx="5"/>
          </p:nvPr>
        </p:nvSpPr>
        <p:spPr/>
        <p:txBody>
          <a:bodyPr/>
          <a:lstStyle/>
          <a:p>
            <a:fld id="{4A677F31-8E3C-4ED2-97DF-DE6C71117425}" type="slidenum">
              <a:rPr lang="en-US" smtClean="0"/>
              <a:t>7</a:t>
            </a:fld>
            <a:endParaRPr lang="en-US"/>
          </a:p>
        </p:txBody>
      </p:sp>
    </p:spTree>
    <p:extLst>
      <p:ext uri="{BB962C8B-B14F-4D97-AF65-F5344CB8AC3E}">
        <p14:creationId xmlns:p14="http://schemas.microsoft.com/office/powerpoint/2010/main" val="1365948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common pitfalls </a:t>
            </a:r>
          </a:p>
          <a:p>
            <a:endParaRPr lang="en-US" dirty="0"/>
          </a:p>
          <a:p>
            <a:r>
              <a:rPr lang="en-US" dirty="0"/>
              <a:t>In moderation analysis, a common mistake is interpreting main effects without considering significant interactions.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an interaction is significant, the main effects must be interpreted in that context.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probing significant interactions through simple slopes analysis or Johnson-Neyman technique means missing important nuances in your data.</a:t>
            </a:r>
          </a:p>
          <a:p>
            <a:endParaRPr lang="en-US" dirty="0"/>
          </a:p>
          <a:p>
            <a:r>
              <a:rPr lang="en-US" dirty="0"/>
              <a:t>One easy way to probe an interaction effect is to visualize the effect. Without visualization, interpretation is difficult for both us and for readers, so always produce an interaction plot.</a:t>
            </a:r>
          </a:p>
          <a:p>
            <a:endParaRPr lang="en-US" dirty="0"/>
          </a:p>
          <a:p>
            <a:r>
              <a:rPr lang="en-US" dirty="0"/>
              <a:t>Be careful not to mistake statistical significance for practical significance - even significant interactions may have small effect sizes. This is where plugging the extreme values of your predictor and moderator into your regression equation can help a ton!</a:t>
            </a:r>
          </a:p>
          <a:p>
            <a:endParaRPr lang="en-US" dirty="0"/>
          </a:p>
          <a:p>
            <a:r>
              <a:rPr lang="en-US" dirty="0"/>
              <a:t>Finally, including too many interaction terms in your model can lead to overfitting and false positives. You should have clear theoretical justification for each interaction you test, which involves, as always, a thoughtful, in-depth review of the literature.</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8</a:t>
            </a:fld>
            <a:endParaRPr lang="en-US"/>
          </a:p>
        </p:txBody>
      </p:sp>
    </p:spTree>
    <p:extLst>
      <p:ext uri="{BB962C8B-B14F-4D97-AF65-F5344CB8AC3E}">
        <p14:creationId xmlns:p14="http://schemas.microsoft.com/office/powerpoint/2010/main" val="1297642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we’re going to jump into the Moderation example in R.</a:t>
            </a:r>
            <a:br>
              <a:rPr lang="en-US" dirty="0"/>
            </a:br>
            <a:br>
              <a:rPr lang="en-US" dirty="0"/>
            </a:br>
            <a:r>
              <a:rPr lang="en-US" dirty="0"/>
              <a:t>We’ll start with R for data preparation and missing data analysis before running the analyses in R and SPSS, side-by-side. </a:t>
            </a:r>
            <a:br>
              <a:rPr lang="en-US" dirty="0"/>
            </a:br>
            <a:br>
              <a:rPr lang="en-US" dirty="0"/>
            </a:br>
            <a:r>
              <a:rPr lang="en-US" dirty="0"/>
              <a:t>I’ll add into the chat screenshots of the R and SPSS slides so you can reference them as we go. </a:t>
            </a:r>
          </a:p>
          <a:p>
            <a:endParaRPr lang="en-US" dirty="0"/>
          </a:p>
          <a:p>
            <a:r>
              <a:rPr lang="en-US" b="1" u="sng" dirty="0"/>
              <a:t>20-minutes in!</a:t>
            </a:r>
          </a:p>
        </p:txBody>
      </p:sp>
      <p:sp>
        <p:nvSpPr>
          <p:cNvPr id="4" name="Slide Number Placeholder 3"/>
          <p:cNvSpPr>
            <a:spLocks noGrp="1"/>
          </p:cNvSpPr>
          <p:nvPr>
            <p:ph type="sldNum" sz="quarter" idx="5"/>
          </p:nvPr>
        </p:nvSpPr>
        <p:spPr/>
        <p:txBody>
          <a:bodyPr/>
          <a:lstStyle/>
          <a:p>
            <a:fld id="{4A677F31-8E3C-4ED2-97DF-DE6C71117425}" type="slidenum">
              <a:rPr lang="en-US" smtClean="0"/>
              <a:t>9</a:t>
            </a:fld>
            <a:endParaRPr lang="en-US"/>
          </a:p>
        </p:txBody>
      </p:sp>
    </p:spTree>
    <p:extLst>
      <p:ext uri="{BB962C8B-B14F-4D97-AF65-F5344CB8AC3E}">
        <p14:creationId xmlns:p14="http://schemas.microsoft.com/office/powerpoint/2010/main" val="4084975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0235-FAED-8BD4-8EC9-6B38ED1C80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F4A561-1AE7-C838-8A89-CC4131B0E7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B8D2C1-E822-9D15-644B-86F3FED55896}"/>
              </a:ext>
            </a:extLst>
          </p:cNvPr>
          <p:cNvSpPr>
            <a:spLocks noGrp="1"/>
          </p:cNvSpPr>
          <p:nvPr>
            <p:ph type="dt" sz="half" idx="10"/>
          </p:nvPr>
        </p:nvSpPr>
        <p:spPr/>
        <p:txBody>
          <a:bodyPr/>
          <a:lstStyle/>
          <a:p>
            <a:fld id="{06DC2E43-ADF2-4A74-A59C-D9F5E954D886}" type="datetimeFigureOut">
              <a:rPr lang="en-US" smtClean="0"/>
              <a:t>4/10/2025</a:t>
            </a:fld>
            <a:endParaRPr lang="en-US"/>
          </a:p>
        </p:txBody>
      </p:sp>
      <p:sp>
        <p:nvSpPr>
          <p:cNvPr id="5" name="Footer Placeholder 4">
            <a:extLst>
              <a:ext uri="{FF2B5EF4-FFF2-40B4-BE49-F238E27FC236}">
                <a16:creationId xmlns:a16="http://schemas.microsoft.com/office/drawing/2014/main" id="{7B1F3F0D-ABEB-5767-EDEB-2C3FA65E4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0996A-AA0E-1D92-DA96-94385BA8D9B9}"/>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3543845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644E-B012-9268-340A-965AFE2550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977950-701E-9D7A-46AA-24FA32EEDB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7E1351-9E41-6F37-F02B-87A633F17560}"/>
              </a:ext>
            </a:extLst>
          </p:cNvPr>
          <p:cNvSpPr>
            <a:spLocks noGrp="1"/>
          </p:cNvSpPr>
          <p:nvPr>
            <p:ph type="dt" sz="half" idx="10"/>
          </p:nvPr>
        </p:nvSpPr>
        <p:spPr/>
        <p:txBody>
          <a:bodyPr/>
          <a:lstStyle/>
          <a:p>
            <a:fld id="{06DC2E43-ADF2-4A74-A59C-D9F5E954D886}" type="datetimeFigureOut">
              <a:rPr lang="en-US" smtClean="0"/>
              <a:t>4/10/2025</a:t>
            </a:fld>
            <a:endParaRPr lang="en-US"/>
          </a:p>
        </p:txBody>
      </p:sp>
      <p:sp>
        <p:nvSpPr>
          <p:cNvPr id="5" name="Footer Placeholder 4">
            <a:extLst>
              <a:ext uri="{FF2B5EF4-FFF2-40B4-BE49-F238E27FC236}">
                <a16:creationId xmlns:a16="http://schemas.microsoft.com/office/drawing/2014/main" id="{08C07816-C348-A01B-EA5B-C6AFE29A9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B9D4B-EE59-0EFE-397E-9E2C4D82FBB1}"/>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02280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6BFD4A-5853-CF87-9228-EC5BF448A1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C7F7D8-EE6F-2C97-C29B-8244A407EC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4E4A2-2433-F801-CA62-29FB40243240}"/>
              </a:ext>
            </a:extLst>
          </p:cNvPr>
          <p:cNvSpPr>
            <a:spLocks noGrp="1"/>
          </p:cNvSpPr>
          <p:nvPr>
            <p:ph type="dt" sz="half" idx="10"/>
          </p:nvPr>
        </p:nvSpPr>
        <p:spPr/>
        <p:txBody>
          <a:bodyPr/>
          <a:lstStyle/>
          <a:p>
            <a:fld id="{06DC2E43-ADF2-4A74-A59C-D9F5E954D886}" type="datetimeFigureOut">
              <a:rPr lang="en-US" smtClean="0"/>
              <a:t>4/10/2025</a:t>
            </a:fld>
            <a:endParaRPr lang="en-US"/>
          </a:p>
        </p:txBody>
      </p:sp>
      <p:sp>
        <p:nvSpPr>
          <p:cNvPr id="5" name="Footer Placeholder 4">
            <a:extLst>
              <a:ext uri="{FF2B5EF4-FFF2-40B4-BE49-F238E27FC236}">
                <a16:creationId xmlns:a16="http://schemas.microsoft.com/office/drawing/2014/main" id="{9513823A-3815-7014-E76A-20A27A470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B1E56-A038-D27C-E8DE-EA3A94996F4E}"/>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348685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97B7-79AE-A539-6DD5-61D63C28D0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0E304D-81F6-3FD0-77E9-BC103567C7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B2550-B750-32A7-0A1F-93112FD00B28}"/>
              </a:ext>
            </a:extLst>
          </p:cNvPr>
          <p:cNvSpPr>
            <a:spLocks noGrp="1"/>
          </p:cNvSpPr>
          <p:nvPr>
            <p:ph type="dt" sz="half" idx="10"/>
          </p:nvPr>
        </p:nvSpPr>
        <p:spPr/>
        <p:txBody>
          <a:bodyPr/>
          <a:lstStyle/>
          <a:p>
            <a:fld id="{06DC2E43-ADF2-4A74-A59C-D9F5E954D886}" type="datetimeFigureOut">
              <a:rPr lang="en-US" smtClean="0"/>
              <a:t>4/10/2025</a:t>
            </a:fld>
            <a:endParaRPr lang="en-US"/>
          </a:p>
        </p:txBody>
      </p:sp>
      <p:sp>
        <p:nvSpPr>
          <p:cNvPr id="5" name="Footer Placeholder 4">
            <a:extLst>
              <a:ext uri="{FF2B5EF4-FFF2-40B4-BE49-F238E27FC236}">
                <a16:creationId xmlns:a16="http://schemas.microsoft.com/office/drawing/2014/main" id="{F8EF00AC-B425-F248-48CD-2D11603D1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FB1A1-30A3-A772-8F5D-4D7994D2ACF3}"/>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129545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95F2-122E-0A7B-DB56-B9D1E4ED4D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696191-96A8-2061-5652-B6708449D9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ABAB20-ED93-E535-FA2C-21F63932FDDB}"/>
              </a:ext>
            </a:extLst>
          </p:cNvPr>
          <p:cNvSpPr>
            <a:spLocks noGrp="1"/>
          </p:cNvSpPr>
          <p:nvPr>
            <p:ph type="dt" sz="half" idx="10"/>
          </p:nvPr>
        </p:nvSpPr>
        <p:spPr/>
        <p:txBody>
          <a:bodyPr/>
          <a:lstStyle/>
          <a:p>
            <a:fld id="{06DC2E43-ADF2-4A74-A59C-D9F5E954D886}" type="datetimeFigureOut">
              <a:rPr lang="en-US" smtClean="0"/>
              <a:t>4/10/2025</a:t>
            </a:fld>
            <a:endParaRPr lang="en-US"/>
          </a:p>
        </p:txBody>
      </p:sp>
      <p:sp>
        <p:nvSpPr>
          <p:cNvPr id="5" name="Footer Placeholder 4">
            <a:extLst>
              <a:ext uri="{FF2B5EF4-FFF2-40B4-BE49-F238E27FC236}">
                <a16:creationId xmlns:a16="http://schemas.microsoft.com/office/drawing/2014/main" id="{759A2812-21DE-9AAD-22FD-AFF171A90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93BC2-C6AC-3B63-FBBB-DE9B77FBFE77}"/>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4274391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687A-8DC2-06E9-06A8-89C73116E1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A59697-30AB-40B7-365B-E55EE7220D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D0232C-AC77-E1E6-4C29-6F21EFF289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20D725-FFCD-18AA-2C91-FF5F846C4D23}"/>
              </a:ext>
            </a:extLst>
          </p:cNvPr>
          <p:cNvSpPr>
            <a:spLocks noGrp="1"/>
          </p:cNvSpPr>
          <p:nvPr>
            <p:ph type="dt" sz="half" idx="10"/>
          </p:nvPr>
        </p:nvSpPr>
        <p:spPr/>
        <p:txBody>
          <a:bodyPr/>
          <a:lstStyle/>
          <a:p>
            <a:fld id="{06DC2E43-ADF2-4A74-A59C-D9F5E954D886}" type="datetimeFigureOut">
              <a:rPr lang="en-US" smtClean="0"/>
              <a:t>4/10/2025</a:t>
            </a:fld>
            <a:endParaRPr lang="en-US"/>
          </a:p>
        </p:txBody>
      </p:sp>
      <p:sp>
        <p:nvSpPr>
          <p:cNvPr id="6" name="Footer Placeholder 5">
            <a:extLst>
              <a:ext uri="{FF2B5EF4-FFF2-40B4-BE49-F238E27FC236}">
                <a16:creationId xmlns:a16="http://schemas.microsoft.com/office/drawing/2014/main" id="{6DF7FB8A-218C-98A2-D848-24397A552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AF946E-1E1D-1754-67E0-9C0AC7D3AFFE}"/>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07283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650F-32FC-4070-BD16-2E22141AE0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F39589-2CEB-8805-47D8-374095A3E3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B4B0A4-CAEE-9AD4-3C0C-DA8B23C026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43E1DB-72A1-8E86-DF9F-9B0A4993E1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AB870F-DFB7-1FE2-15F3-29639F1970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7404B5-2897-B0FF-9550-0EEEEA6A741D}"/>
              </a:ext>
            </a:extLst>
          </p:cNvPr>
          <p:cNvSpPr>
            <a:spLocks noGrp="1"/>
          </p:cNvSpPr>
          <p:nvPr>
            <p:ph type="dt" sz="half" idx="10"/>
          </p:nvPr>
        </p:nvSpPr>
        <p:spPr/>
        <p:txBody>
          <a:bodyPr/>
          <a:lstStyle/>
          <a:p>
            <a:fld id="{06DC2E43-ADF2-4A74-A59C-D9F5E954D886}" type="datetimeFigureOut">
              <a:rPr lang="en-US" smtClean="0"/>
              <a:t>4/10/2025</a:t>
            </a:fld>
            <a:endParaRPr lang="en-US"/>
          </a:p>
        </p:txBody>
      </p:sp>
      <p:sp>
        <p:nvSpPr>
          <p:cNvPr id="8" name="Footer Placeholder 7">
            <a:extLst>
              <a:ext uri="{FF2B5EF4-FFF2-40B4-BE49-F238E27FC236}">
                <a16:creationId xmlns:a16="http://schemas.microsoft.com/office/drawing/2014/main" id="{544A51C4-1261-638C-9AEE-1E569F9B9D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BDAE60-6039-5BE5-160A-A352349B3216}"/>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1361876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AA50-6A5B-0517-3CF9-1F9E80D22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2816A0-23EC-5269-C874-520CAA1BE896}"/>
              </a:ext>
            </a:extLst>
          </p:cNvPr>
          <p:cNvSpPr>
            <a:spLocks noGrp="1"/>
          </p:cNvSpPr>
          <p:nvPr>
            <p:ph type="dt" sz="half" idx="10"/>
          </p:nvPr>
        </p:nvSpPr>
        <p:spPr/>
        <p:txBody>
          <a:bodyPr/>
          <a:lstStyle/>
          <a:p>
            <a:fld id="{06DC2E43-ADF2-4A74-A59C-D9F5E954D886}" type="datetimeFigureOut">
              <a:rPr lang="en-US" smtClean="0"/>
              <a:t>4/10/2025</a:t>
            </a:fld>
            <a:endParaRPr lang="en-US"/>
          </a:p>
        </p:txBody>
      </p:sp>
      <p:sp>
        <p:nvSpPr>
          <p:cNvPr id="4" name="Footer Placeholder 3">
            <a:extLst>
              <a:ext uri="{FF2B5EF4-FFF2-40B4-BE49-F238E27FC236}">
                <a16:creationId xmlns:a16="http://schemas.microsoft.com/office/drawing/2014/main" id="{2A11FEBB-6265-A0E5-32BB-2A4AA98C9E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D0DAE1-DB47-0C56-9010-FBA353FA3AE3}"/>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36640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6A0849-0509-1B2E-1F78-99101E9C4505}"/>
              </a:ext>
            </a:extLst>
          </p:cNvPr>
          <p:cNvSpPr>
            <a:spLocks noGrp="1"/>
          </p:cNvSpPr>
          <p:nvPr>
            <p:ph type="dt" sz="half" idx="10"/>
          </p:nvPr>
        </p:nvSpPr>
        <p:spPr/>
        <p:txBody>
          <a:bodyPr/>
          <a:lstStyle/>
          <a:p>
            <a:fld id="{06DC2E43-ADF2-4A74-A59C-D9F5E954D886}" type="datetimeFigureOut">
              <a:rPr lang="en-US" smtClean="0"/>
              <a:t>4/10/2025</a:t>
            </a:fld>
            <a:endParaRPr lang="en-US"/>
          </a:p>
        </p:txBody>
      </p:sp>
      <p:sp>
        <p:nvSpPr>
          <p:cNvPr id="3" name="Footer Placeholder 2">
            <a:extLst>
              <a:ext uri="{FF2B5EF4-FFF2-40B4-BE49-F238E27FC236}">
                <a16:creationId xmlns:a16="http://schemas.microsoft.com/office/drawing/2014/main" id="{426C65D1-F5D5-24A4-8F70-15112A3B89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36A9CE-317F-7A70-55A9-F33FC5399820}"/>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72834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BB04-D295-8C58-1724-8BF3BD866B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D2D5BB-7922-B17A-5025-C43FD04FE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3988D6-251D-C7D3-B3CF-45FF09D7B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FFB86-952A-CD67-7308-900E8C19342F}"/>
              </a:ext>
            </a:extLst>
          </p:cNvPr>
          <p:cNvSpPr>
            <a:spLocks noGrp="1"/>
          </p:cNvSpPr>
          <p:nvPr>
            <p:ph type="dt" sz="half" idx="10"/>
          </p:nvPr>
        </p:nvSpPr>
        <p:spPr/>
        <p:txBody>
          <a:bodyPr/>
          <a:lstStyle/>
          <a:p>
            <a:fld id="{06DC2E43-ADF2-4A74-A59C-D9F5E954D886}" type="datetimeFigureOut">
              <a:rPr lang="en-US" smtClean="0"/>
              <a:t>4/10/2025</a:t>
            </a:fld>
            <a:endParaRPr lang="en-US"/>
          </a:p>
        </p:txBody>
      </p:sp>
      <p:sp>
        <p:nvSpPr>
          <p:cNvPr id="6" name="Footer Placeholder 5">
            <a:extLst>
              <a:ext uri="{FF2B5EF4-FFF2-40B4-BE49-F238E27FC236}">
                <a16:creationId xmlns:a16="http://schemas.microsoft.com/office/drawing/2014/main" id="{F68C708A-3CB6-68A6-155D-8D0BF5EA4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4B1029-6DC8-1148-5CAF-7F0C2B47FFC7}"/>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62570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DA5D-4035-0A8A-451F-5DA2EB470F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E6D2EC-133F-F43F-626C-F543FC745C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01A347-5ECF-B7A2-5D93-0B66FC2C4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FD9330-0B91-6B19-6D08-F1D850BBBA5E}"/>
              </a:ext>
            </a:extLst>
          </p:cNvPr>
          <p:cNvSpPr>
            <a:spLocks noGrp="1"/>
          </p:cNvSpPr>
          <p:nvPr>
            <p:ph type="dt" sz="half" idx="10"/>
          </p:nvPr>
        </p:nvSpPr>
        <p:spPr/>
        <p:txBody>
          <a:bodyPr/>
          <a:lstStyle/>
          <a:p>
            <a:fld id="{06DC2E43-ADF2-4A74-A59C-D9F5E954D886}" type="datetimeFigureOut">
              <a:rPr lang="en-US" smtClean="0"/>
              <a:t>4/10/2025</a:t>
            </a:fld>
            <a:endParaRPr lang="en-US"/>
          </a:p>
        </p:txBody>
      </p:sp>
      <p:sp>
        <p:nvSpPr>
          <p:cNvPr id="6" name="Footer Placeholder 5">
            <a:extLst>
              <a:ext uri="{FF2B5EF4-FFF2-40B4-BE49-F238E27FC236}">
                <a16:creationId xmlns:a16="http://schemas.microsoft.com/office/drawing/2014/main" id="{8A6E4346-FE65-7B9A-7EC5-1A3423BE19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6CA25-37E4-B83A-BF0C-05F70B52879F}"/>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52458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283F68-5894-DD7C-8FB0-47E2AA7EBE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EECB2A-9F1B-85D7-7E1C-2352299DA2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EEEB3-A43F-FDC2-DE82-92B04ECD17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DC2E43-ADF2-4A74-A59C-D9F5E954D886}" type="datetimeFigureOut">
              <a:rPr lang="en-US" smtClean="0"/>
              <a:t>4/10/2025</a:t>
            </a:fld>
            <a:endParaRPr lang="en-US"/>
          </a:p>
        </p:txBody>
      </p:sp>
      <p:sp>
        <p:nvSpPr>
          <p:cNvPr id="5" name="Footer Placeholder 4">
            <a:extLst>
              <a:ext uri="{FF2B5EF4-FFF2-40B4-BE49-F238E27FC236}">
                <a16:creationId xmlns:a16="http://schemas.microsoft.com/office/drawing/2014/main" id="{5CE07D6E-8628-50FF-CFF5-73DE4057B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D747AD6-DB49-0101-E74A-B15FC381EE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C42B34-0CFA-4AC0-BAE5-F368FB8E7FEB}" type="slidenum">
              <a:rPr lang="en-US" smtClean="0"/>
              <a:t>‹#›</a:t>
            </a:fld>
            <a:endParaRPr lang="en-US"/>
          </a:p>
        </p:txBody>
      </p:sp>
    </p:spTree>
    <p:extLst>
      <p:ext uri="{BB962C8B-B14F-4D97-AF65-F5344CB8AC3E}">
        <p14:creationId xmlns:p14="http://schemas.microsoft.com/office/powerpoint/2010/main" val="379812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www.psychologie.hhu.de/arbeitsgruppen/allgemeine-psychologie-und-arbeitspsychologie/gpowe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e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07FFBFD-61FB-6454-8979-85DC70B7F691}"/>
              </a:ext>
            </a:extLst>
          </p:cNvPr>
          <p:cNvSpPr>
            <a:spLocks noGrp="1"/>
          </p:cNvSpPr>
          <p:nvPr>
            <p:ph type="ctrTitle"/>
          </p:nvPr>
        </p:nvSpPr>
        <p:spPr>
          <a:xfrm>
            <a:off x="1494914" y="1911084"/>
            <a:ext cx="9147940" cy="2337238"/>
          </a:xfrm>
        </p:spPr>
        <p:txBody>
          <a:bodyPr anchor="b">
            <a:normAutofit/>
          </a:bodyPr>
          <a:lstStyle/>
          <a:p>
            <a:r>
              <a:rPr lang="en-US" sz="5600" b="1" dirty="0">
                <a:solidFill>
                  <a:srgbClr val="FFFFFF"/>
                </a:solidFill>
              </a:rPr>
              <a:t>Data Analysis II </a:t>
            </a:r>
            <a:br>
              <a:rPr lang="en-US" sz="5600" b="1" dirty="0">
                <a:solidFill>
                  <a:srgbClr val="FFFFFF"/>
                </a:solidFill>
              </a:rPr>
            </a:br>
            <a:r>
              <a:rPr lang="en-US" sz="5600" b="1" dirty="0">
                <a:solidFill>
                  <a:srgbClr val="FFFFFF"/>
                </a:solidFill>
              </a:rPr>
              <a:t>Moderation &amp; Mediation</a:t>
            </a:r>
          </a:p>
        </p:txBody>
      </p:sp>
      <p:sp>
        <p:nvSpPr>
          <p:cNvPr id="3" name="Subtitle 2">
            <a:extLst>
              <a:ext uri="{FF2B5EF4-FFF2-40B4-BE49-F238E27FC236}">
                <a16:creationId xmlns:a16="http://schemas.microsoft.com/office/drawing/2014/main" id="{A7BCEE03-52F7-DB70-CE2A-80F7163BDB5A}"/>
              </a:ext>
            </a:extLst>
          </p:cNvPr>
          <p:cNvSpPr>
            <a:spLocks noGrp="1"/>
          </p:cNvSpPr>
          <p:nvPr>
            <p:ph type="subTitle" idx="1"/>
          </p:nvPr>
        </p:nvSpPr>
        <p:spPr>
          <a:xfrm>
            <a:off x="1522030" y="6046832"/>
            <a:ext cx="9147940" cy="1324303"/>
          </a:xfrm>
        </p:spPr>
        <p:txBody>
          <a:bodyPr anchor="t">
            <a:normAutofit/>
          </a:bodyPr>
          <a:lstStyle/>
          <a:p>
            <a:r>
              <a:rPr lang="en-US" sz="2000" dirty="0">
                <a:solidFill>
                  <a:srgbClr val="FFFFFF"/>
                </a:solidFill>
              </a:rPr>
              <a:t>Presented by </a:t>
            </a:r>
          </a:p>
          <a:p>
            <a:r>
              <a:rPr lang="en-US" sz="2000" dirty="0">
                <a:solidFill>
                  <a:srgbClr val="FFFFFF"/>
                </a:solidFill>
              </a:rPr>
              <a:t>Evan E. Ozmat, MS</a:t>
            </a:r>
          </a:p>
        </p:txBody>
      </p:sp>
      <p:sp>
        <p:nvSpPr>
          <p:cNvPr id="2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2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2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0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par>
                                <p:cTn id="11" presetID="10" presetClass="entr" presetSubtype="0" fill="hold" grpId="0" nodeType="withEffect">
                                  <p:stCondLst>
                                    <p:cond delay="500"/>
                                  </p:stCondLst>
                                  <p:iterate type="wd">
                                    <p:tmPct val="15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AC6F006-CC36-B959-BDFE-AAD815FC43D4}"/>
              </a:ext>
            </a:extLst>
          </p:cNvPr>
          <p:cNvPicPr>
            <a:picLocks noChangeAspect="1"/>
          </p:cNvPicPr>
          <p:nvPr/>
        </p:nvPicPr>
        <p:blipFill>
          <a:blip r:embed="rId3"/>
          <a:srcRect l="19235" r="23497" b="-1"/>
          <a:stretch/>
        </p:blipFill>
        <p:spPr>
          <a:xfrm>
            <a:off x="7120558" y="11555"/>
            <a:ext cx="6088971" cy="6857990"/>
          </a:xfrm>
          <a:prstGeom prst="rect">
            <a:avLst/>
          </a:prstGeom>
        </p:spPr>
      </p:pic>
      <p:sp useBgFill="1">
        <p:nvSpPr>
          <p:cNvPr id="16" name="Rectangle 15">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246B1DA-DD26-E6EC-D326-8C3E10E07586}"/>
              </a:ext>
            </a:extLst>
          </p:cNvPr>
          <p:cNvSpPr/>
          <p:nvPr/>
        </p:nvSpPr>
        <p:spPr>
          <a:xfrm>
            <a:off x="141369" y="-10"/>
            <a:ext cx="6982703"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0F9F89-C1CD-A992-A484-72BC83C2AB1F}"/>
              </a:ext>
            </a:extLst>
          </p:cNvPr>
          <p:cNvSpPr>
            <a:spLocks noGrp="1"/>
          </p:cNvSpPr>
          <p:nvPr>
            <p:ph type="title"/>
          </p:nvPr>
        </p:nvSpPr>
        <p:spPr>
          <a:xfrm>
            <a:off x="128208" y="79018"/>
            <a:ext cx="5334199" cy="1628970"/>
          </a:xfrm>
        </p:spPr>
        <p:txBody>
          <a:bodyPr anchor="ctr">
            <a:normAutofit/>
          </a:bodyPr>
          <a:lstStyle/>
          <a:p>
            <a:r>
              <a:rPr lang="en-US" sz="3700" b="1" dirty="0"/>
              <a:t>Moderation Example PROCESS Macro (SPSS)</a:t>
            </a:r>
          </a:p>
        </p:txBody>
      </p:sp>
      <p:sp>
        <p:nvSpPr>
          <p:cNvPr id="3" name="Content Placeholder 2">
            <a:extLst>
              <a:ext uri="{FF2B5EF4-FFF2-40B4-BE49-F238E27FC236}">
                <a16:creationId xmlns:a16="http://schemas.microsoft.com/office/drawing/2014/main" id="{CF214F9C-8478-B3F9-433D-61ADF3D1F40C}"/>
              </a:ext>
            </a:extLst>
          </p:cNvPr>
          <p:cNvSpPr>
            <a:spLocks noGrp="1"/>
          </p:cNvSpPr>
          <p:nvPr>
            <p:ph idx="1"/>
          </p:nvPr>
        </p:nvSpPr>
        <p:spPr>
          <a:xfrm>
            <a:off x="0" y="1694265"/>
            <a:ext cx="7120558" cy="4888964"/>
          </a:xfrm>
        </p:spPr>
        <p:txBody>
          <a:bodyPr anchor="ctr">
            <a:noAutofit/>
          </a:bodyPr>
          <a:lstStyle/>
          <a:p>
            <a:r>
              <a:rPr lang="en-US" sz="1900" b="1" dirty="0"/>
              <a:t>File </a:t>
            </a:r>
            <a:r>
              <a:rPr lang="en-US" sz="2000" b="1" dirty="0"/>
              <a:t>– </a:t>
            </a:r>
            <a:r>
              <a:rPr lang="en-US" sz="1900" b="1" dirty="0"/>
              <a:t>Moderation </a:t>
            </a:r>
            <a:r>
              <a:rPr lang="en-US" sz="1900" b="1" dirty="0" err="1"/>
              <a:t>Syntax.sps</a:t>
            </a:r>
            <a:endParaRPr lang="en-US" sz="1900" b="1" dirty="0"/>
          </a:p>
          <a:p>
            <a:r>
              <a:rPr lang="en-US" sz="1900" b="1" dirty="0"/>
              <a:t>Import data_clean.csv into SPSS</a:t>
            </a:r>
          </a:p>
          <a:p>
            <a:r>
              <a:rPr lang="en-US" sz="1900" b="1" dirty="0"/>
              <a:t>Data Cleaning </a:t>
            </a:r>
            <a:r>
              <a:rPr lang="en-US" sz="1900" dirty="0"/>
              <a:t>(lines 1-34)</a:t>
            </a:r>
          </a:p>
          <a:p>
            <a:r>
              <a:rPr lang="en-US" sz="1900" b="1" dirty="0"/>
              <a:t>Exploratory Data Analysis </a:t>
            </a:r>
            <a:r>
              <a:rPr lang="en-US" sz="1900" dirty="0"/>
              <a:t>(lines 37-60)</a:t>
            </a:r>
          </a:p>
          <a:p>
            <a:r>
              <a:rPr lang="en-US" sz="1900" b="1" dirty="0"/>
              <a:t>Moderation</a:t>
            </a:r>
          </a:p>
          <a:p>
            <a:pPr lvl="1"/>
            <a:r>
              <a:rPr lang="en-US" sz="1900" dirty="0"/>
              <a:t>Nominal predictor &amp; nominal moderator (point &amp; click)</a:t>
            </a:r>
          </a:p>
          <a:p>
            <a:pPr lvl="2"/>
            <a:r>
              <a:rPr lang="en-US" sz="1900" dirty="0"/>
              <a:t>Interaction Plot (lines 65-74)</a:t>
            </a:r>
          </a:p>
          <a:p>
            <a:pPr lvl="1"/>
            <a:r>
              <a:rPr lang="en-US" sz="1900" dirty="0"/>
              <a:t>Continuous predictor &amp; nominal moderator (point &amp; click) </a:t>
            </a:r>
          </a:p>
          <a:p>
            <a:pPr lvl="2"/>
            <a:r>
              <a:rPr lang="en-US" sz="1900" dirty="0"/>
              <a:t>Mean-centering &amp; Interaction Plot (lines 80-100)</a:t>
            </a:r>
          </a:p>
          <a:p>
            <a:pPr lvl="1"/>
            <a:r>
              <a:rPr lang="en-US" sz="1900" dirty="0"/>
              <a:t>Continuous predictor &amp; continuous moderator (point &amp; click)</a:t>
            </a:r>
          </a:p>
          <a:p>
            <a:pPr lvl="2"/>
            <a:r>
              <a:rPr lang="en-US" sz="1900" dirty="0"/>
              <a:t>Mean-centering &amp; Interaction Plot (lines 105-129)</a:t>
            </a:r>
            <a:endParaRPr lang="en-US" sz="1900" b="1" dirty="0"/>
          </a:p>
        </p:txBody>
      </p:sp>
    </p:spTree>
    <p:extLst>
      <p:ext uri="{BB962C8B-B14F-4D97-AF65-F5344CB8AC3E}">
        <p14:creationId xmlns:p14="http://schemas.microsoft.com/office/powerpoint/2010/main" val="2243985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89280-3439-7B5A-01F4-1F586538CA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483EDD-7CFF-9D28-F0DB-B7679A8EF230}"/>
              </a:ext>
            </a:extLst>
          </p:cNvPr>
          <p:cNvSpPr>
            <a:spLocks noGrp="1"/>
          </p:cNvSpPr>
          <p:nvPr>
            <p:ph type="title"/>
          </p:nvPr>
        </p:nvSpPr>
        <p:spPr>
          <a:xfrm>
            <a:off x="0" y="-177800"/>
            <a:ext cx="10515600" cy="1325563"/>
          </a:xfrm>
        </p:spPr>
        <p:txBody>
          <a:bodyPr/>
          <a:lstStyle/>
          <a:p>
            <a:r>
              <a:rPr lang="en-US" b="1" u="sng" dirty="0"/>
              <a:t>Interpreting Coefficients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D07E133-46F8-E9AA-3B0D-4C87D610E524}"/>
                  </a:ext>
                </a:extLst>
              </p:cNvPr>
              <p:cNvSpPr txBox="1"/>
              <p:nvPr/>
            </p:nvSpPr>
            <p:spPr>
              <a:xfrm>
                <a:off x="-104775" y="890588"/>
                <a:ext cx="11422513"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 </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r>
                            <a:rPr lang="el-GR" sz="1800" i="1">
                              <a:latin typeface="Cambria Math" panose="02040503050406030204" pitchFamily="18" charset="0"/>
                            </a:rPr>
                            <m:t>𝛽</m:t>
                          </m:r>
                        </m:e>
                        <m:sub>
                          <m:r>
                            <a:rPr lang="en-US" sz="1800" i="1">
                              <a:latin typeface="Cambria Math" panose="02040503050406030204" pitchFamily="18" charset="0"/>
                            </a:rPr>
                            <m:t>1</m:t>
                          </m:r>
                        </m:sub>
                      </m:sSub>
                      <m:r>
                        <a:rPr lang="en-US" sz="1800" b="0" i="1" smtClean="0">
                          <a:latin typeface="Cambria Math" panose="02040503050406030204" pitchFamily="18" charset="0"/>
                        </a:rPr>
                        <m:t>𝐹𝑙𝑜𝑢𝑟𝑖𝑠h𝑖𝑛𝑔</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2</m:t>
                          </m:r>
                        </m:sub>
                      </m:sSub>
                      <m:r>
                        <a:rPr lang="en-US" sz="1800" b="0" i="1" smtClean="0">
                          <a:latin typeface="Cambria Math" panose="02040503050406030204" pitchFamily="18" charset="0"/>
                        </a:rPr>
                        <m:t>𝐺𝑒𝑛𝑑𝑒𝑟𝑀𝑎𝑙𝑒</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3</m:t>
                          </m:r>
                        </m:sub>
                      </m:sSub>
                      <m:d>
                        <m:dPr>
                          <m:ctrlPr>
                            <a:rPr lang="en-US" sz="1800" i="1">
                              <a:latin typeface="Cambria Math" panose="02040503050406030204" pitchFamily="18" charset="0"/>
                            </a:rPr>
                          </m:ctrlPr>
                        </m:dPr>
                        <m:e>
                          <m:r>
                            <a:rPr lang="en-US" i="1">
                              <a:latin typeface="Cambria Math" panose="02040503050406030204" pitchFamily="18" charset="0"/>
                            </a:rPr>
                            <m:t>𝐹𝑙𝑜𝑢𝑟𝑖𝑠h𝑖𝑛𝑔</m:t>
                          </m:r>
                          <m:r>
                            <a:rPr lang="en-US" i="1">
                              <a:latin typeface="Cambria Math" panose="02040503050406030204" pitchFamily="18" charset="0"/>
                            </a:rPr>
                            <m:t>∗</m:t>
                          </m:r>
                          <m:r>
                            <a:rPr lang="en-US" i="1">
                              <a:latin typeface="Cambria Math" panose="02040503050406030204" pitchFamily="18" charset="0"/>
                            </a:rPr>
                            <m:t>𝐺𝑒𝑛𝑑𝑒𝑟𝑀𝑎𝑙𝑒</m:t>
                          </m:r>
                        </m:e>
                      </m:d>
                      <m:r>
                        <a:rPr lang="en-US" sz="1800" i="1">
                          <a:latin typeface="Cambria Math" panose="02040503050406030204" pitchFamily="18" charset="0"/>
                        </a:rPr>
                        <m:t>+</m:t>
                      </m:r>
                      <m:r>
                        <m:rPr>
                          <m:sty m:val="p"/>
                        </m:rPr>
                        <a:rPr lang="el-GR" sz="1800" i="1">
                          <a:latin typeface="Cambria Math" panose="02040503050406030204" pitchFamily="18" charset="0"/>
                        </a:rPr>
                        <m:t>ε</m:t>
                      </m:r>
                    </m:oMath>
                  </m:oMathPara>
                </a14:m>
                <a:endParaRPr lang="en-US" sz="1800" b="0" dirty="0"/>
              </a:p>
            </p:txBody>
          </p:sp>
        </mc:Choice>
        <mc:Fallback xmlns="">
          <p:sp>
            <p:nvSpPr>
              <p:cNvPr id="4" name="TextBox 3">
                <a:extLst>
                  <a:ext uri="{FF2B5EF4-FFF2-40B4-BE49-F238E27FC236}">
                    <a16:creationId xmlns:a16="http://schemas.microsoft.com/office/drawing/2014/main" id="{9D07E133-46F8-E9AA-3B0D-4C87D610E524}"/>
                  </a:ext>
                </a:extLst>
              </p:cNvPr>
              <p:cNvSpPr txBox="1">
                <a:spLocks noRot="1" noChangeAspect="1" noMove="1" noResize="1" noEditPoints="1" noAdjustHandles="1" noChangeArrowheads="1" noChangeShapeType="1" noTextEdit="1"/>
              </p:cNvSpPr>
              <p:nvPr/>
            </p:nvSpPr>
            <p:spPr>
              <a:xfrm>
                <a:off x="-104775" y="890588"/>
                <a:ext cx="11422513" cy="369332"/>
              </a:xfrm>
              <a:prstGeom prst="rect">
                <a:avLst/>
              </a:prstGeom>
              <a:blipFill>
                <a:blip r:embed="rId3"/>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C9302C5-3D5B-657B-30C1-3A117327CDC8}"/>
                  </a:ext>
                </a:extLst>
              </p:cNvPr>
              <p:cNvSpPr txBox="1"/>
              <p:nvPr/>
            </p:nvSpPr>
            <p:spPr>
              <a:xfrm>
                <a:off x="799081" y="1574681"/>
                <a:ext cx="10365238"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=9.61−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3.45∗</m:t>
                          </m:r>
                          <m:r>
                            <a:rPr lang="en-US" sz="1800" b="0" i="1" smtClean="0">
                              <a:latin typeface="Cambria Math" panose="02040503050406030204" pitchFamily="18" charset="0"/>
                            </a:rPr>
                            <m:t>𝐹𝑙𝑜𝑢𝑟𝑖𝑠h𝑖𝑛𝑔</m:t>
                          </m:r>
                        </m:e>
                      </m:d>
                      <m:r>
                        <a:rPr lang="en-US" sz="1800" b="0" i="1" smtClean="0">
                          <a:latin typeface="Cambria Math" panose="02040503050406030204" pitchFamily="18" charset="0"/>
                        </a:rPr>
                        <m:t>−(3.16∗</m:t>
                      </m:r>
                      <m:r>
                        <a:rPr lang="en-US" sz="1800" b="0" i="1" smtClean="0">
                          <a:latin typeface="Cambria Math" panose="02040503050406030204" pitchFamily="18" charset="0"/>
                        </a:rPr>
                        <m:t>𝐺𝑒𝑛𝑑𝑒𝑟𝑀𝑎𝑙𝑒</m:t>
                      </m:r>
                      <m:r>
                        <a:rPr lang="en-US" sz="1800" b="0" i="1" smtClean="0">
                          <a:latin typeface="Cambria Math" panose="02040503050406030204" pitchFamily="18" charset="0"/>
                        </a:rPr>
                        <m:t>)+2.80</m:t>
                      </m:r>
                      <m:d>
                        <m:dPr>
                          <m:ctrlPr>
                            <a:rPr lang="en-US" sz="1800" i="1">
                              <a:latin typeface="Cambria Math" panose="02040503050406030204" pitchFamily="18" charset="0"/>
                            </a:rPr>
                          </m:ctrlPr>
                        </m:dPr>
                        <m:e>
                          <m:r>
                            <a:rPr lang="en-US" i="1">
                              <a:latin typeface="Cambria Math" panose="02040503050406030204" pitchFamily="18" charset="0"/>
                            </a:rPr>
                            <m:t>𝐹𝑙𝑜𝑢𝑟𝑖𝑠h𝑖𝑛𝑔</m:t>
                          </m:r>
                          <m:r>
                            <a:rPr lang="en-US" i="1">
                              <a:latin typeface="Cambria Math" panose="02040503050406030204" pitchFamily="18" charset="0"/>
                            </a:rPr>
                            <m:t>∗</m:t>
                          </m:r>
                          <m:r>
                            <a:rPr lang="en-US" i="1">
                              <a:latin typeface="Cambria Math" panose="02040503050406030204" pitchFamily="18" charset="0"/>
                            </a:rPr>
                            <m:t>𝐺𝑒𝑛𝑑𝑒𝑟𝑀𝑎𝑙𝑒</m:t>
                          </m:r>
                        </m:e>
                      </m:d>
                    </m:oMath>
                  </m:oMathPara>
                </a14:m>
                <a:endParaRPr lang="en-US" sz="1800" b="0" dirty="0"/>
              </a:p>
            </p:txBody>
          </p:sp>
        </mc:Choice>
        <mc:Fallback xmlns="">
          <p:sp>
            <p:nvSpPr>
              <p:cNvPr id="5" name="TextBox 4">
                <a:extLst>
                  <a:ext uri="{FF2B5EF4-FFF2-40B4-BE49-F238E27FC236}">
                    <a16:creationId xmlns:a16="http://schemas.microsoft.com/office/drawing/2014/main" id="{EC9302C5-3D5B-657B-30C1-3A117327CDC8}"/>
                  </a:ext>
                </a:extLst>
              </p:cNvPr>
              <p:cNvSpPr txBox="1">
                <a:spLocks noRot="1" noChangeAspect="1" noMove="1" noResize="1" noEditPoints="1" noAdjustHandles="1" noChangeArrowheads="1" noChangeShapeType="1" noTextEdit="1"/>
              </p:cNvSpPr>
              <p:nvPr/>
            </p:nvSpPr>
            <p:spPr>
              <a:xfrm>
                <a:off x="799081" y="1574681"/>
                <a:ext cx="10365238" cy="369332"/>
              </a:xfrm>
              <a:prstGeom prst="rect">
                <a:avLst/>
              </a:prstGeom>
              <a:blipFill>
                <a:blip r:embed="rId4"/>
                <a:stretch>
                  <a:fillRect l="-353" b="-13115"/>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837363BF-5D32-A52F-F08C-EE69B18145DA}"/>
              </a:ext>
            </a:extLst>
          </p:cNvPr>
          <p:cNvCxnSpPr>
            <a:cxnSpLocks/>
          </p:cNvCxnSpPr>
          <p:nvPr/>
        </p:nvCxnSpPr>
        <p:spPr>
          <a:xfrm flipV="1">
            <a:off x="962952" y="1975572"/>
            <a:ext cx="1538889" cy="9772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572A28E3-5A91-7935-E14E-F9163A5118CE}"/>
              </a:ext>
            </a:extLst>
          </p:cNvPr>
          <p:cNvCxnSpPr>
            <a:cxnSpLocks/>
          </p:cNvCxnSpPr>
          <p:nvPr/>
        </p:nvCxnSpPr>
        <p:spPr>
          <a:xfrm flipV="1">
            <a:off x="3285366" y="1944013"/>
            <a:ext cx="0" cy="26118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E4E52F8D-8002-04AD-BCD0-F1D5137CEDF9}"/>
              </a:ext>
            </a:extLst>
          </p:cNvPr>
          <p:cNvSpPr txBox="1"/>
          <p:nvPr/>
        </p:nvSpPr>
        <p:spPr>
          <a:xfrm>
            <a:off x="137565" y="2952784"/>
            <a:ext cx="2735107" cy="1477328"/>
          </a:xfrm>
          <a:prstGeom prst="rect">
            <a:avLst/>
          </a:prstGeom>
          <a:noFill/>
        </p:spPr>
        <p:txBody>
          <a:bodyPr wrap="square" rtlCol="0">
            <a:spAutoFit/>
          </a:bodyPr>
          <a:lstStyle/>
          <a:p>
            <a:r>
              <a:rPr lang="en-US" b="1" dirty="0"/>
              <a:t>Predicted </a:t>
            </a:r>
          </a:p>
          <a:p>
            <a:r>
              <a:rPr lang="en-US" b="1" dirty="0"/>
              <a:t>Depression Score </a:t>
            </a:r>
          </a:p>
          <a:p>
            <a:r>
              <a:rPr lang="en-US" b="1" dirty="0"/>
              <a:t>for Females whose flourishing scores </a:t>
            </a:r>
          </a:p>
          <a:p>
            <a:r>
              <a:rPr lang="en-US" b="1" dirty="0"/>
              <a:t>are at the mean: </a:t>
            </a:r>
            <a:r>
              <a:rPr lang="en-US" dirty="0"/>
              <a:t>(9.61)</a:t>
            </a:r>
          </a:p>
        </p:txBody>
      </p:sp>
      <p:sp>
        <p:nvSpPr>
          <p:cNvPr id="26" name="TextBox 25">
            <a:extLst>
              <a:ext uri="{FF2B5EF4-FFF2-40B4-BE49-F238E27FC236}">
                <a16:creationId xmlns:a16="http://schemas.microsoft.com/office/drawing/2014/main" id="{836EF28E-A58A-6E0A-4688-2ABD1EE4C001}"/>
              </a:ext>
            </a:extLst>
          </p:cNvPr>
          <p:cNvSpPr txBox="1"/>
          <p:nvPr/>
        </p:nvSpPr>
        <p:spPr>
          <a:xfrm>
            <a:off x="1513210" y="4678773"/>
            <a:ext cx="3886206" cy="923330"/>
          </a:xfrm>
          <a:prstGeom prst="rect">
            <a:avLst/>
          </a:prstGeom>
          <a:noFill/>
        </p:spPr>
        <p:txBody>
          <a:bodyPr wrap="square" rtlCol="0">
            <a:spAutoFit/>
          </a:bodyPr>
          <a:lstStyle/>
          <a:p>
            <a:r>
              <a:rPr lang="en-US" b="1" dirty="0"/>
              <a:t>Predicted change in Females Depression for each 1-unit increase in Flourishing scores: </a:t>
            </a:r>
            <a:r>
              <a:rPr lang="en-US" dirty="0"/>
              <a:t>(-3.45)</a:t>
            </a:r>
          </a:p>
        </p:txBody>
      </p:sp>
      <p:cxnSp>
        <p:nvCxnSpPr>
          <p:cNvPr id="28" name="Straight Arrow Connector 27">
            <a:extLst>
              <a:ext uri="{FF2B5EF4-FFF2-40B4-BE49-F238E27FC236}">
                <a16:creationId xmlns:a16="http://schemas.microsoft.com/office/drawing/2014/main" id="{EB16E711-9E13-7019-6815-CFFEB7591674}"/>
              </a:ext>
            </a:extLst>
          </p:cNvPr>
          <p:cNvCxnSpPr>
            <a:cxnSpLocks/>
          </p:cNvCxnSpPr>
          <p:nvPr/>
        </p:nvCxnSpPr>
        <p:spPr>
          <a:xfrm flipV="1">
            <a:off x="5601719" y="1975572"/>
            <a:ext cx="0" cy="8080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D52082BF-79D7-EACC-1661-482DBE0A4123}"/>
              </a:ext>
            </a:extLst>
          </p:cNvPr>
          <p:cNvSpPr txBox="1"/>
          <p:nvPr/>
        </p:nvSpPr>
        <p:spPr>
          <a:xfrm>
            <a:off x="3971840" y="2906617"/>
            <a:ext cx="3886206" cy="923330"/>
          </a:xfrm>
          <a:prstGeom prst="rect">
            <a:avLst/>
          </a:prstGeom>
          <a:noFill/>
        </p:spPr>
        <p:txBody>
          <a:bodyPr wrap="square" rtlCol="0">
            <a:spAutoFit/>
          </a:bodyPr>
          <a:lstStyle/>
          <a:p>
            <a:r>
              <a:rPr lang="en-US" b="1" dirty="0"/>
              <a:t>Difference in predicted depression scores between males and females at mean flourishing: </a:t>
            </a:r>
            <a:r>
              <a:rPr lang="en-US" dirty="0"/>
              <a:t>(-3.16)</a:t>
            </a:r>
          </a:p>
        </p:txBody>
      </p:sp>
      <p:cxnSp>
        <p:nvCxnSpPr>
          <p:cNvPr id="34" name="Straight Arrow Connector 33">
            <a:extLst>
              <a:ext uri="{FF2B5EF4-FFF2-40B4-BE49-F238E27FC236}">
                <a16:creationId xmlns:a16="http://schemas.microsoft.com/office/drawing/2014/main" id="{0CF26DEC-7511-AC5D-5373-B368F7A59546}"/>
              </a:ext>
            </a:extLst>
          </p:cNvPr>
          <p:cNvCxnSpPr>
            <a:cxnSpLocks/>
          </p:cNvCxnSpPr>
          <p:nvPr/>
        </p:nvCxnSpPr>
        <p:spPr>
          <a:xfrm flipH="1" flipV="1">
            <a:off x="7980386" y="2055953"/>
            <a:ext cx="815656" cy="24998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B244C333-A0F8-1B30-F8D7-F090845E2AA6}"/>
              </a:ext>
            </a:extLst>
          </p:cNvPr>
          <p:cNvSpPr txBox="1"/>
          <p:nvPr/>
        </p:nvSpPr>
        <p:spPr>
          <a:xfrm>
            <a:off x="7885699" y="4666976"/>
            <a:ext cx="4219985" cy="1200329"/>
          </a:xfrm>
          <a:prstGeom prst="rect">
            <a:avLst/>
          </a:prstGeom>
          <a:noFill/>
        </p:spPr>
        <p:txBody>
          <a:bodyPr wrap="square" rtlCol="0">
            <a:spAutoFit/>
          </a:bodyPr>
          <a:lstStyle/>
          <a:p>
            <a:r>
              <a:rPr lang="en-US" b="1" dirty="0"/>
              <a:t>Difference in predicted depression scores between males and females for each 1-unit increase in Flourishing: </a:t>
            </a:r>
            <a:r>
              <a:rPr lang="en-US" dirty="0"/>
              <a:t>(2.80)</a:t>
            </a:r>
          </a:p>
        </p:txBody>
      </p:sp>
      <p:sp>
        <p:nvSpPr>
          <p:cNvPr id="39" name="TextBox 38">
            <a:extLst>
              <a:ext uri="{FF2B5EF4-FFF2-40B4-BE49-F238E27FC236}">
                <a16:creationId xmlns:a16="http://schemas.microsoft.com/office/drawing/2014/main" id="{C37E41BA-C2F3-C82E-379C-160BA63FCCC7}"/>
              </a:ext>
            </a:extLst>
          </p:cNvPr>
          <p:cNvSpPr txBox="1"/>
          <p:nvPr/>
        </p:nvSpPr>
        <p:spPr>
          <a:xfrm>
            <a:off x="574534" y="5967412"/>
            <a:ext cx="4054110" cy="923330"/>
          </a:xfrm>
          <a:prstGeom prst="rect">
            <a:avLst/>
          </a:prstGeom>
          <a:noFill/>
        </p:spPr>
        <p:txBody>
          <a:bodyPr wrap="square" rtlCol="0">
            <a:spAutoFit/>
          </a:bodyPr>
          <a:lstStyle/>
          <a:p>
            <a:r>
              <a:rPr lang="en-US" b="1" dirty="0"/>
              <a:t>Predicted change in Male’s Depression for each 1-unit change in Flourishing scores???</a:t>
            </a:r>
            <a:endParaRPr lang="en-US" dirty="0"/>
          </a:p>
        </p:txBody>
      </p:sp>
      <p:cxnSp>
        <p:nvCxnSpPr>
          <p:cNvPr id="41" name="Straight Arrow Connector 40">
            <a:extLst>
              <a:ext uri="{FF2B5EF4-FFF2-40B4-BE49-F238E27FC236}">
                <a16:creationId xmlns:a16="http://schemas.microsoft.com/office/drawing/2014/main" id="{8FFE7CFD-8E52-1FAF-862B-9EE0707FFA1E}"/>
              </a:ext>
            </a:extLst>
          </p:cNvPr>
          <p:cNvCxnSpPr>
            <a:cxnSpLocks/>
          </p:cNvCxnSpPr>
          <p:nvPr/>
        </p:nvCxnSpPr>
        <p:spPr>
          <a:xfrm>
            <a:off x="4377791" y="5602103"/>
            <a:ext cx="347958" cy="7663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47F5404D-E499-512B-63AA-31223617BBC1}"/>
              </a:ext>
            </a:extLst>
          </p:cNvPr>
          <p:cNvCxnSpPr>
            <a:cxnSpLocks/>
          </p:cNvCxnSpPr>
          <p:nvPr/>
        </p:nvCxnSpPr>
        <p:spPr>
          <a:xfrm flipH="1">
            <a:off x="5801989" y="5777713"/>
            <a:ext cx="2083711" cy="5907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5E263DC2-4403-BD7E-8E95-1C70F6079AF0}"/>
              </a:ext>
            </a:extLst>
          </p:cNvPr>
          <p:cNvSpPr txBox="1"/>
          <p:nvPr/>
        </p:nvSpPr>
        <p:spPr>
          <a:xfrm>
            <a:off x="5358949" y="6343508"/>
            <a:ext cx="1136263" cy="369332"/>
          </a:xfrm>
          <a:prstGeom prst="rect">
            <a:avLst/>
          </a:prstGeom>
          <a:noFill/>
        </p:spPr>
        <p:txBody>
          <a:bodyPr wrap="square" rtlCol="0">
            <a:spAutoFit/>
          </a:bodyPr>
          <a:lstStyle/>
          <a:p>
            <a:r>
              <a:rPr lang="en-US" dirty="0"/>
              <a:t>(+2.80) =</a:t>
            </a:r>
            <a:endParaRPr lang="en-US" b="1" dirty="0"/>
          </a:p>
        </p:txBody>
      </p:sp>
      <p:sp>
        <p:nvSpPr>
          <p:cNvPr id="52" name="TextBox 51">
            <a:extLst>
              <a:ext uri="{FF2B5EF4-FFF2-40B4-BE49-F238E27FC236}">
                <a16:creationId xmlns:a16="http://schemas.microsoft.com/office/drawing/2014/main" id="{85D64B1D-682A-7B62-CEA8-31DCD196FBFC}"/>
              </a:ext>
            </a:extLst>
          </p:cNvPr>
          <p:cNvSpPr txBox="1"/>
          <p:nvPr/>
        </p:nvSpPr>
        <p:spPr>
          <a:xfrm>
            <a:off x="6288866" y="6343508"/>
            <a:ext cx="2853111" cy="369332"/>
          </a:xfrm>
          <a:prstGeom prst="rect">
            <a:avLst/>
          </a:prstGeom>
          <a:noFill/>
        </p:spPr>
        <p:txBody>
          <a:bodyPr wrap="square" rtlCol="0">
            <a:spAutoFit/>
          </a:bodyPr>
          <a:lstStyle/>
          <a:p>
            <a:r>
              <a:rPr lang="en-US" b="1" dirty="0"/>
              <a:t>-0.65</a:t>
            </a:r>
          </a:p>
        </p:txBody>
      </p:sp>
      <p:sp>
        <p:nvSpPr>
          <p:cNvPr id="55" name="TextBox 54">
            <a:extLst>
              <a:ext uri="{FF2B5EF4-FFF2-40B4-BE49-F238E27FC236}">
                <a16:creationId xmlns:a16="http://schemas.microsoft.com/office/drawing/2014/main" id="{96A18B43-6E1C-5240-B8D3-40CAE33AB1CE}"/>
              </a:ext>
            </a:extLst>
          </p:cNvPr>
          <p:cNvSpPr txBox="1"/>
          <p:nvPr/>
        </p:nvSpPr>
        <p:spPr>
          <a:xfrm>
            <a:off x="4504906" y="6343508"/>
            <a:ext cx="1297083" cy="369332"/>
          </a:xfrm>
          <a:prstGeom prst="rect">
            <a:avLst/>
          </a:prstGeom>
          <a:noFill/>
        </p:spPr>
        <p:txBody>
          <a:bodyPr wrap="square" rtlCol="0">
            <a:spAutoFit/>
          </a:bodyPr>
          <a:lstStyle/>
          <a:p>
            <a:r>
              <a:rPr lang="en-US" dirty="0"/>
              <a:t>(-3.45) +</a:t>
            </a:r>
            <a:endParaRPr lang="en-US" b="1" dirty="0"/>
          </a:p>
        </p:txBody>
      </p:sp>
      <p:graphicFrame>
        <p:nvGraphicFramePr>
          <p:cNvPr id="56" name="Table 55">
            <a:extLst>
              <a:ext uri="{FF2B5EF4-FFF2-40B4-BE49-F238E27FC236}">
                <a16:creationId xmlns:a16="http://schemas.microsoft.com/office/drawing/2014/main" id="{D8A014C6-B7C8-D0F2-EC09-426A3115D90B}"/>
              </a:ext>
            </a:extLst>
          </p:cNvPr>
          <p:cNvGraphicFramePr>
            <a:graphicFrameLocks noGrp="1"/>
          </p:cNvGraphicFramePr>
          <p:nvPr>
            <p:extLst>
              <p:ext uri="{D42A27DB-BD31-4B8C-83A1-F6EECF244321}">
                <p14:modId xmlns:p14="http://schemas.microsoft.com/office/powerpoint/2010/main" val="2159604108"/>
              </p:ext>
            </p:extLst>
          </p:nvPr>
        </p:nvGraphicFramePr>
        <p:xfrm>
          <a:off x="7316099" y="291013"/>
          <a:ext cx="2467172" cy="1112520"/>
        </p:xfrm>
        <a:graphic>
          <a:graphicData uri="http://schemas.openxmlformats.org/drawingml/2006/table">
            <a:tbl>
              <a:tblPr firstRow="1" bandRow="1">
                <a:tableStyleId>{5C22544A-7EE6-4342-B048-85BDC9FD1C3A}</a:tableStyleId>
              </a:tblPr>
              <a:tblGrid>
                <a:gridCol w="2467172">
                  <a:extLst>
                    <a:ext uri="{9D8B030D-6E8A-4147-A177-3AD203B41FA5}">
                      <a16:colId xmlns:a16="http://schemas.microsoft.com/office/drawing/2014/main" val="1198284566"/>
                    </a:ext>
                  </a:extLst>
                </a:gridCol>
              </a:tblGrid>
              <a:tr h="370840">
                <a:tc>
                  <a:txBody>
                    <a:bodyPr/>
                    <a:lstStyle/>
                    <a:p>
                      <a:pPr algn="ctr"/>
                      <a:r>
                        <a:rPr lang="en-US" dirty="0"/>
                        <a:t>HINT!</a:t>
                      </a:r>
                    </a:p>
                  </a:txBody>
                  <a:tcPr/>
                </a:tc>
                <a:extLst>
                  <a:ext uri="{0D108BD9-81ED-4DB2-BD59-A6C34878D82A}">
                    <a16:rowId xmlns:a16="http://schemas.microsoft.com/office/drawing/2014/main" val="1091647275"/>
                  </a:ext>
                </a:extLst>
              </a:tr>
              <a:tr h="370840">
                <a:tc>
                  <a:txBody>
                    <a:bodyPr/>
                    <a:lstStyle/>
                    <a:p>
                      <a:pPr algn="ctr"/>
                      <a:r>
                        <a:rPr lang="en-US" dirty="0"/>
                        <a:t>Mean Flourishing = 0</a:t>
                      </a:r>
                    </a:p>
                  </a:txBody>
                  <a:tcPr/>
                </a:tc>
                <a:extLst>
                  <a:ext uri="{0D108BD9-81ED-4DB2-BD59-A6C34878D82A}">
                    <a16:rowId xmlns:a16="http://schemas.microsoft.com/office/drawing/2014/main" val="185803450"/>
                  </a:ext>
                </a:extLst>
              </a:tr>
              <a:tr h="370840">
                <a:tc>
                  <a:txBody>
                    <a:bodyPr/>
                    <a:lstStyle/>
                    <a:p>
                      <a:pPr algn="ctr"/>
                      <a:r>
                        <a:rPr lang="en-US" dirty="0"/>
                        <a:t>Female = 0</a:t>
                      </a:r>
                    </a:p>
                  </a:txBody>
                  <a:tcPr/>
                </a:tc>
                <a:extLst>
                  <a:ext uri="{0D108BD9-81ED-4DB2-BD59-A6C34878D82A}">
                    <a16:rowId xmlns:a16="http://schemas.microsoft.com/office/drawing/2014/main" val="455041883"/>
                  </a:ext>
                </a:extLst>
              </a:tr>
            </a:tbl>
          </a:graphicData>
        </a:graphic>
      </p:graphicFrame>
      <p:sp>
        <p:nvSpPr>
          <p:cNvPr id="57" name="TextBox 56">
            <a:extLst>
              <a:ext uri="{FF2B5EF4-FFF2-40B4-BE49-F238E27FC236}">
                <a16:creationId xmlns:a16="http://schemas.microsoft.com/office/drawing/2014/main" id="{6FCB5024-AA61-D45F-5122-A19B8DFC003F}"/>
              </a:ext>
            </a:extLst>
          </p:cNvPr>
          <p:cNvSpPr txBox="1"/>
          <p:nvPr/>
        </p:nvSpPr>
        <p:spPr>
          <a:xfrm>
            <a:off x="3407707" y="4512892"/>
            <a:ext cx="4054110" cy="369332"/>
          </a:xfrm>
          <a:prstGeom prst="rect">
            <a:avLst/>
          </a:prstGeom>
          <a:noFill/>
        </p:spPr>
        <p:txBody>
          <a:bodyPr wrap="square" rtlCol="0">
            <a:spAutoFit/>
          </a:bodyPr>
          <a:lstStyle/>
          <a:p>
            <a:r>
              <a:rPr lang="en-US" b="1" dirty="0"/>
              <a:t>Intercept for Males?</a:t>
            </a:r>
            <a:endParaRPr lang="en-US" dirty="0"/>
          </a:p>
        </p:txBody>
      </p:sp>
      <p:sp>
        <p:nvSpPr>
          <p:cNvPr id="58" name="TextBox 57">
            <a:extLst>
              <a:ext uri="{FF2B5EF4-FFF2-40B4-BE49-F238E27FC236}">
                <a16:creationId xmlns:a16="http://schemas.microsoft.com/office/drawing/2014/main" id="{D4505E47-E160-4B39-A32A-277322831691}"/>
              </a:ext>
            </a:extLst>
          </p:cNvPr>
          <p:cNvSpPr txBox="1"/>
          <p:nvPr/>
        </p:nvSpPr>
        <p:spPr>
          <a:xfrm>
            <a:off x="3407707" y="4913976"/>
            <a:ext cx="1123834" cy="369332"/>
          </a:xfrm>
          <a:prstGeom prst="rect">
            <a:avLst/>
          </a:prstGeom>
          <a:noFill/>
        </p:spPr>
        <p:txBody>
          <a:bodyPr wrap="square" rtlCol="0">
            <a:spAutoFit/>
          </a:bodyPr>
          <a:lstStyle/>
          <a:p>
            <a:r>
              <a:rPr lang="en-US" dirty="0"/>
              <a:t>(9.61)+</a:t>
            </a:r>
          </a:p>
        </p:txBody>
      </p:sp>
      <p:sp>
        <p:nvSpPr>
          <p:cNvPr id="59" name="TextBox 58">
            <a:extLst>
              <a:ext uri="{FF2B5EF4-FFF2-40B4-BE49-F238E27FC236}">
                <a16:creationId xmlns:a16="http://schemas.microsoft.com/office/drawing/2014/main" id="{156E9BB2-903B-B271-FCAB-BD6B34CC3A74}"/>
              </a:ext>
            </a:extLst>
          </p:cNvPr>
          <p:cNvSpPr txBox="1"/>
          <p:nvPr/>
        </p:nvSpPr>
        <p:spPr>
          <a:xfrm>
            <a:off x="4091964" y="4914664"/>
            <a:ext cx="1123834" cy="369332"/>
          </a:xfrm>
          <a:prstGeom prst="rect">
            <a:avLst/>
          </a:prstGeom>
          <a:noFill/>
        </p:spPr>
        <p:txBody>
          <a:bodyPr wrap="square" rtlCol="0">
            <a:spAutoFit/>
          </a:bodyPr>
          <a:lstStyle/>
          <a:p>
            <a:r>
              <a:rPr lang="en-US" dirty="0"/>
              <a:t>(-3.16) =</a:t>
            </a:r>
          </a:p>
        </p:txBody>
      </p:sp>
      <p:sp>
        <p:nvSpPr>
          <p:cNvPr id="60" name="TextBox 59">
            <a:extLst>
              <a:ext uri="{FF2B5EF4-FFF2-40B4-BE49-F238E27FC236}">
                <a16:creationId xmlns:a16="http://schemas.microsoft.com/office/drawing/2014/main" id="{576489AB-E73F-BB7C-EEDF-C9BB144D7114}"/>
              </a:ext>
            </a:extLst>
          </p:cNvPr>
          <p:cNvSpPr txBox="1"/>
          <p:nvPr/>
        </p:nvSpPr>
        <p:spPr>
          <a:xfrm>
            <a:off x="4961445" y="4921899"/>
            <a:ext cx="1123834" cy="369332"/>
          </a:xfrm>
          <a:prstGeom prst="rect">
            <a:avLst/>
          </a:prstGeom>
          <a:noFill/>
        </p:spPr>
        <p:txBody>
          <a:bodyPr wrap="square" rtlCol="0">
            <a:spAutoFit/>
          </a:bodyPr>
          <a:lstStyle/>
          <a:p>
            <a:r>
              <a:rPr lang="en-US" b="1" dirty="0"/>
              <a:t>6.45</a:t>
            </a:r>
          </a:p>
        </p:txBody>
      </p:sp>
    </p:spTree>
    <p:extLst>
      <p:ext uri="{BB962C8B-B14F-4D97-AF65-F5344CB8AC3E}">
        <p14:creationId xmlns:p14="http://schemas.microsoft.com/office/powerpoint/2010/main" val="309363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58"/>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59"/>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60"/>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57"/>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9"/>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22"/>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33"/>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28"/>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22" grpId="0"/>
      <p:bldP spid="22" grpId="1"/>
      <p:bldP spid="26" grpId="0"/>
      <p:bldP spid="33" grpId="0"/>
      <p:bldP spid="33" grpId="1"/>
      <p:bldP spid="35" grpId="0"/>
      <p:bldP spid="39" grpId="0"/>
      <p:bldP spid="45" grpId="0"/>
      <p:bldP spid="52" grpId="0"/>
      <p:bldP spid="55" grpId="0"/>
      <p:bldP spid="57" grpId="0"/>
      <p:bldP spid="57" grpId="1"/>
      <p:bldP spid="58" grpId="0"/>
      <p:bldP spid="58" grpId="1"/>
      <p:bldP spid="59" grpId="0"/>
      <p:bldP spid="59" grpId="1"/>
      <p:bldP spid="60" grpId="0"/>
      <p:bldP spid="60"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5067E-E1F2-0D83-875E-8E4F83D1D5D3}"/>
              </a:ext>
            </a:extLst>
          </p:cNvPr>
          <p:cNvSpPr>
            <a:spLocks noGrp="1"/>
          </p:cNvSpPr>
          <p:nvPr>
            <p:ph type="title"/>
          </p:nvPr>
        </p:nvSpPr>
        <p:spPr>
          <a:xfrm>
            <a:off x="0" y="-177800"/>
            <a:ext cx="10515600" cy="1325563"/>
          </a:xfrm>
        </p:spPr>
        <p:txBody>
          <a:bodyPr/>
          <a:lstStyle/>
          <a:p>
            <a:r>
              <a:rPr lang="en-US" b="1" u="sng" dirty="0"/>
              <a:t>Plugging in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EED0041-421B-4777-BD4C-657E4E62EADF}"/>
                  </a:ext>
                </a:extLst>
              </p:cNvPr>
              <p:cNvSpPr txBox="1"/>
              <p:nvPr/>
            </p:nvSpPr>
            <p:spPr>
              <a:xfrm>
                <a:off x="-104775" y="997613"/>
                <a:ext cx="11422513"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 </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r>
                            <a:rPr lang="el-GR" sz="1800" i="1">
                              <a:latin typeface="Cambria Math" panose="02040503050406030204" pitchFamily="18" charset="0"/>
                            </a:rPr>
                            <m:t>𝛽</m:t>
                          </m:r>
                        </m:e>
                        <m:sub>
                          <m:r>
                            <a:rPr lang="en-US" sz="1800" i="1">
                              <a:latin typeface="Cambria Math" panose="02040503050406030204" pitchFamily="18" charset="0"/>
                            </a:rPr>
                            <m:t>1</m:t>
                          </m:r>
                        </m:sub>
                      </m:sSub>
                      <m:r>
                        <a:rPr lang="en-US" sz="1800" b="0" i="1" smtClean="0">
                          <a:latin typeface="Cambria Math" panose="02040503050406030204" pitchFamily="18" charset="0"/>
                        </a:rPr>
                        <m:t>𝐹𝑙𝑜𝑢𝑟𝑖𝑠h𝑖𝑛𝑔</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2</m:t>
                          </m:r>
                        </m:sub>
                      </m:sSub>
                      <m:r>
                        <a:rPr lang="en-US" sz="1800" b="0" i="1" smtClean="0">
                          <a:latin typeface="Cambria Math" panose="02040503050406030204" pitchFamily="18" charset="0"/>
                        </a:rPr>
                        <m:t>𝐺𝑒𝑛𝑑𝑒𝑟𝑀𝑎𝑙𝑒</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3</m:t>
                          </m:r>
                        </m:sub>
                      </m:sSub>
                      <m:d>
                        <m:dPr>
                          <m:ctrlPr>
                            <a:rPr lang="en-US" sz="1800" i="1">
                              <a:latin typeface="Cambria Math" panose="02040503050406030204" pitchFamily="18" charset="0"/>
                            </a:rPr>
                          </m:ctrlPr>
                        </m:dPr>
                        <m:e>
                          <m:r>
                            <a:rPr lang="en-US" i="1">
                              <a:latin typeface="Cambria Math" panose="02040503050406030204" pitchFamily="18" charset="0"/>
                            </a:rPr>
                            <m:t>𝐹𝑙𝑜𝑢𝑟𝑖𝑠h𝑖𝑛𝑔</m:t>
                          </m:r>
                          <m:r>
                            <a:rPr lang="en-US" i="1">
                              <a:latin typeface="Cambria Math" panose="02040503050406030204" pitchFamily="18" charset="0"/>
                            </a:rPr>
                            <m:t>∗</m:t>
                          </m:r>
                          <m:r>
                            <a:rPr lang="en-US" i="1">
                              <a:latin typeface="Cambria Math" panose="02040503050406030204" pitchFamily="18" charset="0"/>
                            </a:rPr>
                            <m:t>𝐺𝑒𝑛𝑑𝑒𝑟𝑀𝑎𝑙𝑒</m:t>
                          </m:r>
                        </m:e>
                      </m:d>
                      <m:r>
                        <a:rPr lang="en-US" sz="1800" i="1">
                          <a:latin typeface="Cambria Math" panose="02040503050406030204" pitchFamily="18" charset="0"/>
                        </a:rPr>
                        <m:t>+</m:t>
                      </m:r>
                      <m:r>
                        <m:rPr>
                          <m:sty m:val="p"/>
                        </m:rPr>
                        <a:rPr lang="el-GR" sz="1800" i="1">
                          <a:latin typeface="Cambria Math" panose="02040503050406030204" pitchFamily="18" charset="0"/>
                        </a:rPr>
                        <m:t>ε</m:t>
                      </m:r>
                    </m:oMath>
                  </m:oMathPara>
                </a14:m>
                <a:endParaRPr lang="en-US" sz="1800" b="0" dirty="0"/>
              </a:p>
            </p:txBody>
          </p:sp>
        </mc:Choice>
        <mc:Fallback xmlns="">
          <p:sp>
            <p:nvSpPr>
              <p:cNvPr id="4" name="TextBox 3">
                <a:extLst>
                  <a:ext uri="{FF2B5EF4-FFF2-40B4-BE49-F238E27FC236}">
                    <a16:creationId xmlns:a16="http://schemas.microsoft.com/office/drawing/2014/main" id="{CEED0041-421B-4777-BD4C-657E4E62EADF}"/>
                  </a:ext>
                </a:extLst>
              </p:cNvPr>
              <p:cNvSpPr txBox="1">
                <a:spLocks noRot="1" noChangeAspect="1" noMove="1" noResize="1" noEditPoints="1" noAdjustHandles="1" noChangeArrowheads="1" noChangeShapeType="1" noTextEdit="1"/>
              </p:cNvSpPr>
              <p:nvPr/>
            </p:nvSpPr>
            <p:spPr>
              <a:xfrm>
                <a:off x="-104775" y="997613"/>
                <a:ext cx="11422513" cy="369332"/>
              </a:xfrm>
              <a:prstGeom prst="rect">
                <a:avLst/>
              </a:prstGeom>
              <a:blipFill>
                <a:blip r:embed="rId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142F225-90C9-6745-664E-43A07CB32DEB}"/>
                  </a:ext>
                </a:extLst>
              </p:cNvPr>
              <p:cNvSpPr txBox="1"/>
              <p:nvPr/>
            </p:nvSpPr>
            <p:spPr>
              <a:xfrm>
                <a:off x="799081" y="1574681"/>
                <a:ext cx="10365238"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=9.61−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3.45∗</m:t>
                          </m:r>
                          <m:r>
                            <a:rPr lang="en-US" sz="1800" b="0" i="1" smtClean="0">
                              <a:latin typeface="Cambria Math" panose="02040503050406030204" pitchFamily="18" charset="0"/>
                            </a:rPr>
                            <m:t>𝐹𝑙𝑜𝑢𝑟𝑖𝑠h𝑖𝑛𝑔</m:t>
                          </m:r>
                        </m:e>
                      </m:d>
                      <m:r>
                        <a:rPr lang="en-US" sz="1800" b="0" i="1" smtClean="0">
                          <a:latin typeface="Cambria Math" panose="02040503050406030204" pitchFamily="18" charset="0"/>
                        </a:rPr>
                        <m:t>−(3.16∗</m:t>
                      </m:r>
                      <m:r>
                        <a:rPr lang="en-US" sz="1800" b="0" i="1" smtClean="0">
                          <a:latin typeface="Cambria Math" panose="02040503050406030204" pitchFamily="18" charset="0"/>
                        </a:rPr>
                        <m:t>𝐺𝑒𝑛𝑑𝑒𝑟𝑀𝑎𝑙𝑒</m:t>
                      </m:r>
                      <m:r>
                        <a:rPr lang="en-US" sz="1800" b="0" i="1" smtClean="0">
                          <a:latin typeface="Cambria Math" panose="02040503050406030204" pitchFamily="18" charset="0"/>
                        </a:rPr>
                        <m:t>)+2.80</m:t>
                      </m:r>
                      <m:d>
                        <m:dPr>
                          <m:ctrlPr>
                            <a:rPr lang="en-US" sz="1800" i="1">
                              <a:latin typeface="Cambria Math" panose="02040503050406030204" pitchFamily="18" charset="0"/>
                            </a:rPr>
                          </m:ctrlPr>
                        </m:dPr>
                        <m:e>
                          <m:r>
                            <a:rPr lang="en-US" i="1">
                              <a:latin typeface="Cambria Math" panose="02040503050406030204" pitchFamily="18" charset="0"/>
                            </a:rPr>
                            <m:t>𝐹𝑙𝑜𝑢𝑟𝑖𝑠h𝑖𝑛𝑔</m:t>
                          </m:r>
                          <m:r>
                            <a:rPr lang="en-US" i="1">
                              <a:latin typeface="Cambria Math" panose="02040503050406030204" pitchFamily="18" charset="0"/>
                            </a:rPr>
                            <m:t>∗</m:t>
                          </m:r>
                          <m:r>
                            <a:rPr lang="en-US" i="1">
                              <a:latin typeface="Cambria Math" panose="02040503050406030204" pitchFamily="18" charset="0"/>
                            </a:rPr>
                            <m:t>𝐺𝑒𝑛𝑑𝑒𝑟𝑀𝑎𝑙𝑒</m:t>
                          </m:r>
                        </m:e>
                      </m:d>
                    </m:oMath>
                  </m:oMathPara>
                </a14:m>
                <a:endParaRPr lang="en-US" sz="1800" b="0" dirty="0"/>
              </a:p>
            </p:txBody>
          </p:sp>
        </mc:Choice>
        <mc:Fallback xmlns="">
          <p:sp>
            <p:nvSpPr>
              <p:cNvPr id="5" name="TextBox 4">
                <a:extLst>
                  <a:ext uri="{FF2B5EF4-FFF2-40B4-BE49-F238E27FC236}">
                    <a16:creationId xmlns:a16="http://schemas.microsoft.com/office/drawing/2014/main" id="{3142F225-90C9-6745-664E-43A07CB32DEB}"/>
                  </a:ext>
                </a:extLst>
              </p:cNvPr>
              <p:cNvSpPr txBox="1">
                <a:spLocks noRot="1" noChangeAspect="1" noMove="1" noResize="1" noEditPoints="1" noAdjustHandles="1" noChangeArrowheads="1" noChangeShapeType="1" noTextEdit="1"/>
              </p:cNvSpPr>
              <p:nvPr/>
            </p:nvSpPr>
            <p:spPr>
              <a:xfrm>
                <a:off x="799081" y="1574681"/>
                <a:ext cx="10365238" cy="369332"/>
              </a:xfrm>
              <a:prstGeom prst="rect">
                <a:avLst/>
              </a:prstGeom>
              <a:blipFill>
                <a:blip r:embed="rId4"/>
                <a:stretch>
                  <a:fillRect l="-353" b="-13115"/>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22CD8213-B18D-4FC6-072F-0D9EAF0D3181}"/>
              </a:ext>
            </a:extLst>
          </p:cNvPr>
          <p:cNvGraphicFramePr>
            <a:graphicFrameLocks noGrp="1"/>
          </p:cNvGraphicFramePr>
          <p:nvPr>
            <p:extLst>
              <p:ext uri="{D42A27DB-BD31-4B8C-83A1-F6EECF244321}">
                <p14:modId xmlns:p14="http://schemas.microsoft.com/office/powerpoint/2010/main" val="2595035956"/>
              </p:ext>
            </p:extLst>
          </p:nvPr>
        </p:nvGraphicFramePr>
        <p:xfrm>
          <a:off x="7906769" y="5096192"/>
          <a:ext cx="4285231" cy="1742440"/>
        </p:xfrm>
        <a:graphic>
          <a:graphicData uri="http://schemas.openxmlformats.org/drawingml/2006/table">
            <a:tbl>
              <a:tblPr firstRow="1" bandRow="1">
                <a:tableStyleId>{5C22544A-7EE6-4342-B048-85BDC9FD1C3A}</a:tableStyleId>
              </a:tblPr>
              <a:tblGrid>
                <a:gridCol w="1259802">
                  <a:extLst>
                    <a:ext uri="{9D8B030D-6E8A-4147-A177-3AD203B41FA5}">
                      <a16:colId xmlns:a16="http://schemas.microsoft.com/office/drawing/2014/main" val="1938538134"/>
                    </a:ext>
                  </a:extLst>
                </a:gridCol>
                <a:gridCol w="3025429">
                  <a:extLst>
                    <a:ext uri="{9D8B030D-6E8A-4147-A177-3AD203B41FA5}">
                      <a16:colId xmlns:a16="http://schemas.microsoft.com/office/drawing/2014/main" val="3432133648"/>
                    </a:ext>
                  </a:extLst>
                </a:gridCol>
              </a:tblGrid>
              <a:tr h="370840">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29451811"/>
                  </a:ext>
                </a:extLst>
              </a:tr>
              <a:tr h="370840">
                <a:tc>
                  <a:txBody>
                    <a:bodyPr/>
                    <a:lstStyle/>
                    <a:p>
                      <a:r>
                        <a:rPr lang="en-US" sz="1200" dirty="0" err="1"/>
                        <a:t>GenderMale</a:t>
                      </a:r>
                      <a:endParaRPr lang="en-US" sz="1200" dirty="0"/>
                    </a:p>
                  </a:txBody>
                  <a:tcPr/>
                </a:tc>
                <a:tc>
                  <a:txBody>
                    <a:bodyPr/>
                    <a:lstStyle/>
                    <a:p>
                      <a:r>
                        <a:rPr lang="en-US" sz="1200" dirty="0"/>
                        <a:t>0 = Female (58%)</a:t>
                      </a:r>
                    </a:p>
                    <a:p>
                      <a:r>
                        <a:rPr lang="en-US" sz="1200" dirty="0"/>
                        <a:t>1 = Male (42%)</a:t>
                      </a:r>
                    </a:p>
                  </a:txBody>
                  <a:tcPr/>
                </a:tc>
                <a:extLst>
                  <a:ext uri="{0D108BD9-81ED-4DB2-BD59-A6C34878D82A}">
                    <a16:rowId xmlns:a16="http://schemas.microsoft.com/office/drawing/2014/main" val="4143828387"/>
                  </a:ext>
                </a:extLst>
              </a:tr>
              <a:tr h="370840">
                <a:tc>
                  <a:txBody>
                    <a:bodyPr/>
                    <a:lstStyle/>
                    <a:p>
                      <a:r>
                        <a:rPr lang="en-US" sz="1200" dirty="0"/>
                        <a:t>Flourishing</a:t>
                      </a:r>
                    </a:p>
                  </a:txBody>
                  <a:tcPr/>
                </a:tc>
                <a:tc>
                  <a:txBody>
                    <a:bodyPr/>
                    <a:lstStyle/>
                    <a:p>
                      <a:r>
                        <a:rPr lang="en-US" sz="1200" b="1" i="0" dirty="0"/>
                        <a:t>Ranges from 1-8 (1-7 in sample)</a:t>
                      </a:r>
                    </a:p>
                    <a:p>
                      <a:r>
                        <a:rPr lang="en-US" sz="1200" i="1" dirty="0"/>
                        <a:t>M</a:t>
                      </a:r>
                      <a:r>
                        <a:rPr lang="en-US" sz="1200" dirty="0"/>
                        <a:t> = </a:t>
                      </a:r>
                      <a:r>
                        <a:rPr lang="en-US" sz="1200" dirty="0">
                          <a:effectLst/>
                        </a:rPr>
                        <a:t>5.32; </a:t>
                      </a:r>
                      <a:r>
                        <a:rPr lang="en-US" sz="1200" i="1" dirty="0">
                          <a:effectLst/>
                        </a:rPr>
                        <a:t>SD = </a:t>
                      </a:r>
                      <a:r>
                        <a:rPr lang="en-US" sz="1200" i="0" dirty="0">
                          <a:effectLst/>
                        </a:rPr>
                        <a:t>1.15</a:t>
                      </a:r>
                      <a:endParaRPr lang="en-US" sz="1200" i="0" dirty="0"/>
                    </a:p>
                  </a:txBody>
                  <a:tcPr/>
                </a:tc>
                <a:extLst>
                  <a:ext uri="{0D108BD9-81ED-4DB2-BD59-A6C34878D82A}">
                    <a16:rowId xmlns:a16="http://schemas.microsoft.com/office/drawing/2014/main" val="1189849049"/>
                  </a:ext>
                </a:extLst>
              </a:tr>
              <a:tr h="370840">
                <a:tc>
                  <a:txBody>
                    <a:bodyPr/>
                    <a:lstStyle/>
                    <a:p>
                      <a:r>
                        <a:rPr lang="en-US" sz="1200" dirty="0"/>
                        <a:t>Depression</a:t>
                      </a:r>
                    </a:p>
                  </a:txBody>
                  <a:tcPr/>
                </a:tc>
                <a:tc>
                  <a:txBody>
                    <a:bodyPr/>
                    <a:lstStyle/>
                    <a:p>
                      <a:r>
                        <a:rPr lang="en-US" sz="1200" b="1" dirty="0"/>
                        <a:t>Ranges from 0-27 (0-22 in sample)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t>M</a:t>
                      </a:r>
                      <a:r>
                        <a:rPr lang="en-US" sz="1200" dirty="0"/>
                        <a:t> = </a:t>
                      </a:r>
                      <a:r>
                        <a:rPr lang="en-US" sz="1200" dirty="0">
                          <a:effectLst/>
                        </a:rPr>
                        <a:t>7.98; </a:t>
                      </a:r>
                      <a:r>
                        <a:rPr lang="en-US" sz="1200" i="1" dirty="0">
                          <a:effectLst/>
                        </a:rPr>
                        <a:t>SD = </a:t>
                      </a:r>
                      <a:r>
                        <a:rPr lang="en-US" sz="1200" i="0" dirty="0">
                          <a:effectLst/>
                        </a:rPr>
                        <a:t>5.5</a:t>
                      </a:r>
                      <a:endParaRPr lang="en-US" sz="1200" i="0" dirty="0"/>
                    </a:p>
                  </a:txBody>
                  <a:tcPr/>
                </a:tc>
                <a:extLst>
                  <a:ext uri="{0D108BD9-81ED-4DB2-BD59-A6C34878D82A}">
                    <a16:rowId xmlns:a16="http://schemas.microsoft.com/office/drawing/2014/main" val="2878608207"/>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F6E23FB-609C-36DE-6D09-DA002FE9D6DD}"/>
                  </a:ext>
                </a:extLst>
              </p:cNvPr>
              <p:cNvSpPr txBox="1"/>
              <p:nvPr/>
            </p:nvSpPr>
            <p:spPr>
              <a:xfrm>
                <a:off x="3561154" y="2789540"/>
                <a:ext cx="7061259"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=9.61−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3.45∗</m:t>
                          </m:r>
                          <m:r>
                            <a:rPr lang="en-US" sz="1800" b="1" i="1" smtClean="0">
                              <a:latin typeface="Cambria Math" panose="02040503050406030204" pitchFamily="18" charset="0"/>
                            </a:rPr>
                            <m:t>−</m:t>
                          </m:r>
                          <m:r>
                            <a:rPr lang="en-US" sz="1800" b="1" i="1" smtClean="0">
                              <a:latin typeface="Cambria Math" panose="02040503050406030204" pitchFamily="18" charset="0"/>
                            </a:rPr>
                            <m:t>𝟒</m:t>
                          </m:r>
                          <m:r>
                            <a:rPr lang="en-US" sz="1800" b="1" i="1" smtClean="0">
                              <a:latin typeface="Cambria Math" panose="02040503050406030204" pitchFamily="18" charset="0"/>
                            </a:rPr>
                            <m:t>.</m:t>
                          </m:r>
                          <m:r>
                            <a:rPr lang="en-US" sz="1800" b="1" i="1" smtClean="0">
                              <a:latin typeface="Cambria Math" panose="02040503050406030204" pitchFamily="18" charset="0"/>
                            </a:rPr>
                            <m:t>𝟑𝟐</m:t>
                          </m:r>
                        </m:e>
                      </m:d>
                      <m:r>
                        <a:rPr lang="en-US" sz="1800" b="0" i="1" smtClean="0">
                          <a:latin typeface="Cambria Math" panose="02040503050406030204" pitchFamily="18" charset="0"/>
                        </a:rPr>
                        <m:t>−(3.16∗1)</m:t>
                      </m:r>
                      <m:r>
                        <a:rPr lang="en-US" sz="1800" i="1">
                          <a:latin typeface="Cambria Math" panose="02040503050406030204" pitchFamily="18" charset="0"/>
                        </a:rPr>
                        <m:t>+</m:t>
                      </m:r>
                      <m:r>
                        <a:rPr lang="en-US" sz="1800" b="0" i="1" smtClean="0">
                          <a:latin typeface="Cambria Math" panose="02040503050406030204" pitchFamily="18" charset="0"/>
                        </a:rPr>
                        <m:t>2.80</m:t>
                      </m:r>
                      <m:d>
                        <m:dPr>
                          <m:ctrlPr>
                            <a:rPr lang="en-US" sz="1800" i="1">
                              <a:latin typeface="Cambria Math" panose="02040503050406030204" pitchFamily="18" charset="0"/>
                            </a:rPr>
                          </m:ctrlPr>
                        </m:dPr>
                        <m:e>
                          <m:r>
                            <a:rPr lang="en-US" sz="1800" b="1" i="1" smtClean="0">
                              <a:latin typeface="Cambria Math" panose="02040503050406030204" pitchFamily="18" charset="0"/>
                            </a:rPr>
                            <m:t>−</m:t>
                          </m:r>
                          <m:r>
                            <a:rPr lang="en-US" sz="1800" b="1" i="1" smtClean="0">
                              <a:latin typeface="Cambria Math" panose="02040503050406030204" pitchFamily="18" charset="0"/>
                            </a:rPr>
                            <m:t>𝟒</m:t>
                          </m:r>
                          <m:r>
                            <a:rPr lang="en-US" sz="1800" b="1" i="1" smtClean="0">
                              <a:latin typeface="Cambria Math" panose="02040503050406030204" pitchFamily="18" charset="0"/>
                            </a:rPr>
                            <m:t>.</m:t>
                          </m:r>
                          <m:r>
                            <a:rPr lang="en-US" sz="1800" b="1" i="1" smtClean="0">
                              <a:latin typeface="Cambria Math" panose="02040503050406030204" pitchFamily="18" charset="0"/>
                            </a:rPr>
                            <m:t>𝟑𝟐</m:t>
                          </m:r>
                          <m:r>
                            <a:rPr lang="en-US" i="1">
                              <a:latin typeface="Cambria Math" panose="02040503050406030204" pitchFamily="18" charset="0"/>
                            </a:rPr>
                            <m:t>∗</m:t>
                          </m:r>
                          <m:r>
                            <a:rPr lang="en-US" b="0" i="1" smtClean="0">
                              <a:latin typeface="Cambria Math" panose="02040503050406030204" pitchFamily="18" charset="0"/>
                            </a:rPr>
                            <m:t>1</m:t>
                          </m:r>
                        </m:e>
                      </m:d>
                    </m:oMath>
                  </m:oMathPara>
                </a14:m>
                <a:endParaRPr lang="en-US" sz="1800" b="0" dirty="0"/>
              </a:p>
            </p:txBody>
          </p:sp>
        </mc:Choice>
        <mc:Fallback xmlns="">
          <p:sp>
            <p:nvSpPr>
              <p:cNvPr id="7" name="TextBox 6">
                <a:extLst>
                  <a:ext uri="{FF2B5EF4-FFF2-40B4-BE49-F238E27FC236}">
                    <a16:creationId xmlns:a16="http://schemas.microsoft.com/office/drawing/2014/main" id="{1F6E23FB-609C-36DE-6D09-DA002FE9D6DD}"/>
                  </a:ext>
                </a:extLst>
              </p:cNvPr>
              <p:cNvSpPr txBox="1">
                <a:spLocks noRot="1" noChangeAspect="1" noMove="1" noResize="1" noEditPoints="1" noAdjustHandles="1" noChangeArrowheads="1" noChangeShapeType="1" noTextEdit="1"/>
              </p:cNvSpPr>
              <p:nvPr/>
            </p:nvSpPr>
            <p:spPr>
              <a:xfrm>
                <a:off x="3561154" y="2789540"/>
                <a:ext cx="7061259" cy="369332"/>
              </a:xfrm>
              <a:prstGeom prst="rect">
                <a:avLst/>
              </a:prstGeom>
              <a:blipFill>
                <a:blip r:embed="rId5"/>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E5B19AC-B879-B611-7E42-481DE2FA2F74}"/>
                  </a:ext>
                </a:extLst>
              </p:cNvPr>
              <p:cNvSpPr txBox="1"/>
              <p:nvPr/>
            </p:nvSpPr>
            <p:spPr>
              <a:xfrm>
                <a:off x="3273365" y="3653048"/>
                <a:ext cx="6563744"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=9.61−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3.45∗</m:t>
                          </m:r>
                          <m:r>
                            <a:rPr lang="en-US" sz="1800" b="1" i="1" smtClean="0">
                              <a:latin typeface="Cambria Math" panose="02040503050406030204" pitchFamily="18" charset="0"/>
                            </a:rPr>
                            <m:t>𝟎</m:t>
                          </m:r>
                        </m:e>
                      </m:d>
                      <m:r>
                        <a:rPr lang="en-US" sz="1800" b="0" i="1" smtClean="0">
                          <a:latin typeface="Cambria Math" panose="02040503050406030204" pitchFamily="18" charset="0"/>
                        </a:rPr>
                        <m:t>−(3.16∗1)</m:t>
                      </m:r>
                      <m:r>
                        <a:rPr lang="en-US" sz="1800" i="1">
                          <a:latin typeface="Cambria Math" panose="02040503050406030204" pitchFamily="18" charset="0"/>
                        </a:rPr>
                        <m:t>+</m:t>
                      </m:r>
                      <m:r>
                        <a:rPr lang="en-US" sz="1800" b="0" i="1" smtClean="0">
                          <a:latin typeface="Cambria Math" panose="02040503050406030204" pitchFamily="18" charset="0"/>
                        </a:rPr>
                        <m:t>2.80</m:t>
                      </m:r>
                      <m:d>
                        <m:dPr>
                          <m:ctrlPr>
                            <a:rPr lang="en-US" sz="1800" i="1">
                              <a:latin typeface="Cambria Math" panose="02040503050406030204" pitchFamily="18" charset="0"/>
                            </a:rPr>
                          </m:ctrlPr>
                        </m:dPr>
                        <m:e>
                          <m:r>
                            <a:rPr lang="en-US" sz="1800" b="1" i="1" smtClean="0">
                              <a:latin typeface="Cambria Math" panose="02040503050406030204" pitchFamily="18" charset="0"/>
                            </a:rPr>
                            <m:t>𝟎</m:t>
                          </m:r>
                          <m:r>
                            <a:rPr lang="en-US" i="1">
                              <a:latin typeface="Cambria Math" panose="02040503050406030204" pitchFamily="18" charset="0"/>
                            </a:rPr>
                            <m:t>∗</m:t>
                          </m:r>
                          <m:r>
                            <a:rPr lang="en-US" b="0" i="1" smtClean="0">
                              <a:latin typeface="Cambria Math" panose="02040503050406030204" pitchFamily="18" charset="0"/>
                            </a:rPr>
                            <m:t>1</m:t>
                          </m:r>
                        </m:e>
                      </m:d>
                    </m:oMath>
                  </m:oMathPara>
                </a14:m>
                <a:endParaRPr lang="en-US" sz="1800" b="0" dirty="0"/>
              </a:p>
            </p:txBody>
          </p:sp>
        </mc:Choice>
        <mc:Fallback xmlns="">
          <p:sp>
            <p:nvSpPr>
              <p:cNvPr id="8" name="TextBox 7">
                <a:extLst>
                  <a:ext uri="{FF2B5EF4-FFF2-40B4-BE49-F238E27FC236}">
                    <a16:creationId xmlns:a16="http://schemas.microsoft.com/office/drawing/2014/main" id="{3E5B19AC-B879-B611-7E42-481DE2FA2F74}"/>
                  </a:ext>
                </a:extLst>
              </p:cNvPr>
              <p:cNvSpPr txBox="1">
                <a:spLocks noRot="1" noChangeAspect="1" noMove="1" noResize="1" noEditPoints="1" noAdjustHandles="1" noChangeArrowheads="1" noChangeShapeType="1" noTextEdit="1"/>
              </p:cNvSpPr>
              <p:nvPr/>
            </p:nvSpPr>
            <p:spPr>
              <a:xfrm>
                <a:off x="3273365" y="3653048"/>
                <a:ext cx="6563744" cy="369332"/>
              </a:xfrm>
              <a:prstGeom prst="rect">
                <a:avLst/>
              </a:prstGeom>
              <a:blipFill>
                <a:blip r:embed="rId6"/>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B0189B6-6173-EBA6-5C1F-46DD84CA9232}"/>
                  </a:ext>
                </a:extLst>
              </p:cNvPr>
              <p:cNvSpPr txBox="1"/>
              <p:nvPr/>
            </p:nvSpPr>
            <p:spPr>
              <a:xfrm>
                <a:off x="3273366" y="4544656"/>
                <a:ext cx="7188318"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=9.61−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3.45∗</m:t>
                          </m:r>
                          <m:r>
                            <a:rPr lang="en-US" sz="1800" b="1" i="1" smtClean="0">
                              <a:latin typeface="Cambria Math" panose="02040503050406030204" pitchFamily="18" charset="0"/>
                            </a:rPr>
                            <m:t>𝟏</m:t>
                          </m:r>
                          <m:r>
                            <a:rPr lang="en-US" sz="1800" b="1" i="1" smtClean="0">
                              <a:latin typeface="Cambria Math" panose="02040503050406030204" pitchFamily="18" charset="0"/>
                            </a:rPr>
                            <m:t>.</m:t>
                          </m:r>
                          <m:r>
                            <a:rPr lang="en-US" sz="1800" b="1" i="1" smtClean="0">
                              <a:latin typeface="Cambria Math" panose="02040503050406030204" pitchFamily="18" charset="0"/>
                            </a:rPr>
                            <m:t>𝟔𝟖</m:t>
                          </m:r>
                        </m:e>
                      </m:d>
                      <m:r>
                        <a:rPr lang="en-US" sz="1800" b="0" i="1" smtClean="0">
                          <a:latin typeface="Cambria Math" panose="02040503050406030204" pitchFamily="18" charset="0"/>
                        </a:rPr>
                        <m:t>−(3.16∗1)</m:t>
                      </m:r>
                      <m:r>
                        <a:rPr lang="en-US" sz="1800" i="1">
                          <a:latin typeface="Cambria Math" panose="02040503050406030204" pitchFamily="18" charset="0"/>
                        </a:rPr>
                        <m:t>+</m:t>
                      </m:r>
                      <m:r>
                        <a:rPr lang="en-US" sz="1800" b="0" i="1" smtClean="0">
                          <a:latin typeface="Cambria Math" panose="02040503050406030204" pitchFamily="18" charset="0"/>
                        </a:rPr>
                        <m:t>2.80</m:t>
                      </m:r>
                      <m:d>
                        <m:dPr>
                          <m:ctrlPr>
                            <a:rPr lang="en-US" sz="1800" i="1">
                              <a:latin typeface="Cambria Math" panose="02040503050406030204" pitchFamily="18" charset="0"/>
                            </a:rPr>
                          </m:ctrlPr>
                        </m:dPr>
                        <m:e>
                          <m:r>
                            <a:rPr lang="en-US" b="1" i="1">
                              <a:latin typeface="Cambria Math" panose="02040503050406030204" pitchFamily="18" charset="0"/>
                            </a:rPr>
                            <m:t>𝟏</m:t>
                          </m:r>
                          <m:r>
                            <a:rPr lang="en-US" b="1" i="1">
                              <a:latin typeface="Cambria Math" panose="02040503050406030204" pitchFamily="18" charset="0"/>
                            </a:rPr>
                            <m:t>.</m:t>
                          </m:r>
                          <m:r>
                            <a:rPr lang="en-US" b="1" i="1" smtClean="0">
                              <a:latin typeface="Cambria Math" panose="02040503050406030204" pitchFamily="18" charset="0"/>
                            </a:rPr>
                            <m:t>𝟔𝟖</m:t>
                          </m:r>
                          <m:r>
                            <a:rPr lang="en-US" i="1">
                              <a:latin typeface="Cambria Math" panose="02040503050406030204" pitchFamily="18" charset="0"/>
                            </a:rPr>
                            <m:t>∗</m:t>
                          </m:r>
                          <m:r>
                            <a:rPr lang="en-US" b="0" i="1" smtClean="0">
                              <a:latin typeface="Cambria Math" panose="02040503050406030204" pitchFamily="18" charset="0"/>
                            </a:rPr>
                            <m:t>1</m:t>
                          </m:r>
                        </m:e>
                      </m:d>
                    </m:oMath>
                  </m:oMathPara>
                </a14:m>
                <a:endParaRPr lang="en-US" sz="1800" b="0" dirty="0"/>
              </a:p>
            </p:txBody>
          </p:sp>
        </mc:Choice>
        <mc:Fallback xmlns="">
          <p:sp>
            <p:nvSpPr>
              <p:cNvPr id="9" name="TextBox 8">
                <a:extLst>
                  <a:ext uri="{FF2B5EF4-FFF2-40B4-BE49-F238E27FC236}">
                    <a16:creationId xmlns:a16="http://schemas.microsoft.com/office/drawing/2014/main" id="{BB0189B6-6173-EBA6-5C1F-46DD84CA9232}"/>
                  </a:ext>
                </a:extLst>
              </p:cNvPr>
              <p:cNvSpPr txBox="1">
                <a:spLocks noRot="1" noChangeAspect="1" noMove="1" noResize="1" noEditPoints="1" noAdjustHandles="1" noChangeArrowheads="1" noChangeShapeType="1" noTextEdit="1"/>
              </p:cNvSpPr>
              <p:nvPr/>
            </p:nvSpPr>
            <p:spPr>
              <a:xfrm>
                <a:off x="3273366" y="4544656"/>
                <a:ext cx="7188318" cy="369332"/>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5E15BB2-7789-035C-E622-3CF410C6781E}"/>
                  </a:ext>
                </a:extLst>
              </p:cNvPr>
              <p:cNvSpPr txBox="1"/>
              <p:nvPr/>
            </p:nvSpPr>
            <p:spPr>
              <a:xfrm>
                <a:off x="3416240" y="4108678"/>
                <a:ext cx="6918383"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=9.61−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3.45∗</m:t>
                          </m:r>
                          <m:r>
                            <a:rPr lang="en-US" sz="1800" b="1" i="1" smtClean="0">
                              <a:latin typeface="Cambria Math" panose="02040503050406030204" pitchFamily="18" charset="0"/>
                            </a:rPr>
                            <m:t>𝟏</m:t>
                          </m:r>
                          <m:r>
                            <a:rPr lang="en-US" sz="1800" b="1" i="1" smtClean="0">
                              <a:latin typeface="Cambria Math" panose="02040503050406030204" pitchFamily="18" charset="0"/>
                            </a:rPr>
                            <m:t>.</m:t>
                          </m:r>
                          <m:r>
                            <a:rPr lang="en-US" sz="1800" b="1" i="1" smtClean="0">
                              <a:latin typeface="Cambria Math" panose="02040503050406030204" pitchFamily="18" charset="0"/>
                            </a:rPr>
                            <m:t>𝟏𝟓</m:t>
                          </m:r>
                        </m:e>
                      </m:d>
                      <m:r>
                        <a:rPr lang="en-US" sz="1800" b="0" i="1" smtClean="0">
                          <a:latin typeface="Cambria Math" panose="02040503050406030204" pitchFamily="18" charset="0"/>
                        </a:rPr>
                        <m:t>−(3.16∗1)</m:t>
                      </m:r>
                      <m:r>
                        <a:rPr lang="en-US" sz="1800" i="1">
                          <a:latin typeface="Cambria Math" panose="02040503050406030204" pitchFamily="18" charset="0"/>
                        </a:rPr>
                        <m:t>+</m:t>
                      </m:r>
                      <m:r>
                        <a:rPr lang="en-US" sz="1800" b="0" i="1" smtClean="0">
                          <a:latin typeface="Cambria Math" panose="02040503050406030204" pitchFamily="18" charset="0"/>
                        </a:rPr>
                        <m:t>2.80</m:t>
                      </m:r>
                      <m:d>
                        <m:dPr>
                          <m:ctrlPr>
                            <a:rPr lang="en-US" sz="1800" i="1">
                              <a:latin typeface="Cambria Math" panose="02040503050406030204" pitchFamily="18" charset="0"/>
                            </a:rPr>
                          </m:ctrlPr>
                        </m:dPr>
                        <m:e>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𝟏𝟓</m:t>
                          </m:r>
                          <m:r>
                            <a:rPr lang="en-US" i="1">
                              <a:latin typeface="Cambria Math" panose="02040503050406030204" pitchFamily="18" charset="0"/>
                            </a:rPr>
                            <m:t>∗</m:t>
                          </m:r>
                          <m:r>
                            <a:rPr lang="en-US" b="0" i="1" smtClean="0">
                              <a:latin typeface="Cambria Math" panose="02040503050406030204" pitchFamily="18" charset="0"/>
                            </a:rPr>
                            <m:t>1</m:t>
                          </m:r>
                        </m:e>
                      </m:d>
                    </m:oMath>
                  </m:oMathPara>
                </a14:m>
                <a:endParaRPr lang="en-US" sz="1800" b="0" dirty="0"/>
              </a:p>
            </p:txBody>
          </p:sp>
        </mc:Choice>
        <mc:Fallback xmlns="">
          <p:sp>
            <p:nvSpPr>
              <p:cNvPr id="10" name="TextBox 9">
                <a:extLst>
                  <a:ext uri="{FF2B5EF4-FFF2-40B4-BE49-F238E27FC236}">
                    <a16:creationId xmlns:a16="http://schemas.microsoft.com/office/drawing/2014/main" id="{25E15BB2-7789-035C-E622-3CF410C6781E}"/>
                  </a:ext>
                </a:extLst>
              </p:cNvPr>
              <p:cNvSpPr txBox="1">
                <a:spLocks noRot="1" noChangeAspect="1" noMove="1" noResize="1" noEditPoints="1" noAdjustHandles="1" noChangeArrowheads="1" noChangeShapeType="1" noTextEdit="1"/>
              </p:cNvSpPr>
              <p:nvPr/>
            </p:nvSpPr>
            <p:spPr>
              <a:xfrm>
                <a:off x="3416240" y="4108678"/>
                <a:ext cx="6918383" cy="369332"/>
              </a:xfrm>
              <a:prstGeom prst="rect">
                <a:avLst/>
              </a:prstGeom>
              <a:blipFill>
                <a:blip r:embed="rId8"/>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C4F12EA-19A0-2743-9B4A-3168F4892EC0}"/>
                  </a:ext>
                </a:extLst>
              </p:cNvPr>
              <p:cNvSpPr txBox="1"/>
              <p:nvPr/>
            </p:nvSpPr>
            <p:spPr>
              <a:xfrm>
                <a:off x="3521015" y="3214684"/>
                <a:ext cx="7101398"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=9.61−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3.45∗</m:t>
                          </m:r>
                          <m:r>
                            <a:rPr lang="en-US" sz="1800" b="1" i="1" smtClean="0">
                              <a:latin typeface="Cambria Math" panose="02040503050406030204" pitchFamily="18" charset="0"/>
                            </a:rPr>
                            <m:t>−</m:t>
                          </m:r>
                          <m:r>
                            <a:rPr lang="en-US" sz="1800" b="1" i="1" smtClean="0">
                              <a:latin typeface="Cambria Math" panose="02040503050406030204" pitchFamily="18" charset="0"/>
                            </a:rPr>
                            <m:t>𝟏</m:t>
                          </m:r>
                          <m:r>
                            <a:rPr lang="en-US" sz="1800" b="1" i="1" smtClean="0">
                              <a:latin typeface="Cambria Math" panose="02040503050406030204" pitchFamily="18" charset="0"/>
                            </a:rPr>
                            <m:t>.</m:t>
                          </m:r>
                          <m:r>
                            <a:rPr lang="en-US" sz="1800" b="1" i="1" smtClean="0">
                              <a:latin typeface="Cambria Math" panose="02040503050406030204" pitchFamily="18" charset="0"/>
                            </a:rPr>
                            <m:t>𝟏𝟓</m:t>
                          </m:r>
                        </m:e>
                      </m:d>
                      <m:r>
                        <a:rPr lang="en-US" sz="1800" b="0" i="1" smtClean="0">
                          <a:latin typeface="Cambria Math" panose="02040503050406030204" pitchFamily="18" charset="0"/>
                        </a:rPr>
                        <m:t>−(3.16∗1)</m:t>
                      </m:r>
                      <m:r>
                        <a:rPr lang="en-US" sz="1800" i="1">
                          <a:latin typeface="Cambria Math" panose="02040503050406030204" pitchFamily="18" charset="0"/>
                        </a:rPr>
                        <m:t>+</m:t>
                      </m:r>
                      <m:r>
                        <a:rPr lang="en-US" sz="1800" b="0" i="1" smtClean="0">
                          <a:latin typeface="Cambria Math" panose="02040503050406030204" pitchFamily="18" charset="0"/>
                        </a:rPr>
                        <m:t>2.80</m:t>
                      </m:r>
                      <m:d>
                        <m:dPr>
                          <m:ctrlPr>
                            <a:rPr lang="en-US" sz="1800" i="1">
                              <a:latin typeface="Cambria Math" panose="02040503050406030204" pitchFamily="18" charset="0"/>
                            </a:rPr>
                          </m:ctrlPr>
                        </m:dPr>
                        <m:e>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r>
                            <a:rPr lang="en-US" b="1" i="1" smtClean="0">
                              <a:latin typeface="Cambria Math" panose="02040503050406030204" pitchFamily="18" charset="0"/>
                            </a:rPr>
                            <m:t>𝟏𝟓</m:t>
                          </m:r>
                          <m:r>
                            <a:rPr lang="en-US" i="1">
                              <a:latin typeface="Cambria Math" panose="02040503050406030204" pitchFamily="18" charset="0"/>
                            </a:rPr>
                            <m:t>∗</m:t>
                          </m:r>
                          <m:r>
                            <a:rPr lang="en-US" b="0" i="1" smtClean="0">
                              <a:latin typeface="Cambria Math" panose="02040503050406030204" pitchFamily="18" charset="0"/>
                            </a:rPr>
                            <m:t>1</m:t>
                          </m:r>
                        </m:e>
                      </m:d>
                    </m:oMath>
                  </m:oMathPara>
                </a14:m>
                <a:endParaRPr lang="en-US" sz="1800" b="0" dirty="0"/>
              </a:p>
            </p:txBody>
          </p:sp>
        </mc:Choice>
        <mc:Fallback xmlns="">
          <p:sp>
            <p:nvSpPr>
              <p:cNvPr id="11" name="TextBox 10">
                <a:extLst>
                  <a:ext uri="{FF2B5EF4-FFF2-40B4-BE49-F238E27FC236}">
                    <a16:creationId xmlns:a16="http://schemas.microsoft.com/office/drawing/2014/main" id="{4C4F12EA-19A0-2743-9B4A-3168F4892EC0}"/>
                  </a:ext>
                </a:extLst>
              </p:cNvPr>
              <p:cNvSpPr txBox="1">
                <a:spLocks noRot="1" noChangeAspect="1" noMove="1" noResize="1" noEditPoints="1" noAdjustHandles="1" noChangeArrowheads="1" noChangeShapeType="1" noTextEdit="1"/>
              </p:cNvSpPr>
              <p:nvPr/>
            </p:nvSpPr>
            <p:spPr>
              <a:xfrm>
                <a:off x="3521015" y="3214684"/>
                <a:ext cx="7101398" cy="369332"/>
              </a:xfrm>
              <a:prstGeom prst="rect">
                <a:avLst/>
              </a:prstGeom>
              <a:blipFill>
                <a:blip r:embed="rId9"/>
                <a:stretch>
                  <a:fillRect b="-13115"/>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AA488143-0ACD-8CE6-45D7-2E2C82A1B528}"/>
              </a:ext>
            </a:extLst>
          </p:cNvPr>
          <p:cNvSpPr txBox="1"/>
          <p:nvPr/>
        </p:nvSpPr>
        <p:spPr>
          <a:xfrm>
            <a:off x="1730316" y="2817640"/>
            <a:ext cx="1543050" cy="369332"/>
          </a:xfrm>
          <a:prstGeom prst="rect">
            <a:avLst/>
          </a:prstGeom>
          <a:noFill/>
        </p:spPr>
        <p:txBody>
          <a:bodyPr wrap="square" rtlCol="0">
            <a:spAutoFit/>
          </a:bodyPr>
          <a:lstStyle/>
          <a:p>
            <a:r>
              <a:rPr lang="en-US" b="1" dirty="0"/>
              <a:t>Sample Min</a:t>
            </a:r>
          </a:p>
        </p:txBody>
      </p:sp>
      <p:sp>
        <p:nvSpPr>
          <p:cNvPr id="13" name="TextBox 12">
            <a:extLst>
              <a:ext uri="{FF2B5EF4-FFF2-40B4-BE49-F238E27FC236}">
                <a16:creationId xmlns:a16="http://schemas.microsoft.com/office/drawing/2014/main" id="{732BA0DC-3B65-E9CA-C24D-6B0555F5724A}"/>
              </a:ext>
            </a:extLst>
          </p:cNvPr>
          <p:cNvSpPr txBox="1"/>
          <p:nvPr/>
        </p:nvSpPr>
        <p:spPr>
          <a:xfrm>
            <a:off x="1730316" y="3241384"/>
            <a:ext cx="1543050" cy="369332"/>
          </a:xfrm>
          <a:prstGeom prst="rect">
            <a:avLst/>
          </a:prstGeom>
          <a:noFill/>
        </p:spPr>
        <p:txBody>
          <a:bodyPr wrap="square" rtlCol="0">
            <a:spAutoFit/>
          </a:bodyPr>
          <a:lstStyle/>
          <a:p>
            <a:r>
              <a:rPr lang="en-US" b="1" dirty="0"/>
              <a:t>Mean -1 SD</a:t>
            </a:r>
          </a:p>
        </p:txBody>
      </p:sp>
      <p:sp>
        <p:nvSpPr>
          <p:cNvPr id="14" name="TextBox 13">
            <a:extLst>
              <a:ext uri="{FF2B5EF4-FFF2-40B4-BE49-F238E27FC236}">
                <a16:creationId xmlns:a16="http://schemas.microsoft.com/office/drawing/2014/main" id="{0CE52C27-1499-E449-4C7A-5F4590BCCFB9}"/>
              </a:ext>
            </a:extLst>
          </p:cNvPr>
          <p:cNvSpPr txBox="1"/>
          <p:nvPr/>
        </p:nvSpPr>
        <p:spPr>
          <a:xfrm>
            <a:off x="1730316" y="3668983"/>
            <a:ext cx="1543050" cy="369332"/>
          </a:xfrm>
          <a:prstGeom prst="rect">
            <a:avLst/>
          </a:prstGeom>
          <a:noFill/>
        </p:spPr>
        <p:txBody>
          <a:bodyPr wrap="square" rtlCol="0">
            <a:spAutoFit/>
          </a:bodyPr>
          <a:lstStyle/>
          <a:p>
            <a:r>
              <a:rPr lang="en-US" b="1" dirty="0"/>
              <a:t>Mean</a:t>
            </a:r>
          </a:p>
        </p:txBody>
      </p:sp>
      <p:sp>
        <p:nvSpPr>
          <p:cNvPr id="15" name="TextBox 14">
            <a:extLst>
              <a:ext uri="{FF2B5EF4-FFF2-40B4-BE49-F238E27FC236}">
                <a16:creationId xmlns:a16="http://schemas.microsoft.com/office/drawing/2014/main" id="{8704D7C2-BCAA-3A29-9E43-5272AF063778}"/>
              </a:ext>
            </a:extLst>
          </p:cNvPr>
          <p:cNvSpPr txBox="1"/>
          <p:nvPr/>
        </p:nvSpPr>
        <p:spPr>
          <a:xfrm>
            <a:off x="1730316" y="4096582"/>
            <a:ext cx="1543050" cy="369332"/>
          </a:xfrm>
          <a:prstGeom prst="rect">
            <a:avLst/>
          </a:prstGeom>
          <a:noFill/>
        </p:spPr>
        <p:txBody>
          <a:bodyPr wrap="square" rtlCol="0">
            <a:spAutoFit/>
          </a:bodyPr>
          <a:lstStyle/>
          <a:p>
            <a:r>
              <a:rPr lang="en-US" b="1" dirty="0"/>
              <a:t>Mean +1 SD</a:t>
            </a:r>
          </a:p>
        </p:txBody>
      </p:sp>
      <p:sp>
        <p:nvSpPr>
          <p:cNvPr id="16" name="TextBox 15">
            <a:extLst>
              <a:ext uri="{FF2B5EF4-FFF2-40B4-BE49-F238E27FC236}">
                <a16:creationId xmlns:a16="http://schemas.microsoft.com/office/drawing/2014/main" id="{86638E66-B509-9666-183F-BB1EC2275168}"/>
              </a:ext>
            </a:extLst>
          </p:cNvPr>
          <p:cNvSpPr txBox="1"/>
          <p:nvPr/>
        </p:nvSpPr>
        <p:spPr>
          <a:xfrm>
            <a:off x="1730316" y="4505285"/>
            <a:ext cx="1543050" cy="369332"/>
          </a:xfrm>
          <a:prstGeom prst="rect">
            <a:avLst/>
          </a:prstGeom>
          <a:noFill/>
        </p:spPr>
        <p:txBody>
          <a:bodyPr wrap="square" rtlCol="0">
            <a:spAutoFit/>
          </a:bodyPr>
          <a:lstStyle/>
          <a:p>
            <a:r>
              <a:rPr lang="en-US" b="1" dirty="0"/>
              <a:t>Sample Max</a:t>
            </a:r>
          </a:p>
        </p:txBody>
      </p:sp>
      <p:graphicFrame>
        <p:nvGraphicFramePr>
          <p:cNvPr id="25" name="Table 24">
            <a:extLst>
              <a:ext uri="{FF2B5EF4-FFF2-40B4-BE49-F238E27FC236}">
                <a16:creationId xmlns:a16="http://schemas.microsoft.com/office/drawing/2014/main" id="{81AAA6B1-36CD-B1F8-7EC8-642D93B1824C}"/>
              </a:ext>
            </a:extLst>
          </p:cNvPr>
          <p:cNvGraphicFramePr>
            <a:graphicFrameLocks noGrp="1"/>
          </p:cNvGraphicFramePr>
          <p:nvPr>
            <p:extLst>
              <p:ext uri="{D42A27DB-BD31-4B8C-83A1-F6EECF244321}">
                <p14:modId xmlns:p14="http://schemas.microsoft.com/office/powerpoint/2010/main" val="3784046322"/>
              </p:ext>
            </p:extLst>
          </p:nvPr>
        </p:nvGraphicFramePr>
        <p:xfrm>
          <a:off x="1507872" y="2328308"/>
          <a:ext cx="9338096" cy="2597520"/>
        </p:xfrm>
        <a:graphic>
          <a:graphicData uri="http://schemas.openxmlformats.org/drawingml/2006/table">
            <a:tbl>
              <a:tblPr firstRow="1" bandRow="1">
                <a:tableStyleId>{5C22544A-7EE6-4342-B048-85BDC9FD1C3A}</a:tableStyleId>
              </a:tblPr>
              <a:tblGrid>
                <a:gridCol w="2334524">
                  <a:extLst>
                    <a:ext uri="{9D8B030D-6E8A-4147-A177-3AD203B41FA5}">
                      <a16:colId xmlns:a16="http://schemas.microsoft.com/office/drawing/2014/main" val="2086123174"/>
                    </a:ext>
                  </a:extLst>
                </a:gridCol>
                <a:gridCol w="2334524">
                  <a:extLst>
                    <a:ext uri="{9D8B030D-6E8A-4147-A177-3AD203B41FA5}">
                      <a16:colId xmlns:a16="http://schemas.microsoft.com/office/drawing/2014/main" val="986087013"/>
                    </a:ext>
                  </a:extLst>
                </a:gridCol>
                <a:gridCol w="2334524">
                  <a:extLst>
                    <a:ext uri="{9D8B030D-6E8A-4147-A177-3AD203B41FA5}">
                      <a16:colId xmlns:a16="http://schemas.microsoft.com/office/drawing/2014/main" val="1266342342"/>
                    </a:ext>
                  </a:extLst>
                </a:gridCol>
                <a:gridCol w="2334524">
                  <a:extLst>
                    <a:ext uri="{9D8B030D-6E8A-4147-A177-3AD203B41FA5}">
                      <a16:colId xmlns:a16="http://schemas.microsoft.com/office/drawing/2014/main" val="4117295579"/>
                    </a:ext>
                  </a:extLst>
                </a:gridCol>
              </a:tblGrid>
              <a:tr h="432920">
                <a:tc>
                  <a:txBody>
                    <a:bodyPr/>
                    <a:lstStyle/>
                    <a:p>
                      <a:pPr algn="ctr"/>
                      <a:r>
                        <a:rPr lang="en-US" dirty="0"/>
                        <a:t>Flourishing Level</a:t>
                      </a:r>
                    </a:p>
                  </a:txBody>
                  <a:tcPr/>
                </a:tc>
                <a:tc>
                  <a:txBody>
                    <a:bodyPr/>
                    <a:lstStyle/>
                    <a:p>
                      <a:pPr algn="ctr"/>
                      <a:r>
                        <a:rPr lang="en-US" dirty="0"/>
                        <a:t>MC-Value (Value)</a:t>
                      </a:r>
                    </a:p>
                  </a:txBody>
                  <a:tcPr/>
                </a:tc>
                <a:tc>
                  <a:txBody>
                    <a:bodyPr/>
                    <a:lstStyle/>
                    <a:p>
                      <a:pPr algn="ctr"/>
                      <a:r>
                        <a:rPr lang="en-US" dirty="0"/>
                        <a:t>Predicted Dep. (M)</a:t>
                      </a:r>
                    </a:p>
                  </a:txBody>
                  <a:tcPr/>
                </a:tc>
                <a:tc>
                  <a:txBody>
                    <a:bodyPr/>
                    <a:lstStyle/>
                    <a:p>
                      <a:pPr algn="ctr"/>
                      <a:r>
                        <a:rPr lang="en-US" dirty="0"/>
                        <a:t>Predicted Dep. (F)</a:t>
                      </a:r>
                    </a:p>
                  </a:txBody>
                  <a:tcPr/>
                </a:tc>
                <a:extLst>
                  <a:ext uri="{0D108BD9-81ED-4DB2-BD59-A6C34878D82A}">
                    <a16:rowId xmlns:a16="http://schemas.microsoft.com/office/drawing/2014/main" val="1672354601"/>
                  </a:ext>
                </a:extLst>
              </a:tr>
              <a:tr h="432920">
                <a:tc>
                  <a:txBody>
                    <a:bodyPr/>
                    <a:lstStyle/>
                    <a:p>
                      <a:pPr algn="ctr"/>
                      <a:r>
                        <a:rPr lang="en-US" dirty="0"/>
                        <a:t>Min</a:t>
                      </a:r>
                    </a:p>
                  </a:txBody>
                  <a:tcPr/>
                </a:tc>
                <a:tc>
                  <a:txBody>
                    <a:bodyPr/>
                    <a:lstStyle/>
                    <a:p>
                      <a:pPr algn="ctr"/>
                      <a:r>
                        <a:rPr lang="en-US" dirty="0"/>
                        <a:t>-4.32 (1)</a:t>
                      </a:r>
                    </a:p>
                  </a:txBody>
                  <a:tcPr/>
                </a:tc>
                <a:tc>
                  <a:txBody>
                    <a:bodyPr/>
                    <a:lstStyle/>
                    <a:p>
                      <a:pPr algn="ctr"/>
                      <a:r>
                        <a:rPr lang="en-US" dirty="0"/>
                        <a:t>9.26</a:t>
                      </a:r>
                    </a:p>
                  </a:txBody>
                  <a:tcPr/>
                </a:tc>
                <a:tc>
                  <a:txBody>
                    <a:bodyPr/>
                    <a:lstStyle/>
                    <a:p>
                      <a:pPr algn="ctr"/>
                      <a:r>
                        <a:rPr lang="en-US" dirty="0"/>
                        <a:t>24.51</a:t>
                      </a:r>
                    </a:p>
                  </a:txBody>
                  <a:tcPr/>
                </a:tc>
                <a:extLst>
                  <a:ext uri="{0D108BD9-81ED-4DB2-BD59-A6C34878D82A}">
                    <a16:rowId xmlns:a16="http://schemas.microsoft.com/office/drawing/2014/main" val="3359140134"/>
                  </a:ext>
                </a:extLst>
              </a:tr>
              <a:tr h="432920">
                <a:tc>
                  <a:txBody>
                    <a:bodyPr/>
                    <a:lstStyle/>
                    <a:p>
                      <a:pPr algn="ctr"/>
                      <a:r>
                        <a:rPr lang="en-US" dirty="0"/>
                        <a:t>-1 SD</a:t>
                      </a:r>
                    </a:p>
                  </a:txBody>
                  <a:tcPr/>
                </a:tc>
                <a:tc>
                  <a:txBody>
                    <a:bodyPr/>
                    <a:lstStyle/>
                    <a:p>
                      <a:pPr algn="ctr"/>
                      <a:r>
                        <a:rPr lang="en-US" dirty="0"/>
                        <a:t>-1.15 (4.17)</a:t>
                      </a:r>
                    </a:p>
                  </a:txBody>
                  <a:tcPr/>
                </a:tc>
                <a:tc>
                  <a:txBody>
                    <a:bodyPr/>
                    <a:lstStyle/>
                    <a:p>
                      <a:pPr algn="ctr"/>
                      <a:r>
                        <a:rPr lang="en-US" dirty="0"/>
                        <a:t>7.20</a:t>
                      </a:r>
                    </a:p>
                  </a:txBody>
                  <a:tcPr/>
                </a:tc>
                <a:tc>
                  <a:txBody>
                    <a:bodyPr/>
                    <a:lstStyle/>
                    <a:p>
                      <a:pPr algn="ctr"/>
                      <a:r>
                        <a:rPr lang="en-US" dirty="0"/>
                        <a:t>13.58</a:t>
                      </a:r>
                    </a:p>
                  </a:txBody>
                  <a:tcPr/>
                </a:tc>
                <a:extLst>
                  <a:ext uri="{0D108BD9-81ED-4DB2-BD59-A6C34878D82A}">
                    <a16:rowId xmlns:a16="http://schemas.microsoft.com/office/drawing/2014/main" val="1150680618"/>
                  </a:ext>
                </a:extLst>
              </a:tr>
              <a:tr h="432920">
                <a:tc>
                  <a:txBody>
                    <a:bodyPr/>
                    <a:lstStyle/>
                    <a:p>
                      <a:pPr algn="ctr"/>
                      <a:r>
                        <a:rPr lang="en-US" dirty="0"/>
                        <a:t>Mean</a:t>
                      </a:r>
                    </a:p>
                  </a:txBody>
                  <a:tcPr/>
                </a:tc>
                <a:tc>
                  <a:txBody>
                    <a:bodyPr/>
                    <a:lstStyle/>
                    <a:p>
                      <a:pPr algn="ctr"/>
                      <a:r>
                        <a:rPr lang="en-US" dirty="0"/>
                        <a:t>0 (5.32)</a:t>
                      </a:r>
                    </a:p>
                  </a:txBody>
                  <a:tcPr/>
                </a:tc>
                <a:tc>
                  <a:txBody>
                    <a:bodyPr/>
                    <a:lstStyle/>
                    <a:p>
                      <a:pPr algn="ctr"/>
                      <a:r>
                        <a:rPr lang="en-US" dirty="0"/>
                        <a:t>6.45</a:t>
                      </a:r>
                    </a:p>
                  </a:txBody>
                  <a:tcPr/>
                </a:tc>
                <a:tc>
                  <a:txBody>
                    <a:bodyPr/>
                    <a:lstStyle/>
                    <a:p>
                      <a:pPr algn="ctr"/>
                      <a:r>
                        <a:rPr lang="en-US" dirty="0"/>
                        <a:t>9.61</a:t>
                      </a:r>
                    </a:p>
                  </a:txBody>
                  <a:tcPr/>
                </a:tc>
                <a:extLst>
                  <a:ext uri="{0D108BD9-81ED-4DB2-BD59-A6C34878D82A}">
                    <a16:rowId xmlns:a16="http://schemas.microsoft.com/office/drawing/2014/main" val="3483056843"/>
                  </a:ext>
                </a:extLst>
              </a:tr>
              <a:tr h="432920">
                <a:tc>
                  <a:txBody>
                    <a:bodyPr/>
                    <a:lstStyle/>
                    <a:p>
                      <a:pPr algn="ctr"/>
                      <a:r>
                        <a:rPr lang="en-US" dirty="0"/>
                        <a:t>+1 SD</a:t>
                      </a:r>
                    </a:p>
                  </a:txBody>
                  <a:tcPr/>
                </a:tc>
                <a:tc>
                  <a:txBody>
                    <a:bodyPr/>
                    <a:lstStyle/>
                    <a:p>
                      <a:pPr algn="ctr"/>
                      <a:r>
                        <a:rPr lang="en-US" dirty="0"/>
                        <a:t>1.15 (6.47)</a:t>
                      </a:r>
                    </a:p>
                  </a:txBody>
                  <a:tcPr/>
                </a:tc>
                <a:tc>
                  <a:txBody>
                    <a:bodyPr/>
                    <a:lstStyle/>
                    <a:p>
                      <a:pPr algn="ctr"/>
                      <a:r>
                        <a:rPr lang="en-US" dirty="0"/>
                        <a:t>5.70</a:t>
                      </a:r>
                    </a:p>
                  </a:txBody>
                  <a:tcPr/>
                </a:tc>
                <a:tc>
                  <a:txBody>
                    <a:bodyPr/>
                    <a:lstStyle/>
                    <a:p>
                      <a:pPr algn="ctr"/>
                      <a:r>
                        <a:rPr lang="en-US" dirty="0"/>
                        <a:t>5.64</a:t>
                      </a:r>
                    </a:p>
                  </a:txBody>
                  <a:tcPr/>
                </a:tc>
                <a:extLst>
                  <a:ext uri="{0D108BD9-81ED-4DB2-BD59-A6C34878D82A}">
                    <a16:rowId xmlns:a16="http://schemas.microsoft.com/office/drawing/2014/main" val="3101521181"/>
                  </a:ext>
                </a:extLst>
              </a:tr>
              <a:tr h="432920">
                <a:tc>
                  <a:txBody>
                    <a:bodyPr/>
                    <a:lstStyle/>
                    <a:p>
                      <a:pPr algn="ctr"/>
                      <a:r>
                        <a:rPr lang="en-US" dirty="0"/>
                        <a:t>Max</a:t>
                      </a:r>
                    </a:p>
                  </a:txBody>
                  <a:tcPr/>
                </a:tc>
                <a:tc>
                  <a:txBody>
                    <a:bodyPr/>
                    <a:lstStyle/>
                    <a:p>
                      <a:pPr algn="ctr"/>
                      <a:r>
                        <a:rPr lang="en-US" dirty="0"/>
                        <a:t>1.68 (7)</a:t>
                      </a:r>
                    </a:p>
                  </a:txBody>
                  <a:tcPr/>
                </a:tc>
                <a:tc>
                  <a:txBody>
                    <a:bodyPr/>
                    <a:lstStyle/>
                    <a:p>
                      <a:pPr algn="ctr"/>
                      <a:r>
                        <a:rPr lang="en-US" dirty="0"/>
                        <a:t>5.36</a:t>
                      </a:r>
                    </a:p>
                  </a:txBody>
                  <a:tcPr/>
                </a:tc>
                <a:tc>
                  <a:txBody>
                    <a:bodyPr/>
                    <a:lstStyle/>
                    <a:p>
                      <a:pPr algn="ctr"/>
                      <a:r>
                        <a:rPr lang="en-US" dirty="0"/>
                        <a:t>3.81</a:t>
                      </a:r>
                    </a:p>
                  </a:txBody>
                  <a:tcPr/>
                </a:tc>
                <a:extLst>
                  <a:ext uri="{0D108BD9-81ED-4DB2-BD59-A6C34878D82A}">
                    <a16:rowId xmlns:a16="http://schemas.microsoft.com/office/drawing/2014/main" val="4012672680"/>
                  </a:ext>
                </a:extLst>
              </a:tr>
            </a:tbl>
          </a:graphicData>
        </a:graphic>
      </p:graphicFrame>
    </p:spTree>
    <p:extLst>
      <p:ext uri="{BB962C8B-B14F-4D97-AF65-F5344CB8AC3E}">
        <p14:creationId xmlns:p14="http://schemas.microsoft.com/office/powerpoint/2010/main" val="29927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0" grpId="0"/>
      <p:bldP spid="11" grpId="0"/>
      <p:bldP spid="12" grpId="0"/>
      <p:bldP spid="13" grpId="0"/>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FC68D8-BD5A-ABBE-4157-25998CF6F91B}"/>
              </a:ext>
            </a:extLst>
          </p:cNvPr>
          <p:cNvSpPr/>
          <p:nvPr/>
        </p:nvSpPr>
        <p:spPr>
          <a:xfrm>
            <a:off x="0" y="-63922"/>
            <a:ext cx="12192000"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9DE1C6-1007-2C9B-F095-5D8BDCF7029B}"/>
              </a:ext>
            </a:extLst>
          </p:cNvPr>
          <p:cNvSpPr>
            <a:spLocks noGrp="1"/>
          </p:cNvSpPr>
          <p:nvPr>
            <p:ph type="title"/>
          </p:nvPr>
        </p:nvSpPr>
        <p:spPr>
          <a:xfrm>
            <a:off x="163286" y="-102961"/>
            <a:ext cx="10515600" cy="1325563"/>
          </a:xfrm>
        </p:spPr>
        <p:txBody>
          <a:bodyPr/>
          <a:lstStyle/>
          <a:p>
            <a:r>
              <a:rPr lang="en-US" b="1" dirty="0">
                <a:solidFill>
                  <a:schemeClr val="bg1"/>
                </a:solidFill>
              </a:rPr>
              <a:t>Introduction to Mediation</a:t>
            </a:r>
            <a:endParaRPr lang="en-US" dirty="0">
              <a:solidFill>
                <a:schemeClr val="bg1"/>
              </a:solidFill>
            </a:endParaRPr>
          </a:p>
        </p:txBody>
      </p:sp>
      <p:sp>
        <p:nvSpPr>
          <p:cNvPr id="3" name="Content Placeholder 2">
            <a:extLst>
              <a:ext uri="{FF2B5EF4-FFF2-40B4-BE49-F238E27FC236}">
                <a16:creationId xmlns:a16="http://schemas.microsoft.com/office/drawing/2014/main" id="{783CE3D4-3BEE-AFF0-C699-DB79A52F526B}"/>
              </a:ext>
            </a:extLst>
          </p:cNvPr>
          <p:cNvSpPr>
            <a:spLocks noGrp="1"/>
          </p:cNvSpPr>
          <p:nvPr>
            <p:ph idx="1"/>
          </p:nvPr>
        </p:nvSpPr>
        <p:spPr>
          <a:xfrm>
            <a:off x="163286" y="1535586"/>
            <a:ext cx="10515600" cy="4351338"/>
          </a:xfrm>
        </p:spPr>
        <p:txBody>
          <a:bodyPr/>
          <a:lstStyle/>
          <a:p>
            <a:r>
              <a:rPr lang="en-US" b="1" dirty="0"/>
              <a:t>Definition: </a:t>
            </a:r>
            <a:r>
              <a:rPr lang="en-US" dirty="0"/>
              <a:t>When a predictor’s effect on the outcome occurs either fully or partially THROUGH a 3</a:t>
            </a:r>
            <a:r>
              <a:rPr lang="en-US" baseline="30000" dirty="0"/>
              <a:t>rd</a:t>
            </a:r>
            <a:r>
              <a:rPr lang="en-US" dirty="0"/>
              <a:t> variable (i.e., the mediator)</a:t>
            </a:r>
          </a:p>
          <a:p>
            <a:r>
              <a:rPr lang="en-US" b="1" dirty="0"/>
              <a:t>Key question: </a:t>
            </a:r>
          </a:p>
          <a:p>
            <a:pPr lvl="1"/>
            <a:r>
              <a:rPr lang="en-US" dirty="0"/>
              <a:t>How?</a:t>
            </a:r>
          </a:p>
          <a:p>
            <a:pPr lvl="1"/>
            <a:r>
              <a:rPr lang="en-US" dirty="0"/>
              <a:t>Through what mechanism?</a:t>
            </a:r>
            <a:br>
              <a:rPr lang="en-US" dirty="0"/>
            </a:br>
            <a:endParaRPr lang="en-US" dirty="0"/>
          </a:p>
          <a:p>
            <a:r>
              <a:rPr lang="en-US" b="1" dirty="0"/>
              <a:t>Direct Effect </a:t>
            </a:r>
            <a:r>
              <a:rPr lang="en-US" dirty="0"/>
              <a:t>= c’</a:t>
            </a:r>
          </a:p>
          <a:p>
            <a:r>
              <a:rPr lang="en-US" b="1" dirty="0"/>
              <a:t>Indirect Effect </a:t>
            </a:r>
            <a:r>
              <a:rPr lang="en-US" dirty="0"/>
              <a:t>= a*b</a:t>
            </a:r>
          </a:p>
          <a:p>
            <a:r>
              <a:rPr lang="en-US" b="1" dirty="0"/>
              <a:t>Total Effect </a:t>
            </a:r>
            <a:r>
              <a:rPr lang="en-US" dirty="0"/>
              <a:t>= c = (a*b) + c’</a:t>
            </a:r>
          </a:p>
        </p:txBody>
      </p:sp>
      <p:grpSp>
        <p:nvGrpSpPr>
          <p:cNvPr id="20" name="Group 19">
            <a:extLst>
              <a:ext uri="{FF2B5EF4-FFF2-40B4-BE49-F238E27FC236}">
                <a16:creationId xmlns:a16="http://schemas.microsoft.com/office/drawing/2014/main" id="{A4E75BDB-E5D8-847F-D7B1-35D1EB2B381A}"/>
              </a:ext>
            </a:extLst>
          </p:cNvPr>
          <p:cNvGrpSpPr/>
          <p:nvPr/>
        </p:nvGrpSpPr>
        <p:grpSpPr>
          <a:xfrm>
            <a:off x="5947610" y="2612735"/>
            <a:ext cx="5886054" cy="2935704"/>
            <a:chOff x="4993105" y="3429000"/>
            <a:chExt cx="5886054" cy="2935704"/>
          </a:xfrm>
        </p:grpSpPr>
        <p:sp>
          <p:nvSpPr>
            <p:cNvPr id="5" name="Rectangle 4">
              <a:extLst>
                <a:ext uri="{FF2B5EF4-FFF2-40B4-BE49-F238E27FC236}">
                  <a16:creationId xmlns:a16="http://schemas.microsoft.com/office/drawing/2014/main" id="{225F19DF-9834-11D7-BF11-90E35616B74F}"/>
                </a:ext>
              </a:extLst>
            </p:cNvPr>
            <p:cNvSpPr/>
            <p:nvPr/>
          </p:nvSpPr>
          <p:spPr>
            <a:xfrm>
              <a:off x="4993105"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Media Use (X)</a:t>
              </a:r>
            </a:p>
          </p:txBody>
        </p:sp>
        <p:sp>
          <p:nvSpPr>
            <p:cNvPr id="6" name="Rectangle 5">
              <a:extLst>
                <a:ext uri="{FF2B5EF4-FFF2-40B4-BE49-F238E27FC236}">
                  <a16:creationId xmlns:a16="http://schemas.microsoft.com/office/drawing/2014/main" id="{8F966976-1A25-378A-F7E3-074285CD40D7}"/>
                </a:ext>
              </a:extLst>
            </p:cNvPr>
            <p:cNvSpPr/>
            <p:nvPr/>
          </p:nvSpPr>
          <p:spPr>
            <a:xfrm>
              <a:off x="8917141"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Academic Performance (Y)</a:t>
              </a:r>
            </a:p>
          </p:txBody>
        </p:sp>
        <p:cxnSp>
          <p:nvCxnSpPr>
            <p:cNvPr id="8" name="Straight Arrow Connector 7">
              <a:extLst>
                <a:ext uri="{FF2B5EF4-FFF2-40B4-BE49-F238E27FC236}">
                  <a16:creationId xmlns:a16="http://schemas.microsoft.com/office/drawing/2014/main" id="{BA382CB8-0EBE-75A5-F257-33B12091846A}"/>
                </a:ext>
              </a:extLst>
            </p:cNvPr>
            <p:cNvCxnSpPr>
              <a:cxnSpLocks/>
              <a:stCxn id="5" idx="3"/>
              <a:endCxn id="6" idx="1"/>
            </p:cNvCxnSpPr>
            <p:nvPr/>
          </p:nvCxnSpPr>
          <p:spPr>
            <a:xfrm>
              <a:off x="6955123" y="5860796"/>
              <a:ext cx="196201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E348499E-8F74-A338-977E-22F706179D73}"/>
                </a:ext>
              </a:extLst>
            </p:cNvPr>
            <p:cNvSpPr/>
            <p:nvPr/>
          </p:nvSpPr>
          <p:spPr>
            <a:xfrm>
              <a:off x="6955123" y="3429000"/>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Sleep Quality (M)</a:t>
              </a:r>
            </a:p>
          </p:txBody>
        </p:sp>
        <p:cxnSp>
          <p:nvCxnSpPr>
            <p:cNvPr id="14" name="Straight Arrow Connector 13">
              <a:extLst>
                <a:ext uri="{FF2B5EF4-FFF2-40B4-BE49-F238E27FC236}">
                  <a16:creationId xmlns:a16="http://schemas.microsoft.com/office/drawing/2014/main" id="{23C2EA8C-FAB0-D4D0-3228-E0E90D653A35}"/>
                </a:ext>
              </a:extLst>
            </p:cNvPr>
            <p:cNvCxnSpPr>
              <a:cxnSpLocks/>
              <a:stCxn id="5" idx="0"/>
              <a:endCxn id="12" idx="1"/>
            </p:cNvCxnSpPr>
            <p:nvPr/>
          </p:nvCxnSpPr>
          <p:spPr>
            <a:xfrm flipV="1">
              <a:off x="5974114"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6A06ECC-9586-5724-BF8D-FEEF4636DC41}"/>
                </a:ext>
              </a:extLst>
            </p:cNvPr>
            <p:cNvCxnSpPr>
              <a:cxnSpLocks/>
              <a:stCxn id="12" idx="3"/>
              <a:endCxn id="6" idx="0"/>
            </p:cNvCxnSpPr>
            <p:nvPr/>
          </p:nvCxnSpPr>
          <p:spPr>
            <a:xfrm>
              <a:off x="8917141"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21" name="TextBox 20">
            <a:extLst>
              <a:ext uri="{FF2B5EF4-FFF2-40B4-BE49-F238E27FC236}">
                <a16:creationId xmlns:a16="http://schemas.microsoft.com/office/drawing/2014/main" id="{081FDFC2-36F9-CCC5-6A1C-62027128FAF0}"/>
              </a:ext>
            </a:extLst>
          </p:cNvPr>
          <p:cNvSpPr txBox="1"/>
          <p:nvPr/>
        </p:nvSpPr>
        <p:spPr>
          <a:xfrm>
            <a:off x="7102388" y="3532805"/>
            <a:ext cx="308098" cy="369332"/>
          </a:xfrm>
          <a:prstGeom prst="rect">
            <a:avLst/>
          </a:prstGeom>
          <a:noFill/>
        </p:spPr>
        <p:txBody>
          <a:bodyPr wrap="none" rtlCol="0">
            <a:spAutoFit/>
          </a:bodyPr>
          <a:lstStyle/>
          <a:p>
            <a:r>
              <a:rPr lang="en-US" dirty="0"/>
              <a:t>a</a:t>
            </a:r>
          </a:p>
        </p:txBody>
      </p:sp>
      <p:sp>
        <p:nvSpPr>
          <p:cNvPr id="22" name="TextBox 21">
            <a:extLst>
              <a:ext uri="{FF2B5EF4-FFF2-40B4-BE49-F238E27FC236}">
                <a16:creationId xmlns:a16="http://schemas.microsoft.com/office/drawing/2014/main" id="{716FED18-3774-F182-C988-7E783C5140AE}"/>
              </a:ext>
            </a:extLst>
          </p:cNvPr>
          <p:cNvSpPr txBox="1"/>
          <p:nvPr/>
        </p:nvSpPr>
        <p:spPr>
          <a:xfrm>
            <a:off x="10377205" y="3526589"/>
            <a:ext cx="314510" cy="369332"/>
          </a:xfrm>
          <a:prstGeom prst="rect">
            <a:avLst/>
          </a:prstGeom>
          <a:noFill/>
        </p:spPr>
        <p:txBody>
          <a:bodyPr wrap="none" rtlCol="0">
            <a:spAutoFit/>
          </a:bodyPr>
          <a:lstStyle/>
          <a:p>
            <a:r>
              <a:rPr lang="en-US" dirty="0"/>
              <a:t>b</a:t>
            </a:r>
          </a:p>
        </p:txBody>
      </p:sp>
      <p:sp>
        <p:nvSpPr>
          <p:cNvPr id="23" name="TextBox 22">
            <a:extLst>
              <a:ext uri="{FF2B5EF4-FFF2-40B4-BE49-F238E27FC236}">
                <a16:creationId xmlns:a16="http://schemas.microsoft.com/office/drawing/2014/main" id="{5AAD6734-E840-A8F4-AC33-2AA37A8D3F50}"/>
              </a:ext>
            </a:extLst>
          </p:cNvPr>
          <p:cNvSpPr txBox="1"/>
          <p:nvPr/>
        </p:nvSpPr>
        <p:spPr>
          <a:xfrm>
            <a:off x="8733382" y="4355956"/>
            <a:ext cx="314510" cy="369332"/>
          </a:xfrm>
          <a:prstGeom prst="rect">
            <a:avLst/>
          </a:prstGeom>
          <a:noFill/>
        </p:spPr>
        <p:txBody>
          <a:bodyPr wrap="none" rtlCol="0">
            <a:spAutoFit/>
          </a:bodyPr>
          <a:lstStyle/>
          <a:p>
            <a:r>
              <a:rPr lang="en-US" dirty="0"/>
              <a:t>c</a:t>
            </a:r>
          </a:p>
        </p:txBody>
      </p:sp>
      <p:sp>
        <p:nvSpPr>
          <p:cNvPr id="24" name="TextBox 23">
            <a:extLst>
              <a:ext uri="{FF2B5EF4-FFF2-40B4-BE49-F238E27FC236}">
                <a16:creationId xmlns:a16="http://schemas.microsoft.com/office/drawing/2014/main" id="{631C3B5D-FC3E-8BCE-75EC-F43262B9E9EA}"/>
              </a:ext>
            </a:extLst>
          </p:cNvPr>
          <p:cNvSpPr txBox="1"/>
          <p:nvPr/>
        </p:nvSpPr>
        <p:spPr>
          <a:xfrm>
            <a:off x="8733382" y="5057460"/>
            <a:ext cx="416968" cy="369332"/>
          </a:xfrm>
          <a:prstGeom prst="rect">
            <a:avLst/>
          </a:prstGeom>
          <a:noFill/>
        </p:spPr>
        <p:txBody>
          <a:bodyPr wrap="square" rtlCol="0">
            <a:spAutoFit/>
          </a:bodyPr>
          <a:lstStyle/>
          <a:p>
            <a:r>
              <a:rPr lang="en-US" dirty="0"/>
              <a:t>c’</a:t>
            </a:r>
          </a:p>
        </p:txBody>
      </p:sp>
    </p:spTree>
    <p:extLst>
      <p:ext uri="{BB962C8B-B14F-4D97-AF65-F5344CB8AC3E}">
        <p14:creationId xmlns:p14="http://schemas.microsoft.com/office/powerpoint/2010/main" val="318498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E06ED-814C-C863-520D-210A1B4E12E7}"/>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623694F9-443A-E3C7-3DC1-12DF428A2F5F}"/>
              </a:ext>
            </a:extLst>
          </p:cNvPr>
          <p:cNvSpPr/>
          <p:nvPr/>
        </p:nvSpPr>
        <p:spPr>
          <a:xfrm>
            <a:off x="-14514" y="-33980"/>
            <a:ext cx="12206514"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716E26-3449-6ED9-99AE-0EE6C67B60F4}"/>
              </a:ext>
            </a:extLst>
          </p:cNvPr>
          <p:cNvSpPr>
            <a:spLocks noGrp="1"/>
          </p:cNvSpPr>
          <p:nvPr>
            <p:ph type="title"/>
          </p:nvPr>
        </p:nvSpPr>
        <p:spPr>
          <a:xfrm>
            <a:off x="112486" y="13826"/>
            <a:ext cx="10515600" cy="1325563"/>
          </a:xfrm>
        </p:spPr>
        <p:txBody>
          <a:bodyPr/>
          <a:lstStyle/>
          <a:p>
            <a:r>
              <a:rPr lang="en-US" b="1" dirty="0">
                <a:solidFill>
                  <a:schemeClr val="bg1"/>
                </a:solidFill>
              </a:rPr>
              <a:t>Full Mediation</a:t>
            </a:r>
            <a:endParaRPr lang="en-US" dirty="0">
              <a:solidFill>
                <a:schemeClr val="bg1"/>
              </a:solidFill>
            </a:endParaRPr>
          </a:p>
        </p:txBody>
      </p:sp>
      <p:sp>
        <p:nvSpPr>
          <p:cNvPr id="3" name="Content Placeholder 2">
            <a:extLst>
              <a:ext uri="{FF2B5EF4-FFF2-40B4-BE49-F238E27FC236}">
                <a16:creationId xmlns:a16="http://schemas.microsoft.com/office/drawing/2014/main" id="{A1A96EBC-CACE-F710-C2DD-E28DF469F0C0}"/>
              </a:ext>
            </a:extLst>
          </p:cNvPr>
          <p:cNvSpPr>
            <a:spLocks noGrp="1"/>
          </p:cNvSpPr>
          <p:nvPr>
            <p:ph idx="1"/>
          </p:nvPr>
        </p:nvSpPr>
        <p:spPr>
          <a:xfrm>
            <a:off x="1817258" y="1530646"/>
            <a:ext cx="8557484" cy="1909921"/>
          </a:xfrm>
        </p:spPr>
        <p:txBody>
          <a:bodyPr>
            <a:normAutofit/>
          </a:bodyPr>
          <a:lstStyle/>
          <a:p>
            <a:pPr marL="0" indent="0" algn="ctr">
              <a:buNone/>
            </a:pPr>
            <a:r>
              <a:rPr lang="en-US" dirty="0"/>
              <a:t>Indirect Effect (a*b) is significant </a:t>
            </a:r>
            <a:br>
              <a:rPr lang="en-US" dirty="0"/>
            </a:br>
            <a:r>
              <a:rPr lang="en-US" b="1" u="sng" dirty="0"/>
              <a:t>AND</a:t>
            </a:r>
            <a:r>
              <a:rPr lang="en-US" dirty="0"/>
              <a:t> </a:t>
            </a:r>
          </a:p>
          <a:p>
            <a:pPr marL="0" indent="0" algn="ctr">
              <a:buNone/>
            </a:pPr>
            <a:r>
              <a:rPr lang="en-US" dirty="0"/>
              <a:t>Direct Effect (c’) is non-sig. when M is added</a:t>
            </a:r>
          </a:p>
          <a:p>
            <a:pPr marL="0" indent="0">
              <a:buNone/>
            </a:pPr>
            <a:endParaRPr lang="en-US" dirty="0"/>
          </a:p>
        </p:txBody>
      </p:sp>
      <p:grpSp>
        <p:nvGrpSpPr>
          <p:cNvPr id="9" name="Group 8">
            <a:extLst>
              <a:ext uri="{FF2B5EF4-FFF2-40B4-BE49-F238E27FC236}">
                <a16:creationId xmlns:a16="http://schemas.microsoft.com/office/drawing/2014/main" id="{23FB522C-61B0-D628-322B-090341B0DA3F}"/>
              </a:ext>
            </a:extLst>
          </p:cNvPr>
          <p:cNvGrpSpPr/>
          <p:nvPr/>
        </p:nvGrpSpPr>
        <p:grpSpPr>
          <a:xfrm>
            <a:off x="2588157" y="3252629"/>
            <a:ext cx="7015686" cy="3390900"/>
            <a:chOff x="5421086" y="1547396"/>
            <a:chExt cx="5886054" cy="2935704"/>
          </a:xfrm>
        </p:grpSpPr>
        <p:grpSp>
          <p:nvGrpSpPr>
            <p:cNvPr id="10" name="Group 9">
              <a:extLst>
                <a:ext uri="{FF2B5EF4-FFF2-40B4-BE49-F238E27FC236}">
                  <a16:creationId xmlns:a16="http://schemas.microsoft.com/office/drawing/2014/main" id="{091F2295-DD51-BCD1-4606-C5F826882F25}"/>
                </a:ext>
              </a:extLst>
            </p:cNvPr>
            <p:cNvGrpSpPr/>
            <p:nvPr/>
          </p:nvGrpSpPr>
          <p:grpSpPr>
            <a:xfrm>
              <a:off x="5421086" y="1547396"/>
              <a:ext cx="5886054" cy="2935704"/>
              <a:chOff x="4993105" y="3429000"/>
              <a:chExt cx="5886054" cy="2935704"/>
            </a:xfrm>
          </p:grpSpPr>
          <p:sp>
            <p:nvSpPr>
              <p:cNvPr id="16" name="Rectangle 15">
                <a:extLst>
                  <a:ext uri="{FF2B5EF4-FFF2-40B4-BE49-F238E27FC236}">
                    <a16:creationId xmlns:a16="http://schemas.microsoft.com/office/drawing/2014/main" id="{9022324D-705F-425E-26A8-14D31E125CDB}"/>
                  </a:ext>
                </a:extLst>
              </p:cNvPr>
              <p:cNvSpPr/>
              <p:nvPr/>
            </p:nvSpPr>
            <p:spPr>
              <a:xfrm>
                <a:off x="4993105"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Media Use (X)</a:t>
                </a:r>
              </a:p>
            </p:txBody>
          </p:sp>
          <p:sp>
            <p:nvSpPr>
              <p:cNvPr id="18" name="Rectangle 17">
                <a:extLst>
                  <a:ext uri="{FF2B5EF4-FFF2-40B4-BE49-F238E27FC236}">
                    <a16:creationId xmlns:a16="http://schemas.microsoft.com/office/drawing/2014/main" id="{594BA135-0732-D0F9-B1D0-92496C9FCBA0}"/>
                  </a:ext>
                </a:extLst>
              </p:cNvPr>
              <p:cNvSpPr/>
              <p:nvPr/>
            </p:nvSpPr>
            <p:spPr>
              <a:xfrm>
                <a:off x="8917141"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Academic Performance (Y)</a:t>
                </a:r>
              </a:p>
            </p:txBody>
          </p:sp>
          <p:cxnSp>
            <p:nvCxnSpPr>
              <p:cNvPr id="19" name="Straight Arrow Connector 18">
                <a:extLst>
                  <a:ext uri="{FF2B5EF4-FFF2-40B4-BE49-F238E27FC236}">
                    <a16:creationId xmlns:a16="http://schemas.microsoft.com/office/drawing/2014/main" id="{2BECDB10-0379-A4B1-7287-272222541080}"/>
                  </a:ext>
                </a:extLst>
              </p:cNvPr>
              <p:cNvCxnSpPr>
                <a:cxnSpLocks/>
                <a:stCxn id="16" idx="3"/>
                <a:endCxn id="18" idx="1"/>
              </p:cNvCxnSpPr>
              <p:nvPr/>
            </p:nvCxnSpPr>
            <p:spPr>
              <a:xfrm>
                <a:off x="6955123" y="5860796"/>
                <a:ext cx="196201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Rectangle 24">
                <a:extLst>
                  <a:ext uri="{FF2B5EF4-FFF2-40B4-BE49-F238E27FC236}">
                    <a16:creationId xmlns:a16="http://schemas.microsoft.com/office/drawing/2014/main" id="{E9472A8D-7B64-96D4-79D7-960948692843}"/>
                  </a:ext>
                </a:extLst>
              </p:cNvPr>
              <p:cNvSpPr/>
              <p:nvPr/>
            </p:nvSpPr>
            <p:spPr>
              <a:xfrm>
                <a:off x="6955123" y="3429000"/>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Sleep Quality (M)</a:t>
                </a:r>
              </a:p>
            </p:txBody>
          </p:sp>
          <p:cxnSp>
            <p:nvCxnSpPr>
              <p:cNvPr id="26" name="Straight Arrow Connector 25">
                <a:extLst>
                  <a:ext uri="{FF2B5EF4-FFF2-40B4-BE49-F238E27FC236}">
                    <a16:creationId xmlns:a16="http://schemas.microsoft.com/office/drawing/2014/main" id="{79EAA7EB-41DF-BE3A-58C1-C64C8A947CA1}"/>
                  </a:ext>
                </a:extLst>
              </p:cNvPr>
              <p:cNvCxnSpPr>
                <a:cxnSpLocks/>
                <a:stCxn id="16" idx="0"/>
                <a:endCxn id="25" idx="1"/>
              </p:cNvCxnSpPr>
              <p:nvPr/>
            </p:nvCxnSpPr>
            <p:spPr>
              <a:xfrm flipV="1">
                <a:off x="5974114"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93B788A1-65D9-FB20-806A-B4B81E76E4FF}"/>
                  </a:ext>
                </a:extLst>
              </p:cNvPr>
              <p:cNvCxnSpPr>
                <a:cxnSpLocks/>
                <a:stCxn id="25" idx="3"/>
                <a:endCxn id="18" idx="0"/>
              </p:cNvCxnSpPr>
              <p:nvPr/>
            </p:nvCxnSpPr>
            <p:spPr>
              <a:xfrm>
                <a:off x="8917141"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1" name="TextBox 10">
              <a:extLst>
                <a:ext uri="{FF2B5EF4-FFF2-40B4-BE49-F238E27FC236}">
                  <a16:creationId xmlns:a16="http://schemas.microsoft.com/office/drawing/2014/main" id="{151F9E62-AF00-E145-09C9-A4EF993E171D}"/>
                </a:ext>
              </a:extLst>
            </p:cNvPr>
            <p:cNvSpPr txBox="1"/>
            <p:nvPr/>
          </p:nvSpPr>
          <p:spPr>
            <a:xfrm>
              <a:off x="6575864" y="2467466"/>
              <a:ext cx="349942" cy="319753"/>
            </a:xfrm>
            <a:prstGeom prst="rect">
              <a:avLst/>
            </a:prstGeom>
            <a:noFill/>
          </p:spPr>
          <p:txBody>
            <a:bodyPr wrap="none" rtlCol="0">
              <a:spAutoFit/>
            </a:bodyPr>
            <a:lstStyle/>
            <a:p>
              <a:r>
                <a:rPr lang="en-US" b="1" dirty="0"/>
                <a:t>a*</a:t>
              </a:r>
            </a:p>
          </p:txBody>
        </p:sp>
        <p:sp>
          <p:nvSpPr>
            <p:cNvPr id="13" name="TextBox 12">
              <a:extLst>
                <a:ext uri="{FF2B5EF4-FFF2-40B4-BE49-F238E27FC236}">
                  <a16:creationId xmlns:a16="http://schemas.microsoft.com/office/drawing/2014/main" id="{91FDEE5D-7C04-84AE-22CA-C4A2D04390CD}"/>
                </a:ext>
              </a:extLst>
            </p:cNvPr>
            <p:cNvSpPr txBox="1"/>
            <p:nvPr/>
          </p:nvSpPr>
          <p:spPr>
            <a:xfrm>
              <a:off x="9850681" y="2461250"/>
              <a:ext cx="356666" cy="319753"/>
            </a:xfrm>
            <a:prstGeom prst="rect">
              <a:avLst/>
            </a:prstGeom>
            <a:noFill/>
          </p:spPr>
          <p:txBody>
            <a:bodyPr wrap="none" rtlCol="0">
              <a:spAutoFit/>
            </a:bodyPr>
            <a:lstStyle/>
            <a:p>
              <a:r>
                <a:rPr lang="en-US" b="1" dirty="0"/>
                <a:t>b*</a:t>
              </a:r>
            </a:p>
          </p:txBody>
        </p:sp>
        <p:sp>
          <p:nvSpPr>
            <p:cNvPr id="15" name="TextBox 14">
              <a:extLst>
                <a:ext uri="{FF2B5EF4-FFF2-40B4-BE49-F238E27FC236}">
                  <a16:creationId xmlns:a16="http://schemas.microsoft.com/office/drawing/2014/main" id="{07D7CB43-5F3F-AEE9-BE72-C23BFB2BEF80}"/>
                </a:ext>
              </a:extLst>
            </p:cNvPr>
            <p:cNvSpPr txBox="1"/>
            <p:nvPr/>
          </p:nvSpPr>
          <p:spPr>
            <a:xfrm>
              <a:off x="8029210" y="3979192"/>
              <a:ext cx="669807" cy="319753"/>
            </a:xfrm>
            <a:prstGeom prst="rect">
              <a:avLst/>
            </a:prstGeom>
            <a:noFill/>
          </p:spPr>
          <p:txBody>
            <a:bodyPr wrap="square" rtlCol="0">
              <a:spAutoFit/>
            </a:bodyPr>
            <a:lstStyle/>
            <a:p>
              <a:pPr algn="ctr"/>
              <a:r>
                <a:rPr lang="en-US" dirty="0"/>
                <a:t>c’</a:t>
              </a:r>
            </a:p>
          </p:txBody>
        </p:sp>
      </p:grpSp>
    </p:spTree>
    <p:extLst>
      <p:ext uri="{BB962C8B-B14F-4D97-AF65-F5344CB8AC3E}">
        <p14:creationId xmlns:p14="http://schemas.microsoft.com/office/powerpoint/2010/main" val="11833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0AB8A-7E3B-E783-F086-09D40B1ADB5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2053343-2199-87C4-1F37-EB9D8C89B704}"/>
              </a:ext>
            </a:extLst>
          </p:cNvPr>
          <p:cNvSpPr/>
          <p:nvPr/>
        </p:nvSpPr>
        <p:spPr>
          <a:xfrm>
            <a:off x="0" y="0"/>
            <a:ext cx="12192000" cy="13351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DE2420-DE26-B42F-2532-492981EBEBED}"/>
              </a:ext>
            </a:extLst>
          </p:cNvPr>
          <p:cNvSpPr>
            <a:spLocks noGrp="1"/>
          </p:cNvSpPr>
          <p:nvPr>
            <p:ph type="title"/>
          </p:nvPr>
        </p:nvSpPr>
        <p:spPr>
          <a:xfrm>
            <a:off x="137886" y="9612"/>
            <a:ext cx="10515600" cy="1325563"/>
          </a:xfrm>
        </p:spPr>
        <p:txBody>
          <a:bodyPr/>
          <a:lstStyle/>
          <a:p>
            <a:r>
              <a:rPr lang="en-US" b="1" dirty="0">
                <a:solidFill>
                  <a:schemeClr val="bg1"/>
                </a:solidFill>
              </a:rPr>
              <a:t>Partial Mediation</a:t>
            </a:r>
            <a:endParaRPr lang="en-US" dirty="0">
              <a:solidFill>
                <a:schemeClr val="bg1"/>
              </a:solidFill>
            </a:endParaRPr>
          </a:p>
        </p:txBody>
      </p:sp>
      <p:sp>
        <p:nvSpPr>
          <p:cNvPr id="3" name="Content Placeholder 2">
            <a:extLst>
              <a:ext uri="{FF2B5EF4-FFF2-40B4-BE49-F238E27FC236}">
                <a16:creationId xmlns:a16="http://schemas.microsoft.com/office/drawing/2014/main" id="{450E7BD1-DB00-8D35-0E09-12303359087E}"/>
              </a:ext>
            </a:extLst>
          </p:cNvPr>
          <p:cNvSpPr>
            <a:spLocks noGrp="1"/>
          </p:cNvSpPr>
          <p:nvPr>
            <p:ph idx="1"/>
          </p:nvPr>
        </p:nvSpPr>
        <p:spPr>
          <a:xfrm>
            <a:off x="1817258" y="1506606"/>
            <a:ext cx="8557484" cy="1909921"/>
          </a:xfrm>
        </p:spPr>
        <p:txBody>
          <a:bodyPr>
            <a:normAutofit/>
          </a:bodyPr>
          <a:lstStyle/>
          <a:p>
            <a:pPr marL="0" indent="0" algn="ctr">
              <a:buNone/>
            </a:pPr>
            <a:r>
              <a:rPr lang="en-US" dirty="0"/>
              <a:t>Indirect Effect (a*b) is significant </a:t>
            </a:r>
            <a:br>
              <a:rPr lang="en-US" dirty="0"/>
            </a:br>
            <a:r>
              <a:rPr lang="en-US" b="1" u="sng" dirty="0"/>
              <a:t>BUT</a:t>
            </a:r>
            <a:r>
              <a:rPr lang="en-US" dirty="0"/>
              <a:t> </a:t>
            </a:r>
          </a:p>
          <a:p>
            <a:pPr marL="0" indent="0" algn="ctr">
              <a:buNone/>
            </a:pPr>
            <a:r>
              <a:rPr lang="en-US" dirty="0"/>
              <a:t>Direct Effect (c’) is still significant when M is added</a:t>
            </a:r>
          </a:p>
        </p:txBody>
      </p:sp>
      <p:grpSp>
        <p:nvGrpSpPr>
          <p:cNvPr id="9" name="Group 8">
            <a:extLst>
              <a:ext uri="{FF2B5EF4-FFF2-40B4-BE49-F238E27FC236}">
                <a16:creationId xmlns:a16="http://schemas.microsoft.com/office/drawing/2014/main" id="{1F6538A5-02AE-0882-5F19-C363E785197A}"/>
              </a:ext>
            </a:extLst>
          </p:cNvPr>
          <p:cNvGrpSpPr/>
          <p:nvPr/>
        </p:nvGrpSpPr>
        <p:grpSpPr>
          <a:xfrm>
            <a:off x="2588157" y="3265329"/>
            <a:ext cx="7015686" cy="3390900"/>
            <a:chOff x="5421086" y="1547396"/>
            <a:chExt cx="5886054" cy="2935704"/>
          </a:xfrm>
        </p:grpSpPr>
        <p:grpSp>
          <p:nvGrpSpPr>
            <p:cNvPr id="10" name="Group 9">
              <a:extLst>
                <a:ext uri="{FF2B5EF4-FFF2-40B4-BE49-F238E27FC236}">
                  <a16:creationId xmlns:a16="http://schemas.microsoft.com/office/drawing/2014/main" id="{02157656-4241-3AE4-DB80-9118CEC8B235}"/>
                </a:ext>
              </a:extLst>
            </p:cNvPr>
            <p:cNvGrpSpPr/>
            <p:nvPr/>
          </p:nvGrpSpPr>
          <p:grpSpPr>
            <a:xfrm>
              <a:off x="5421086" y="1547396"/>
              <a:ext cx="5886054" cy="2935704"/>
              <a:chOff x="4993105" y="3429000"/>
              <a:chExt cx="5886054" cy="2935704"/>
            </a:xfrm>
          </p:grpSpPr>
          <p:sp>
            <p:nvSpPr>
              <p:cNvPr id="16" name="Rectangle 15">
                <a:extLst>
                  <a:ext uri="{FF2B5EF4-FFF2-40B4-BE49-F238E27FC236}">
                    <a16:creationId xmlns:a16="http://schemas.microsoft.com/office/drawing/2014/main" id="{DD892F33-0097-FD02-B5A8-9EF376B6186B}"/>
                  </a:ext>
                </a:extLst>
              </p:cNvPr>
              <p:cNvSpPr/>
              <p:nvPr/>
            </p:nvSpPr>
            <p:spPr>
              <a:xfrm>
                <a:off x="4993105"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Media Use (X)</a:t>
                </a:r>
              </a:p>
            </p:txBody>
          </p:sp>
          <p:sp>
            <p:nvSpPr>
              <p:cNvPr id="18" name="Rectangle 17">
                <a:extLst>
                  <a:ext uri="{FF2B5EF4-FFF2-40B4-BE49-F238E27FC236}">
                    <a16:creationId xmlns:a16="http://schemas.microsoft.com/office/drawing/2014/main" id="{A7F5451F-4D08-E183-DA0E-7A88708247F6}"/>
                  </a:ext>
                </a:extLst>
              </p:cNvPr>
              <p:cNvSpPr/>
              <p:nvPr/>
            </p:nvSpPr>
            <p:spPr>
              <a:xfrm>
                <a:off x="8917141"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Academic Performance (Y)</a:t>
                </a:r>
              </a:p>
            </p:txBody>
          </p:sp>
          <p:cxnSp>
            <p:nvCxnSpPr>
              <p:cNvPr id="19" name="Straight Arrow Connector 18">
                <a:extLst>
                  <a:ext uri="{FF2B5EF4-FFF2-40B4-BE49-F238E27FC236}">
                    <a16:creationId xmlns:a16="http://schemas.microsoft.com/office/drawing/2014/main" id="{D97584A7-2559-BE84-E71F-73A74AF53BFB}"/>
                  </a:ext>
                </a:extLst>
              </p:cNvPr>
              <p:cNvCxnSpPr>
                <a:cxnSpLocks/>
                <a:stCxn id="16" idx="3"/>
                <a:endCxn id="18" idx="1"/>
              </p:cNvCxnSpPr>
              <p:nvPr/>
            </p:nvCxnSpPr>
            <p:spPr>
              <a:xfrm>
                <a:off x="6955123" y="5860796"/>
                <a:ext cx="196201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Rectangle 24">
                <a:extLst>
                  <a:ext uri="{FF2B5EF4-FFF2-40B4-BE49-F238E27FC236}">
                    <a16:creationId xmlns:a16="http://schemas.microsoft.com/office/drawing/2014/main" id="{150C2D58-97DE-06A7-F759-407A52957EC1}"/>
                  </a:ext>
                </a:extLst>
              </p:cNvPr>
              <p:cNvSpPr/>
              <p:nvPr/>
            </p:nvSpPr>
            <p:spPr>
              <a:xfrm>
                <a:off x="6955123" y="3429000"/>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Sleep Quality (M)</a:t>
                </a:r>
              </a:p>
            </p:txBody>
          </p:sp>
          <p:cxnSp>
            <p:nvCxnSpPr>
              <p:cNvPr id="26" name="Straight Arrow Connector 25">
                <a:extLst>
                  <a:ext uri="{FF2B5EF4-FFF2-40B4-BE49-F238E27FC236}">
                    <a16:creationId xmlns:a16="http://schemas.microsoft.com/office/drawing/2014/main" id="{CB67740A-0345-9AC7-AFCD-0AC51C59C912}"/>
                  </a:ext>
                </a:extLst>
              </p:cNvPr>
              <p:cNvCxnSpPr>
                <a:cxnSpLocks/>
                <a:stCxn id="16" idx="0"/>
                <a:endCxn id="25" idx="1"/>
              </p:cNvCxnSpPr>
              <p:nvPr/>
            </p:nvCxnSpPr>
            <p:spPr>
              <a:xfrm flipV="1">
                <a:off x="5974114"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C7ED76E5-F069-56B6-FFE5-BC8CC015D100}"/>
                  </a:ext>
                </a:extLst>
              </p:cNvPr>
              <p:cNvCxnSpPr>
                <a:cxnSpLocks/>
                <a:stCxn id="25" idx="3"/>
                <a:endCxn id="18" idx="0"/>
              </p:cNvCxnSpPr>
              <p:nvPr/>
            </p:nvCxnSpPr>
            <p:spPr>
              <a:xfrm>
                <a:off x="8917141"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1" name="TextBox 10">
              <a:extLst>
                <a:ext uri="{FF2B5EF4-FFF2-40B4-BE49-F238E27FC236}">
                  <a16:creationId xmlns:a16="http://schemas.microsoft.com/office/drawing/2014/main" id="{5C1B130C-B7AD-4127-7328-192F95F96258}"/>
                </a:ext>
              </a:extLst>
            </p:cNvPr>
            <p:cNvSpPr txBox="1"/>
            <p:nvPr/>
          </p:nvSpPr>
          <p:spPr>
            <a:xfrm>
              <a:off x="6575864" y="2467466"/>
              <a:ext cx="349942" cy="319753"/>
            </a:xfrm>
            <a:prstGeom prst="rect">
              <a:avLst/>
            </a:prstGeom>
            <a:noFill/>
          </p:spPr>
          <p:txBody>
            <a:bodyPr wrap="none" rtlCol="0">
              <a:spAutoFit/>
            </a:bodyPr>
            <a:lstStyle/>
            <a:p>
              <a:r>
                <a:rPr lang="en-US" b="1" dirty="0"/>
                <a:t>a*</a:t>
              </a:r>
            </a:p>
          </p:txBody>
        </p:sp>
        <p:sp>
          <p:nvSpPr>
            <p:cNvPr id="13" name="TextBox 12">
              <a:extLst>
                <a:ext uri="{FF2B5EF4-FFF2-40B4-BE49-F238E27FC236}">
                  <a16:creationId xmlns:a16="http://schemas.microsoft.com/office/drawing/2014/main" id="{DDCED3C1-2805-4617-E47F-C60A44121C59}"/>
                </a:ext>
              </a:extLst>
            </p:cNvPr>
            <p:cNvSpPr txBox="1"/>
            <p:nvPr/>
          </p:nvSpPr>
          <p:spPr>
            <a:xfrm>
              <a:off x="9850681" y="2461250"/>
              <a:ext cx="356666" cy="319753"/>
            </a:xfrm>
            <a:prstGeom prst="rect">
              <a:avLst/>
            </a:prstGeom>
            <a:noFill/>
          </p:spPr>
          <p:txBody>
            <a:bodyPr wrap="none" rtlCol="0">
              <a:spAutoFit/>
            </a:bodyPr>
            <a:lstStyle/>
            <a:p>
              <a:r>
                <a:rPr lang="en-US" b="1" dirty="0"/>
                <a:t>b*</a:t>
              </a:r>
            </a:p>
          </p:txBody>
        </p:sp>
        <p:sp>
          <p:nvSpPr>
            <p:cNvPr id="15" name="TextBox 14">
              <a:extLst>
                <a:ext uri="{FF2B5EF4-FFF2-40B4-BE49-F238E27FC236}">
                  <a16:creationId xmlns:a16="http://schemas.microsoft.com/office/drawing/2014/main" id="{5C119E5A-6991-E5C7-78AD-3EE3D38ABD7D}"/>
                </a:ext>
              </a:extLst>
            </p:cNvPr>
            <p:cNvSpPr txBox="1"/>
            <p:nvPr/>
          </p:nvSpPr>
          <p:spPr>
            <a:xfrm>
              <a:off x="8029211" y="3979192"/>
              <a:ext cx="669807" cy="319753"/>
            </a:xfrm>
            <a:prstGeom prst="rect">
              <a:avLst/>
            </a:prstGeom>
            <a:noFill/>
          </p:spPr>
          <p:txBody>
            <a:bodyPr wrap="square" rtlCol="0">
              <a:spAutoFit/>
            </a:bodyPr>
            <a:lstStyle/>
            <a:p>
              <a:pPr algn="ctr"/>
              <a:r>
                <a:rPr lang="en-US" b="1" dirty="0"/>
                <a:t>c’*</a:t>
              </a:r>
            </a:p>
          </p:txBody>
        </p:sp>
      </p:grpSp>
    </p:spTree>
    <p:extLst>
      <p:ext uri="{BB962C8B-B14F-4D97-AF65-F5344CB8AC3E}">
        <p14:creationId xmlns:p14="http://schemas.microsoft.com/office/powerpoint/2010/main" val="2967797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CA3292-C8AA-2657-3FE7-CBB92C6E4EB4}"/>
              </a:ext>
            </a:extLst>
          </p:cNvPr>
          <p:cNvSpPr/>
          <p:nvPr/>
        </p:nvSpPr>
        <p:spPr>
          <a:xfrm>
            <a:off x="0" y="0"/>
            <a:ext cx="12192000" cy="11346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5F3EF2-511F-A7A3-C71A-43524975D087}"/>
              </a:ext>
            </a:extLst>
          </p:cNvPr>
          <p:cNvSpPr>
            <a:spLocks noGrp="1"/>
          </p:cNvSpPr>
          <p:nvPr>
            <p:ph type="title"/>
          </p:nvPr>
        </p:nvSpPr>
        <p:spPr>
          <a:xfrm>
            <a:off x="0" y="0"/>
            <a:ext cx="12192000" cy="1325563"/>
          </a:xfrm>
        </p:spPr>
        <p:txBody>
          <a:bodyPr/>
          <a:lstStyle/>
          <a:p>
            <a:pPr algn="ctr"/>
            <a:r>
              <a:rPr lang="en-US" b="1" dirty="0">
                <a:solidFill>
                  <a:schemeClr val="bg1"/>
                </a:solidFill>
              </a:rPr>
              <a:t>Statistical Methods for Testing Mediation</a:t>
            </a:r>
          </a:p>
        </p:txBody>
      </p:sp>
      <p:sp>
        <p:nvSpPr>
          <p:cNvPr id="3" name="Content Placeholder 2">
            <a:extLst>
              <a:ext uri="{FF2B5EF4-FFF2-40B4-BE49-F238E27FC236}">
                <a16:creationId xmlns:a16="http://schemas.microsoft.com/office/drawing/2014/main" id="{A2953D99-CF80-C181-F1FE-115170C2DC57}"/>
              </a:ext>
            </a:extLst>
          </p:cNvPr>
          <p:cNvSpPr>
            <a:spLocks noGrp="1"/>
          </p:cNvSpPr>
          <p:nvPr>
            <p:ph idx="1"/>
          </p:nvPr>
        </p:nvSpPr>
        <p:spPr>
          <a:xfrm>
            <a:off x="419099" y="1887458"/>
            <a:ext cx="10060405" cy="4351338"/>
          </a:xfrm>
        </p:spPr>
        <p:txBody>
          <a:bodyPr/>
          <a:lstStyle/>
          <a:p>
            <a:r>
              <a:rPr lang="en-US" b="1" dirty="0"/>
              <a:t>Historical Approach(es)</a:t>
            </a:r>
          </a:p>
          <a:p>
            <a:pPr lvl="1"/>
            <a:r>
              <a:rPr lang="en-US" dirty="0"/>
              <a:t>Baron &amp; Kenny's causal steps</a:t>
            </a:r>
          </a:p>
          <a:p>
            <a:pPr lvl="1"/>
            <a:r>
              <a:rPr lang="en-US" dirty="0"/>
              <a:t>Sobel’s Test</a:t>
            </a:r>
            <a:br>
              <a:rPr lang="en-US" dirty="0"/>
            </a:br>
            <a:endParaRPr lang="en-US" dirty="0"/>
          </a:p>
          <a:p>
            <a:r>
              <a:rPr lang="en-US" b="1" dirty="0"/>
              <a:t>Modern approaches: Bootstrapping indirect effects</a:t>
            </a:r>
          </a:p>
          <a:p>
            <a:pPr lvl="1"/>
            <a:r>
              <a:rPr lang="en-US" dirty="0"/>
              <a:t>Process MACRO (SPSS)</a:t>
            </a:r>
          </a:p>
          <a:p>
            <a:pPr lvl="1"/>
            <a:r>
              <a:rPr lang="en-US" dirty="0"/>
              <a:t>Structural Equation Modeling (SEM) using </a:t>
            </a:r>
            <a:r>
              <a:rPr lang="en-US" dirty="0" err="1"/>
              <a:t>lavaan</a:t>
            </a:r>
            <a:r>
              <a:rPr lang="en-US" dirty="0"/>
              <a:t> (RStudio)</a:t>
            </a:r>
          </a:p>
        </p:txBody>
      </p:sp>
    </p:spTree>
    <p:extLst>
      <p:ext uri="{BB962C8B-B14F-4D97-AF65-F5344CB8AC3E}">
        <p14:creationId xmlns:p14="http://schemas.microsoft.com/office/powerpoint/2010/main" val="1686856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0AD55E-A97F-A879-244F-D5F95D51082D}"/>
              </a:ext>
            </a:extLst>
          </p:cNvPr>
          <p:cNvSpPr/>
          <p:nvPr/>
        </p:nvSpPr>
        <p:spPr>
          <a:xfrm>
            <a:off x="0" y="0"/>
            <a:ext cx="12192000" cy="11346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FA8032-D36A-3A43-12C3-7C158C60BF68}"/>
              </a:ext>
            </a:extLst>
          </p:cNvPr>
          <p:cNvSpPr>
            <a:spLocks noGrp="1"/>
          </p:cNvSpPr>
          <p:nvPr>
            <p:ph type="title"/>
          </p:nvPr>
        </p:nvSpPr>
        <p:spPr>
          <a:xfrm>
            <a:off x="0" y="0"/>
            <a:ext cx="12192000" cy="1325563"/>
          </a:xfrm>
        </p:spPr>
        <p:txBody>
          <a:bodyPr/>
          <a:lstStyle/>
          <a:p>
            <a:pPr algn="ctr"/>
            <a:r>
              <a:rPr lang="en-US" b="1" dirty="0">
                <a:solidFill>
                  <a:schemeClr val="bg1"/>
                </a:solidFill>
              </a:rPr>
              <a:t>Data Preparation for Mediation Analysis</a:t>
            </a:r>
          </a:p>
        </p:txBody>
      </p:sp>
      <p:sp>
        <p:nvSpPr>
          <p:cNvPr id="3" name="Content Placeholder 2">
            <a:extLst>
              <a:ext uri="{FF2B5EF4-FFF2-40B4-BE49-F238E27FC236}">
                <a16:creationId xmlns:a16="http://schemas.microsoft.com/office/drawing/2014/main" id="{C121A2CD-7C8B-9E4C-3446-C85FEE9A9D65}"/>
              </a:ext>
            </a:extLst>
          </p:cNvPr>
          <p:cNvSpPr>
            <a:spLocks noGrp="1"/>
          </p:cNvSpPr>
          <p:nvPr>
            <p:ph idx="1"/>
          </p:nvPr>
        </p:nvSpPr>
        <p:spPr/>
        <p:txBody>
          <a:bodyPr>
            <a:normAutofit fontScale="92500" lnSpcReduction="10000"/>
          </a:bodyPr>
          <a:lstStyle/>
          <a:p>
            <a:pPr marL="0" indent="0" algn="ctr">
              <a:buNone/>
            </a:pPr>
            <a:r>
              <a:rPr lang="en-US" b="1" u="sng" dirty="0"/>
              <a:t>MLR Assumptions must be satisfied!</a:t>
            </a:r>
          </a:p>
          <a:p>
            <a:pPr marL="0" indent="0">
              <a:buNone/>
            </a:pPr>
            <a:endParaRPr lang="en-US" b="1" u="sng" dirty="0"/>
          </a:p>
          <a:p>
            <a:pPr marL="0" indent="0">
              <a:buNone/>
            </a:pPr>
            <a:r>
              <a:rPr lang="en-US" sz="3200" b="1" dirty="0"/>
              <a:t>Critical Mediation Assumptions</a:t>
            </a:r>
          </a:p>
          <a:p>
            <a:pPr marL="514350" indent="-514350">
              <a:buFont typeface="+mj-lt"/>
              <a:buAutoNum type="arabicPeriod"/>
            </a:pPr>
            <a:r>
              <a:rPr lang="en-US" b="1" dirty="0"/>
              <a:t>Temporal precedence: </a:t>
            </a:r>
          </a:p>
          <a:p>
            <a:pPr lvl="1"/>
            <a:r>
              <a:rPr lang="en-US" dirty="0"/>
              <a:t>X must precede M which should precede Y</a:t>
            </a:r>
          </a:p>
          <a:p>
            <a:pPr lvl="2"/>
            <a:r>
              <a:rPr lang="en-US" dirty="0"/>
              <a:t>At the very least, X should proceed both M and Y</a:t>
            </a:r>
          </a:p>
          <a:p>
            <a:pPr marL="514350" indent="-514350">
              <a:buFont typeface="+mj-lt"/>
              <a:buAutoNum type="arabicPeriod"/>
            </a:pPr>
            <a:r>
              <a:rPr lang="en-US" b="1" dirty="0"/>
              <a:t>No Multicollinearity</a:t>
            </a:r>
          </a:p>
          <a:p>
            <a:pPr lvl="1"/>
            <a:r>
              <a:rPr lang="en-US" dirty="0"/>
              <a:t>Prevents suppression effects</a:t>
            </a:r>
          </a:p>
          <a:p>
            <a:pPr marL="514350" indent="-514350">
              <a:buFont typeface="+mj-lt"/>
              <a:buAutoNum type="arabicPeriod"/>
            </a:pPr>
            <a:r>
              <a:rPr lang="en-US" b="1" dirty="0"/>
              <a:t>No Influential Outliers</a:t>
            </a:r>
          </a:p>
          <a:p>
            <a:pPr marL="514350" indent="-514350">
              <a:buFont typeface="+mj-lt"/>
              <a:buAutoNum type="arabicPeriod"/>
            </a:pPr>
            <a:r>
              <a:rPr lang="en-US" b="1" dirty="0"/>
              <a:t>Adequate Power (required sample size?) </a:t>
            </a:r>
          </a:p>
        </p:txBody>
      </p:sp>
    </p:spTree>
    <p:extLst>
      <p:ext uri="{BB962C8B-B14F-4D97-AF65-F5344CB8AC3E}">
        <p14:creationId xmlns:p14="http://schemas.microsoft.com/office/powerpoint/2010/main" val="2341048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B1B743-911E-2E5E-D3C0-71017666E7B0}"/>
              </a:ext>
            </a:extLst>
          </p:cNvPr>
          <p:cNvSpPr>
            <a:spLocks noGrp="1"/>
          </p:cNvSpPr>
          <p:nvPr>
            <p:ph type="title"/>
          </p:nvPr>
        </p:nvSpPr>
        <p:spPr>
          <a:xfrm>
            <a:off x="761803" y="350196"/>
            <a:ext cx="4646904" cy="1624520"/>
          </a:xfrm>
        </p:spPr>
        <p:txBody>
          <a:bodyPr anchor="ctr">
            <a:normAutofit/>
          </a:bodyPr>
          <a:lstStyle/>
          <a:p>
            <a:r>
              <a:rPr lang="en-US" sz="4000" b="1"/>
              <a:t>Common Pitfalls in Mediation Analysis</a:t>
            </a:r>
          </a:p>
        </p:txBody>
      </p:sp>
      <p:sp>
        <p:nvSpPr>
          <p:cNvPr id="3" name="Content Placeholder 2">
            <a:extLst>
              <a:ext uri="{FF2B5EF4-FFF2-40B4-BE49-F238E27FC236}">
                <a16:creationId xmlns:a16="http://schemas.microsoft.com/office/drawing/2014/main" id="{8BC21B3B-8EC1-0AD7-0A87-0A234ED38CC2}"/>
              </a:ext>
            </a:extLst>
          </p:cNvPr>
          <p:cNvSpPr>
            <a:spLocks noGrp="1"/>
          </p:cNvSpPr>
          <p:nvPr>
            <p:ph idx="1"/>
          </p:nvPr>
        </p:nvSpPr>
        <p:spPr>
          <a:xfrm>
            <a:off x="224633" y="2324912"/>
            <a:ext cx="6102825" cy="3892549"/>
          </a:xfrm>
        </p:spPr>
        <p:txBody>
          <a:bodyPr anchor="ctr">
            <a:normAutofit/>
          </a:bodyPr>
          <a:lstStyle/>
          <a:p>
            <a:r>
              <a:rPr lang="en-US" sz="2500" dirty="0"/>
              <a:t>Assuming causality from </a:t>
            </a:r>
            <a:br>
              <a:rPr lang="en-US" sz="2500" dirty="0"/>
            </a:br>
            <a:r>
              <a:rPr lang="en-US" sz="2500" dirty="0"/>
              <a:t>cross-sectional data</a:t>
            </a:r>
          </a:p>
          <a:p>
            <a:r>
              <a:rPr lang="en-US" sz="2500" dirty="0"/>
              <a:t>Omitted variable bias</a:t>
            </a:r>
          </a:p>
          <a:p>
            <a:r>
              <a:rPr lang="en-US" sz="2500" dirty="0"/>
              <a:t>Reversed causality</a:t>
            </a:r>
          </a:p>
          <a:p>
            <a:r>
              <a:rPr lang="en-US" sz="2500" dirty="0"/>
              <a:t>Confounding mediator-outcome relationship</a:t>
            </a:r>
          </a:p>
          <a:p>
            <a:r>
              <a:rPr lang="en-US" sz="2500" dirty="0"/>
              <a:t>Ignoring measurement error</a:t>
            </a:r>
          </a:p>
          <a:p>
            <a:r>
              <a:rPr lang="en-US" sz="2500" dirty="0"/>
              <a:t>Using </a:t>
            </a:r>
            <a:r>
              <a:rPr lang="en-US" sz="2500" i="1" dirty="0"/>
              <a:t>p</a:t>
            </a:r>
            <a:r>
              <a:rPr lang="en-US" sz="2500" dirty="0"/>
              <a:t>-values to infer</a:t>
            </a:r>
            <a:br>
              <a:rPr lang="en-US" sz="2500" dirty="0"/>
            </a:br>
            <a:r>
              <a:rPr lang="en-US" sz="2500" dirty="0"/>
              <a:t>statistical significance</a:t>
            </a:r>
          </a:p>
        </p:txBody>
      </p:sp>
      <p:pic>
        <p:nvPicPr>
          <p:cNvPr id="5" name="Picture 4" descr="Magnifying glass showing decling performance">
            <a:extLst>
              <a:ext uri="{FF2B5EF4-FFF2-40B4-BE49-F238E27FC236}">
                <a16:creationId xmlns:a16="http://schemas.microsoft.com/office/drawing/2014/main" id="{23CEA657-B2F3-ED4D-445E-94A477DCB8FA}"/>
              </a:ext>
            </a:extLst>
          </p:cNvPr>
          <p:cNvPicPr>
            <a:picLocks noChangeAspect="1"/>
          </p:cNvPicPr>
          <p:nvPr/>
        </p:nvPicPr>
        <p:blipFill>
          <a:blip r:embed="rId3"/>
          <a:srcRect l="5018" r="35581" b="-2"/>
          <a:stretch/>
        </p:blipFill>
        <p:spPr>
          <a:xfrm>
            <a:off x="6096000" y="1"/>
            <a:ext cx="6102825" cy="6858000"/>
          </a:xfrm>
          <a:prstGeom prst="rect">
            <a:avLst/>
          </a:prstGeom>
        </p:spPr>
      </p:pic>
    </p:spTree>
    <p:extLst>
      <p:ext uri="{BB962C8B-B14F-4D97-AF65-F5344CB8AC3E}">
        <p14:creationId xmlns:p14="http://schemas.microsoft.com/office/powerpoint/2010/main" val="828982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DECB9C1-C52F-8AB7-834B-E5D1A0DD683D}"/>
              </a:ext>
            </a:extLst>
          </p:cNvPr>
          <p:cNvSpPr/>
          <p:nvPr/>
        </p:nvSpPr>
        <p:spPr>
          <a:xfrm>
            <a:off x="0" y="0"/>
            <a:ext cx="12192000"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B98E2-6B64-8385-72A7-252D911D484A}"/>
              </a:ext>
            </a:extLst>
          </p:cNvPr>
          <p:cNvSpPr>
            <a:spLocks noGrp="1"/>
          </p:cNvSpPr>
          <p:nvPr>
            <p:ph type="title"/>
          </p:nvPr>
        </p:nvSpPr>
        <p:spPr>
          <a:xfrm>
            <a:off x="0" y="0"/>
            <a:ext cx="10515600" cy="1325563"/>
          </a:xfrm>
        </p:spPr>
        <p:txBody>
          <a:bodyPr>
            <a:normAutofit/>
          </a:bodyPr>
          <a:lstStyle/>
          <a:p>
            <a:r>
              <a:rPr lang="en-US" b="1" dirty="0">
                <a:solidFill>
                  <a:schemeClr val="bg1"/>
                </a:solidFill>
              </a:rPr>
              <a:t>Why not </a:t>
            </a:r>
            <a:r>
              <a:rPr lang="en-US" b="1" i="1" dirty="0">
                <a:solidFill>
                  <a:schemeClr val="bg1"/>
                </a:solidFill>
              </a:rPr>
              <a:t>p</a:t>
            </a:r>
            <a:r>
              <a:rPr lang="en-US" b="1" dirty="0">
                <a:solidFill>
                  <a:schemeClr val="bg1"/>
                </a:solidFill>
              </a:rPr>
              <a:t>-values in Mediation?</a:t>
            </a:r>
            <a:br>
              <a:rPr lang="en-US" dirty="0">
                <a:solidFill>
                  <a:schemeClr val="bg1"/>
                </a:solidFill>
              </a:rPr>
            </a:br>
            <a:r>
              <a:rPr lang="en-US" i="1" dirty="0">
                <a:solidFill>
                  <a:schemeClr val="bg1"/>
                </a:solidFill>
              </a:rPr>
              <a:t>Bootstrapped Coefficients</a:t>
            </a:r>
          </a:p>
        </p:txBody>
      </p:sp>
      <p:sp>
        <p:nvSpPr>
          <p:cNvPr id="3" name="Content Placeholder 2">
            <a:extLst>
              <a:ext uri="{FF2B5EF4-FFF2-40B4-BE49-F238E27FC236}">
                <a16:creationId xmlns:a16="http://schemas.microsoft.com/office/drawing/2014/main" id="{BE47C8AA-FD7F-A3CF-36FE-1944FAB9E758}"/>
              </a:ext>
            </a:extLst>
          </p:cNvPr>
          <p:cNvSpPr>
            <a:spLocks noGrp="1"/>
          </p:cNvSpPr>
          <p:nvPr>
            <p:ph idx="1"/>
          </p:nvPr>
        </p:nvSpPr>
        <p:spPr>
          <a:xfrm>
            <a:off x="415119" y="1395673"/>
            <a:ext cx="11049000" cy="4807187"/>
          </a:xfrm>
        </p:spPr>
        <p:txBody>
          <a:bodyPr>
            <a:normAutofit/>
          </a:bodyPr>
          <a:lstStyle/>
          <a:p>
            <a:r>
              <a:rPr lang="en-US" b="1" dirty="0"/>
              <a:t>Non-normal Indirect Effect (i.e., mediation path)</a:t>
            </a:r>
          </a:p>
          <a:p>
            <a:pPr lvl="1"/>
            <a:r>
              <a:rPr lang="en-US" dirty="0"/>
              <a:t>A product of two coefficients (a × b)</a:t>
            </a:r>
          </a:p>
          <a:p>
            <a:pPr lvl="1"/>
            <a:r>
              <a:rPr lang="en-US" dirty="0"/>
              <a:t>Rarely normally distributed!</a:t>
            </a:r>
          </a:p>
          <a:p>
            <a:r>
              <a:rPr lang="en-US" b="1" dirty="0"/>
              <a:t>Why Not p-Values?</a:t>
            </a:r>
          </a:p>
          <a:p>
            <a:pPr lvl="1"/>
            <a:r>
              <a:rPr lang="en-US" dirty="0"/>
              <a:t>Assumes normality and a large sample size</a:t>
            </a:r>
          </a:p>
          <a:p>
            <a:pPr lvl="1"/>
            <a:r>
              <a:rPr lang="en-US" dirty="0"/>
              <a:t>Violated assumptions </a:t>
            </a:r>
            <a:r>
              <a:rPr lang="en-US" b="0" i="0" dirty="0">
                <a:effectLst/>
                <a:latin typeface="Google Sans"/>
              </a:rPr>
              <a:t>→</a:t>
            </a:r>
            <a:r>
              <a:rPr lang="en-US" dirty="0"/>
              <a:t> biased inferences</a:t>
            </a:r>
          </a:p>
          <a:p>
            <a:r>
              <a:rPr lang="en-US" b="1" dirty="0"/>
              <a:t>Bootstrapped Confidence Intervals (CIs) vs. </a:t>
            </a:r>
            <a:r>
              <a:rPr lang="en-US" b="1" i="1" dirty="0"/>
              <a:t>p</a:t>
            </a:r>
            <a:r>
              <a:rPr lang="en-US" b="1" dirty="0"/>
              <a:t>-Values</a:t>
            </a:r>
          </a:p>
          <a:p>
            <a:pPr lvl="1"/>
            <a:r>
              <a:rPr lang="en-US" b="1" dirty="0"/>
              <a:t>Delta Method </a:t>
            </a:r>
            <a:r>
              <a:rPr lang="en-US" u="sng" dirty="0"/>
              <a:t>(</a:t>
            </a:r>
            <a:r>
              <a:rPr lang="en-US" u="sng" dirty="0" err="1"/>
              <a:t>lavaan</a:t>
            </a:r>
            <a:r>
              <a:rPr lang="en-US" u="sng" dirty="0"/>
              <a:t> default): </a:t>
            </a:r>
            <a:r>
              <a:rPr lang="en-US" dirty="0"/>
              <a:t>Taylor series approximations for standard errors and </a:t>
            </a:r>
            <a:r>
              <a:rPr lang="en-US" b="1" u="sng" dirty="0"/>
              <a:t>relies on normality assumptions  :/</a:t>
            </a:r>
          </a:p>
          <a:p>
            <a:pPr lvl="1"/>
            <a:r>
              <a:rPr lang="en-US" b="1" dirty="0"/>
              <a:t>Non-Parametric Bootstrapping</a:t>
            </a:r>
            <a:r>
              <a:rPr lang="en-US" dirty="0"/>
              <a:t>: Resamples data to empirically derive confidence intervals (available in R and default on PROCESS Macro)</a:t>
            </a:r>
          </a:p>
        </p:txBody>
      </p:sp>
      <p:sp>
        <p:nvSpPr>
          <p:cNvPr id="4" name="Rectangle 3">
            <a:extLst>
              <a:ext uri="{FF2B5EF4-FFF2-40B4-BE49-F238E27FC236}">
                <a16:creationId xmlns:a16="http://schemas.microsoft.com/office/drawing/2014/main" id="{2ADC12D2-B923-39AE-8300-E250ED909F48}"/>
              </a:ext>
            </a:extLst>
          </p:cNvPr>
          <p:cNvSpPr/>
          <p:nvPr/>
        </p:nvSpPr>
        <p:spPr>
          <a:xfrm>
            <a:off x="727881" y="6080030"/>
            <a:ext cx="11049000" cy="58003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 </a:t>
            </a:r>
            <a:r>
              <a:rPr lang="en-US" i="1" dirty="0"/>
              <a:t>p</a:t>
            </a:r>
            <a:r>
              <a:rPr lang="en-US" dirty="0"/>
              <a:t>-value might suggest non-significance, but if the bootstrapped CI does not cross 0, the effect is significant.</a:t>
            </a:r>
          </a:p>
        </p:txBody>
      </p:sp>
    </p:spTree>
    <p:extLst>
      <p:ext uri="{BB962C8B-B14F-4D97-AF65-F5344CB8AC3E}">
        <p14:creationId xmlns:p14="http://schemas.microsoft.com/office/powerpoint/2010/main" val="2354327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3C59847-55D8-ED9D-80B8-C32F5F53EA86}"/>
              </a:ext>
            </a:extLst>
          </p:cNvPr>
          <p:cNvPicPr>
            <a:picLocks noChangeAspect="1"/>
          </p:cNvPicPr>
          <p:nvPr/>
        </p:nvPicPr>
        <p:blipFill>
          <a:blip r:embed="rId3">
            <a:alphaModFix amt="60000"/>
          </a:blip>
          <a:srcRect t="15730"/>
          <a:stretch/>
        </p:blipFill>
        <p:spPr>
          <a:xfrm>
            <a:off x="-1" y="10"/>
            <a:ext cx="12192001" cy="6857990"/>
          </a:xfrm>
          <a:prstGeom prst="rect">
            <a:avLst/>
          </a:prstGeom>
        </p:spPr>
      </p:pic>
      <p:sp>
        <p:nvSpPr>
          <p:cNvPr id="2" name="Title 1">
            <a:extLst>
              <a:ext uri="{FF2B5EF4-FFF2-40B4-BE49-F238E27FC236}">
                <a16:creationId xmlns:a16="http://schemas.microsoft.com/office/drawing/2014/main" id="{C69E08F2-364C-6603-95E7-8B6D674A34D0}"/>
              </a:ext>
            </a:extLst>
          </p:cNvPr>
          <p:cNvSpPr>
            <a:spLocks noGrp="1"/>
          </p:cNvSpPr>
          <p:nvPr>
            <p:ph type="title"/>
          </p:nvPr>
        </p:nvSpPr>
        <p:spPr>
          <a:xfrm>
            <a:off x="-1" y="197172"/>
            <a:ext cx="12192001" cy="2057037"/>
          </a:xfrm>
        </p:spPr>
        <p:txBody>
          <a:bodyPr>
            <a:normAutofit/>
          </a:bodyPr>
          <a:lstStyle/>
          <a:p>
            <a:pPr algn="ctr"/>
            <a:r>
              <a:rPr lang="en-US" sz="5500" b="1" dirty="0">
                <a:solidFill>
                  <a:srgbClr val="FFFFFF"/>
                </a:solidFill>
              </a:rPr>
              <a:t>What You’ll Learn Today</a:t>
            </a:r>
          </a:p>
        </p:txBody>
      </p:sp>
      <p:graphicFrame>
        <p:nvGraphicFramePr>
          <p:cNvPr id="5" name="Content Placeholder 2">
            <a:extLst>
              <a:ext uri="{FF2B5EF4-FFF2-40B4-BE49-F238E27FC236}">
                <a16:creationId xmlns:a16="http://schemas.microsoft.com/office/drawing/2014/main" id="{7D2A5B10-17C6-9DC4-6AF3-1322EC02318C}"/>
              </a:ext>
            </a:extLst>
          </p:cNvPr>
          <p:cNvGraphicFramePr>
            <a:graphicFrameLocks noGrp="1"/>
          </p:cNvGraphicFramePr>
          <p:nvPr>
            <p:ph idx="1"/>
            <p:extLst>
              <p:ext uri="{D42A27DB-BD31-4B8C-83A1-F6EECF244321}">
                <p14:modId xmlns:p14="http://schemas.microsoft.com/office/powerpoint/2010/main" val="1935123785"/>
              </p:ext>
            </p:extLst>
          </p:nvPr>
        </p:nvGraphicFramePr>
        <p:xfrm>
          <a:off x="167049" y="2451370"/>
          <a:ext cx="11834301" cy="38326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95016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F16F4-A179-A893-67A3-3C352C630B26}"/>
              </a:ext>
            </a:extLst>
          </p:cNvPr>
          <p:cNvSpPr>
            <a:spLocks noGrp="1"/>
          </p:cNvSpPr>
          <p:nvPr>
            <p:ph type="title"/>
          </p:nvPr>
        </p:nvSpPr>
        <p:spPr>
          <a:xfrm>
            <a:off x="237699" y="-136991"/>
            <a:ext cx="10515600" cy="1325563"/>
          </a:xfrm>
        </p:spPr>
        <p:txBody>
          <a:bodyPr/>
          <a:lstStyle/>
          <a:p>
            <a:r>
              <a:rPr lang="en-US" b="1" dirty="0"/>
              <a:t>Reporting Mediation Results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B7E40D-56F6-A6C2-4924-323CE8AF480E}"/>
                  </a:ext>
                </a:extLst>
              </p:cNvPr>
              <p:cNvSpPr>
                <a:spLocks noGrp="1"/>
              </p:cNvSpPr>
              <p:nvPr>
                <p:ph idx="1"/>
              </p:nvPr>
            </p:nvSpPr>
            <p:spPr>
              <a:xfrm>
                <a:off x="237699" y="1074997"/>
                <a:ext cx="6674513" cy="5503223"/>
              </a:xfrm>
            </p:spPr>
            <p:txBody>
              <a:bodyPr>
                <a:normAutofit fontScale="70000" lnSpcReduction="20000"/>
              </a:bodyPr>
              <a:lstStyle/>
              <a:p>
                <a:pPr marL="0" indent="0">
                  <a:buNone/>
                </a:pPr>
                <a:r>
                  <a:rPr lang="en-US" b="1" u="sng" dirty="0"/>
                  <a:t>Mediator Model </a:t>
                </a:r>
                <a:r>
                  <a:rPr lang="en-US" u="sng" dirty="0"/>
                  <a:t>(a-path)</a:t>
                </a:r>
              </a:p>
              <a:p>
                <a:r>
                  <a:rPr lang="en-US" i="1" dirty="0"/>
                  <a:t>b</a:t>
                </a:r>
                <a:r>
                  <a:rPr lang="en-US" dirty="0"/>
                  <a:t> = 0.550, </a:t>
                </a:r>
                <a14:m>
                  <m:oMath xmlns:m="http://schemas.openxmlformats.org/officeDocument/2006/math">
                    <m:r>
                      <a:rPr lang="el-GR" sz="2800" i="1" smtClean="0">
                        <a:latin typeface="Cambria Math" panose="02040503050406030204" pitchFamily="18" charset="0"/>
                      </a:rPr>
                      <m:t>𝛽</m:t>
                    </m:r>
                    <m:r>
                      <a:rPr lang="el-GR" sz="2800" i="1" smtClean="0">
                        <a:latin typeface="Cambria Math" panose="02040503050406030204" pitchFamily="18" charset="0"/>
                      </a:rPr>
                      <m:t> </m:t>
                    </m:r>
                  </m:oMath>
                </a14:m>
                <a:r>
                  <a:rPr lang="en-US" dirty="0"/>
                  <a:t>= 0.458, </a:t>
                </a:r>
                <a:r>
                  <a:rPr lang="en-US" i="1" dirty="0"/>
                  <a:t>Z</a:t>
                </a:r>
                <a:r>
                  <a:rPr lang="en-US" dirty="0"/>
                  <a:t> = 3.605, </a:t>
                </a:r>
                <a:r>
                  <a:rPr lang="en-US" i="1" dirty="0"/>
                  <a:t>p </a:t>
                </a:r>
                <a:r>
                  <a:rPr lang="en-US" dirty="0"/>
                  <a:t>&lt; .001</a:t>
                </a:r>
              </a:p>
              <a:p>
                <a:pPr marL="0" indent="0">
                  <a:buNone/>
                </a:pPr>
                <a:endParaRPr lang="en-US" b="1" dirty="0"/>
              </a:p>
              <a:p>
                <a:pPr marL="0" indent="0">
                  <a:buNone/>
                </a:pPr>
                <a:r>
                  <a:rPr lang="en-US" b="1" u="sng" dirty="0"/>
                  <a:t>Outcome Model</a:t>
                </a:r>
              </a:p>
              <a:p>
                <a:r>
                  <a:rPr lang="en-US" dirty="0"/>
                  <a:t>Direct Effect (c’-path)</a:t>
                </a:r>
              </a:p>
              <a:p>
                <a:pPr lvl="1"/>
                <a:r>
                  <a:rPr lang="en-US" i="1" dirty="0"/>
                  <a:t>b</a:t>
                </a:r>
                <a:r>
                  <a:rPr lang="en-US" i="1" baseline="-25000" dirty="0"/>
                  <a:t>1</a:t>
                </a:r>
                <a:r>
                  <a:rPr lang="en-US" dirty="0"/>
                  <a:t> = -0.188, </a:t>
                </a:r>
                <a14:m>
                  <m:oMath xmlns:m="http://schemas.openxmlformats.org/officeDocument/2006/math">
                    <m:sSub>
                      <m:sSubPr>
                        <m:ctrlPr>
                          <a:rPr lang="en-US" i="1" smtClean="0">
                            <a:latin typeface="Cambria Math" panose="02040503050406030204" pitchFamily="18" charset="0"/>
                          </a:rPr>
                        </m:ctrlPr>
                      </m:sSubPr>
                      <m:e>
                        <m:r>
                          <a:rPr lang="el-GR" i="1">
                            <a:latin typeface="Cambria Math" panose="02040503050406030204" pitchFamily="18" charset="0"/>
                          </a:rPr>
                          <m:t>𝛽</m:t>
                        </m:r>
                      </m:e>
                      <m:sub>
                        <m:r>
                          <a:rPr lang="en-US" b="0" i="1" smtClean="0">
                            <a:latin typeface="Cambria Math" panose="02040503050406030204" pitchFamily="18" charset="0"/>
                          </a:rPr>
                          <m:t>1</m:t>
                        </m:r>
                      </m:sub>
                    </m:sSub>
                  </m:oMath>
                </a14:m>
                <a:r>
                  <a:rPr lang="en-US" dirty="0"/>
                  <a:t>= -0.125, </a:t>
                </a:r>
                <a:r>
                  <a:rPr lang="en-US" i="1" dirty="0"/>
                  <a:t>Z</a:t>
                </a:r>
                <a:r>
                  <a:rPr lang="en-US" dirty="0"/>
                  <a:t> = 0.297, </a:t>
                </a:r>
                <a:r>
                  <a:rPr lang="en-US" i="1" dirty="0"/>
                  <a:t>p </a:t>
                </a:r>
                <a:r>
                  <a:rPr lang="en-US" dirty="0"/>
                  <a:t>= .297</a:t>
                </a:r>
              </a:p>
              <a:p>
                <a:r>
                  <a:rPr lang="en-US" dirty="0"/>
                  <a:t>Mediator Effect (b-path)</a:t>
                </a:r>
              </a:p>
              <a:p>
                <a:pPr lvl="1"/>
                <a:r>
                  <a:rPr lang="en-US" i="1" dirty="0"/>
                  <a:t>b</a:t>
                </a:r>
                <a:r>
                  <a:rPr lang="en-US" i="1" baseline="-25000" dirty="0"/>
                  <a:t>2</a:t>
                </a:r>
                <a:r>
                  <a:rPr lang="en-US" dirty="0"/>
                  <a:t> = 0.285, </a:t>
                </a:r>
                <a14:m>
                  <m:oMath xmlns:m="http://schemas.openxmlformats.org/officeDocument/2006/math">
                    <m:sSub>
                      <m:sSubPr>
                        <m:ctrlPr>
                          <a:rPr lang="en-US" i="1" smtClean="0">
                            <a:latin typeface="Cambria Math" panose="02040503050406030204" pitchFamily="18" charset="0"/>
                          </a:rPr>
                        </m:ctrlPr>
                      </m:sSubPr>
                      <m:e>
                        <m:r>
                          <a:rPr lang="el-GR" i="1">
                            <a:latin typeface="Cambria Math" panose="02040503050406030204" pitchFamily="18" charset="0"/>
                          </a:rPr>
                          <m:t>𝛽</m:t>
                        </m:r>
                      </m:e>
                      <m:sub>
                        <m:r>
                          <a:rPr lang="en-US" b="0" i="1" smtClean="0">
                            <a:latin typeface="Cambria Math" panose="02040503050406030204" pitchFamily="18" charset="0"/>
                          </a:rPr>
                          <m:t>2</m:t>
                        </m:r>
                      </m:sub>
                    </m:sSub>
                  </m:oMath>
                </a14:m>
                <a:r>
                  <a:rPr lang="en-US" dirty="0"/>
                  <a:t>= 0.227, </a:t>
                </a:r>
                <a:r>
                  <a:rPr lang="en-US" i="1" dirty="0"/>
                  <a:t>Z</a:t>
                </a:r>
                <a:r>
                  <a:rPr lang="en-US" dirty="0"/>
                  <a:t> = 0.164, </a:t>
                </a:r>
                <a:r>
                  <a:rPr lang="en-US" i="1" dirty="0"/>
                  <a:t>p </a:t>
                </a:r>
                <a:r>
                  <a:rPr lang="en-US" dirty="0"/>
                  <a:t>= .164</a:t>
                </a:r>
                <a:br>
                  <a:rPr lang="en-US" dirty="0"/>
                </a:br>
                <a:endParaRPr lang="en-US" dirty="0"/>
              </a:p>
              <a:p>
                <a:pPr marL="0" indent="0">
                  <a:buNone/>
                </a:pPr>
                <a:r>
                  <a:rPr lang="en-US" b="1" u="sng" dirty="0"/>
                  <a:t>Mediation Results</a:t>
                </a:r>
              </a:p>
              <a:p>
                <a:r>
                  <a:rPr lang="en-US" b="1" dirty="0"/>
                  <a:t>Indirect Effect (a*b):</a:t>
                </a:r>
                <a:r>
                  <a:rPr lang="en-US" dirty="0"/>
                  <a:t> </a:t>
                </a:r>
                <a:r>
                  <a:rPr lang="el-GR" i="1" dirty="0"/>
                  <a:t>β</a:t>
                </a:r>
                <a:r>
                  <a:rPr lang="en-US" i="1" dirty="0"/>
                  <a:t> </a:t>
                </a:r>
                <a:r>
                  <a:rPr lang="en-US" dirty="0"/>
                  <a:t>= 0.104, 95% CI [0.023, 0.256]</a:t>
                </a:r>
              </a:p>
              <a:p>
                <a:r>
                  <a:rPr lang="en-US" b="1" dirty="0"/>
                  <a:t>Direct Effect (c’): </a:t>
                </a:r>
                <a:r>
                  <a:rPr lang="el-GR" i="1" dirty="0"/>
                  <a:t>β</a:t>
                </a:r>
                <a:r>
                  <a:rPr lang="en-US" i="1" dirty="0"/>
                  <a:t> </a:t>
                </a:r>
                <a:r>
                  <a:rPr lang="en-US" dirty="0"/>
                  <a:t>= -0.125, 95% CI [-0.328, 0.156]</a:t>
                </a:r>
                <a:endParaRPr lang="en-US" b="1" dirty="0"/>
              </a:p>
              <a:p>
                <a:r>
                  <a:rPr lang="en-US" b="1" dirty="0"/>
                  <a:t>Total Effect (c’ + (a*b)): </a:t>
                </a:r>
                <a:r>
                  <a:rPr lang="el-GR" i="1" dirty="0"/>
                  <a:t>β</a:t>
                </a:r>
                <a:r>
                  <a:rPr lang="en-US" i="1" dirty="0"/>
                  <a:t> </a:t>
                </a:r>
                <a:r>
                  <a:rPr lang="en-US" dirty="0"/>
                  <a:t>= -0.020, 95% CI [-0.189, 0.251]</a:t>
                </a:r>
                <a:br>
                  <a:rPr lang="en-US" dirty="0"/>
                </a:br>
                <a:endParaRPr lang="en-US" dirty="0"/>
              </a:p>
              <a:p>
                <a:pPr marL="0" indent="0">
                  <a:buNone/>
                </a:pPr>
                <a:r>
                  <a:rPr lang="en-US" b="1" u="sng" dirty="0"/>
                  <a:t>Model Fit</a:t>
                </a:r>
              </a:p>
              <a:p>
                <a:r>
                  <a:rPr lang="en-US" i="1" dirty="0"/>
                  <a:t>R</a:t>
                </a:r>
                <a:r>
                  <a:rPr lang="en-US" baseline="30000" dirty="0"/>
                  <a:t>2</a:t>
                </a:r>
                <a:r>
                  <a:rPr lang="en-US" baseline="-25000" dirty="0"/>
                  <a:t>PHQ9 </a:t>
                </a:r>
                <a:r>
                  <a:rPr lang="en-US" dirty="0"/>
                  <a:t>= .041</a:t>
                </a:r>
              </a:p>
              <a:p>
                <a:r>
                  <a:rPr lang="en-US" i="1" dirty="0"/>
                  <a:t>R</a:t>
                </a:r>
                <a:r>
                  <a:rPr lang="en-US" baseline="30000" dirty="0"/>
                  <a:t>2</a:t>
                </a:r>
                <a:r>
                  <a:rPr lang="en-US" baseline="-25000" dirty="0"/>
                  <a:t>AUDIT </a:t>
                </a:r>
                <a:r>
                  <a:rPr lang="en-US" dirty="0"/>
                  <a:t>= .210</a:t>
                </a:r>
              </a:p>
              <a:p>
                <a:endParaRPr lang="en-US" dirty="0"/>
              </a:p>
            </p:txBody>
          </p:sp>
        </mc:Choice>
        <mc:Fallback>
          <p:sp>
            <p:nvSpPr>
              <p:cNvPr id="3" name="Content Placeholder 2">
                <a:extLst>
                  <a:ext uri="{FF2B5EF4-FFF2-40B4-BE49-F238E27FC236}">
                    <a16:creationId xmlns:a16="http://schemas.microsoft.com/office/drawing/2014/main" id="{83B7E40D-56F6-A6C2-4924-323CE8AF480E}"/>
                  </a:ext>
                </a:extLst>
              </p:cNvPr>
              <p:cNvSpPr>
                <a:spLocks noGrp="1" noRot="1" noChangeAspect="1" noMove="1" noResize="1" noEditPoints="1" noAdjustHandles="1" noChangeArrowheads="1" noChangeShapeType="1" noTextEdit="1"/>
              </p:cNvSpPr>
              <p:nvPr>
                <p:ph idx="1"/>
              </p:nvPr>
            </p:nvSpPr>
            <p:spPr>
              <a:xfrm>
                <a:off x="237699" y="1074997"/>
                <a:ext cx="6674513" cy="5503223"/>
              </a:xfrm>
              <a:blipFill>
                <a:blip r:embed="rId3"/>
                <a:stretch>
                  <a:fillRect l="-1005" t="-1883" r="-5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DB744F3-FAA7-63FD-091A-6371741FDCD1}"/>
                  </a:ext>
                </a:extLst>
              </p:cNvPr>
              <p:cNvSpPr txBox="1"/>
              <p:nvPr/>
            </p:nvSpPr>
            <p:spPr>
              <a:xfrm>
                <a:off x="2737736" y="1001054"/>
                <a:ext cx="4174476"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rPr>
                        <m:t>𝐴𝑈𝐷𝐼𝑇</m:t>
                      </m:r>
                      <m:r>
                        <a:rPr lang="en-US" i="1" smtClean="0">
                          <a:latin typeface="Cambria Math" panose="02040503050406030204" pitchFamily="18" charset="0"/>
                        </a:rPr>
                        <m:t>= </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r>
                            <a:rPr lang="el-GR" sz="1800" i="1">
                              <a:latin typeface="Cambria Math" panose="02040503050406030204" pitchFamily="18" charset="0"/>
                            </a:rPr>
                            <m:t>𝛽</m:t>
                          </m:r>
                        </m:e>
                        <m:sub>
                          <m:r>
                            <a:rPr lang="en-US" sz="1800" i="1">
                              <a:latin typeface="Cambria Math" panose="02040503050406030204" pitchFamily="18" charset="0"/>
                            </a:rPr>
                            <m:t>1</m:t>
                          </m:r>
                        </m:sub>
                      </m:sSub>
                      <m:r>
                        <a:rPr lang="en-US" sz="1800" b="0" i="1" smtClean="0">
                          <a:latin typeface="Cambria Math" panose="02040503050406030204" pitchFamily="18" charset="0"/>
                        </a:rPr>
                        <m:t>𝐴𝑙𝑐</m:t>
                      </m:r>
                      <m:r>
                        <a:rPr lang="en-US" sz="1800" b="0" i="1" smtClean="0">
                          <a:latin typeface="Cambria Math" panose="02040503050406030204" pitchFamily="18" charset="0"/>
                        </a:rPr>
                        <m:t>30</m:t>
                      </m:r>
                      <m:r>
                        <a:rPr lang="en-US" sz="1800" b="0" i="1" smtClean="0">
                          <a:latin typeface="Cambria Math" panose="02040503050406030204" pitchFamily="18" charset="0"/>
                        </a:rPr>
                        <m:t>𝐷</m:t>
                      </m:r>
                      <m:r>
                        <a:rPr lang="en-US" sz="1800" b="0" i="1" smtClean="0">
                          <a:latin typeface="Cambria Math" panose="02040503050406030204" pitchFamily="18" charset="0"/>
                        </a:rPr>
                        <m:t>+</m:t>
                      </m:r>
                      <m:r>
                        <m:rPr>
                          <m:sty m:val="p"/>
                        </m:rPr>
                        <a:rPr lang="el-GR" sz="1800" i="1">
                          <a:latin typeface="Cambria Math" panose="02040503050406030204" pitchFamily="18" charset="0"/>
                        </a:rPr>
                        <m:t>ε</m:t>
                      </m:r>
                    </m:oMath>
                  </m:oMathPara>
                </a14:m>
                <a:endParaRPr lang="en-US" sz="1800" b="0" dirty="0"/>
              </a:p>
            </p:txBody>
          </p:sp>
        </mc:Choice>
        <mc:Fallback>
          <p:sp>
            <p:nvSpPr>
              <p:cNvPr id="4" name="TextBox 3">
                <a:extLst>
                  <a:ext uri="{FF2B5EF4-FFF2-40B4-BE49-F238E27FC236}">
                    <a16:creationId xmlns:a16="http://schemas.microsoft.com/office/drawing/2014/main" id="{6DB744F3-FAA7-63FD-091A-6371741FDCD1}"/>
                  </a:ext>
                </a:extLst>
              </p:cNvPr>
              <p:cNvSpPr txBox="1">
                <a:spLocks noRot="1" noChangeAspect="1" noMove="1" noResize="1" noEditPoints="1" noAdjustHandles="1" noChangeArrowheads="1" noChangeShapeType="1" noTextEdit="1"/>
              </p:cNvSpPr>
              <p:nvPr/>
            </p:nvSpPr>
            <p:spPr>
              <a:xfrm>
                <a:off x="2737736" y="1001054"/>
                <a:ext cx="4174476" cy="369332"/>
              </a:xfrm>
              <a:prstGeom prst="rect">
                <a:avLst/>
              </a:prstGeom>
              <a:blipFill>
                <a:blip r:embed="rId4"/>
                <a:stretch>
                  <a:fillRect b="-131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A4985E9-046E-0273-8417-503FC5F89E99}"/>
                  </a:ext>
                </a:extLst>
              </p:cNvPr>
              <p:cNvSpPr txBox="1"/>
              <p:nvPr/>
            </p:nvSpPr>
            <p:spPr>
              <a:xfrm>
                <a:off x="2143680" y="2025525"/>
                <a:ext cx="5362588"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𝐷𝑒𝑝𝑟𝑒𝑠𝑠𝑖𝑜𝑛</m:t>
                      </m:r>
                      <m:r>
                        <a:rPr lang="en-US" i="1" smtClean="0">
                          <a:latin typeface="Cambria Math" panose="02040503050406030204" pitchFamily="18" charset="0"/>
                        </a:rPr>
                        <m:t>= </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r>
                            <a:rPr lang="el-GR" sz="1800" i="1">
                              <a:latin typeface="Cambria Math" panose="02040503050406030204" pitchFamily="18" charset="0"/>
                            </a:rPr>
                            <m:t>𝛽</m:t>
                          </m:r>
                        </m:e>
                        <m:sub>
                          <m:r>
                            <a:rPr lang="en-US" sz="1800" i="1">
                              <a:latin typeface="Cambria Math" panose="02040503050406030204" pitchFamily="18" charset="0"/>
                            </a:rPr>
                            <m:t>1</m:t>
                          </m:r>
                        </m:sub>
                      </m:sSub>
                      <m:r>
                        <a:rPr lang="en-US" sz="1800" b="0" i="1" smtClean="0">
                          <a:latin typeface="Cambria Math" panose="02040503050406030204" pitchFamily="18" charset="0"/>
                        </a:rPr>
                        <m:t>𝐴𝑙𝑐</m:t>
                      </m:r>
                      <m:r>
                        <a:rPr lang="en-US" sz="1800" b="0" i="1" smtClean="0">
                          <a:latin typeface="Cambria Math" panose="02040503050406030204" pitchFamily="18" charset="0"/>
                        </a:rPr>
                        <m:t>30</m:t>
                      </m:r>
                      <m:r>
                        <a:rPr lang="en-US" sz="1800" b="0" i="1" smtClean="0">
                          <a:latin typeface="Cambria Math" panose="02040503050406030204" pitchFamily="18" charset="0"/>
                        </a:rPr>
                        <m:t>𝐷</m:t>
                      </m:r>
                      <m:r>
                        <a:rPr lang="en-US" sz="1800" b="0" i="1" smtClean="0">
                          <a:latin typeface="Cambria Math" panose="02040503050406030204" pitchFamily="18" charset="0"/>
                        </a:rPr>
                        <m:t>+</m:t>
                      </m:r>
                      <m:sSub>
                        <m:sSubPr>
                          <m:ctrlPr>
                            <a:rPr lang="en-US" i="1">
                              <a:latin typeface="Cambria Math" panose="02040503050406030204" pitchFamily="18" charset="0"/>
                            </a:rPr>
                          </m:ctrlPr>
                        </m:sSubPr>
                        <m:e>
                          <m:r>
                            <a:rPr lang="el-GR" i="1">
                              <a:latin typeface="Cambria Math" panose="02040503050406030204" pitchFamily="18" charset="0"/>
                            </a:rPr>
                            <m:t>𝛽</m:t>
                          </m:r>
                        </m:e>
                        <m:sub>
                          <m:r>
                            <a:rPr lang="en-US" b="0" i="1" smtClean="0">
                              <a:latin typeface="Cambria Math" panose="02040503050406030204" pitchFamily="18" charset="0"/>
                            </a:rPr>
                            <m:t>2</m:t>
                          </m:r>
                        </m:sub>
                      </m:sSub>
                      <m:r>
                        <a:rPr lang="en-US" b="0" i="1" smtClean="0">
                          <a:latin typeface="Cambria Math" panose="02040503050406030204" pitchFamily="18" charset="0"/>
                        </a:rPr>
                        <m:t>𝐴𝑈𝐷𝐼𝑇</m:t>
                      </m:r>
                      <m:r>
                        <a:rPr lang="en-US" sz="1800" b="0" i="1" smtClean="0">
                          <a:latin typeface="Cambria Math" panose="02040503050406030204" pitchFamily="18" charset="0"/>
                        </a:rPr>
                        <m:t>+</m:t>
                      </m:r>
                      <m:r>
                        <m:rPr>
                          <m:sty m:val="p"/>
                        </m:rPr>
                        <a:rPr lang="el-GR" sz="1800" i="1">
                          <a:latin typeface="Cambria Math" panose="02040503050406030204" pitchFamily="18" charset="0"/>
                        </a:rPr>
                        <m:t>ε</m:t>
                      </m:r>
                    </m:oMath>
                  </m:oMathPara>
                </a14:m>
                <a:endParaRPr lang="en-US" sz="1800" b="0" dirty="0"/>
              </a:p>
            </p:txBody>
          </p:sp>
        </mc:Choice>
        <mc:Fallback>
          <p:sp>
            <p:nvSpPr>
              <p:cNvPr id="5" name="TextBox 4">
                <a:extLst>
                  <a:ext uri="{FF2B5EF4-FFF2-40B4-BE49-F238E27FC236}">
                    <a16:creationId xmlns:a16="http://schemas.microsoft.com/office/drawing/2014/main" id="{BA4985E9-046E-0273-8417-503FC5F89E99}"/>
                  </a:ext>
                </a:extLst>
              </p:cNvPr>
              <p:cNvSpPr txBox="1">
                <a:spLocks noRot="1" noChangeAspect="1" noMove="1" noResize="1" noEditPoints="1" noAdjustHandles="1" noChangeArrowheads="1" noChangeShapeType="1" noTextEdit="1"/>
              </p:cNvSpPr>
              <p:nvPr/>
            </p:nvSpPr>
            <p:spPr>
              <a:xfrm>
                <a:off x="2143680" y="2025525"/>
                <a:ext cx="5362588" cy="369332"/>
              </a:xfrm>
              <a:prstGeom prst="rect">
                <a:avLst/>
              </a:prstGeom>
              <a:blipFill>
                <a:blip r:embed="rId5"/>
                <a:stretch>
                  <a:fillRect b="-13115"/>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A0D254A2-BF92-23F2-BE95-A862A2A34228}"/>
              </a:ext>
            </a:extLst>
          </p:cNvPr>
          <p:cNvGrpSpPr/>
          <p:nvPr/>
        </p:nvGrpSpPr>
        <p:grpSpPr>
          <a:xfrm>
            <a:off x="6068247" y="3716459"/>
            <a:ext cx="5886054" cy="2935704"/>
            <a:chOff x="4993105" y="3429000"/>
            <a:chExt cx="5886054" cy="2935704"/>
          </a:xfrm>
        </p:grpSpPr>
        <p:sp>
          <p:nvSpPr>
            <p:cNvPr id="7" name="Rectangle 6">
              <a:extLst>
                <a:ext uri="{FF2B5EF4-FFF2-40B4-BE49-F238E27FC236}">
                  <a16:creationId xmlns:a16="http://schemas.microsoft.com/office/drawing/2014/main" id="{F383C374-7DE5-B5B6-CB2C-5E5931C67762}"/>
                </a:ext>
              </a:extLst>
            </p:cNvPr>
            <p:cNvSpPr/>
            <p:nvPr/>
          </p:nvSpPr>
          <p:spPr>
            <a:xfrm>
              <a:off x="4993105"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Alc30D</a:t>
              </a:r>
            </a:p>
          </p:txBody>
        </p:sp>
        <p:sp>
          <p:nvSpPr>
            <p:cNvPr id="8" name="Rectangle 7">
              <a:extLst>
                <a:ext uri="{FF2B5EF4-FFF2-40B4-BE49-F238E27FC236}">
                  <a16:creationId xmlns:a16="http://schemas.microsoft.com/office/drawing/2014/main" id="{31EE99AB-05F5-8BCD-96CE-44D267720AD2}"/>
                </a:ext>
              </a:extLst>
            </p:cNvPr>
            <p:cNvSpPr/>
            <p:nvPr/>
          </p:nvSpPr>
          <p:spPr>
            <a:xfrm>
              <a:off x="8917141"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Depression</a:t>
              </a:r>
            </a:p>
          </p:txBody>
        </p:sp>
        <p:cxnSp>
          <p:nvCxnSpPr>
            <p:cNvPr id="9" name="Straight Arrow Connector 8">
              <a:extLst>
                <a:ext uri="{FF2B5EF4-FFF2-40B4-BE49-F238E27FC236}">
                  <a16:creationId xmlns:a16="http://schemas.microsoft.com/office/drawing/2014/main" id="{FC94FD0E-4D96-5CA3-2B05-EBA8416C3191}"/>
                </a:ext>
              </a:extLst>
            </p:cNvPr>
            <p:cNvCxnSpPr>
              <a:cxnSpLocks/>
              <a:stCxn id="7" idx="3"/>
              <a:endCxn id="8" idx="1"/>
            </p:cNvCxnSpPr>
            <p:nvPr/>
          </p:nvCxnSpPr>
          <p:spPr>
            <a:xfrm>
              <a:off x="6955123" y="5860796"/>
              <a:ext cx="196201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Rectangle 9">
              <a:extLst>
                <a:ext uri="{FF2B5EF4-FFF2-40B4-BE49-F238E27FC236}">
                  <a16:creationId xmlns:a16="http://schemas.microsoft.com/office/drawing/2014/main" id="{A6689D9E-D0F8-F988-F5A8-48A49C49E4FE}"/>
                </a:ext>
              </a:extLst>
            </p:cNvPr>
            <p:cNvSpPr/>
            <p:nvPr/>
          </p:nvSpPr>
          <p:spPr>
            <a:xfrm>
              <a:off x="6955123" y="3429000"/>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AUDIT</a:t>
              </a:r>
            </a:p>
          </p:txBody>
        </p:sp>
        <p:cxnSp>
          <p:nvCxnSpPr>
            <p:cNvPr id="11" name="Straight Arrow Connector 10">
              <a:extLst>
                <a:ext uri="{FF2B5EF4-FFF2-40B4-BE49-F238E27FC236}">
                  <a16:creationId xmlns:a16="http://schemas.microsoft.com/office/drawing/2014/main" id="{896CFB05-96D8-0122-737B-11D420273F9C}"/>
                </a:ext>
              </a:extLst>
            </p:cNvPr>
            <p:cNvCxnSpPr>
              <a:cxnSpLocks/>
              <a:stCxn id="7" idx="0"/>
              <a:endCxn id="10" idx="1"/>
            </p:cNvCxnSpPr>
            <p:nvPr/>
          </p:nvCxnSpPr>
          <p:spPr>
            <a:xfrm flipV="1">
              <a:off x="5974114"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9A77E6A3-6DD0-E0AF-B702-B1BB8809BC22}"/>
                </a:ext>
              </a:extLst>
            </p:cNvPr>
            <p:cNvCxnSpPr>
              <a:cxnSpLocks/>
              <a:stCxn id="10" idx="3"/>
              <a:endCxn id="8" idx="0"/>
            </p:cNvCxnSpPr>
            <p:nvPr/>
          </p:nvCxnSpPr>
          <p:spPr>
            <a:xfrm>
              <a:off x="8917141"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4" name="TextBox 13">
            <a:extLst>
              <a:ext uri="{FF2B5EF4-FFF2-40B4-BE49-F238E27FC236}">
                <a16:creationId xmlns:a16="http://schemas.microsoft.com/office/drawing/2014/main" id="{3F640457-2E90-7EF1-F8CD-886FE2E64B05}"/>
              </a:ext>
            </a:extLst>
          </p:cNvPr>
          <p:cNvSpPr txBox="1"/>
          <p:nvPr/>
        </p:nvSpPr>
        <p:spPr>
          <a:xfrm>
            <a:off x="8030265" y="6138936"/>
            <a:ext cx="1962018" cy="369332"/>
          </a:xfrm>
          <a:prstGeom prst="rect">
            <a:avLst/>
          </a:prstGeom>
          <a:noFill/>
        </p:spPr>
        <p:txBody>
          <a:bodyPr wrap="square" rtlCol="0">
            <a:spAutoFit/>
          </a:bodyPr>
          <a:lstStyle/>
          <a:p>
            <a:pPr algn="ctr"/>
            <a:r>
              <a:rPr lang="en-US" dirty="0"/>
              <a:t>-0.125</a:t>
            </a:r>
          </a:p>
        </p:txBody>
      </p:sp>
      <p:sp>
        <p:nvSpPr>
          <p:cNvPr id="15" name="TextBox 14">
            <a:extLst>
              <a:ext uri="{FF2B5EF4-FFF2-40B4-BE49-F238E27FC236}">
                <a16:creationId xmlns:a16="http://schemas.microsoft.com/office/drawing/2014/main" id="{D944D19D-E4CF-C376-1FE6-4FC11CA6607F}"/>
              </a:ext>
            </a:extLst>
          </p:cNvPr>
          <p:cNvSpPr txBox="1"/>
          <p:nvPr/>
        </p:nvSpPr>
        <p:spPr>
          <a:xfrm rot="18278524">
            <a:off x="6617072" y="4226859"/>
            <a:ext cx="2156346" cy="369332"/>
          </a:xfrm>
          <a:prstGeom prst="rect">
            <a:avLst/>
          </a:prstGeom>
          <a:noFill/>
        </p:spPr>
        <p:txBody>
          <a:bodyPr wrap="square" rtlCol="0">
            <a:spAutoFit/>
          </a:bodyPr>
          <a:lstStyle/>
          <a:p>
            <a:r>
              <a:rPr lang="en-US" dirty="0"/>
              <a:t>-.458***</a:t>
            </a:r>
          </a:p>
        </p:txBody>
      </p:sp>
      <p:sp>
        <p:nvSpPr>
          <p:cNvPr id="16" name="TextBox 15">
            <a:extLst>
              <a:ext uri="{FF2B5EF4-FFF2-40B4-BE49-F238E27FC236}">
                <a16:creationId xmlns:a16="http://schemas.microsoft.com/office/drawing/2014/main" id="{BF9136D2-EEE0-E510-759D-2DCC84E75EF6}"/>
              </a:ext>
            </a:extLst>
          </p:cNvPr>
          <p:cNvSpPr txBox="1"/>
          <p:nvPr/>
        </p:nvSpPr>
        <p:spPr>
          <a:xfrm rot="3332901">
            <a:off x="10186885" y="4940318"/>
            <a:ext cx="1339266" cy="369332"/>
          </a:xfrm>
          <a:prstGeom prst="rect">
            <a:avLst/>
          </a:prstGeom>
          <a:noFill/>
        </p:spPr>
        <p:txBody>
          <a:bodyPr wrap="square" rtlCol="0">
            <a:spAutoFit/>
          </a:bodyPr>
          <a:lstStyle/>
          <a:p>
            <a:r>
              <a:rPr lang="en-US" dirty="0"/>
              <a:t>0.227</a:t>
            </a:r>
          </a:p>
        </p:txBody>
      </p:sp>
      <p:sp>
        <p:nvSpPr>
          <p:cNvPr id="17" name="TextBox 16">
            <a:extLst>
              <a:ext uri="{FF2B5EF4-FFF2-40B4-BE49-F238E27FC236}">
                <a16:creationId xmlns:a16="http://schemas.microsoft.com/office/drawing/2014/main" id="{356C9AE0-5FD9-74C4-3DF7-94D77F42D907}"/>
              </a:ext>
            </a:extLst>
          </p:cNvPr>
          <p:cNvSpPr txBox="1"/>
          <p:nvPr/>
        </p:nvSpPr>
        <p:spPr>
          <a:xfrm>
            <a:off x="8030264" y="5468999"/>
            <a:ext cx="1962017" cy="369332"/>
          </a:xfrm>
          <a:prstGeom prst="rect">
            <a:avLst/>
          </a:prstGeom>
          <a:noFill/>
        </p:spPr>
        <p:txBody>
          <a:bodyPr wrap="square" rtlCol="0">
            <a:spAutoFit/>
          </a:bodyPr>
          <a:lstStyle/>
          <a:p>
            <a:pPr algn="ctr"/>
            <a:r>
              <a:rPr lang="en-US" dirty="0"/>
              <a:t>-0.020</a:t>
            </a:r>
          </a:p>
        </p:txBody>
      </p:sp>
      <p:sp>
        <p:nvSpPr>
          <p:cNvPr id="18" name="TextBox 17">
            <a:extLst>
              <a:ext uri="{FF2B5EF4-FFF2-40B4-BE49-F238E27FC236}">
                <a16:creationId xmlns:a16="http://schemas.microsoft.com/office/drawing/2014/main" id="{36ED99A8-9F92-58E5-F92C-A39F9C68AB36}"/>
              </a:ext>
            </a:extLst>
          </p:cNvPr>
          <p:cNvSpPr txBox="1"/>
          <p:nvPr/>
        </p:nvSpPr>
        <p:spPr>
          <a:xfrm>
            <a:off x="7591904" y="2659289"/>
            <a:ext cx="2838735" cy="646331"/>
          </a:xfrm>
          <a:prstGeom prst="rect">
            <a:avLst/>
          </a:prstGeom>
          <a:noFill/>
        </p:spPr>
        <p:txBody>
          <a:bodyPr wrap="square" rtlCol="0">
            <a:spAutoFit/>
          </a:bodyPr>
          <a:lstStyle/>
          <a:p>
            <a:pPr algn="ctr"/>
            <a:r>
              <a:rPr lang="en-US" b="1" dirty="0"/>
              <a:t>Figure 1</a:t>
            </a:r>
          </a:p>
          <a:p>
            <a:pPr algn="ctr"/>
            <a:r>
              <a:rPr lang="en-US" i="1" dirty="0"/>
              <a:t>Mediation Model</a:t>
            </a:r>
          </a:p>
        </p:txBody>
      </p:sp>
    </p:spTree>
    <p:extLst>
      <p:ext uri="{BB962C8B-B14F-4D97-AF65-F5344CB8AC3E}">
        <p14:creationId xmlns:p14="http://schemas.microsoft.com/office/powerpoint/2010/main" val="234388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4" grpId="0"/>
      <p:bldP spid="15" grpId="0"/>
      <p:bldP spid="16" grpId="0"/>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168EEBD-BC28-A5BD-CC83-5B9AA176E2D3}"/>
              </a:ext>
            </a:extLst>
          </p:cNvPr>
          <p:cNvPicPr>
            <a:picLocks noChangeAspect="1"/>
          </p:cNvPicPr>
          <p:nvPr/>
        </p:nvPicPr>
        <p:blipFill>
          <a:blip r:embed="rId3">
            <a:duotone>
              <a:schemeClr val="bg2">
                <a:shade val="45000"/>
                <a:satMod val="135000"/>
              </a:schemeClr>
              <a:prstClr val="white"/>
            </a:duotone>
          </a:blip>
          <a:srcRect b="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D1A0DF-D6ED-9554-3B72-3CED66B8208D}"/>
              </a:ext>
            </a:extLst>
          </p:cNvPr>
          <p:cNvSpPr>
            <a:spLocks noGrp="1"/>
          </p:cNvSpPr>
          <p:nvPr>
            <p:ph type="title"/>
          </p:nvPr>
        </p:nvSpPr>
        <p:spPr>
          <a:xfrm>
            <a:off x="838200" y="365125"/>
            <a:ext cx="10515600" cy="1325563"/>
          </a:xfrm>
        </p:spPr>
        <p:txBody>
          <a:bodyPr>
            <a:normAutofit/>
          </a:bodyPr>
          <a:lstStyle/>
          <a:p>
            <a:r>
              <a:rPr lang="en-US" b="1" dirty="0"/>
              <a:t>Power Analysis with G*Power</a:t>
            </a:r>
            <a:endParaRPr lang="en-US" dirty="0"/>
          </a:p>
        </p:txBody>
      </p:sp>
      <p:sp>
        <p:nvSpPr>
          <p:cNvPr id="4" name="Content Placeholder 3">
            <a:extLst>
              <a:ext uri="{FF2B5EF4-FFF2-40B4-BE49-F238E27FC236}">
                <a16:creationId xmlns:a16="http://schemas.microsoft.com/office/drawing/2014/main" id="{2F74F2E5-680E-E1A0-7C57-A711C10719B5}"/>
              </a:ext>
            </a:extLst>
          </p:cNvPr>
          <p:cNvSpPr>
            <a:spLocks noGrp="1"/>
          </p:cNvSpPr>
          <p:nvPr>
            <p:ph idx="1"/>
          </p:nvPr>
        </p:nvSpPr>
        <p:spPr/>
        <p:txBody>
          <a:bodyPr/>
          <a:lstStyle/>
          <a:p>
            <a:r>
              <a:rPr lang="en-US" dirty="0">
                <a:hlinkClick r:id="rId4"/>
              </a:rPr>
              <a:t>Download G*Power</a:t>
            </a:r>
            <a:endParaRPr lang="en-US" dirty="0"/>
          </a:p>
        </p:txBody>
      </p:sp>
    </p:spTree>
    <p:extLst>
      <p:ext uri="{BB962C8B-B14F-4D97-AF65-F5344CB8AC3E}">
        <p14:creationId xmlns:p14="http://schemas.microsoft.com/office/powerpoint/2010/main" val="3957978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56CE8C-E519-269B-BD97-32C85F416C40}"/>
              </a:ext>
            </a:extLst>
          </p:cNvPr>
          <p:cNvSpPr/>
          <p:nvPr/>
        </p:nvSpPr>
        <p:spPr>
          <a:xfrm>
            <a:off x="-648182" y="-370390"/>
            <a:ext cx="14236860" cy="16320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2E444-7018-4BDD-C902-A03201ADD637}"/>
              </a:ext>
            </a:extLst>
          </p:cNvPr>
          <p:cNvSpPr>
            <a:spLocks noGrp="1"/>
          </p:cNvSpPr>
          <p:nvPr>
            <p:ph type="title"/>
          </p:nvPr>
        </p:nvSpPr>
        <p:spPr>
          <a:xfrm>
            <a:off x="664580" y="18255"/>
            <a:ext cx="10515600" cy="1325563"/>
          </a:xfrm>
        </p:spPr>
        <p:txBody>
          <a:bodyPr/>
          <a:lstStyle/>
          <a:p>
            <a:r>
              <a:rPr lang="en-US" b="1" dirty="0">
                <a:solidFill>
                  <a:schemeClr val="bg1"/>
                </a:solidFill>
              </a:rPr>
              <a:t>Introduction to Moderation</a:t>
            </a:r>
          </a:p>
        </p:txBody>
      </p:sp>
      <p:sp>
        <p:nvSpPr>
          <p:cNvPr id="3" name="Content Placeholder 2">
            <a:extLst>
              <a:ext uri="{FF2B5EF4-FFF2-40B4-BE49-F238E27FC236}">
                <a16:creationId xmlns:a16="http://schemas.microsoft.com/office/drawing/2014/main" id="{2A62003A-B4EC-FCAB-8540-DA12E1E74498}"/>
              </a:ext>
            </a:extLst>
          </p:cNvPr>
          <p:cNvSpPr>
            <a:spLocks noGrp="1"/>
          </p:cNvSpPr>
          <p:nvPr>
            <p:ph idx="1"/>
          </p:nvPr>
        </p:nvSpPr>
        <p:spPr>
          <a:xfrm>
            <a:off x="419100" y="1732463"/>
            <a:ext cx="11353800" cy="4351338"/>
          </a:xfrm>
        </p:spPr>
        <p:txBody>
          <a:bodyPr/>
          <a:lstStyle/>
          <a:p>
            <a:r>
              <a:rPr lang="en-US" b="1" dirty="0"/>
              <a:t>Definition: </a:t>
            </a:r>
            <a:r>
              <a:rPr lang="en-US" dirty="0"/>
              <a:t>When the </a:t>
            </a:r>
            <a:r>
              <a:rPr lang="en-US" b="1" u="sng" dirty="0"/>
              <a:t>strength or direction</a:t>
            </a:r>
            <a:r>
              <a:rPr lang="en-US" b="1" dirty="0"/>
              <a:t> </a:t>
            </a:r>
            <a:r>
              <a:rPr lang="en-US" dirty="0"/>
              <a:t>of a relationship between two variables </a:t>
            </a:r>
            <a:r>
              <a:rPr lang="en-US" b="1" u="sng" dirty="0"/>
              <a:t>DEPENDS</a:t>
            </a:r>
            <a:r>
              <a:rPr lang="en-US" dirty="0"/>
              <a:t> on a third variable (i.e., the moderator)</a:t>
            </a:r>
            <a:br>
              <a:rPr lang="en-US" dirty="0"/>
            </a:br>
            <a:endParaRPr lang="en-US" b="1" u="sng" dirty="0"/>
          </a:p>
          <a:p>
            <a:r>
              <a:rPr lang="en-US" b="1" dirty="0"/>
              <a:t>Key question(s):</a:t>
            </a:r>
          </a:p>
          <a:p>
            <a:pPr lvl="1"/>
            <a:r>
              <a:rPr lang="en-US" dirty="0"/>
              <a:t>When?</a:t>
            </a:r>
          </a:p>
          <a:p>
            <a:pPr lvl="1"/>
            <a:r>
              <a:rPr lang="en-US" dirty="0"/>
              <a:t>For whom?</a:t>
            </a:r>
          </a:p>
          <a:p>
            <a:pPr lvl="1"/>
            <a:r>
              <a:rPr lang="en-US" dirty="0"/>
              <a:t>Under what conditions?</a:t>
            </a:r>
          </a:p>
          <a:p>
            <a:endParaRPr lang="en-US" dirty="0"/>
          </a:p>
          <a:p>
            <a:pPr marL="0" indent="0">
              <a:buNone/>
            </a:pPr>
            <a:endParaRPr lang="en-US" dirty="0"/>
          </a:p>
        </p:txBody>
      </p:sp>
      <p:grpSp>
        <p:nvGrpSpPr>
          <p:cNvPr id="28" name="Group 27">
            <a:extLst>
              <a:ext uri="{FF2B5EF4-FFF2-40B4-BE49-F238E27FC236}">
                <a16:creationId xmlns:a16="http://schemas.microsoft.com/office/drawing/2014/main" id="{C8CB6CC5-C852-9EB5-A91F-94F427C5525F}"/>
              </a:ext>
            </a:extLst>
          </p:cNvPr>
          <p:cNvGrpSpPr/>
          <p:nvPr/>
        </p:nvGrpSpPr>
        <p:grpSpPr>
          <a:xfrm>
            <a:off x="4660478" y="3678865"/>
            <a:ext cx="7112422" cy="2635735"/>
            <a:chOff x="6527800" y="3079750"/>
            <a:chExt cx="5207000" cy="2041979"/>
          </a:xfrm>
        </p:grpSpPr>
        <p:sp>
          <p:nvSpPr>
            <p:cNvPr id="7" name="Rectangle 6">
              <a:extLst>
                <a:ext uri="{FF2B5EF4-FFF2-40B4-BE49-F238E27FC236}">
                  <a16:creationId xmlns:a16="http://schemas.microsoft.com/office/drawing/2014/main" id="{3CA905F8-09DC-F0AF-FFBA-7E35315E5928}"/>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Predictor (X)</a:t>
              </a:r>
            </a:p>
          </p:txBody>
        </p:sp>
        <p:sp>
          <p:nvSpPr>
            <p:cNvPr id="11" name="Rectangle 10">
              <a:extLst>
                <a:ext uri="{FF2B5EF4-FFF2-40B4-BE49-F238E27FC236}">
                  <a16:creationId xmlns:a16="http://schemas.microsoft.com/office/drawing/2014/main" id="{4C3C3177-F79D-7FED-4292-2CAA30D774A1}"/>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Outcome (Y)</a:t>
              </a:r>
            </a:p>
          </p:txBody>
        </p:sp>
        <p:sp>
          <p:nvSpPr>
            <p:cNvPr id="15" name="Rectangle 14">
              <a:extLst>
                <a:ext uri="{FF2B5EF4-FFF2-40B4-BE49-F238E27FC236}">
                  <a16:creationId xmlns:a16="http://schemas.microsoft.com/office/drawing/2014/main" id="{0FA9B24D-6DFE-92B3-E283-E78C3B0DA51F}"/>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Moderator (W)</a:t>
              </a:r>
            </a:p>
          </p:txBody>
        </p:sp>
        <p:cxnSp>
          <p:nvCxnSpPr>
            <p:cNvPr id="19" name="Straight Arrow Connector 18">
              <a:extLst>
                <a:ext uri="{FF2B5EF4-FFF2-40B4-BE49-F238E27FC236}">
                  <a16:creationId xmlns:a16="http://schemas.microsoft.com/office/drawing/2014/main" id="{C021BCAC-1F79-6093-F0A5-BB9982F18929}"/>
                </a:ext>
              </a:extLst>
            </p:cNvPr>
            <p:cNvCxnSpPr>
              <a:cxnSpLocks/>
              <a:stCxn id="7" idx="3"/>
              <a:endCxn id="11"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B6E59AE-D046-1D61-E159-72F2F03EDD2F}"/>
                </a:ext>
              </a:extLst>
            </p:cNvPr>
            <p:cNvCxnSpPr>
              <a:cxnSpLocks/>
              <a:stCxn id="15"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5" name="Group 4">
            <a:extLst>
              <a:ext uri="{FF2B5EF4-FFF2-40B4-BE49-F238E27FC236}">
                <a16:creationId xmlns:a16="http://schemas.microsoft.com/office/drawing/2014/main" id="{E39422EF-1C73-FA3C-7CAA-6A8B00F2909E}"/>
              </a:ext>
            </a:extLst>
          </p:cNvPr>
          <p:cNvGrpSpPr/>
          <p:nvPr/>
        </p:nvGrpSpPr>
        <p:grpSpPr>
          <a:xfrm>
            <a:off x="4660479" y="3678865"/>
            <a:ext cx="7112421" cy="2635735"/>
            <a:chOff x="6527800" y="3079750"/>
            <a:chExt cx="5207000" cy="2041979"/>
          </a:xfrm>
        </p:grpSpPr>
        <p:sp>
          <p:nvSpPr>
            <p:cNvPr id="6" name="Rectangle 5">
              <a:extLst>
                <a:ext uri="{FF2B5EF4-FFF2-40B4-BE49-F238E27FC236}">
                  <a16:creationId xmlns:a16="http://schemas.microsoft.com/office/drawing/2014/main" id="{B6CF96D9-39F3-31CD-DD39-6DE051732523}"/>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Stress (X)</a:t>
              </a:r>
            </a:p>
          </p:txBody>
        </p:sp>
        <p:sp>
          <p:nvSpPr>
            <p:cNvPr id="8" name="Rectangle 7">
              <a:extLst>
                <a:ext uri="{FF2B5EF4-FFF2-40B4-BE49-F238E27FC236}">
                  <a16:creationId xmlns:a16="http://schemas.microsoft.com/office/drawing/2014/main" id="{5367C297-069C-9C8B-0C98-AFC3322C7955}"/>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Depression (Y)</a:t>
              </a:r>
            </a:p>
          </p:txBody>
        </p:sp>
        <p:sp>
          <p:nvSpPr>
            <p:cNvPr id="9" name="Rectangle 8">
              <a:extLst>
                <a:ext uri="{FF2B5EF4-FFF2-40B4-BE49-F238E27FC236}">
                  <a16:creationId xmlns:a16="http://schemas.microsoft.com/office/drawing/2014/main" id="{1C95D851-D912-333F-2C1D-FF9239783859}"/>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Support (W)</a:t>
              </a:r>
            </a:p>
          </p:txBody>
        </p:sp>
        <p:cxnSp>
          <p:nvCxnSpPr>
            <p:cNvPr id="10" name="Straight Arrow Connector 9">
              <a:extLst>
                <a:ext uri="{FF2B5EF4-FFF2-40B4-BE49-F238E27FC236}">
                  <a16:creationId xmlns:a16="http://schemas.microsoft.com/office/drawing/2014/main" id="{031F844F-1F29-9CF4-A02C-7BBFA0B75849}"/>
                </a:ext>
              </a:extLst>
            </p:cNvPr>
            <p:cNvCxnSpPr>
              <a:cxnSpLocks/>
              <a:stCxn id="6" idx="3"/>
              <a:endCxn id="8"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38408A48-C427-7BBA-BD85-DF5E2A5FFE4C}"/>
                </a:ext>
              </a:extLst>
            </p:cNvPr>
            <p:cNvCxnSpPr>
              <a:cxnSpLocks/>
              <a:stCxn id="9"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8006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527F3-1A24-F5CE-8A2D-051500F742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96DE91-AD87-8FD9-6CF7-440E7A79CD88}"/>
              </a:ext>
            </a:extLst>
          </p:cNvPr>
          <p:cNvSpPr>
            <a:spLocks noGrp="1"/>
          </p:cNvSpPr>
          <p:nvPr>
            <p:ph type="title"/>
          </p:nvPr>
        </p:nvSpPr>
        <p:spPr>
          <a:xfrm>
            <a:off x="838200" y="18255"/>
            <a:ext cx="10515600" cy="1325563"/>
          </a:xfrm>
        </p:spPr>
        <p:txBody>
          <a:bodyPr/>
          <a:lstStyle/>
          <a:p>
            <a:r>
              <a:rPr lang="en-US" b="1" dirty="0"/>
              <a:t>Moderation: Strength of X</a:t>
            </a:r>
            <a:r>
              <a:rPr lang="en-US" b="0" i="0" dirty="0">
                <a:effectLst/>
                <a:latin typeface="Google Sans"/>
              </a:rPr>
              <a:t>→</a:t>
            </a:r>
            <a:r>
              <a:rPr lang="en-US" b="1" dirty="0"/>
              <a:t>Y Relationship</a:t>
            </a:r>
          </a:p>
        </p:txBody>
      </p:sp>
      <p:grpSp>
        <p:nvGrpSpPr>
          <p:cNvPr id="28" name="Group 27">
            <a:extLst>
              <a:ext uri="{FF2B5EF4-FFF2-40B4-BE49-F238E27FC236}">
                <a16:creationId xmlns:a16="http://schemas.microsoft.com/office/drawing/2014/main" id="{192D4B20-7787-7114-BA0F-189D6C33322F}"/>
              </a:ext>
            </a:extLst>
          </p:cNvPr>
          <p:cNvGrpSpPr/>
          <p:nvPr/>
        </p:nvGrpSpPr>
        <p:grpSpPr>
          <a:xfrm>
            <a:off x="6478813" y="2541474"/>
            <a:ext cx="5544457" cy="2291443"/>
            <a:chOff x="6527800" y="3079750"/>
            <a:chExt cx="5207000" cy="2041979"/>
          </a:xfrm>
        </p:grpSpPr>
        <p:sp>
          <p:nvSpPr>
            <p:cNvPr id="7" name="Rectangle 6">
              <a:extLst>
                <a:ext uri="{FF2B5EF4-FFF2-40B4-BE49-F238E27FC236}">
                  <a16:creationId xmlns:a16="http://schemas.microsoft.com/office/drawing/2014/main" id="{EC1BD626-ECCA-1B4D-C41D-0724EEEEAAD6}"/>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Stress (X)</a:t>
              </a:r>
            </a:p>
          </p:txBody>
        </p:sp>
        <p:sp>
          <p:nvSpPr>
            <p:cNvPr id="11" name="Rectangle 10">
              <a:extLst>
                <a:ext uri="{FF2B5EF4-FFF2-40B4-BE49-F238E27FC236}">
                  <a16:creationId xmlns:a16="http://schemas.microsoft.com/office/drawing/2014/main" id="{CACB29B8-953F-1FDC-9044-6D75B25EF831}"/>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Depression (Y)</a:t>
              </a:r>
            </a:p>
          </p:txBody>
        </p:sp>
        <p:sp>
          <p:nvSpPr>
            <p:cNvPr id="15" name="Rectangle 14">
              <a:extLst>
                <a:ext uri="{FF2B5EF4-FFF2-40B4-BE49-F238E27FC236}">
                  <a16:creationId xmlns:a16="http://schemas.microsoft.com/office/drawing/2014/main" id="{834D0ED6-DE16-3F5E-5164-48960156D032}"/>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Support (W)</a:t>
              </a:r>
            </a:p>
          </p:txBody>
        </p:sp>
        <p:cxnSp>
          <p:nvCxnSpPr>
            <p:cNvPr id="19" name="Straight Arrow Connector 18">
              <a:extLst>
                <a:ext uri="{FF2B5EF4-FFF2-40B4-BE49-F238E27FC236}">
                  <a16:creationId xmlns:a16="http://schemas.microsoft.com/office/drawing/2014/main" id="{BFCF3987-F13B-4DEC-8A19-AB38DB747801}"/>
                </a:ext>
              </a:extLst>
            </p:cNvPr>
            <p:cNvCxnSpPr>
              <a:cxnSpLocks/>
              <a:stCxn id="7" idx="3"/>
              <a:endCxn id="11"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F13EDF6A-ACCB-3B57-F2E2-9BA9B0A46846}"/>
                </a:ext>
              </a:extLst>
            </p:cNvPr>
            <p:cNvCxnSpPr>
              <a:cxnSpLocks/>
              <a:stCxn id="15"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30" name="TextBox 29">
            <a:extLst>
              <a:ext uri="{FF2B5EF4-FFF2-40B4-BE49-F238E27FC236}">
                <a16:creationId xmlns:a16="http://schemas.microsoft.com/office/drawing/2014/main" id="{1795FAA4-FFC2-26BD-881F-B79C03E31545}"/>
              </a:ext>
            </a:extLst>
          </p:cNvPr>
          <p:cNvSpPr txBox="1"/>
          <p:nvPr/>
        </p:nvSpPr>
        <p:spPr>
          <a:xfrm>
            <a:off x="6531428" y="5234238"/>
            <a:ext cx="5439229" cy="1200329"/>
          </a:xfrm>
          <a:prstGeom prst="rect">
            <a:avLst/>
          </a:prstGeom>
          <a:noFill/>
        </p:spPr>
        <p:txBody>
          <a:bodyPr wrap="square" rtlCol="0">
            <a:spAutoFit/>
          </a:bodyPr>
          <a:lstStyle/>
          <a:p>
            <a:pPr algn="ctr"/>
            <a:r>
              <a:rPr lang="en-US" dirty="0"/>
              <a:t>Social support significantly moderates the link between stress and depression such that higher levels of social support attenuates (weakens) the link between stress and depression.</a:t>
            </a:r>
          </a:p>
        </p:txBody>
      </p:sp>
      <p:pic>
        <p:nvPicPr>
          <p:cNvPr id="9" name="Picture 8" descr="A black background with colorful lines&#10;&#10;AI-generated content may be incorrect.">
            <a:extLst>
              <a:ext uri="{FF2B5EF4-FFF2-40B4-BE49-F238E27FC236}">
                <a16:creationId xmlns:a16="http://schemas.microsoft.com/office/drawing/2014/main" id="{97F5D16E-0978-2D15-81E4-B90F1938C680}"/>
              </a:ext>
            </a:extLst>
          </p:cNvPr>
          <p:cNvPicPr>
            <a:picLocks noChangeAspect="1"/>
          </p:cNvPicPr>
          <p:nvPr/>
        </p:nvPicPr>
        <p:blipFill>
          <a:blip r:embed="rId3">
            <a:extLst>
              <a:ext uri="{28A0092B-C50C-407E-A947-70E740481C1C}">
                <a14:useLocalDpi xmlns:a14="http://schemas.microsoft.com/office/drawing/2010/main" val="0"/>
              </a:ext>
            </a:extLst>
          </a:blip>
          <a:srcRect t="15690" b="20976"/>
          <a:stretch/>
        </p:blipFill>
        <p:spPr>
          <a:xfrm>
            <a:off x="0" y="1343818"/>
            <a:ext cx="6356258" cy="5211172"/>
          </a:xfrm>
          <a:prstGeom prst="rect">
            <a:avLst/>
          </a:prstGeom>
        </p:spPr>
      </p:pic>
    </p:spTree>
    <p:extLst>
      <p:ext uri="{BB962C8B-B14F-4D97-AF65-F5344CB8AC3E}">
        <p14:creationId xmlns:p14="http://schemas.microsoft.com/office/powerpoint/2010/main" val="369780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CC5A2-7C67-FCD3-65E6-ECD623496A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7E5A7C-9DB8-52CE-3554-2473F71DE6E0}"/>
              </a:ext>
            </a:extLst>
          </p:cNvPr>
          <p:cNvSpPr>
            <a:spLocks noGrp="1"/>
          </p:cNvSpPr>
          <p:nvPr>
            <p:ph type="title"/>
          </p:nvPr>
        </p:nvSpPr>
        <p:spPr>
          <a:xfrm>
            <a:off x="838200" y="18255"/>
            <a:ext cx="10515600" cy="1325563"/>
          </a:xfrm>
        </p:spPr>
        <p:txBody>
          <a:bodyPr/>
          <a:lstStyle/>
          <a:p>
            <a:r>
              <a:rPr lang="en-US" b="1" dirty="0"/>
              <a:t>Moderation: Direction of X</a:t>
            </a:r>
            <a:r>
              <a:rPr lang="en-US" b="0" i="0" dirty="0">
                <a:effectLst/>
                <a:latin typeface="Google Sans"/>
              </a:rPr>
              <a:t>→</a:t>
            </a:r>
            <a:r>
              <a:rPr lang="en-US" b="1" dirty="0"/>
              <a:t>Y Relationship</a:t>
            </a:r>
          </a:p>
        </p:txBody>
      </p:sp>
      <p:grpSp>
        <p:nvGrpSpPr>
          <p:cNvPr id="28" name="Group 27">
            <a:extLst>
              <a:ext uri="{FF2B5EF4-FFF2-40B4-BE49-F238E27FC236}">
                <a16:creationId xmlns:a16="http://schemas.microsoft.com/office/drawing/2014/main" id="{A8729891-3F1C-7AFE-7523-D1D5BF770E1C}"/>
              </a:ext>
            </a:extLst>
          </p:cNvPr>
          <p:cNvGrpSpPr/>
          <p:nvPr/>
        </p:nvGrpSpPr>
        <p:grpSpPr>
          <a:xfrm>
            <a:off x="6535056" y="2314483"/>
            <a:ext cx="5544457" cy="2341336"/>
            <a:chOff x="6527800" y="3079750"/>
            <a:chExt cx="5207000" cy="2041979"/>
          </a:xfrm>
        </p:grpSpPr>
        <p:sp>
          <p:nvSpPr>
            <p:cNvPr id="7" name="Rectangle 6">
              <a:extLst>
                <a:ext uri="{FF2B5EF4-FFF2-40B4-BE49-F238E27FC236}">
                  <a16:creationId xmlns:a16="http://schemas.microsoft.com/office/drawing/2014/main" id="{2240D520-5E10-9BC0-14A4-66FB6B8AF075}"/>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 Stress (X)</a:t>
              </a:r>
            </a:p>
          </p:txBody>
        </p:sp>
        <p:sp>
          <p:nvSpPr>
            <p:cNvPr id="11" name="Rectangle 10">
              <a:extLst>
                <a:ext uri="{FF2B5EF4-FFF2-40B4-BE49-F238E27FC236}">
                  <a16:creationId xmlns:a16="http://schemas.microsoft.com/office/drawing/2014/main" id="{FD51C667-26D9-1974-D177-A27763B65F2A}"/>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Job Performance (Y)</a:t>
              </a:r>
            </a:p>
          </p:txBody>
        </p:sp>
        <p:sp>
          <p:nvSpPr>
            <p:cNvPr id="15" name="Rectangle 14">
              <a:extLst>
                <a:ext uri="{FF2B5EF4-FFF2-40B4-BE49-F238E27FC236}">
                  <a16:creationId xmlns:a16="http://schemas.microsoft.com/office/drawing/2014/main" id="{78A3323C-7C30-EBCB-048D-CC967AA0C9BE}"/>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Support (W)</a:t>
              </a:r>
            </a:p>
          </p:txBody>
        </p:sp>
        <p:cxnSp>
          <p:nvCxnSpPr>
            <p:cNvPr id="19" name="Straight Arrow Connector 18">
              <a:extLst>
                <a:ext uri="{FF2B5EF4-FFF2-40B4-BE49-F238E27FC236}">
                  <a16:creationId xmlns:a16="http://schemas.microsoft.com/office/drawing/2014/main" id="{BC644723-9EBF-B28B-9D47-B58873EAF034}"/>
                </a:ext>
              </a:extLst>
            </p:cNvPr>
            <p:cNvCxnSpPr>
              <a:cxnSpLocks/>
              <a:stCxn id="7" idx="3"/>
              <a:endCxn id="11"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0639D53-B080-26E0-8130-BAF6B038A20F}"/>
                </a:ext>
              </a:extLst>
            </p:cNvPr>
            <p:cNvCxnSpPr>
              <a:cxnSpLocks/>
              <a:stCxn id="15"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30" name="TextBox 29">
            <a:extLst>
              <a:ext uri="{FF2B5EF4-FFF2-40B4-BE49-F238E27FC236}">
                <a16:creationId xmlns:a16="http://schemas.microsoft.com/office/drawing/2014/main" id="{CB9B8C96-5A89-4C70-91C1-FBAD915E3CFA}"/>
              </a:ext>
            </a:extLst>
          </p:cNvPr>
          <p:cNvSpPr txBox="1"/>
          <p:nvPr/>
        </p:nvSpPr>
        <p:spPr>
          <a:xfrm>
            <a:off x="6535056" y="5002053"/>
            <a:ext cx="5544457" cy="1754326"/>
          </a:xfrm>
          <a:prstGeom prst="rect">
            <a:avLst/>
          </a:prstGeom>
          <a:noFill/>
        </p:spPr>
        <p:txBody>
          <a:bodyPr wrap="square" rtlCol="0">
            <a:spAutoFit/>
          </a:bodyPr>
          <a:lstStyle/>
          <a:p>
            <a:pPr algn="ctr"/>
            <a:r>
              <a:rPr lang="en-US" dirty="0"/>
              <a:t>Social support moderates the link between work stress and job performance such that for those with high social support, higher levels of work stress predicted improved job performance. Conversely, for those with low social support, increased work stress predicted decreased job performance.</a:t>
            </a:r>
          </a:p>
        </p:txBody>
      </p:sp>
      <p:pic>
        <p:nvPicPr>
          <p:cNvPr id="4" name="Picture 3" descr="A black background with colorful lines&#10;&#10;AI-generated content may be incorrect.">
            <a:extLst>
              <a:ext uri="{FF2B5EF4-FFF2-40B4-BE49-F238E27FC236}">
                <a16:creationId xmlns:a16="http://schemas.microsoft.com/office/drawing/2014/main" id="{60AF21E4-63CB-2443-D145-09878DE50F82}"/>
              </a:ext>
            </a:extLst>
          </p:cNvPr>
          <p:cNvPicPr>
            <a:picLocks noChangeAspect="1"/>
          </p:cNvPicPr>
          <p:nvPr/>
        </p:nvPicPr>
        <p:blipFill>
          <a:blip r:embed="rId3">
            <a:extLst>
              <a:ext uri="{28A0092B-C50C-407E-A947-70E740481C1C}">
                <a14:useLocalDpi xmlns:a14="http://schemas.microsoft.com/office/drawing/2010/main" val="0"/>
              </a:ext>
            </a:extLst>
          </a:blip>
          <a:srcRect t="20236" b="22492"/>
          <a:stretch/>
        </p:blipFill>
        <p:spPr>
          <a:xfrm>
            <a:off x="-118411" y="1445178"/>
            <a:ext cx="6653467" cy="4932843"/>
          </a:xfrm>
          <a:prstGeom prst="rect">
            <a:avLst/>
          </a:prstGeom>
        </p:spPr>
      </p:pic>
    </p:spTree>
    <p:extLst>
      <p:ext uri="{BB962C8B-B14F-4D97-AF65-F5344CB8AC3E}">
        <p14:creationId xmlns:p14="http://schemas.microsoft.com/office/powerpoint/2010/main" val="90668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831000-2A4C-C319-ACF4-B577EFFD32B2}"/>
              </a:ext>
            </a:extLst>
          </p:cNvPr>
          <p:cNvSpPr>
            <a:spLocks noGrp="1"/>
          </p:cNvSpPr>
          <p:nvPr>
            <p:ph type="title"/>
          </p:nvPr>
        </p:nvSpPr>
        <p:spPr>
          <a:xfrm>
            <a:off x="838200" y="365125"/>
            <a:ext cx="10515600" cy="1325563"/>
          </a:xfrm>
        </p:spPr>
        <p:txBody>
          <a:bodyPr>
            <a:normAutofit/>
          </a:bodyPr>
          <a:lstStyle/>
          <a:p>
            <a:r>
              <a:rPr lang="en-US" sz="4200" b="1"/>
              <a:t>Statistical Methods for Testing Moderation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A8DAF8-55A8-B08C-7A9F-717B1CBBA68E}"/>
                  </a:ext>
                </a:extLst>
              </p:cNvPr>
              <p:cNvSpPr>
                <a:spLocks noGrp="1"/>
              </p:cNvSpPr>
              <p:nvPr>
                <p:ph idx="1"/>
              </p:nvPr>
            </p:nvSpPr>
            <p:spPr>
              <a:xfrm>
                <a:off x="838200" y="1929384"/>
                <a:ext cx="10515600" cy="4251960"/>
              </a:xfrm>
            </p:spPr>
            <p:txBody>
              <a:bodyPr>
                <a:normAutofit/>
              </a:bodyPr>
              <a:lstStyle/>
              <a:p>
                <a:r>
                  <a:rPr lang="en-US" sz="2200" b="1" dirty="0"/>
                  <a:t>Interaction term </a:t>
                </a:r>
                <a:r>
                  <a:rPr lang="en-US" sz="2200" dirty="0"/>
                  <a:t>in regression models:</a:t>
                </a:r>
              </a:p>
              <a:p>
                <a:pPr lvl="1"/>
                <a14:m>
                  <m:oMath xmlns:m="http://schemas.openxmlformats.org/officeDocument/2006/math">
                    <m:r>
                      <a:rPr lang="en-US" sz="2200" b="0" i="1">
                        <a:latin typeface="Cambria Math" panose="02040503050406030204" pitchFamily="18" charset="0"/>
                      </a:rPr>
                      <m:t>𝑌</m:t>
                    </m:r>
                    <m:r>
                      <a:rPr lang="en-US" sz="2200" b="0" i="1">
                        <a:latin typeface="Cambria Math" panose="02040503050406030204" pitchFamily="18" charset="0"/>
                      </a:rPr>
                      <m:t>= </m:t>
                    </m:r>
                    <m:sSub>
                      <m:sSubPr>
                        <m:ctrlPr>
                          <a:rPr lang="en-US" sz="2200" b="0" i="1">
                            <a:latin typeface="Cambria Math" panose="02040503050406030204" pitchFamily="18" charset="0"/>
                          </a:rPr>
                        </m:ctrlPr>
                      </m:sSubPr>
                      <m:e>
                        <m:sSub>
                          <m:sSubPr>
                            <m:ctrlPr>
                              <a:rPr lang="en-US" sz="2200" i="1">
                                <a:latin typeface="Cambria Math" panose="02040503050406030204" pitchFamily="18" charset="0"/>
                              </a:rPr>
                            </m:ctrlPr>
                          </m:sSubPr>
                          <m:e>
                            <m:r>
                              <a:rPr lang="el-GR" sz="2200" i="1">
                                <a:latin typeface="Cambria Math" panose="02040503050406030204" pitchFamily="18" charset="0"/>
                              </a:rPr>
                              <m:t>𝛽</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 </m:t>
                        </m:r>
                        <m:r>
                          <a:rPr lang="el-GR" sz="2200" b="0" i="1">
                            <a:latin typeface="Cambria Math" panose="02040503050406030204" pitchFamily="18" charset="0"/>
                          </a:rPr>
                          <m:t>𝛽</m:t>
                        </m:r>
                      </m:e>
                      <m:sub>
                        <m:r>
                          <a:rPr lang="en-US" sz="2200" b="0" i="1">
                            <a:latin typeface="Cambria Math" panose="02040503050406030204" pitchFamily="18" charset="0"/>
                          </a:rPr>
                          <m:t>1</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𝑋</m:t>
                        </m:r>
                      </m:e>
                      <m:sub>
                        <m:r>
                          <a:rPr lang="en-US" sz="2200" b="0" i="1">
                            <a:latin typeface="Cambria Math" panose="02040503050406030204" pitchFamily="18" charset="0"/>
                          </a:rPr>
                          <m:t>1</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2</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𝑊</m:t>
                        </m:r>
                      </m:e>
                      <m:sub>
                        <m:r>
                          <a:rPr lang="en-US" sz="2200" b="0" i="1">
                            <a:latin typeface="Cambria Math" panose="02040503050406030204" pitchFamily="18" charset="0"/>
                          </a:rPr>
                          <m:t>1</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3</m:t>
                        </m:r>
                      </m:sub>
                    </m:sSub>
                    <m:d>
                      <m:dPr>
                        <m:ctrlPr>
                          <a:rPr lang="en-US" sz="2200" b="0" i="1">
                            <a:latin typeface="Cambria Math" panose="02040503050406030204" pitchFamily="18" charset="0"/>
                          </a:rPr>
                        </m:ctrlPr>
                      </m:dPr>
                      <m:e>
                        <m:sSub>
                          <m:sSubPr>
                            <m:ctrlPr>
                              <a:rPr lang="en-US" sz="2200" b="0" i="1">
                                <a:latin typeface="Cambria Math" panose="02040503050406030204" pitchFamily="18" charset="0"/>
                              </a:rPr>
                            </m:ctrlPr>
                          </m:sSubPr>
                          <m:e>
                            <m:r>
                              <a:rPr lang="en-US" sz="2200" b="0" i="1">
                                <a:latin typeface="Cambria Math" panose="02040503050406030204" pitchFamily="18" charset="0"/>
                              </a:rPr>
                              <m:t>𝑋</m:t>
                            </m:r>
                          </m:e>
                          <m:sub>
                            <m:r>
                              <a:rPr lang="en-US" sz="2200" b="0" i="1">
                                <a:latin typeface="Cambria Math" panose="02040503050406030204" pitchFamily="18" charset="0"/>
                              </a:rPr>
                              <m:t>1</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𝑊</m:t>
                            </m:r>
                          </m:e>
                          <m:sub>
                            <m:r>
                              <a:rPr lang="en-US" sz="2200" b="0" i="1">
                                <a:latin typeface="Cambria Math" panose="02040503050406030204" pitchFamily="18" charset="0"/>
                              </a:rPr>
                              <m:t>1</m:t>
                            </m:r>
                          </m:sub>
                        </m:sSub>
                      </m:e>
                    </m:d>
                    <m:r>
                      <a:rPr lang="en-US" sz="2200" b="0" i="1">
                        <a:latin typeface="Cambria Math" panose="02040503050406030204" pitchFamily="18" charset="0"/>
                      </a:rPr>
                      <m:t>+</m:t>
                    </m:r>
                    <m:r>
                      <m:rPr>
                        <m:sty m:val="p"/>
                      </m:rPr>
                      <a:rPr lang="el-GR" sz="2200" b="0" i="1">
                        <a:latin typeface="Cambria Math" panose="02040503050406030204" pitchFamily="18" charset="0"/>
                      </a:rPr>
                      <m:t>ε</m:t>
                    </m:r>
                  </m:oMath>
                </a14:m>
                <a:endParaRPr lang="en-US" sz="2200" b="0" dirty="0"/>
              </a:p>
              <a:p>
                <a:pPr marL="457200" lvl="1" indent="0">
                  <a:buNone/>
                </a:pPr>
                <a:endParaRPr lang="en-US" sz="2200" b="0" dirty="0"/>
              </a:p>
              <a:p>
                <a:pPr marL="457200" lvl="1" indent="0">
                  <a:buNone/>
                </a:pPr>
                <a:endParaRPr lang="en-US" sz="2200" b="0" dirty="0"/>
              </a:p>
              <a:p>
                <a:r>
                  <a:rPr lang="en-US" sz="2200" dirty="0"/>
                  <a:t>Significant </a:t>
                </a:r>
                <a14:m>
                  <m:oMath xmlns:m="http://schemas.openxmlformats.org/officeDocument/2006/math">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3</m:t>
                        </m:r>
                      </m:sub>
                    </m:sSub>
                  </m:oMath>
                </a14:m>
                <a:r>
                  <a:rPr lang="en-US" sz="2200" dirty="0"/>
                  <a:t> indicates significant moderation</a:t>
                </a:r>
                <a:br>
                  <a:rPr lang="en-US" sz="2200" dirty="0"/>
                </a:br>
                <a:endParaRPr lang="en-US" sz="2200" dirty="0"/>
              </a:p>
              <a:p>
                <a:r>
                  <a:rPr lang="en-US" sz="2200" dirty="0"/>
                  <a:t>Simple slopes analysis for interpretation</a:t>
                </a:r>
              </a:p>
              <a:p>
                <a:pPr lvl="1"/>
                <a:r>
                  <a:rPr lang="en-US" sz="2200" dirty="0"/>
                  <a:t>Continuous: </a:t>
                </a:r>
                <a:r>
                  <a:rPr lang="en-US" sz="2200" i="1" dirty="0"/>
                  <a:t>M </a:t>
                </a:r>
                <a:r>
                  <a:rPr lang="en-US" sz="2200" dirty="0"/>
                  <a:t>± 1 </a:t>
                </a:r>
                <a:r>
                  <a:rPr lang="en-US" sz="2200" i="1" dirty="0"/>
                  <a:t>SD</a:t>
                </a:r>
              </a:p>
              <a:p>
                <a:pPr lvl="1"/>
                <a:r>
                  <a:rPr lang="en-US" sz="2200" dirty="0"/>
                  <a:t>Categorical: Each level of the Moderator</a:t>
                </a:r>
                <a:br>
                  <a:rPr lang="en-US" sz="2200" dirty="0"/>
                </a:br>
                <a:endParaRPr lang="en-US" sz="2200" i="1" dirty="0"/>
              </a:p>
              <a:p>
                <a:r>
                  <a:rPr lang="en-US" sz="2200" dirty="0"/>
                  <a:t>Visualization using interaction plots</a:t>
                </a:r>
              </a:p>
            </p:txBody>
          </p:sp>
        </mc:Choice>
        <mc:Fallback xmlns="">
          <p:sp>
            <p:nvSpPr>
              <p:cNvPr id="3" name="Content Placeholder 2">
                <a:extLst>
                  <a:ext uri="{FF2B5EF4-FFF2-40B4-BE49-F238E27FC236}">
                    <a16:creationId xmlns:a16="http://schemas.microsoft.com/office/drawing/2014/main" id="{84A8DAF8-55A8-B08C-7A9F-717B1CBBA68E}"/>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696" t="-1722"/>
                </a:stretch>
              </a:blipFill>
            </p:spPr>
            <p:txBody>
              <a:bodyPr/>
              <a:lstStyle/>
              <a:p>
                <a:r>
                  <a:rPr lang="en-US">
                    <a:noFill/>
                  </a:rPr>
                  <a:t> </a:t>
                </a:r>
              </a:p>
            </p:txBody>
          </p:sp>
        </mc:Fallback>
      </mc:AlternateContent>
      <p:pic>
        <p:nvPicPr>
          <p:cNvPr id="7" name="Picture 6" descr="A black background with colorful lines&#10;&#10;AI-generated content may be incorrect.">
            <a:extLst>
              <a:ext uri="{FF2B5EF4-FFF2-40B4-BE49-F238E27FC236}">
                <a16:creationId xmlns:a16="http://schemas.microsoft.com/office/drawing/2014/main" id="{80D519E7-B389-2F7A-1CEB-24E8A20E9AE0}"/>
              </a:ext>
            </a:extLst>
          </p:cNvPr>
          <p:cNvPicPr>
            <a:picLocks noChangeAspect="1"/>
          </p:cNvPicPr>
          <p:nvPr/>
        </p:nvPicPr>
        <p:blipFill>
          <a:blip r:embed="rId4">
            <a:extLst>
              <a:ext uri="{28A0092B-C50C-407E-A947-70E740481C1C}">
                <a14:useLocalDpi xmlns:a14="http://schemas.microsoft.com/office/drawing/2010/main" val="0"/>
              </a:ext>
            </a:extLst>
          </a:blip>
          <a:srcRect t="15690" b="20976"/>
          <a:stretch/>
        </p:blipFill>
        <p:spPr>
          <a:xfrm>
            <a:off x="8417244" y="2055813"/>
            <a:ext cx="2936556" cy="2407533"/>
          </a:xfrm>
          <a:prstGeom prst="rect">
            <a:avLst/>
          </a:prstGeom>
        </p:spPr>
      </p:pic>
      <p:pic>
        <p:nvPicPr>
          <p:cNvPr id="9" name="Picture 8" descr="A black background with colorful lines&#10;&#10;AI-generated content may be incorrect.">
            <a:extLst>
              <a:ext uri="{FF2B5EF4-FFF2-40B4-BE49-F238E27FC236}">
                <a16:creationId xmlns:a16="http://schemas.microsoft.com/office/drawing/2014/main" id="{21B119D9-7E94-7923-3235-AD68E4C75D84}"/>
              </a:ext>
            </a:extLst>
          </p:cNvPr>
          <p:cNvPicPr>
            <a:picLocks noChangeAspect="1"/>
          </p:cNvPicPr>
          <p:nvPr/>
        </p:nvPicPr>
        <p:blipFill>
          <a:blip r:embed="rId5">
            <a:extLst>
              <a:ext uri="{28A0092B-C50C-407E-A947-70E740481C1C}">
                <a14:useLocalDpi xmlns:a14="http://schemas.microsoft.com/office/drawing/2010/main" val="0"/>
              </a:ext>
            </a:extLst>
          </a:blip>
          <a:srcRect t="20236" b="22492"/>
          <a:stretch/>
        </p:blipFill>
        <p:spPr>
          <a:xfrm>
            <a:off x="8422043" y="4564839"/>
            <a:ext cx="2912507" cy="2159316"/>
          </a:xfrm>
          <a:prstGeom prst="rect">
            <a:avLst/>
          </a:prstGeom>
        </p:spPr>
      </p:pic>
      <p:sp>
        <p:nvSpPr>
          <p:cNvPr id="4" name="TextBox 3">
            <a:extLst>
              <a:ext uri="{FF2B5EF4-FFF2-40B4-BE49-F238E27FC236}">
                <a16:creationId xmlns:a16="http://schemas.microsoft.com/office/drawing/2014/main" id="{F3B75546-E309-D7B1-B058-4EE84584180C}"/>
              </a:ext>
            </a:extLst>
          </p:cNvPr>
          <p:cNvSpPr txBox="1"/>
          <p:nvPr/>
        </p:nvSpPr>
        <p:spPr>
          <a:xfrm>
            <a:off x="5640148" y="2973823"/>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94B91222-F6B5-A54D-76C1-EDE9B9617CD6}"/>
              </a:ext>
            </a:extLst>
          </p:cNvPr>
          <p:cNvSpPr txBox="1"/>
          <p:nvPr/>
        </p:nvSpPr>
        <p:spPr>
          <a:xfrm>
            <a:off x="5640148" y="2973823"/>
            <a:ext cx="914400" cy="914400"/>
          </a:xfrm>
          <a:prstGeom prst="rect">
            <a:avLst/>
          </a:prstGeom>
          <a:no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1DE5A1-2AF4-8999-1D70-6CA9AAC82C01}"/>
                  </a:ext>
                </a:extLst>
              </p:cNvPr>
              <p:cNvSpPr txBox="1"/>
              <p:nvPr/>
            </p:nvSpPr>
            <p:spPr>
              <a:xfrm>
                <a:off x="1692408" y="5999698"/>
                <a:ext cx="8804135"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i="1">
                          <a:latin typeface="Cambria Math" panose="02040503050406030204" pitchFamily="18" charset="0"/>
                        </a:rPr>
                        <m:t>= </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r>
                            <a:rPr lang="el-GR" sz="1800" i="1">
                              <a:latin typeface="Cambria Math" panose="02040503050406030204" pitchFamily="18" charset="0"/>
                            </a:rPr>
                            <m:t>𝛽</m:t>
                          </m:r>
                        </m:e>
                        <m:sub>
                          <m:r>
                            <a:rPr lang="en-US" sz="1800" i="1">
                              <a:latin typeface="Cambria Math" panose="02040503050406030204" pitchFamily="18" charset="0"/>
                            </a:rPr>
                            <m:t>1</m:t>
                          </m:r>
                        </m:sub>
                      </m:sSub>
                      <m:r>
                        <a:rPr lang="en-US" sz="1800" b="0" i="1" smtClean="0">
                          <a:latin typeface="Cambria Math" panose="02040503050406030204" pitchFamily="18" charset="0"/>
                        </a:rPr>
                        <m:t>𝑆𝑡𝑟𝑒𝑠𝑠</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2</m:t>
                          </m:r>
                        </m:sub>
                      </m:sSub>
                      <m:r>
                        <a:rPr lang="en-US" sz="1800" b="0" i="1" smtClean="0">
                          <a:latin typeface="Cambria Math" panose="02040503050406030204" pitchFamily="18" charset="0"/>
                        </a:rPr>
                        <m:t>𝑆𝑜𝑐𝑖𝑎𝑙𝑆𝑢𝑝𝑝𝑜𝑟𝑡</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3</m:t>
                          </m:r>
                        </m:sub>
                      </m:sSub>
                      <m:d>
                        <m:dPr>
                          <m:ctrlPr>
                            <a:rPr lang="en-US" sz="1800" i="1">
                              <a:latin typeface="Cambria Math" panose="02040503050406030204" pitchFamily="18" charset="0"/>
                            </a:rPr>
                          </m:ctrlPr>
                        </m:dPr>
                        <m:e>
                          <m:r>
                            <a:rPr lang="en-US" sz="1800" b="0" i="1" smtClean="0">
                              <a:latin typeface="Cambria Math" panose="02040503050406030204" pitchFamily="18" charset="0"/>
                            </a:rPr>
                            <m:t>𝑆𝑡𝑟𝑒𝑠𝑠</m:t>
                          </m:r>
                          <m:r>
                            <a:rPr lang="en-US" sz="1800" b="0" i="1" smtClean="0">
                              <a:latin typeface="Cambria Math" panose="02040503050406030204" pitchFamily="18" charset="0"/>
                            </a:rPr>
                            <m:t>∗</m:t>
                          </m:r>
                          <m:r>
                            <a:rPr lang="en-US" sz="1800" b="0" i="1" smtClean="0">
                              <a:latin typeface="Cambria Math" panose="02040503050406030204" pitchFamily="18" charset="0"/>
                            </a:rPr>
                            <m:t>𝑆𝑜𝑐𝑖𝑎𝑙</m:t>
                          </m:r>
                          <m:r>
                            <a:rPr lang="en-US" sz="1800" b="0" i="1" smtClean="0">
                              <a:latin typeface="Cambria Math" panose="02040503050406030204" pitchFamily="18" charset="0"/>
                            </a:rPr>
                            <m:t> </m:t>
                          </m:r>
                          <m:r>
                            <a:rPr lang="en-US" sz="1800" b="0" i="1" smtClean="0">
                              <a:latin typeface="Cambria Math" panose="02040503050406030204" pitchFamily="18" charset="0"/>
                            </a:rPr>
                            <m:t>𝑆𝑢𝑝𝑝𝑜𝑟𝑡</m:t>
                          </m:r>
                        </m:e>
                      </m:d>
                      <m:r>
                        <a:rPr lang="en-US" sz="1800" i="1">
                          <a:latin typeface="Cambria Math" panose="02040503050406030204" pitchFamily="18" charset="0"/>
                        </a:rPr>
                        <m:t>+</m:t>
                      </m:r>
                      <m:r>
                        <m:rPr>
                          <m:sty m:val="p"/>
                        </m:rPr>
                        <a:rPr lang="el-GR" sz="1800" i="1">
                          <a:latin typeface="Cambria Math" panose="02040503050406030204" pitchFamily="18" charset="0"/>
                        </a:rPr>
                        <m:t>ε</m:t>
                      </m:r>
                    </m:oMath>
                  </m:oMathPara>
                </a14:m>
                <a:endParaRPr lang="en-US" sz="1800" b="0" dirty="0"/>
              </a:p>
            </p:txBody>
          </p:sp>
        </mc:Choice>
        <mc:Fallback xmlns="">
          <p:sp>
            <p:nvSpPr>
              <p:cNvPr id="6" name="TextBox 5">
                <a:extLst>
                  <a:ext uri="{FF2B5EF4-FFF2-40B4-BE49-F238E27FC236}">
                    <a16:creationId xmlns:a16="http://schemas.microsoft.com/office/drawing/2014/main" id="{BA1DE5A1-2AF4-8999-1D70-6CA9AAC82C01}"/>
                  </a:ext>
                </a:extLst>
              </p:cNvPr>
              <p:cNvSpPr txBox="1">
                <a:spLocks noRot="1" noChangeAspect="1" noMove="1" noResize="1" noEditPoints="1" noAdjustHandles="1" noChangeArrowheads="1" noChangeShapeType="1" noTextEdit="1"/>
              </p:cNvSpPr>
              <p:nvPr/>
            </p:nvSpPr>
            <p:spPr>
              <a:xfrm>
                <a:off x="1692408" y="5999698"/>
                <a:ext cx="8804135" cy="369332"/>
              </a:xfrm>
              <a:prstGeom prst="rect">
                <a:avLst/>
              </a:prstGeom>
              <a:blipFill>
                <a:blip r:embed="rId6"/>
                <a:stretch>
                  <a:fillRect b="-13115"/>
                </a:stretch>
              </a:blipFill>
            </p:spPr>
            <p:txBody>
              <a:bodyPr/>
              <a:lstStyle/>
              <a:p>
                <a:r>
                  <a:rPr lang="en-US">
                    <a:noFill/>
                  </a:rPr>
                  <a:t> </a:t>
                </a:r>
              </a:p>
            </p:txBody>
          </p:sp>
        </mc:Fallback>
      </mc:AlternateContent>
      <p:pic>
        <p:nvPicPr>
          <p:cNvPr id="11" name="Picture 10" descr="A black background with colorful lines&#10;&#10;AI-generated content may be incorrect.">
            <a:extLst>
              <a:ext uri="{FF2B5EF4-FFF2-40B4-BE49-F238E27FC236}">
                <a16:creationId xmlns:a16="http://schemas.microsoft.com/office/drawing/2014/main" id="{550F199B-1CBC-F600-7ACF-73DE62BE2A5D}"/>
              </a:ext>
            </a:extLst>
          </p:cNvPr>
          <p:cNvPicPr>
            <a:picLocks noChangeAspect="1"/>
          </p:cNvPicPr>
          <p:nvPr/>
        </p:nvPicPr>
        <p:blipFill>
          <a:blip r:embed="rId4">
            <a:extLst>
              <a:ext uri="{28A0092B-C50C-407E-A947-70E740481C1C}">
                <a14:useLocalDpi xmlns:a14="http://schemas.microsoft.com/office/drawing/2010/main" val="0"/>
              </a:ext>
            </a:extLst>
          </a:blip>
          <a:srcRect t="15690" b="20976"/>
          <a:stretch/>
        </p:blipFill>
        <p:spPr>
          <a:xfrm>
            <a:off x="4341384" y="2857437"/>
            <a:ext cx="3832730" cy="3142261"/>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B5599B9-16FA-10C6-DE74-BF90A45C2F97}"/>
                  </a:ext>
                </a:extLst>
              </p:cNvPr>
              <p:cNvSpPr txBox="1"/>
              <p:nvPr/>
            </p:nvSpPr>
            <p:spPr>
              <a:xfrm>
                <a:off x="546492" y="5968693"/>
                <a:ext cx="11422513"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𝑊𝑜𝑟𝑘</m:t>
                      </m:r>
                      <m:r>
                        <a:rPr lang="en-US" sz="1800" b="0" i="1" smtClean="0">
                          <a:latin typeface="Cambria Math" panose="02040503050406030204" pitchFamily="18" charset="0"/>
                        </a:rPr>
                        <m:t> </m:t>
                      </m:r>
                      <m:r>
                        <a:rPr lang="en-US" sz="1800" b="0" i="1" smtClean="0">
                          <a:latin typeface="Cambria Math" panose="02040503050406030204" pitchFamily="18" charset="0"/>
                        </a:rPr>
                        <m:t>𝑃𝑒𝑟𝑓</m:t>
                      </m:r>
                      <m:r>
                        <a:rPr lang="en-US" sz="1800" b="0" i="1" smtClean="0">
                          <a:latin typeface="Cambria Math" panose="02040503050406030204" pitchFamily="18" charset="0"/>
                        </a:rPr>
                        <m:t>.= </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r>
                            <a:rPr lang="el-GR" sz="1800" i="1">
                              <a:latin typeface="Cambria Math" panose="02040503050406030204" pitchFamily="18" charset="0"/>
                            </a:rPr>
                            <m:t>𝛽</m:t>
                          </m:r>
                        </m:e>
                        <m:sub>
                          <m:r>
                            <a:rPr lang="en-US" sz="1800" i="1">
                              <a:latin typeface="Cambria Math" panose="02040503050406030204" pitchFamily="18" charset="0"/>
                            </a:rPr>
                            <m:t>1</m:t>
                          </m:r>
                        </m:sub>
                      </m:sSub>
                      <m:r>
                        <a:rPr lang="en-US" sz="1800" b="0" i="1" smtClean="0">
                          <a:latin typeface="Cambria Math" panose="02040503050406030204" pitchFamily="18" charset="0"/>
                        </a:rPr>
                        <m:t>𝑊𝑜𝑟𝑘</m:t>
                      </m:r>
                      <m:r>
                        <a:rPr lang="en-US" sz="1800" b="0" i="1" smtClean="0">
                          <a:latin typeface="Cambria Math" panose="02040503050406030204" pitchFamily="18" charset="0"/>
                        </a:rPr>
                        <m:t>_</m:t>
                      </m:r>
                      <m:r>
                        <a:rPr lang="en-US" sz="1800" b="0" i="1" smtClean="0">
                          <a:latin typeface="Cambria Math" panose="02040503050406030204" pitchFamily="18" charset="0"/>
                        </a:rPr>
                        <m:t>𝑆𝑡𝑟𝑒𝑠𝑠</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2</m:t>
                          </m:r>
                        </m:sub>
                      </m:sSub>
                      <m:r>
                        <a:rPr lang="en-US" sz="1800" b="0" i="1" smtClean="0">
                          <a:latin typeface="Cambria Math" panose="02040503050406030204" pitchFamily="18" charset="0"/>
                        </a:rPr>
                        <m:t>𝑆𝑜𝑐𝑖𝑎𝑙𝑆𝑢𝑝𝑝𝑜𝑟𝑡</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3</m:t>
                          </m:r>
                        </m:sub>
                      </m:sSub>
                      <m:d>
                        <m:dPr>
                          <m:ctrlPr>
                            <a:rPr lang="en-US" sz="1800" i="1">
                              <a:latin typeface="Cambria Math" panose="02040503050406030204" pitchFamily="18" charset="0"/>
                            </a:rPr>
                          </m:ctrlPr>
                        </m:dPr>
                        <m:e>
                          <m:r>
                            <a:rPr lang="en-US" i="1">
                              <a:latin typeface="Cambria Math" panose="02040503050406030204" pitchFamily="18" charset="0"/>
                            </a:rPr>
                            <m:t>𝑊𝑜𝑟𝑘</m:t>
                          </m:r>
                          <m:r>
                            <a:rPr lang="en-US" i="1">
                              <a:latin typeface="Cambria Math" panose="02040503050406030204" pitchFamily="18" charset="0"/>
                            </a:rPr>
                            <m:t>_</m:t>
                          </m:r>
                          <m:r>
                            <a:rPr lang="en-US" i="1">
                              <a:latin typeface="Cambria Math" panose="02040503050406030204" pitchFamily="18" charset="0"/>
                            </a:rPr>
                            <m:t>𝑆𝑡𝑟𝑒𝑠𝑠</m:t>
                          </m:r>
                          <m:r>
                            <a:rPr lang="en-US" i="1">
                              <a:latin typeface="Cambria Math" panose="02040503050406030204" pitchFamily="18" charset="0"/>
                            </a:rPr>
                            <m:t>∗</m:t>
                          </m:r>
                          <m:r>
                            <a:rPr lang="en-US" i="1">
                              <a:latin typeface="Cambria Math" panose="02040503050406030204" pitchFamily="18" charset="0"/>
                            </a:rPr>
                            <m:t>𝑆𝑜𝑐𝑖𝑎𝑙</m:t>
                          </m:r>
                          <m:r>
                            <a:rPr lang="en-US" i="1">
                              <a:latin typeface="Cambria Math" panose="02040503050406030204" pitchFamily="18" charset="0"/>
                            </a:rPr>
                            <m:t> </m:t>
                          </m:r>
                          <m:r>
                            <a:rPr lang="en-US" i="1">
                              <a:latin typeface="Cambria Math" panose="02040503050406030204" pitchFamily="18" charset="0"/>
                            </a:rPr>
                            <m:t>𝑆𝑢𝑝𝑝𝑜𝑟𝑡</m:t>
                          </m:r>
                        </m:e>
                      </m:d>
                      <m:r>
                        <a:rPr lang="en-US" sz="1800" i="1">
                          <a:latin typeface="Cambria Math" panose="02040503050406030204" pitchFamily="18" charset="0"/>
                        </a:rPr>
                        <m:t>+</m:t>
                      </m:r>
                      <m:r>
                        <m:rPr>
                          <m:sty m:val="p"/>
                        </m:rPr>
                        <a:rPr lang="el-GR" sz="1800" i="1">
                          <a:latin typeface="Cambria Math" panose="02040503050406030204" pitchFamily="18" charset="0"/>
                        </a:rPr>
                        <m:t>ε</m:t>
                      </m:r>
                    </m:oMath>
                  </m:oMathPara>
                </a14:m>
                <a:endParaRPr lang="en-US" sz="1800" b="0" dirty="0"/>
              </a:p>
            </p:txBody>
          </p:sp>
        </mc:Choice>
        <mc:Fallback xmlns="">
          <p:sp>
            <p:nvSpPr>
              <p:cNvPr id="12" name="TextBox 11">
                <a:extLst>
                  <a:ext uri="{FF2B5EF4-FFF2-40B4-BE49-F238E27FC236}">
                    <a16:creationId xmlns:a16="http://schemas.microsoft.com/office/drawing/2014/main" id="{1B5599B9-16FA-10C6-DE74-BF90A45C2F97}"/>
                  </a:ext>
                </a:extLst>
              </p:cNvPr>
              <p:cNvSpPr txBox="1">
                <a:spLocks noRot="1" noChangeAspect="1" noMove="1" noResize="1" noEditPoints="1" noAdjustHandles="1" noChangeArrowheads="1" noChangeShapeType="1" noTextEdit="1"/>
              </p:cNvSpPr>
              <p:nvPr/>
            </p:nvSpPr>
            <p:spPr>
              <a:xfrm>
                <a:off x="546492" y="5968693"/>
                <a:ext cx="11422513" cy="369332"/>
              </a:xfrm>
              <a:prstGeom prst="rect">
                <a:avLst/>
              </a:prstGeom>
              <a:blipFill>
                <a:blip r:embed="rId7"/>
                <a:stretch>
                  <a:fillRect b="-13115"/>
                </a:stretch>
              </a:blipFill>
            </p:spPr>
            <p:txBody>
              <a:bodyPr/>
              <a:lstStyle/>
              <a:p>
                <a:r>
                  <a:rPr lang="en-US">
                    <a:noFill/>
                  </a:rPr>
                  <a:t> </a:t>
                </a:r>
              </a:p>
            </p:txBody>
          </p:sp>
        </mc:Fallback>
      </mc:AlternateContent>
      <p:pic>
        <p:nvPicPr>
          <p:cNvPr id="13" name="Picture 12" descr="A black background with colorful lines&#10;&#10;AI-generated content may be incorrect.">
            <a:extLst>
              <a:ext uri="{FF2B5EF4-FFF2-40B4-BE49-F238E27FC236}">
                <a16:creationId xmlns:a16="http://schemas.microsoft.com/office/drawing/2014/main" id="{859DC7D7-2552-133A-C465-6182AE77F616}"/>
              </a:ext>
            </a:extLst>
          </p:cNvPr>
          <p:cNvPicPr>
            <a:picLocks noChangeAspect="1"/>
          </p:cNvPicPr>
          <p:nvPr/>
        </p:nvPicPr>
        <p:blipFill>
          <a:blip r:embed="rId5">
            <a:extLst>
              <a:ext uri="{28A0092B-C50C-407E-A947-70E740481C1C}">
                <a14:useLocalDpi xmlns:a14="http://schemas.microsoft.com/office/drawing/2010/main" val="0"/>
              </a:ext>
            </a:extLst>
          </a:blip>
          <a:srcRect t="20236" b="22492"/>
          <a:stretch/>
        </p:blipFill>
        <p:spPr>
          <a:xfrm>
            <a:off x="4341383" y="3084231"/>
            <a:ext cx="3848771" cy="2853457"/>
          </a:xfrm>
          <a:prstGeom prst="rect">
            <a:avLst/>
          </a:prstGeom>
        </p:spPr>
      </p:pic>
    </p:spTree>
    <p:extLst>
      <p:ext uri="{BB962C8B-B14F-4D97-AF65-F5344CB8AC3E}">
        <p14:creationId xmlns:p14="http://schemas.microsoft.com/office/powerpoint/2010/main" val="106124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2"/>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2" grpId="0"/>
      <p:bldP spid="12"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1DDA46-3B5D-5A8F-4EBF-BD82F64289DA}"/>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Data Preparation: Moderation 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D2F47DB-5BCC-BEBC-3272-7621C73F5A7E}"/>
              </a:ext>
            </a:extLst>
          </p:cNvPr>
          <p:cNvSpPr>
            <a:spLocks noGrp="1"/>
          </p:cNvSpPr>
          <p:nvPr>
            <p:ph idx="1"/>
          </p:nvPr>
        </p:nvSpPr>
        <p:spPr>
          <a:xfrm>
            <a:off x="4447308" y="591344"/>
            <a:ext cx="7186527" cy="5585619"/>
          </a:xfrm>
        </p:spPr>
        <p:txBody>
          <a:bodyPr anchor="ctr">
            <a:normAutofit lnSpcReduction="10000"/>
          </a:bodyPr>
          <a:lstStyle/>
          <a:p>
            <a:r>
              <a:rPr lang="en-US" b="1" dirty="0"/>
              <a:t>Mean-centering all predictors</a:t>
            </a:r>
          </a:p>
          <a:p>
            <a:pPr lvl="1"/>
            <a:r>
              <a:rPr lang="en-US" dirty="0"/>
              <a:t>Reduces multicollinearity between main effects and interaction</a:t>
            </a:r>
          </a:p>
          <a:p>
            <a:pPr lvl="1"/>
            <a:r>
              <a:rPr lang="en-US" dirty="0"/>
              <a:t>Makes interpretation more meaningful</a:t>
            </a:r>
          </a:p>
          <a:p>
            <a:pPr lvl="1"/>
            <a:endParaRPr lang="en-US" dirty="0"/>
          </a:p>
          <a:p>
            <a:r>
              <a:rPr lang="en-US" b="1" dirty="0"/>
              <a:t>Proper coding of categorical moderators</a:t>
            </a:r>
          </a:p>
          <a:p>
            <a:pPr lvl="1"/>
            <a:r>
              <a:rPr lang="en-US" b="1" i="1" dirty="0"/>
              <a:t>Reciprocal categories: </a:t>
            </a:r>
            <a:r>
              <a:rPr lang="en-US" dirty="0"/>
              <a:t>Dummy coding (0,1)</a:t>
            </a:r>
          </a:p>
          <a:p>
            <a:pPr lvl="1"/>
            <a:r>
              <a:rPr lang="en-US" b="1" i="1" dirty="0"/>
              <a:t>Non-reciprocal: </a:t>
            </a:r>
            <a:r>
              <a:rPr lang="en-US" dirty="0"/>
              <a:t>Effects coding (-1, 0, 1)</a:t>
            </a:r>
          </a:p>
          <a:p>
            <a:endParaRPr lang="en-US" dirty="0"/>
          </a:p>
          <a:p>
            <a:r>
              <a:rPr lang="en-US" b="1" dirty="0"/>
              <a:t>Additional Assumption for Moderation</a:t>
            </a:r>
          </a:p>
          <a:p>
            <a:pPr lvl="1"/>
            <a:r>
              <a:rPr lang="en-US" b="1" i="1" dirty="0"/>
              <a:t>Multivariate normality </a:t>
            </a:r>
            <a:br>
              <a:rPr lang="en-US" dirty="0"/>
            </a:br>
            <a:r>
              <a:rPr lang="en-US" dirty="0"/>
              <a:t>(Maximum Likelihood Estimation only)</a:t>
            </a:r>
          </a:p>
          <a:p>
            <a:pPr lvl="2"/>
            <a:r>
              <a:rPr lang="en-US" b="1" dirty="0"/>
              <a:t>Failed? </a:t>
            </a:r>
            <a:br>
              <a:rPr lang="en-US" b="1" dirty="0"/>
            </a:br>
            <a:r>
              <a:rPr lang="en-US" dirty="0"/>
              <a:t>Maximum Likelihood Estimation with Robust Standard Errors (MLR)</a:t>
            </a:r>
          </a:p>
        </p:txBody>
      </p:sp>
      <p:sp>
        <p:nvSpPr>
          <p:cNvPr id="4" name="TextBox 3">
            <a:extLst>
              <a:ext uri="{FF2B5EF4-FFF2-40B4-BE49-F238E27FC236}">
                <a16:creationId xmlns:a16="http://schemas.microsoft.com/office/drawing/2014/main" id="{E554C3B5-D94C-43F6-41B2-3D832ACE79DA}"/>
              </a:ext>
            </a:extLst>
          </p:cNvPr>
          <p:cNvSpPr txBox="1"/>
          <p:nvPr/>
        </p:nvSpPr>
        <p:spPr>
          <a:xfrm>
            <a:off x="6069554" y="2425442"/>
            <a:ext cx="3648075" cy="707886"/>
          </a:xfrm>
          <a:prstGeom prst="rect">
            <a:avLst/>
          </a:prstGeom>
          <a:noFill/>
        </p:spPr>
        <p:txBody>
          <a:bodyPr wrap="square" rtlCol="0">
            <a:spAutoFit/>
          </a:bodyPr>
          <a:lstStyle/>
          <a:p>
            <a:pPr algn="ctr"/>
            <a:r>
              <a:rPr lang="en-US" sz="4000" i="1" dirty="0"/>
              <a:t>M</a:t>
            </a:r>
            <a:r>
              <a:rPr lang="en-US" sz="4000" baseline="-25000" dirty="0"/>
              <a:t>PHQ9 </a:t>
            </a:r>
            <a:r>
              <a:rPr lang="en-US" sz="4000" dirty="0"/>
              <a:t>= 3.5 </a:t>
            </a:r>
          </a:p>
        </p:txBody>
      </p:sp>
      <p:pic>
        <p:nvPicPr>
          <p:cNvPr id="9" name="Picture 8">
            <a:extLst>
              <a:ext uri="{FF2B5EF4-FFF2-40B4-BE49-F238E27FC236}">
                <a16:creationId xmlns:a16="http://schemas.microsoft.com/office/drawing/2014/main" id="{2CC14368-DFA4-0394-21D5-B69878E494A7}"/>
              </a:ext>
            </a:extLst>
          </p:cNvPr>
          <p:cNvPicPr>
            <a:picLocks noChangeAspect="1"/>
          </p:cNvPicPr>
          <p:nvPr/>
        </p:nvPicPr>
        <p:blipFill>
          <a:blip r:embed="rId3"/>
          <a:srcRect b="65660"/>
          <a:stretch/>
        </p:blipFill>
        <p:spPr>
          <a:xfrm>
            <a:off x="5207167" y="3429000"/>
            <a:ext cx="5372850" cy="569212"/>
          </a:xfrm>
          <a:prstGeom prst="rect">
            <a:avLst/>
          </a:prstGeom>
        </p:spPr>
      </p:pic>
      <p:pic>
        <p:nvPicPr>
          <p:cNvPr id="11" name="Picture 10">
            <a:extLst>
              <a:ext uri="{FF2B5EF4-FFF2-40B4-BE49-F238E27FC236}">
                <a16:creationId xmlns:a16="http://schemas.microsoft.com/office/drawing/2014/main" id="{7308C75E-10E7-A41C-3A4B-A047B79E4F26}"/>
              </a:ext>
            </a:extLst>
          </p:cNvPr>
          <p:cNvPicPr>
            <a:picLocks noChangeAspect="1"/>
          </p:cNvPicPr>
          <p:nvPr/>
        </p:nvPicPr>
        <p:blipFill>
          <a:blip r:embed="rId3"/>
          <a:srcRect t="80855"/>
          <a:stretch/>
        </p:blipFill>
        <p:spPr>
          <a:xfrm>
            <a:off x="5207167" y="4693972"/>
            <a:ext cx="5372850" cy="317353"/>
          </a:xfrm>
          <a:prstGeom prst="rect">
            <a:avLst/>
          </a:prstGeom>
        </p:spPr>
      </p:pic>
      <p:pic>
        <p:nvPicPr>
          <p:cNvPr id="13" name="Picture 12">
            <a:extLst>
              <a:ext uri="{FF2B5EF4-FFF2-40B4-BE49-F238E27FC236}">
                <a16:creationId xmlns:a16="http://schemas.microsoft.com/office/drawing/2014/main" id="{C14C62A0-554A-382D-ACCC-0A2A99F55CFD}"/>
              </a:ext>
            </a:extLst>
          </p:cNvPr>
          <p:cNvPicPr>
            <a:picLocks noChangeAspect="1"/>
          </p:cNvPicPr>
          <p:nvPr/>
        </p:nvPicPr>
        <p:blipFill>
          <a:blip r:embed="rId3"/>
          <a:srcRect t="60671" b="19700"/>
          <a:stretch/>
        </p:blipFill>
        <p:spPr>
          <a:xfrm>
            <a:off x="5207167" y="4355840"/>
            <a:ext cx="5372850" cy="325359"/>
          </a:xfrm>
          <a:prstGeom prst="rect">
            <a:avLst/>
          </a:prstGeom>
        </p:spPr>
      </p:pic>
      <p:pic>
        <p:nvPicPr>
          <p:cNvPr id="14" name="Picture 13">
            <a:extLst>
              <a:ext uri="{FF2B5EF4-FFF2-40B4-BE49-F238E27FC236}">
                <a16:creationId xmlns:a16="http://schemas.microsoft.com/office/drawing/2014/main" id="{F0585A85-4018-478B-7DAA-5C7F96D2EAD8}"/>
              </a:ext>
            </a:extLst>
          </p:cNvPr>
          <p:cNvPicPr>
            <a:picLocks noChangeAspect="1"/>
          </p:cNvPicPr>
          <p:nvPr/>
        </p:nvPicPr>
        <p:blipFill>
          <a:blip r:embed="rId3"/>
          <a:srcRect t="39242" b="38922"/>
          <a:stretch/>
        </p:blipFill>
        <p:spPr>
          <a:xfrm>
            <a:off x="5207167" y="4001830"/>
            <a:ext cx="5372850" cy="361949"/>
          </a:xfrm>
          <a:prstGeom prst="rect">
            <a:avLst/>
          </a:prstGeom>
        </p:spPr>
      </p:pic>
    </p:spTree>
    <p:extLst>
      <p:ext uri="{BB962C8B-B14F-4D97-AF65-F5344CB8AC3E}">
        <p14:creationId xmlns:p14="http://schemas.microsoft.com/office/powerpoint/2010/main" val="2096910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3394DA-E684-47C2-9020-13225823F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43E079-E50D-229B-ABE9-DCFCF57667FE}"/>
              </a:ext>
            </a:extLst>
          </p:cNvPr>
          <p:cNvSpPr>
            <a:spLocks noGrp="1"/>
          </p:cNvSpPr>
          <p:nvPr>
            <p:ph type="title"/>
          </p:nvPr>
        </p:nvSpPr>
        <p:spPr>
          <a:xfrm>
            <a:off x="397077" y="75688"/>
            <a:ext cx="10515600" cy="1306443"/>
          </a:xfrm>
        </p:spPr>
        <p:txBody>
          <a:bodyPr>
            <a:normAutofit/>
          </a:bodyPr>
          <a:lstStyle/>
          <a:p>
            <a:r>
              <a:rPr lang="en-US" sz="4000" b="1" dirty="0"/>
              <a:t>Common Pitfalls in Moderation Analysis</a:t>
            </a:r>
          </a:p>
        </p:txBody>
      </p:sp>
      <p:pic>
        <p:nvPicPr>
          <p:cNvPr id="6" name="Picture 5">
            <a:extLst>
              <a:ext uri="{FF2B5EF4-FFF2-40B4-BE49-F238E27FC236}">
                <a16:creationId xmlns:a16="http://schemas.microsoft.com/office/drawing/2014/main" id="{DD4C898E-840E-D3A1-8934-F0570CE7DD3F}"/>
              </a:ext>
            </a:extLst>
          </p:cNvPr>
          <p:cNvPicPr>
            <a:picLocks noChangeAspect="1"/>
          </p:cNvPicPr>
          <p:nvPr/>
        </p:nvPicPr>
        <p:blipFill>
          <a:blip r:embed="rId3"/>
          <a:srcRect l="17593" r="21641" b="2"/>
          <a:stretch/>
        </p:blipFill>
        <p:spPr>
          <a:xfrm>
            <a:off x="7989293" y="1904282"/>
            <a:ext cx="3423093" cy="4224808"/>
          </a:xfrm>
          <a:prstGeom prst="rect">
            <a:avLst/>
          </a:prstGeom>
        </p:spPr>
      </p:pic>
      <p:graphicFrame>
        <p:nvGraphicFramePr>
          <p:cNvPr id="7" name="Content Placeholder 2">
            <a:extLst>
              <a:ext uri="{FF2B5EF4-FFF2-40B4-BE49-F238E27FC236}">
                <a16:creationId xmlns:a16="http://schemas.microsoft.com/office/drawing/2014/main" id="{5AEF7C7D-4FFE-9147-9C70-31829C542BB0}"/>
              </a:ext>
            </a:extLst>
          </p:cNvPr>
          <p:cNvGraphicFramePr>
            <a:graphicFrameLocks noGrp="1"/>
          </p:cNvGraphicFramePr>
          <p:nvPr>
            <p:ph idx="1"/>
            <p:extLst>
              <p:ext uri="{D42A27DB-BD31-4B8C-83A1-F6EECF244321}">
                <p14:modId xmlns:p14="http://schemas.microsoft.com/office/powerpoint/2010/main" val="1142509320"/>
              </p:ext>
            </p:extLst>
          </p:nvPr>
        </p:nvGraphicFramePr>
        <p:xfrm>
          <a:off x="397077" y="1904282"/>
          <a:ext cx="7592216" cy="43034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4863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ED5B2A-AB15-60BB-D95A-DBFBACC73921}"/>
              </a:ext>
            </a:extLst>
          </p:cNvPr>
          <p:cNvSpPr>
            <a:spLocks noGrp="1"/>
          </p:cNvSpPr>
          <p:nvPr>
            <p:ph type="title"/>
          </p:nvPr>
        </p:nvSpPr>
        <p:spPr>
          <a:xfrm>
            <a:off x="141314" y="163287"/>
            <a:ext cx="5954686" cy="1708242"/>
          </a:xfrm>
        </p:spPr>
        <p:txBody>
          <a:bodyPr anchor="ctr">
            <a:normAutofit/>
          </a:bodyPr>
          <a:lstStyle/>
          <a:p>
            <a:r>
              <a:rPr lang="en-US" sz="4000" b="1" dirty="0"/>
              <a:t>Moderation Example in R</a:t>
            </a:r>
          </a:p>
        </p:txBody>
      </p:sp>
      <p:sp>
        <p:nvSpPr>
          <p:cNvPr id="3" name="Content Placeholder 2">
            <a:extLst>
              <a:ext uri="{FF2B5EF4-FFF2-40B4-BE49-F238E27FC236}">
                <a16:creationId xmlns:a16="http://schemas.microsoft.com/office/drawing/2014/main" id="{1DE71E55-57A3-51BA-7AC7-E80EFB077CAB}"/>
              </a:ext>
            </a:extLst>
          </p:cNvPr>
          <p:cNvSpPr>
            <a:spLocks noGrp="1"/>
          </p:cNvSpPr>
          <p:nvPr>
            <p:ph idx="1"/>
          </p:nvPr>
        </p:nvSpPr>
        <p:spPr>
          <a:xfrm>
            <a:off x="0" y="1727450"/>
            <a:ext cx="8088285" cy="3769835"/>
          </a:xfrm>
        </p:spPr>
        <p:txBody>
          <a:bodyPr anchor="ctr">
            <a:normAutofit fontScale="92500" lnSpcReduction="20000"/>
          </a:bodyPr>
          <a:lstStyle/>
          <a:p>
            <a:pPr marL="0" indent="0">
              <a:buNone/>
            </a:pPr>
            <a:r>
              <a:rPr lang="en-US" sz="2600" b="1" dirty="0"/>
              <a:t>File: 2 – </a:t>
            </a:r>
            <a:r>
              <a:rPr lang="en-US" sz="2600" b="1" dirty="0" err="1"/>
              <a:t>Moderation.R</a:t>
            </a:r>
            <a:endParaRPr lang="en-US" sz="2600" b="1" dirty="0"/>
          </a:p>
          <a:p>
            <a:pPr marL="0" indent="0">
              <a:buNone/>
            </a:pPr>
            <a:endParaRPr lang="en-US" sz="1900" b="1" dirty="0"/>
          </a:p>
          <a:p>
            <a:r>
              <a:rPr lang="en-US" sz="1900" b="1" dirty="0"/>
              <a:t>Data Cleaning &amp; MLR Prep </a:t>
            </a:r>
            <a:r>
              <a:rPr lang="en-US" sz="1900" dirty="0"/>
              <a:t>(lines 19-103)</a:t>
            </a:r>
            <a:br>
              <a:rPr lang="en-US" sz="1900" dirty="0"/>
            </a:br>
            <a:endParaRPr lang="en-US" sz="1900" dirty="0"/>
          </a:p>
          <a:p>
            <a:r>
              <a:rPr lang="en-US" sz="1900" b="1" dirty="0"/>
              <a:t>Missing Data Analysis </a:t>
            </a:r>
            <a:r>
              <a:rPr lang="en-US" sz="1900" dirty="0"/>
              <a:t>(lines 117-176)</a:t>
            </a:r>
          </a:p>
          <a:p>
            <a:pPr lvl="1"/>
            <a:r>
              <a:rPr lang="en-US" sz="1500" dirty="0"/>
              <a:t>Save Clean Data for Import into SPSS</a:t>
            </a:r>
            <a:br>
              <a:rPr lang="en-US" sz="1500" dirty="0"/>
            </a:br>
            <a:endParaRPr lang="en-US" sz="1500" dirty="0"/>
          </a:p>
          <a:p>
            <a:r>
              <a:rPr lang="en-US" sz="1900" b="1" dirty="0"/>
              <a:t>Exploratory Data Analysis </a:t>
            </a:r>
            <a:r>
              <a:rPr lang="en-US" sz="1900" dirty="0"/>
              <a:t>(lines 182-193)</a:t>
            </a:r>
            <a:br>
              <a:rPr lang="en-US" sz="1900" dirty="0"/>
            </a:br>
            <a:endParaRPr lang="en-US" sz="1900" dirty="0"/>
          </a:p>
          <a:p>
            <a:r>
              <a:rPr lang="en-US" sz="1900" b="1" dirty="0"/>
              <a:t>Moderation</a:t>
            </a:r>
          </a:p>
          <a:p>
            <a:pPr lvl="1"/>
            <a:r>
              <a:rPr lang="en-US" sz="1900" dirty="0"/>
              <a:t>Nominal predictor &amp; nominal moderator (lines 200 – 220)</a:t>
            </a:r>
          </a:p>
          <a:p>
            <a:pPr lvl="1"/>
            <a:r>
              <a:rPr lang="en-US" sz="1900" dirty="0"/>
              <a:t>Continuous predictor &amp; nominal moderator (lines 225-260)</a:t>
            </a:r>
          </a:p>
          <a:p>
            <a:pPr lvl="1"/>
            <a:r>
              <a:rPr lang="en-US" sz="1900" dirty="0"/>
              <a:t>Continuous predictor &amp; continuous moderator (lines 261-285)</a:t>
            </a:r>
          </a:p>
        </p:txBody>
      </p:sp>
      <p:pic>
        <p:nvPicPr>
          <p:cNvPr id="5" name="Picture 4" descr="Zigzag indicator line">
            <a:extLst>
              <a:ext uri="{FF2B5EF4-FFF2-40B4-BE49-F238E27FC236}">
                <a16:creationId xmlns:a16="http://schemas.microsoft.com/office/drawing/2014/main" id="{C07D21E4-CD8C-6D70-F80C-BED3DDC0F915}"/>
              </a:ext>
            </a:extLst>
          </p:cNvPr>
          <p:cNvPicPr>
            <a:picLocks noChangeAspect="1"/>
          </p:cNvPicPr>
          <p:nvPr/>
        </p:nvPicPr>
        <p:blipFill>
          <a:blip r:embed="rId3"/>
          <a:srcRect l="21658" r="26505" b="-1"/>
          <a:stretch/>
        </p:blipFill>
        <p:spPr>
          <a:xfrm>
            <a:off x="7358539" y="0"/>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260446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703</TotalTime>
  <Words>4749</Words>
  <Application>Microsoft Office PowerPoint</Application>
  <PresentationFormat>Widescreen</PresentationFormat>
  <Paragraphs>480</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Aptos Display</vt:lpstr>
      <vt:lpstr>Arial</vt:lpstr>
      <vt:lpstr>Calibri</vt:lpstr>
      <vt:lpstr>Cambria Math</vt:lpstr>
      <vt:lpstr>Google Sans</vt:lpstr>
      <vt:lpstr>Office Theme</vt:lpstr>
      <vt:lpstr>Data Analysis II  Moderation &amp; Mediation</vt:lpstr>
      <vt:lpstr>What You’ll Learn Today</vt:lpstr>
      <vt:lpstr>Introduction to Moderation</vt:lpstr>
      <vt:lpstr>Moderation: Strength of X→Y Relationship</vt:lpstr>
      <vt:lpstr>Moderation: Direction of X→Y Relationship</vt:lpstr>
      <vt:lpstr>Statistical Methods for Testing Moderation</vt:lpstr>
      <vt:lpstr>Data Preparation: Moderation Analysis</vt:lpstr>
      <vt:lpstr>Common Pitfalls in Moderation Analysis</vt:lpstr>
      <vt:lpstr>Moderation Example in R</vt:lpstr>
      <vt:lpstr>Moderation Example PROCESS Macro (SPSS)</vt:lpstr>
      <vt:lpstr>Interpreting Coefficients</vt:lpstr>
      <vt:lpstr>Plugging in</vt:lpstr>
      <vt:lpstr>Introduction to Mediation</vt:lpstr>
      <vt:lpstr>Full Mediation</vt:lpstr>
      <vt:lpstr>Partial Mediation</vt:lpstr>
      <vt:lpstr>Statistical Methods for Testing Mediation</vt:lpstr>
      <vt:lpstr>Data Preparation for Mediation Analysis</vt:lpstr>
      <vt:lpstr>Common Pitfalls in Mediation Analysis</vt:lpstr>
      <vt:lpstr>Why not p-values in Mediation? Bootstrapped Coefficients</vt:lpstr>
      <vt:lpstr>Reporting Mediation Results</vt:lpstr>
      <vt:lpstr>Power Analysis with G*Power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Evan Ozmat</dc:creator>
  <cp:lastModifiedBy>Evan Ozmat</cp:lastModifiedBy>
  <cp:revision>68</cp:revision>
  <dcterms:created xsi:type="dcterms:W3CDTF">2025-03-17T18:40:22Z</dcterms:created>
  <dcterms:modified xsi:type="dcterms:W3CDTF">2025-04-11T02:28:00Z</dcterms:modified>
</cp:coreProperties>
</file>