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8" r:id="rId5"/>
    <p:sldId id="269" r:id="rId6"/>
    <p:sldId id="260" r:id="rId7"/>
    <p:sldId id="263" r:id="rId8"/>
    <p:sldId id="265" r:id="rId9"/>
    <p:sldId id="259" r:id="rId10"/>
    <p:sldId id="261" r:id="rId11"/>
    <p:sldId id="262" r:id="rId12"/>
    <p:sldId id="264"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Lst>
        </p14:section>
        <p14:section name="Mediation" id="{0B0743C2-F348-48AF-BF7C-D4E3D16BBBBC}">
          <p14:sldIdLst>
            <p14:sldId id="259"/>
            <p14:sldId id="261"/>
            <p14:sldId id="262"/>
            <p14:sldId id="264"/>
          </p14:sldIdLst>
        </p14:section>
        <p14:section name="Advanced Topics" id="{B5D32D9A-7BA6-42B8-ACDB-D96266668C3A}">
          <p14:sldIdLst>
            <p14:sldId id="266"/>
          </p14:sldIdLst>
        </p14:section>
        <p14:section name="Software &amp; Tools" id="{A2C2FC1A-6E52-4EF3-ACF2-0007060E7A6B}">
          <p14:sldIdLst>
            <p14:sldId id="26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35" autoAdjust="0"/>
  </p:normalViewPr>
  <p:slideViewPr>
    <p:cSldViewPr snapToGrid="0">
      <p:cViewPr varScale="1">
        <p:scale>
          <a:sx n="59" d="100"/>
          <a:sy n="59" d="100"/>
        </p:scale>
        <p:origin x="1044"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a:t>Data preparation and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and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Tools and software for implementation</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a:t>Failing to visualize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BDB996B0-F89D-4A95-9345-91A29EBD3A0E}">
      <dgm:prSet custT="1"/>
      <dgm:spPr/>
      <dgm:t>
        <a:bodyPr/>
        <a:lstStyle/>
        <a:p>
          <a:r>
            <a:rPr lang="en-US" sz="2300"/>
            <a:t>Not probing significant interactions</a:t>
          </a:r>
        </a:p>
      </dgm:t>
    </dgm:pt>
    <dgm:pt modelId="{AACFBE9A-0AD1-48F5-8FCB-30E9849B051C}" type="parTrans" cxnId="{74ED92C6-8BF4-4BE7-8940-7744F9074309}">
      <dgm:prSet/>
      <dgm:spPr/>
      <dgm:t>
        <a:bodyPr/>
        <a:lstStyle/>
        <a:p>
          <a:endParaRPr lang="en-US"/>
        </a:p>
      </dgm:t>
    </dgm:pt>
    <dgm:pt modelId="{BB9FBAC8-F7E5-4E06-92B0-84DF0BF444F9}" type="sibTrans" cxnId="{74ED92C6-8BF4-4BE7-8940-7744F9074309}">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28A3FBAB-D3DF-4313-9BB9-0AB1DF880A0E}" type="pres">
      <dgm:prSet presAssocID="{BDB996B0-F89D-4A95-9345-91A29EBD3A0E}" presName="thickLine" presStyleLbl="alignNode1" presStyleIdx="2" presStyleCnt="5"/>
      <dgm:spPr/>
    </dgm:pt>
    <dgm:pt modelId="{4FB00F67-B890-4E27-91ED-5050DFAC7197}" type="pres">
      <dgm:prSet presAssocID="{BDB996B0-F89D-4A95-9345-91A29EBD3A0E}" presName="horz1" presStyleCnt="0"/>
      <dgm:spPr/>
    </dgm:pt>
    <dgm:pt modelId="{D3DC528A-6D0E-4BB3-AF6D-8CD06602F368}" type="pres">
      <dgm:prSet presAssocID="{BDB996B0-F89D-4A95-9345-91A29EBD3A0E}" presName="tx1" presStyleLbl="revTx" presStyleIdx="2" presStyleCnt="5"/>
      <dgm:spPr/>
    </dgm:pt>
    <dgm:pt modelId="{F3043805-0297-46D8-8CB8-BF3DA0D1289D}" type="pres">
      <dgm:prSet presAssocID="{BDB996B0-F89D-4A95-9345-91A29EBD3A0E}"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A5A17C4F-C56F-401A-A550-18DAD89CCA75}" type="presOf" srcId="{BDB996B0-F89D-4A95-9345-91A29EBD3A0E}" destId="{D3DC528A-6D0E-4BB3-AF6D-8CD06602F368}"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4ED92C6-8BF4-4BE7-8940-7744F9074309}" srcId="{F43A337F-B20F-4296-B593-256738AC47AC}" destId="{BDB996B0-F89D-4A95-9345-91A29EBD3A0E}" srcOrd="2" destOrd="0" parTransId="{AACFBE9A-0AD1-48F5-8FCB-30E9849B051C}" sibTransId="{BB9FBAC8-F7E5-4E06-92B0-84DF0BF444F9}"/>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779AEEEC-A5B3-4611-8498-D4BA4EC0D99C}" type="presParOf" srcId="{9A87A131-EE31-489C-AA5D-20AF87C13F11}" destId="{28A3FBAB-D3DF-4313-9BB9-0AB1DF880A0E}" srcOrd="4" destOrd="0" presId="urn:microsoft.com/office/officeart/2008/layout/LinedList"/>
    <dgm:cxn modelId="{5B95F0E5-2DA2-413B-A4FA-64560D5DCB5A}" type="presParOf" srcId="{9A87A131-EE31-489C-AA5D-20AF87C13F11}" destId="{4FB00F67-B890-4E27-91ED-5050DFAC7197}" srcOrd="5" destOrd="0" presId="urn:microsoft.com/office/officeart/2008/layout/LinedList"/>
    <dgm:cxn modelId="{231493C6-59C0-40D6-8076-B3D1B5CAC5BA}" type="presParOf" srcId="{4FB00F67-B890-4E27-91ED-5050DFAC7197}" destId="{D3DC528A-6D0E-4BB3-AF6D-8CD06602F368}" srcOrd="0" destOrd="0" presId="urn:microsoft.com/office/officeart/2008/layout/LinedList"/>
    <dgm:cxn modelId="{3316E446-9709-46EE-9A05-6E868394A1B2}" type="presParOf" srcId="{4FB00F67-B890-4E27-91ED-5050DFAC7197}" destId="{F3043805-0297-46D8-8CB8-BF3DA0D1289D}"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Statistical methods for testing each approach</a:t>
          </a:r>
          <a:endParaRPr lang="en-US" sz="19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a:t>Data preparation and assumptions</a:t>
          </a:r>
          <a:endParaRPr lang="en-US" sz="19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Common pitfalls and how to avoid them</a:t>
          </a:r>
          <a:endParaRPr lang="en-US" sz="19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0216" y="383321"/>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Tools and software for implementation</a:t>
          </a:r>
        </a:p>
      </dsp:txBody>
      <dsp:txXfrm>
        <a:off x="9640216" y="1548421"/>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to visualize interactions</a:t>
          </a:r>
        </a:p>
      </dsp:txBody>
      <dsp:txXfrm>
        <a:off x="0" y="861008"/>
        <a:ext cx="7592216" cy="860482"/>
      </dsp:txXfrm>
    </dsp:sp>
    <dsp:sp modelId="{28A3FBAB-D3DF-4313-9BB9-0AB1DF880A0E}">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C528A-6D0E-4BB3-AF6D-8CD06602F368}">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Not probing significant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relationships between variables. 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dirty="0"/>
              <a:t>The indirect effect is the product of path a (X to M) and path b (M to Y). We typically use bootstrapping methods to test this effect, as implemented in Hayes' PROCESS macro or similar tools.</a:t>
            </a:r>
          </a:p>
          <a:p>
            <a:endParaRPr lang="en-US" dirty="0"/>
          </a:p>
          <a:p>
            <a:r>
              <a:rPr lang="en-US" dirty="0"/>
              <a:t>Another powerful approach is Structural Equation Modeling or SEM, which allows for more complex models with multiple mediators and control variables.</a:t>
            </a:r>
          </a:p>
          <a:p>
            <a:endParaRPr lang="en-US" dirty="0"/>
          </a:p>
          <a:p>
            <a:r>
              <a:rPr lang="en-US" dirty="0"/>
              <a:t>We also distinguish between partial mediation (where the direct effect remains significant) and complete mediation (where the direct effect becomes non-significant when the mediator is included).</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a:t>
            </a:r>
          </a:p>
          <a:p>
            <a:r>
              <a:rPr lang="en-US" dirty="0"/>
              <a:t>The mediator-outcome relationship might be confounded by third variables, leading to spurious mediation effects.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interested in more advanced analyses, moderated mediation combines both concepts we've discussed today. This involves testing whether the strength of an indirect effect depends on the level of a moderator.</a:t>
            </a:r>
          </a:p>
          <a:p>
            <a:endParaRPr lang="en-US" dirty="0"/>
          </a:p>
          <a:p>
            <a:r>
              <a:rPr lang="en-US" dirty="0"/>
              <a:t>We can calculate conditional indirect effects - the strength of the indirect effect at different levels of the moderator.</a:t>
            </a:r>
          </a:p>
          <a:p>
            <a:endParaRPr lang="en-US" dirty="0"/>
          </a:p>
          <a:p>
            <a:r>
              <a:rPr lang="en-US" dirty="0"/>
              <a:t>The index of moderated mediation tells us whether the moderation of the indirect effect is statistically significant.</a:t>
            </a:r>
          </a:p>
          <a:p>
            <a:endParaRPr lang="en-US" dirty="0"/>
          </a:p>
          <a:p>
            <a:r>
              <a:rPr lang="en-US" dirty="0"/>
              <a:t>There are several potential models for moderated mediation, depending on which path is moderated. The moderator might affect the X to M path, the M to Y path, or both paths.</a:t>
            </a:r>
          </a:p>
          <a:p>
            <a:endParaRPr lang="en-US" dirty="0"/>
          </a:p>
          <a:p>
            <a:r>
              <a:rPr lang="en-US" dirty="0"/>
              <a:t>Hayes' PROCESS macro includes templates for testing these different models, making them accessible to researchers without extensive programming knowledge.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2937329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to ensure everyone understands what moderation and mediation actually mean. </a:t>
            </a:r>
          </a:p>
          <a:p>
            <a:endParaRPr lang="en-US" dirty="0"/>
          </a:p>
          <a:p>
            <a:r>
              <a:rPr lang="en-US" dirty="0"/>
              <a:t>Then we'll dive into the statistical methods, proper data preparation, and important assumptions. </a:t>
            </a:r>
          </a:p>
          <a:p>
            <a:endParaRPr lang="en-US" dirty="0"/>
          </a:p>
          <a:p>
            <a:r>
              <a:rPr lang="en-US" dirty="0"/>
              <a:t>We'll also discuss common pitfalls, walk through practical examples, and introduce you to running these analyses in SPSS using the PROCESS Macro and in RStudio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test for moderation statistically. The most common approach is to include an interaction term in your regression model.</a:t>
            </a:r>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step. This involves subtracting the mean value from each observation, resulting in a new variable with a mean of zero.</a:t>
            </a:r>
          </a:p>
          <a:p>
            <a:endParaRPr lang="en-US" dirty="0"/>
          </a:p>
          <a:p>
            <a:r>
              <a:rPr lang="en-US" dirty="0"/>
              <a:t>Mean-centering reduces multicollinearity between your main effects and the interaction term. It also makes the interpretation of your main effects more meaningful - they now represent the effect when the other variable is at its mean.</a:t>
            </a:r>
          </a:p>
          <a:p>
            <a:endParaRPr lang="en-US" dirty="0"/>
          </a:p>
          <a:p>
            <a:r>
              <a:rPr lang="en-US" dirty="0"/>
              <a:t>If your moderator is categorical, proper coding is essential. Consider using effect coding rather than dummy coding when appropriate.</a:t>
            </a:r>
          </a:p>
          <a:p>
            <a:endParaRPr lang="en-US" dirty="0"/>
          </a:p>
          <a:p>
            <a:r>
              <a:rPr lang="en-US" dirty="0"/>
              <a:t>The assumptions of multivariate normality and homoscedasticity should be checked, as with any regression analysis. Plots of residuals can help identify violations of these assumptions.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moderation analysis, a common mistake is interpreting main effects without considering significant interactions. </a:t>
            </a:r>
          </a:p>
          <a:p>
            <a:endParaRPr lang="en-US" dirty="0"/>
          </a:p>
          <a:p>
            <a:r>
              <a:rPr lang="en-US" dirty="0"/>
              <a:t>When an interaction is significant, the main effects must be interpreted in that context.</a:t>
            </a:r>
          </a:p>
          <a:p>
            <a:endParaRPr lang="en-US" dirty="0"/>
          </a:p>
          <a:p>
            <a:r>
              <a:rPr lang="en-US" dirty="0"/>
              <a:t>Many researchers fail to visualize their interactions, which makes interpretation difficult for both themselves and their audience.</a:t>
            </a:r>
          </a:p>
          <a:p>
            <a:endParaRPr lang="en-US" dirty="0"/>
          </a:p>
          <a:p>
            <a:r>
              <a:rPr lang="en-US" dirty="0"/>
              <a:t>Not probing significant interactions through simple slopes analysis or Johnson-Neyman technique means missing important nuances in your data.</a:t>
            </a:r>
          </a:p>
          <a:p>
            <a:endParaRPr lang="en-US" dirty="0"/>
          </a:p>
          <a:p>
            <a:r>
              <a:rPr lang="en-US" dirty="0"/>
              <a:t>Be careful not to mistake statistical significance for practical significance - even significant interactions may have small effect sizes.</a:t>
            </a:r>
          </a:p>
          <a:p>
            <a:endParaRPr lang="en-US" dirty="0"/>
          </a:p>
          <a:p>
            <a:r>
              <a:rPr lang="en-US" dirty="0"/>
              <a:t>Finally, including too many interaction terms in your model can lead to overfitting and false positives. Have clear theoretical justification for each interaction you test.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r>
              <a:rPr lang="en-US" dirty="0"/>
              <a:t>For example, exercise might improve cognitive performance through the mediating mechanism of improved mood. Exercise leads to better mood, which in turn leads to better cognitive performance.</a:t>
            </a:r>
          </a:p>
          <a:p>
            <a:endParaRPr lang="en-US" dirty="0"/>
          </a:p>
          <a:p>
            <a:r>
              <a:rPr lang="en-US" dirty="0"/>
              <a:t>In the diagram, you can see that X affects Y both directly and indirectly through M. The indirect effect through M is what we call the mediation effect. This helps us understand the underlying process or mechanism of the relationship.</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276311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3/17/2025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3/17/2025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p:txBody>
          <a:bodyPr/>
          <a:lstStyle/>
          <a:p>
            <a:r>
              <a:rPr lang="en-US" b="1" dirty="0"/>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100" y="1690688"/>
            <a:ext cx="11353800" cy="4351338"/>
          </a:xfrm>
        </p:spPr>
        <p:txBody>
          <a:bodyPr/>
          <a:lstStyle/>
          <a:p>
            <a:r>
              <a:rPr lang="en-US" dirty="0"/>
              <a:t>Baron &amp; Kenny's causal steps approach (historical)</a:t>
            </a:r>
          </a:p>
          <a:p>
            <a:r>
              <a:rPr lang="en-US" dirty="0"/>
              <a:t>Modern approaches: Bootstrapping indirect effects (Hayes' PROCESS)</a:t>
            </a:r>
          </a:p>
          <a:p>
            <a:r>
              <a:rPr lang="en-US" dirty="0"/>
              <a:t>Structural Equation Modeling (SEM)</a:t>
            </a:r>
          </a:p>
          <a:p>
            <a:r>
              <a:rPr lang="en-US" dirty="0"/>
              <a:t>Testing significance of indirect effect (</a:t>
            </a:r>
            <a:r>
              <a:rPr lang="en-US" dirty="0" err="1"/>
              <a:t>a×b</a:t>
            </a:r>
            <a:r>
              <a:rPr lang="en-US" dirty="0"/>
              <a:t>)</a:t>
            </a:r>
          </a:p>
          <a:p>
            <a:r>
              <a:rPr lang="en-US" dirty="0"/>
              <a:t>Partial vs. complete mediation</a:t>
            </a:r>
          </a:p>
        </p:txBody>
      </p:sp>
    </p:spTree>
    <p:extLst>
      <p:ext uri="{BB962C8B-B14F-4D97-AF65-F5344CB8AC3E}">
        <p14:creationId xmlns:p14="http://schemas.microsoft.com/office/powerpoint/2010/main" val="168685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p:txBody>
          <a:bodyPr/>
          <a:lstStyle/>
          <a:p>
            <a:r>
              <a:rPr lang="en-US" b="1" dirty="0"/>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lstStyle/>
          <a:p>
            <a:r>
              <a:rPr lang="en-US" dirty="0"/>
              <a:t>Temporal precedence: X must precede M which must precede Y</a:t>
            </a:r>
          </a:p>
          <a:p>
            <a:r>
              <a:rPr lang="en-US" dirty="0"/>
              <a:t>Avoid multicollinearity to prevent suppression effects</a:t>
            </a:r>
          </a:p>
          <a:p>
            <a:r>
              <a:rPr lang="en-US" dirty="0"/>
              <a:t>Required sample size (power considerations)</a:t>
            </a:r>
          </a:p>
          <a:p>
            <a:r>
              <a:rPr lang="en-US" dirty="0"/>
              <a:t>Assumption of normal distribution of indirect effects</a:t>
            </a:r>
          </a:p>
          <a:p>
            <a:r>
              <a:rPr lang="en-US" dirty="0"/>
              <a:t>Testing for outliers and influential cases</a:t>
            </a:r>
          </a:p>
        </p:txBody>
      </p:sp>
    </p:spTree>
    <p:extLst>
      <p:ext uri="{BB962C8B-B14F-4D97-AF65-F5344CB8AC3E}">
        <p14:creationId xmlns:p14="http://schemas.microsoft.com/office/powerpoint/2010/main" val="2341048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p:txBody>
          <a:bodyPr/>
          <a:lstStyle/>
          <a:p>
            <a:r>
              <a:rPr lang="en-US" b="1" dirty="0"/>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p:txBody>
          <a:bodyPr/>
          <a:lstStyle/>
          <a:p>
            <a:r>
              <a:rPr lang="en-US" dirty="0"/>
              <a:t>Assuming causality from cross-sectional data</a:t>
            </a:r>
          </a:p>
          <a:p>
            <a:r>
              <a:rPr lang="en-US" dirty="0"/>
              <a:t>Omitted variable bias</a:t>
            </a:r>
          </a:p>
          <a:p>
            <a:r>
              <a:rPr lang="en-US" dirty="0"/>
              <a:t>Reversed causality</a:t>
            </a:r>
          </a:p>
          <a:p>
            <a:r>
              <a:rPr lang="en-US" dirty="0"/>
              <a:t>Confounding mediator-outcome relationship</a:t>
            </a:r>
          </a:p>
          <a:p>
            <a:r>
              <a:rPr lang="en-US" dirty="0"/>
              <a:t>Ignoring measurement error</a:t>
            </a:r>
          </a:p>
        </p:txBody>
      </p:sp>
    </p:spTree>
    <p:extLst>
      <p:ext uri="{BB962C8B-B14F-4D97-AF65-F5344CB8AC3E}">
        <p14:creationId xmlns:p14="http://schemas.microsoft.com/office/powerpoint/2010/main" val="828982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C1A-9850-AEEB-833B-6691457904C2}"/>
              </a:ext>
            </a:extLst>
          </p:cNvPr>
          <p:cNvSpPr>
            <a:spLocks noGrp="1"/>
          </p:cNvSpPr>
          <p:nvPr>
            <p:ph type="title"/>
          </p:nvPr>
        </p:nvSpPr>
        <p:spPr/>
        <p:txBody>
          <a:bodyPr/>
          <a:lstStyle/>
          <a:p>
            <a:r>
              <a:rPr lang="en-US" b="1" dirty="0"/>
              <a:t>Advanced Topics: Moderated Mediation</a:t>
            </a:r>
          </a:p>
        </p:txBody>
      </p:sp>
      <p:sp>
        <p:nvSpPr>
          <p:cNvPr id="3" name="Content Placeholder 2">
            <a:extLst>
              <a:ext uri="{FF2B5EF4-FFF2-40B4-BE49-F238E27FC236}">
                <a16:creationId xmlns:a16="http://schemas.microsoft.com/office/drawing/2014/main" id="{98B4F9F8-E995-26EC-EB3E-C7094451AE94}"/>
              </a:ext>
            </a:extLst>
          </p:cNvPr>
          <p:cNvSpPr>
            <a:spLocks noGrp="1"/>
          </p:cNvSpPr>
          <p:nvPr>
            <p:ph idx="1"/>
          </p:nvPr>
        </p:nvSpPr>
        <p:spPr/>
        <p:txBody>
          <a:bodyPr/>
          <a:lstStyle/>
          <a:p>
            <a:r>
              <a:rPr lang="en-US" dirty="0"/>
              <a:t>Combining moderation and mediation</a:t>
            </a:r>
          </a:p>
          <a:p>
            <a:r>
              <a:rPr lang="en-US" dirty="0"/>
              <a:t>Conditional indirect effects</a:t>
            </a:r>
          </a:p>
          <a:p>
            <a:r>
              <a:rPr lang="en-US" dirty="0"/>
              <a:t>Index of moderated mediation</a:t>
            </a:r>
          </a:p>
          <a:p>
            <a:r>
              <a:rPr lang="en-US" dirty="0"/>
              <a:t>Examples of potential models:</a:t>
            </a:r>
          </a:p>
          <a:p>
            <a:pPr lvl="1"/>
            <a:r>
              <a:rPr lang="en-US" dirty="0"/>
              <a:t>Moderator affects X→M path</a:t>
            </a:r>
          </a:p>
          <a:p>
            <a:pPr lvl="1"/>
            <a:r>
              <a:rPr lang="en-US" dirty="0"/>
              <a:t>Moderator affects M→Y path</a:t>
            </a:r>
          </a:p>
          <a:p>
            <a:pPr lvl="1"/>
            <a:r>
              <a:rPr lang="en-US" dirty="0"/>
              <a:t>Moderator affects both paths</a:t>
            </a:r>
          </a:p>
        </p:txBody>
      </p:sp>
    </p:spTree>
    <p:extLst>
      <p:ext uri="{BB962C8B-B14F-4D97-AF65-F5344CB8AC3E}">
        <p14:creationId xmlns:p14="http://schemas.microsoft.com/office/powerpoint/2010/main" val="125482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p:txBody>
          <a:bodyPr/>
          <a:lstStyle/>
          <a:p>
            <a:r>
              <a:rPr lang="en-US" b="1" dirty="0"/>
              <a:t>Software and Tools</a:t>
            </a:r>
            <a:endParaRPr lang="en-US" dirty="0"/>
          </a:p>
        </p:txBody>
      </p:sp>
      <p:sp>
        <p:nvSpPr>
          <p:cNvPr id="3" name="Content Placeholder 2">
            <a:extLst>
              <a:ext uri="{FF2B5EF4-FFF2-40B4-BE49-F238E27FC236}">
                <a16:creationId xmlns:a16="http://schemas.microsoft.com/office/drawing/2014/main" id="{B8712231-6E9A-4B5D-AC0E-7C1FCC60AAB7}"/>
              </a:ext>
            </a:extLst>
          </p:cNvPr>
          <p:cNvSpPr>
            <a:spLocks noGrp="1"/>
          </p:cNvSpPr>
          <p:nvPr>
            <p:ph idx="1"/>
          </p:nvPr>
        </p:nvSpPr>
        <p:spPr/>
        <p:txBody>
          <a:bodyPr/>
          <a:lstStyle/>
          <a:p>
            <a:r>
              <a:rPr lang="en-US" dirty="0"/>
              <a:t>SPSS with PROCESS macro</a:t>
            </a:r>
          </a:p>
          <a:p>
            <a:r>
              <a:rPr lang="en-US" dirty="0"/>
              <a:t>R packages: </a:t>
            </a:r>
            <a:r>
              <a:rPr lang="en-US" dirty="0" err="1"/>
              <a:t>lavaan</a:t>
            </a:r>
            <a:r>
              <a:rPr lang="en-US" dirty="0"/>
              <a:t>, mediation, </a:t>
            </a:r>
            <a:r>
              <a:rPr lang="en-US" dirty="0" err="1"/>
              <a:t>semTools</a:t>
            </a:r>
            <a:endParaRPr lang="en-US" dirty="0"/>
          </a:p>
          <a:p>
            <a:r>
              <a:rPr lang="en-US" dirty="0"/>
              <a:t>G*Power for power analysis</a:t>
            </a:r>
          </a:p>
        </p:txBody>
      </p:sp>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531112491"/>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838200" y="18255"/>
            <a:ext cx="10515600" cy="1325563"/>
          </a:xfrm>
        </p:spPr>
        <p:txBody>
          <a:bodyPr/>
          <a:lstStyle/>
          <a:p>
            <a:r>
              <a:rPr lang="en-US" b="1" dirty="0"/>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343818"/>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 Preparation for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6906491" cy="5585619"/>
          </a:xfrm>
        </p:spPr>
        <p:txBody>
          <a:bodyPr anchor="ctr">
            <a:normAutofit/>
          </a:bodyPr>
          <a:lstStyle/>
          <a:p>
            <a:r>
              <a:rPr lang="en-US" dirty="0"/>
              <a:t>Mean-centering all predictors</a:t>
            </a:r>
          </a:p>
          <a:p>
            <a:pPr lvl="1"/>
            <a:r>
              <a:rPr lang="en-US" dirty="0"/>
              <a:t>Reduces multicollinearity between main effects and interaction</a:t>
            </a:r>
          </a:p>
          <a:p>
            <a:pPr lvl="1"/>
            <a:r>
              <a:rPr lang="en-US" dirty="0"/>
              <a:t>Makes interpretation more meaningful</a:t>
            </a:r>
          </a:p>
          <a:p>
            <a:r>
              <a:rPr lang="en-US" dirty="0"/>
              <a:t>Proper coding of categorical moderators</a:t>
            </a:r>
          </a:p>
          <a:p>
            <a:endParaRPr lang="en-US" dirty="0"/>
          </a:p>
          <a:p>
            <a:r>
              <a:rPr lang="en-US" b="1" dirty="0"/>
              <a:t>Additional Assumption for Moderation</a:t>
            </a:r>
          </a:p>
          <a:p>
            <a:pPr lvl="1"/>
            <a:r>
              <a:rPr lang="en-US" dirty="0"/>
              <a:t>Multivariate normality (Maximum Likelihood Estimation only)</a:t>
            </a:r>
          </a:p>
          <a:p>
            <a:pPr lvl="2"/>
            <a:r>
              <a:rPr lang="en-US" dirty="0"/>
              <a:t>Failed? Maximum Likelihood Estimation with Robust Standard Errors (MLR)</a:t>
            </a:r>
          </a:p>
        </p:txBody>
      </p:sp>
    </p:spTree>
    <p:extLst>
      <p:ext uri="{BB962C8B-B14F-4D97-AF65-F5344CB8AC3E}">
        <p14:creationId xmlns:p14="http://schemas.microsoft.com/office/powerpoint/2010/main" val="2096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398404176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p:txBody>
          <a:bodyPr/>
          <a:lstStyle/>
          <a:p>
            <a:r>
              <a:rPr lang="en-US" b="1" dirty="0"/>
              <a:t>Introduction to Mediation</a:t>
            </a:r>
            <a:endParaRPr lang="en-US" dirty="0"/>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p:txBody>
          <a:bodyPr/>
          <a:lstStyle/>
          <a:p>
            <a:r>
              <a:rPr lang="en-US" b="1" dirty="0"/>
              <a:t>Definition: </a:t>
            </a:r>
            <a:r>
              <a:rPr lang="en-US" dirty="0"/>
              <a:t>A mediator explains "how" or "why" one variable affects another</a:t>
            </a:r>
          </a:p>
          <a:p>
            <a:r>
              <a:rPr lang="en-US" b="1" dirty="0"/>
              <a:t>Key question: </a:t>
            </a:r>
            <a:r>
              <a:rPr lang="en-US" dirty="0"/>
              <a:t>"Through what mechanism does X affect Y?“</a:t>
            </a:r>
          </a:p>
          <a:p>
            <a:r>
              <a:rPr lang="en-US" b="1" dirty="0"/>
              <a:t>Example: </a:t>
            </a:r>
            <a:r>
              <a:rPr lang="en-US" dirty="0"/>
              <a:t>Exercise (X) → Improved mood (M) → Better cognitive performance (Y)</a:t>
            </a:r>
          </a:p>
        </p:txBody>
      </p:sp>
    </p:spTree>
    <p:extLst>
      <p:ext uri="{BB962C8B-B14F-4D97-AF65-F5344CB8AC3E}">
        <p14:creationId xmlns:p14="http://schemas.microsoft.com/office/powerpoint/2010/main" val="3184982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83</TotalTime>
  <Words>2140</Words>
  <Application>Microsoft Office PowerPoint</Application>
  <PresentationFormat>Widescreen</PresentationFormat>
  <Paragraphs>202</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for Moderation Analysis</vt:lpstr>
      <vt:lpstr>Common Pitfalls in Moderation Analysis</vt:lpstr>
      <vt:lpstr>Introduction to Mediation</vt:lpstr>
      <vt:lpstr>Statistical Methods for Testing Mediation</vt:lpstr>
      <vt:lpstr>Data Preparation for Mediation Analysis</vt:lpstr>
      <vt:lpstr>Common Pitfalls in Mediation Analysis</vt:lpstr>
      <vt:lpstr>Advanced Topics: Moderated Mediation</vt:lpstr>
      <vt:lpstr>Software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11</cp:revision>
  <dcterms:created xsi:type="dcterms:W3CDTF">2025-03-17T18:40:22Z</dcterms:created>
  <dcterms:modified xsi:type="dcterms:W3CDTF">2025-03-17T20:03:47Z</dcterms:modified>
</cp:coreProperties>
</file>