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8" r:id="rId5"/>
    <p:sldId id="269" r:id="rId6"/>
    <p:sldId id="260" r:id="rId7"/>
    <p:sldId id="263" r:id="rId8"/>
    <p:sldId id="265" r:id="rId9"/>
    <p:sldId id="271" r:id="rId10"/>
    <p:sldId id="272" r:id="rId11"/>
    <p:sldId id="259" r:id="rId12"/>
    <p:sldId id="270" r:id="rId13"/>
    <p:sldId id="274" r:id="rId14"/>
    <p:sldId id="261" r:id="rId15"/>
    <p:sldId id="262" r:id="rId16"/>
    <p:sldId id="264"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Lst>
        </p14:section>
        <p14:section name="Mediation" id="{0B0743C2-F348-48AF-BF7C-D4E3D16BBBBC}">
          <p14:sldIdLst>
            <p14:sldId id="259"/>
            <p14:sldId id="270"/>
            <p14:sldId id="274"/>
            <p14:sldId id="261"/>
            <p14:sldId id="262"/>
            <p14:sldId id="264"/>
          </p14:sldIdLst>
        </p14:section>
        <p14:section name="Advanced Topics" id="{B5D32D9A-7BA6-42B8-ACDB-D96266668C3A}">
          <p14:sldIdLst>
            <p14:sldId id="266"/>
          </p14:sldIdLst>
        </p14:section>
        <p14:section name="Software &amp; Tool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41" autoAdjust="0"/>
  </p:normalViewPr>
  <p:slideViewPr>
    <p:cSldViewPr snapToGrid="0">
      <p:cViewPr>
        <p:scale>
          <a:sx n="50" d="100"/>
          <a:sy n="50" d="100"/>
        </p:scale>
        <p:origin x="172" y="24"/>
      </p:cViewPr>
      <p:guideLst/>
    </p:cSldViewPr>
  </p:slideViewPr>
  <p:notesTextViewPr>
    <p:cViewPr>
      <p:scale>
        <a:sx n="1" d="1"/>
        <a:sy n="1" d="1"/>
      </p:scale>
      <p:origin x="0" y="-1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Tools and software for implementation</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Statistical methods for testing each approach</a:t>
          </a:r>
          <a:endParaRPr lang="en-US" sz="19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Data preparation &amp; assumptions</a:t>
          </a:r>
          <a:endParaRPr lang="en-US" sz="19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Common pitfalls &amp; how to avoid them</a:t>
          </a:r>
          <a:endParaRPr lang="en-US" sz="19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0216" y="383321"/>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Tools and software for implementation</a:t>
          </a:r>
        </a:p>
      </dsp:txBody>
      <dsp:txXfrm>
        <a:off x="9640216" y="1548421"/>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relationships between variables. 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interested in more advanced analyses, moderated mediation combines both concepts we've discussed today. This involves testing whether the strength of an indirect effect depends on the level of a moderator.</a:t>
            </a:r>
          </a:p>
          <a:p>
            <a:endParaRPr lang="en-US" dirty="0"/>
          </a:p>
          <a:p>
            <a:r>
              <a:rPr lang="en-US" dirty="0"/>
              <a:t>We can calculate conditional indirect effects - the strength of the indirect effect at different levels of the moderator.</a:t>
            </a:r>
          </a:p>
          <a:p>
            <a:endParaRPr lang="en-US" dirty="0"/>
          </a:p>
          <a:p>
            <a:r>
              <a:rPr lang="en-US" dirty="0"/>
              <a:t>The index of moderated mediation tells us whether the moderation of the indirect effect is statistically significant.</a:t>
            </a:r>
          </a:p>
          <a:p>
            <a:endParaRPr lang="en-US" dirty="0"/>
          </a:p>
          <a:p>
            <a:r>
              <a:rPr lang="en-US" dirty="0"/>
              <a:t>There are several potential models for moderated mediation, depending on which path is moderated. The moderator might affect the X to M path, the M to Y path, or both paths.</a:t>
            </a:r>
          </a:p>
          <a:p>
            <a:endParaRPr lang="en-US" dirty="0"/>
          </a:p>
          <a:p>
            <a:r>
              <a:rPr lang="en-US" dirty="0"/>
              <a:t>Hayes' PROCESS macro includes templates for testing these different models, making them accessible to researchers without extensive programming knowledge.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2937329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to ensure everyone understands what moderation and mediation actually mean. </a:t>
            </a:r>
          </a:p>
          <a:p>
            <a:endParaRPr lang="en-US" dirty="0"/>
          </a:p>
          <a:p>
            <a:r>
              <a:rPr lang="en-US" dirty="0"/>
              <a:t>Then we'll dive into the statistical methods, proper data preparation, and important assumptions. </a:t>
            </a:r>
          </a:p>
          <a:p>
            <a:endParaRPr lang="en-US" dirty="0"/>
          </a:p>
          <a:p>
            <a:r>
              <a:rPr lang="en-US" dirty="0"/>
              <a:t>We'll also discuss common pitfalls, walk through practical examples, and introduce you to running these analyses in SPSS using the PROCESS Macro and in RStudio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test for moderation statistically. The most common approach is to include an interaction term in your regression model.</a:t>
            </a:r>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step. This involves subtracting the mean value from each observation, resulting in a new variable with a mean of zero.</a:t>
            </a:r>
          </a:p>
          <a:p>
            <a:endParaRPr lang="en-US" dirty="0"/>
          </a:p>
          <a:p>
            <a:r>
              <a:rPr lang="en-US" dirty="0"/>
              <a:t>Mean-centering reduces multicollinearity between your main effects and the interaction term. It also makes the interpretation of your main effects more meaningful - they now represent the effect when the other variable is at its mean.</a:t>
            </a:r>
          </a:p>
          <a:p>
            <a:endParaRPr lang="en-US" dirty="0"/>
          </a:p>
          <a:p>
            <a:r>
              <a:rPr lang="en-US" dirty="0"/>
              <a:t>If your moderator is categorical, proper coding is essential. Consider using effect coding (-1, 0, 1) rather than dummy coding when appropriate.</a:t>
            </a:r>
          </a:p>
          <a:p>
            <a:endParaRPr lang="en-US" dirty="0"/>
          </a:p>
          <a:p>
            <a:endParaRPr lang="en-US" dirty="0"/>
          </a:p>
          <a:p>
            <a:r>
              <a:rPr lang="en-US" dirty="0"/>
              <a:t>The assumptions of multivariate normality and homoscedasticity should be checked, as with any regression analysis. Plots of residuals can help identify violations of these assumptions.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toe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a:t>
            </a:r>
          </a:p>
          <a:p>
            <a:endParaRPr lang="en-US" dirty="0"/>
          </a:p>
          <a:p>
            <a:r>
              <a:rPr lang="en-US" dirty="0"/>
              <a:t>Finally, including too many interaction terms in your model can lead to overfitting and false positives. Have clear theoretical justification for each interaction you test.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3/24/2025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3/24/2025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384412" y="328512"/>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3483863"/>
            <a:ext cx="7120558" cy="3374137"/>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p>
          <a:p>
            <a:pPr lvl="1"/>
            <a:endParaRPr lang="en-US" sz="1900" dirty="0"/>
          </a:p>
          <a:p>
            <a:pPr marL="0" indent="0">
              <a:buNone/>
            </a:pPr>
            <a:br>
              <a:rPr lang="en-US" sz="1900" dirty="0"/>
            </a:br>
            <a:endParaRPr lang="en-US" sz="1900" dirty="0"/>
          </a:p>
          <a:p>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must precede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74508" y="2133600"/>
            <a:ext cx="5919891" cy="3892549"/>
          </a:xfrm>
        </p:spPr>
        <p:txBody>
          <a:bodyPr anchor="ctr">
            <a:normAutofit/>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Ignoring measurement error</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C1A-9850-AEEB-833B-6691457904C2}"/>
              </a:ext>
            </a:extLst>
          </p:cNvPr>
          <p:cNvSpPr>
            <a:spLocks noGrp="1"/>
          </p:cNvSpPr>
          <p:nvPr>
            <p:ph type="title"/>
          </p:nvPr>
        </p:nvSpPr>
        <p:spPr/>
        <p:txBody>
          <a:bodyPr/>
          <a:lstStyle/>
          <a:p>
            <a:r>
              <a:rPr lang="en-US" b="1" dirty="0"/>
              <a:t>Advanced Topics: Moderated Mediation</a:t>
            </a:r>
          </a:p>
        </p:txBody>
      </p:sp>
      <p:sp>
        <p:nvSpPr>
          <p:cNvPr id="3" name="Content Placeholder 2">
            <a:extLst>
              <a:ext uri="{FF2B5EF4-FFF2-40B4-BE49-F238E27FC236}">
                <a16:creationId xmlns:a16="http://schemas.microsoft.com/office/drawing/2014/main" id="{98B4F9F8-E995-26EC-EB3E-C7094451AE94}"/>
              </a:ext>
            </a:extLst>
          </p:cNvPr>
          <p:cNvSpPr>
            <a:spLocks noGrp="1"/>
          </p:cNvSpPr>
          <p:nvPr>
            <p:ph idx="1"/>
          </p:nvPr>
        </p:nvSpPr>
        <p:spPr/>
        <p:txBody>
          <a:bodyPr/>
          <a:lstStyle/>
          <a:p>
            <a:r>
              <a:rPr lang="en-US" dirty="0"/>
              <a:t>Combining moderation and mediation</a:t>
            </a:r>
          </a:p>
          <a:p>
            <a:r>
              <a:rPr lang="en-US" dirty="0"/>
              <a:t>Conditional indirect effects</a:t>
            </a:r>
          </a:p>
          <a:p>
            <a:r>
              <a:rPr lang="en-US" dirty="0"/>
              <a:t>Index of moderated mediation</a:t>
            </a:r>
          </a:p>
          <a:p>
            <a:r>
              <a:rPr lang="en-US" dirty="0"/>
              <a:t>Examples of potential models:</a:t>
            </a:r>
          </a:p>
          <a:p>
            <a:pPr lvl="1"/>
            <a:r>
              <a:rPr lang="en-US" dirty="0"/>
              <a:t>Moderator affects X→M path</a:t>
            </a:r>
          </a:p>
          <a:p>
            <a:pPr lvl="1"/>
            <a:r>
              <a:rPr lang="en-US" dirty="0"/>
              <a:t>Moderator affects M→Y path</a:t>
            </a:r>
          </a:p>
          <a:p>
            <a:pPr lvl="1"/>
            <a:r>
              <a:rPr lang="en-US" dirty="0"/>
              <a:t>Moderator affects both paths</a:t>
            </a:r>
          </a:p>
        </p:txBody>
      </p:sp>
    </p:spTree>
    <p:extLst>
      <p:ext uri="{BB962C8B-B14F-4D97-AF65-F5344CB8AC3E}">
        <p14:creationId xmlns:p14="http://schemas.microsoft.com/office/powerpoint/2010/main" val="1254821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p:txBody>
          <a:bodyPr/>
          <a:lstStyle/>
          <a:p>
            <a:r>
              <a:rPr lang="en-US" b="1" dirty="0"/>
              <a:t>Software and Tools</a:t>
            </a:r>
            <a:endParaRPr lang="en-US" dirty="0"/>
          </a:p>
        </p:txBody>
      </p:sp>
      <p:sp>
        <p:nvSpPr>
          <p:cNvPr id="3" name="Content Placeholder 2">
            <a:extLst>
              <a:ext uri="{FF2B5EF4-FFF2-40B4-BE49-F238E27FC236}">
                <a16:creationId xmlns:a16="http://schemas.microsoft.com/office/drawing/2014/main" id="{B8712231-6E9A-4B5D-AC0E-7C1FCC60AAB7}"/>
              </a:ext>
            </a:extLst>
          </p:cNvPr>
          <p:cNvSpPr>
            <a:spLocks noGrp="1"/>
          </p:cNvSpPr>
          <p:nvPr>
            <p:ph idx="1"/>
          </p:nvPr>
        </p:nvSpPr>
        <p:spPr/>
        <p:txBody>
          <a:bodyPr/>
          <a:lstStyle/>
          <a:p>
            <a:r>
              <a:rPr lang="en-US" dirty="0"/>
              <a:t>SPSS with PROCESS macro</a:t>
            </a:r>
          </a:p>
          <a:p>
            <a:r>
              <a:rPr lang="en-US" dirty="0"/>
              <a:t>R packages: </a:t>
            </a:r>
            <a:r>
              <a:rPr lang="en-US" dirty="0" err="1"/>
              <a:t>lavaan</a:t>
            </a:r>
            <a:r>
              <a:rPr lang="en-US" dirty="0"/>
              <a:t>, mediation, </a:t>
            </a:r>
            <a:r>
              <a:rPr lang="en-US" dirty="0" err="1"/>
              <a:t>semTools</a:t>
            </a:r>
            <a:endParaRPr lang="en-US" dirty="0"/>
          </a:p>
          <a:p>
            <a:r>
              <a:rPr lang="en-US" dirty="0"/>
              <a:t>G*Power for power analysis</a:t>
            </a:r>
          </a:p>
        </p:txBody>
      </p:sp>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442079860"/>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Tree>
    <p:extLst>
      <p:ext uri="{BB962C8B-B14F-4D97-AF65-F5344CB8AC3E}">
        <p14:creationId xmlns:p14="http://schemas.microsoft.com/office/powerpoint/2010/main" val="2096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2887</Words>
  <Application>Microsoft Office PowerPoint</Application>
  <PresentationFormat>Widescreen</PresentationFormat>
  <Paragraphs>290</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Introduction to Mediation</vt:lpstr>
      <vt:lpstr>Full Mediation</vt:lpstr>
      <vt:lpstr>Partial Mediation</vt:lpstr>
      <vt:lpstr>Statistical Methods for Testing Mediation</vt:lpstr>
      <vt:lpstr>Data Preparation for Mediation Analysis</vt:lpstr>
      <vt:lpstr>Common Pitfalls in Mediation Analysis</vt:lpstr>
      <vt:lpstr>Advanced Topics: Moderated Mediation</vt:lpstr>
      <vt:lpstr>Software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30</cp:revision>
  <dcterms:created xsi:type="dcterms:W3CDTF">2025-03-17T18:40:22Z</dcterms:created>
  <dcterms:modified xsi:type="dcterms:W3CDTF">2025-03-24T17:52:26Z</dcterms:modified>
</cp:coreProperties>
</file>