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8" r:id="rId2"/>
    <p:sldId id="260" r:id="rId3"/>
    <p:sldId id="259" r:id="rId4"/>
    <p:sldId id="261" r:id="rId5"/>
    <p:sldId id="954" r:id="rId6"/>
    <p:sldId id="955" r:id="rId7"/>
    <p:sldId id="957" r:id="rId8"/>
    <p:sldId id="953" r:id="rId9"/>
    <p:sldId id="956" r:id="rId10"/>
  </p:sldIdLst>
  <p:sldSz cx="12192000" cy="6858000"/>
  <p:notesSz cx="6805613" cy="99441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1B846FC-C1CD-AE51-1DCB-60804C467F88}" name="Vonk, A.J. - BD/DGSB/DARC/KR" initials="VAB" userId="S::j.vonk@minjenv.nl::53535bb3-c97a-4031-9cf8-5c98776dc32a"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BC7"/>
    <a:srgbClr val="CA0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1551" autoAdjust="0"/>
  </p:normalViewPr>
  <p:slideViewPr>
    <p:cSldViewPr snapToGrid="0">
      <p:cViewPr varScale="1">
        <p:scale>
          <a:sx n="93" d="100"/>
          <a:sy n="93" d="100"/>
        </p:scale>
        <p:origin x="1434"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4450" y="0"/>
            <a:ext cx="2949575" cy="498475"/>
          </a:xfrm>
          <a:prstGeom prst="rect">
            <a:avLst/>
          </a:prstGeom>
        </p:spPr>
        <p:txBody>
          <a:bodyPr vert="horz" lIns="91440" tIns="45720" rIns="91440" bIns="45720" rtlCol="0"/>
          <a:lstStyle>
            <a:lvl1pPr algn="r">
              <a:defRPr sz="1200"/>
            </a:lvl1pPr>
          </a:lstStyle>
          <a:p>
            <a:fld id="{D770E44C-8E0C-44B7-A971-6D8DEE43E35A}" type="datetimeFigureOut">
              <a:rPr lang="nl-NL" smtClean="0"/>
              <a:t>26-11-2024</a:t>
            </a:fld>
            <a:endParaRPr lang="nl-NL"/>
          </a:p>
        </p:txBody>
      </p:sp>
      <p:sp>
        <p:nvSpPr>
          <p:cNvPr id="4" name="Tijdelijke aanduiding voor dia-afbeelding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1038" y="4786313"/>
            <a:ext cx="5443537" cy="3914775"/>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45625"/>
            <a:ext cx="2949575" cy="49847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4450" y="9445625"/>
            <a:ext cx="2949575" cy="498475"/>
          </a:xfrm>
          <a:prstGeom prst="rect">
            <a:avLst/>
          </a:prstGeom>
        </p:spPr>
        <p:txBody>
          <a:bodyPr vert="horz" lIns="91440" tIns="45720" rIns="91440" bIns="45720" rtlCol="0" anchor="b"/>
          <a:lstStyle>
            <a:lvl1pPr algn="r">
              <a:defRPr sz="1200"/>
            </a:lvl1pPr>
          </a:lstStyle>
          <a:p>
            <a:fld id="{87D24EA2-9102-458D-AED4-E7FB363E0DFC}" type="slidenum">
              <a:rPr lang="nl-NL" smtClean="0"/>
              <a:t>‹nr.›</a:t>
            </a:fld>
            <a:endParaRPr lang="nl-NL"/>
          </a:p>
        </p:txBody>
      </p:sp>
    </p:spTree>
    <p:extLst>
      <p:ext uri="{BB962C8B-B14F-4D97-AF65-F5344CB8AC3E}">
        <p14:creationId xmlns:p14="http://schemas.microsoft.com/office/powerpoint/2010/main" val="5726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
        <p:nvSpPr>
          <p:cNvPr id="11" name="Rechthoek 10"/>
          <p:cNvSpPr/>
          <p:nvPr userDrawn="1"/>
        </p:nvSpPr>
        <p:spPr>
          <a:xfrm>
            <a:off x="1230923" y="1969477"/>
            <a:ext cx="9724292" cy="291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Tijdelijke aanduiding voor tekst 12"/>
          <p:cNvSpPr>
            <a:spLocks noGrp="1"/>
          </p:cNvSpPr>
          <p:nvPr>
            <p:ph type="body" sz="quarter" idx="13" hasCustomPrompt="1"/>
          </p:nvPr>
        </p:nvSpPr>
        <p:spPr>
          <a:xfrm>
            <a:off x="3581400" y="2216029"/>
            <a:ext cx="4974998" cy="914400"/>
          </a:xfrm>
        </p:spPr>
        <p:txBody>
          <a:bodyPr>
            <a:normAutofit/>
          </a:bodyPr>
          <a:lstStyle>
            <a:lvl1pPr marL="0" indent="0">
              <a:buNone/>
              <a:defRPr sz="4400" b="1" baseline="0"/>
            </a:lvl1pPr>
          </a:lstStyle>
          <a:p>
            <a:pPr lvl="0"/>
            <a:r>
              <a:rPr lang="nl-NL" dirty="0"/>
              <a:t>Titel presentatie </a:t>
            </a:r>
          </a:p>
        </p:txBody>
      </p:sp>
      <p:sp>
        <p:nvSpPr>
          <p:cNvPr id="15" name="Tijdelijke aanduiding voor tekst 14"/>
          <p:cNvSpPr>
            <a:spLocks noGrp="1"/>
          </p:cNvSpPr>
          <p:nvPr>
            <p:ph type="body" sz="quarter" idx="14" hasCustomPrompt="1"/>
          </p:nvPr>
        </p:nvSpPr>
        <p:spPr>
          <a:xfrm>
            <a:off x="3581400" y="3791072"/>
            <a:ext cx="4756604" cy="914400"/>
          </a:xfrm>
        </p:spPr>
        <p:txBody>
          <a:bodyPr/>
          <a:lstStyle>
            <a:lvl1pPr marL="0" indent="0">
              <a:buNone/>
              <a:defRPr baseline="0"/>
            </a:lvl1pPr>
          </a:lstStyle>
          <a:p>
            <a:pPr lvl="0"/>
            <a:r>
              <a:rPr lang="nl-NL" dirty="0"/>
              <a:t>Subtitel </a:t>
            </a:r>
          </a:p>
          <a:p>
            <a:pPr lvl="0"/>
            <a:r>
              <a:rPr lang="nl-NL" dirty="0"/>
              <a:t>Datum </a:t>
            </a:r>
          </a:p>
        </p:txBody>
      </p:sp>
    </p:spTree>
    <p:extLst>
      <p:ext uri="{BB962C8B-B14F-4D97-AF65-F5344CB8AC3E}">
        <p14:creationId xmlns:p14="http://schemas.microsoft.com/office/powerpoint/2010/main" val="421236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5BE11E44-C519-4520-A07E-5FECA652C9B5}" type="datetimeFigureOut">
              <a:rPr lang="nl-NL" smtClean="0"/>
              <a:t>26-11-2024</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B54FF08B-71EE-48C7-9AB6-A5D32972EE2C}" type="slidenum">
              <a:rPr lang="nl-NL" smtClean="0"/>
              <a:t>‹nr.›</a:t>
            </a:fld>
            <a:endParaRPr lang="nl-NL"/>
          </a:p>
        </p:txBody>
      </p:sp>
    </p:spTree>
    <p:extLst>
      <p:ext uri="{BB962C8B-B14F-4D97-AF65-F5344CB8AC3E}">
        <p14:creationId xmlns:p14="http://schemas.microsoft.com/office/powerpoint/2010/main" val="160714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52090"/>
            <a:ext cx="10515600" cy="714735"/>
          </a:xfrm>
        </p:spPr>
        <p:txBody>
          <a:bodyPr/>
          <a:lstStyle>
            <a:lvl1pPr>
              <a:defRPr/>
            </a:lvl1pPr>
          </a:lstStyle>
          <a:p>
            <a:r>
              <a:rPr lang="nl-NL" dirty="0"/>
              <a:t>Titel tekst</a:t>
            </a:r>
          </a:p>
        </p:txBody>
      </p:sp>
      <p:sp>
        <p:nvSpPr>
          <p:cNvPr id="3" name="Tijdelijke aanduiding voor inhoud 2"/>
          <p:cNvSpPr>
            <a:spLocks noGrp="1"/>
          </p:cNvSpPr>
          <p:nvPr>
            <p:ph idx="1"/>
          </p:nvPr>
        </p:nvSpPr>
        <p:spPr>
          <a:xfrm>
            <a:off x="838200" y="1447800"/>
            <a:ext cx="10515600" cy="4729163"/>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Tree>
    <p:extLst>
      <p:ext uri="{BB962C8B-B14F-4D97-AF65-F5344CB8AC3E}">
        <p14:creationId xmlns:p14="http://schemas.microsoft.com/office/powerpoint/2010/main" val="2394925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2x)">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63526"/>
            <a:ext cx="10515600" cy="701748"/>
          </a:xfrm>
        </p:spPr>
        <p:txBody>
          <a:bodyPr/>
          <a:lstStyle>
            <a:lvl1pPr>
              <a:defRPr/>
            </a:lvl1pPr>
          </a:lstStyle>
          <a:p>
            <a:r>
              <a:rPr lang="nl-NL" dirty="0"/>
              <a:t>Titel</a:t>
            </a:r>
          </a:p>
        </p:txBody>
      </p:sp>
      <p:sp>
        <p:nvSpPr>
          <p:cNvPr id="3" name="Tijdelijke aanduiding voor inhoud 2"/>
          <p:cNvSpPr>
            <a:spLocks noGrp="1"/>
          </p:cNvSpPr>
          <p:nvPr>
            <p:ph sz="half" idx="1"/>
          </p:nvPr>
        </p:nvSpPr>
        <p:spPr>
          <a:xfrm>
            <a:off x="838200" y="1444661"/>
            <a:ext cx="5181600" cy="473230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inhoud 3"/>
          <p:cNvSpPr>
            <a:spLocks noGrp="1"/>
          </p:cNvSpPr>
          <p:nvPr>
            <p:ph sz="half" idx="2"/>
          </p:nvPr>
        </p:nvSpPr>
        <p:spPr>
          <a:xfrm>
            <a:off x="6172200" y="1444661"/>
            <a:ext cx="5181600" cy="4732302"/>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datum 4"/>
          <p:cNvSpPr>
            <a:spLocks noGrp="1"/>
          </p:cNvSpPr>
          <p:nvPr>
            <p:ph type="dt" sz="half" idx="10"/>
          </p:nvPr>
        </p:nvSpPr>
        <p:spPr/>
        <p:txBody>
          <a:bodyPr/>
          <a:lstStyle/>
          <a:p>
            <a:fld id="{5BE11E44-C519-4520-A07E-5FECA652C9B5}" type="datetimeFigureOut">
              <a:rPr lang="nl-NL" smtClean="0"/>
              <a:t>26-11-2024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54FF08B-71EE-48C7-9AB6-A5D32972EE2C}" type="slidenum">
              <a:rPr lang="nl-NL" smtClean="0"/>
              <a:t>‹nr.›</a:t>
            </a:fld>
            <a:endParaRPr lang="nl-NL"/>
          </a:p>
        </p:txBody>
      </p:sp>
    </p:spTree>
    <p:extLst>
      <p:ext uri="{BB962C8B-B14F-4D97-AF65-F5344CB8AC3E}">
        <p14:creationId xmlns:p14="http://schemas.microsoft.com/office/powerpoint/2010/main" val="1265029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volledig scherm)">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
        <p:nvSpPr>
          <p:cNvPr id="8" name="Tijdelijke aanduiding voor inhoud 7"/>
          <p:cNvSpPr>
            <a:spLocks noGrp="1"/>
          </p:cNvSpPr>
          <p:nvPr>
            <p:ph sz="quarter" idx="13"/>
          </p:nvPr>
        </p:nvSpPr>
        <p:spPr>
          <a:xfrm>
            <a:off x="350874" y="647699"/>
            <a:ext cx="11504428" cy="5604245"/>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NL" dirty="0"/>
          </a:p>
        </p:txBody>
      </p:sp>
    </p:spTree>
    <p:extLst>
      <p:ext uri="{BB962C8B-B14F-4D97-AF65-F5344CB8AC3E}">
        <p14:creationId xmlns:p14="http://schemas.microsoft.com/office/powerpoint/2010/main" val="316859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grafiek">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52090"/>
            <a:ext cx="10515600" cy="714735"/>
          </a:xfrm>
        </p:spPr>
        <p:txBody>
          <a:bodyPr/>
          <a:lstStyle>
            <a:lvl1pPr>
              <a:defRPr/>
            </a:lvl1pPr>
          </a:lstStyle>
          <a:p>
            <a:r>
              <a:rPr lang="nl-NL" dirty="0"/>
              <a:t>Titel tabel</a:t>
            </a:r>
          </a:p>
        </p:txBody>
      </p:sp>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
        <p:nvSpPr>
          <p:cNvPr id="12" name="Tijdelijke aanduiding voor grafiek 11"/>
          <p:cNvSpPr>
            <a:spLocks noGrp="1"/>
          </p:cNvSpPr>
          <p:nvPr>
            <p:ph type="chart" sz="quarter" idx="13" hasCustomPrompt="1"/>
          </p:nvPr>
        </p:nvSpPr>
        <p:spPr>
          <a:xfrm>
            <a:off x="838200" y="1447800"/>
            <a:ext cx="10515600" cy="4908551"/>
          </a:xfrm>
        </p:spPr>
        <p:txBody>
          <a:bodyPr/>
          <a:lstStyle>
            <a:lvl1pPr marL="0" indent="0">
              <a:buNone/>
              <a:defRPr/>
            </a:lvl1pPr>
          </a:lstStyle>
          <a:p>
            <a:r>
              <a:rPr lang="nl-NL" dirty="0"/>
              <a:t>Tabel invoegen</a:t>
            </a:r>
          </a:p>
        </p:txBody>
      </p:sp>
    </p:spTree>
    <p:extLst>
      <p:ext uri="{BB962C8B-B14F-4D97-AF65-F5344CB8AC3E}">
        <p14:creationId xmlns:p14="http://schemas.microsoft.com/office/powerpoint/2010/main" val="1114912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abel">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52090"/>
            <a:ext cx="10515600" cy="714735"/>
          </a:xfrm>
        </p:spPr>
        <p:txBody>
          <a:bodyPr/>
          <a:lstStyle>
            <a:lvl1pPr>
              <a:defRPr/>
            </a:lvl1pPr>
          </a:lstStyle>
          <a:p>
            <a:r>
              <a:rPr lang="nl-NL" dirty="0"/>
              <a:t>Titel grafiek</a:t>
            </a:r>
          </a:p>
        </p:txBody>
      </p:sp>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
        <p:nvSpPr>
          <p:cNvPr id="9" name="Tijdelijke aanduiding voor tabel 8"/>
          <p:cNvSpPr>
            <a:spLocks noGrp="1"/>
          </p:cNvSpPr>
          <p:nvPr>
            <p:ph type="tbl" sz="quarter" idx="13" hasCustomPrompt="1"/>
          </p:nvPr>
        </p:nvSpPr>
        <p:spPr>
          <a:xfrm>
            <a:off x="838200" y="1447800"/>
            <a:ext cx="10515600" cy="4908549"/>
          </a:xfrm>
        </p:spPr>
        <p:txBody>
          <a:bodyPr/>
          <a:lstStyle>
            <a:lvl1pPr marL="0" indent="0">
              <a:buNone/>
              <a:defRPr baseline="0"/>
            </a:lvl1pPr>
          </a:lstStyle>
          <a:p>
            <a:r>
              <a:rPr lang="nl-NL" dirty="0"/>
              <a:t>Grafiek invoegen</a:t>
            </a:r>
          </a:p>
        </p:txBody>
      </p:sp>
    </p:spTree>
    <p:extLst>
      <p:ext uri="{BB962C8B-B14F-4D97-AF65-F5344CB8AC3E}">
        <p14:creationId xmlns:p14="http://schemas.microsoft.com/office/powerpoint/2010/main" val="355470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en video">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8200" y="552091"/>
            <a:ext cx="10515600" cy="705209"/>
          </a:xfrm>
        </p:spPr>
        <p:txBody>
          <a:bodyPr/>
          <a:lstStyle>
            <a:lvl1pPr>
              <a:defRPr/>
            </a:lvl1pPr>
          </a:lstStyle>
          <a:p>
            <a:r>
              <a:rPr lang="nl-NL" dirty="0"/>
              <a:t>Titel video</a:t>
            </a:r>
          </a:p>
        </p:txBody>
      </p:sp>
      <p:sp>
        <p:nvSpPr>
          <p:cNvPr id="4" name="Tijdelijke aanduiding voor datum 3"/>
          <p:cNvSpPr>
            <a:spLocks noGrp="1"/>
          </p:cNvSpPr>
          <p:nvPr>
            <p:ph type="dt" sz="half" idx="10"/>
          </p:nvPr>
        </p:nvSpPr>
        <p:spPr/>
        <p:txBody>
          <a:body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B54FF08B-71EE-48C7-9AB6-A5D32972EE2C}" type="slidenum">
              <a:rPr lang="nl-NL" smtClean="0"/>
              <a:t>‹nr.›</a:t>
            </a:fld>
            <a:endParaRPr lang="nl-NL"/>
          </a:p>
        </p:txBody>
      </p:sp>
      <p:sp>
        <p:nvSpPr>
          <p:cNvPr id="11" name="Tijdelijke aanduiding voor media 10"/>
          <p:cNvSpPr>
            <a:spLocks noGrp="1"/>
          </p:cNvSpPr>
          <p:nvPr>
            <p:ph type="media" sz="quarter" idx="13" hasCustomPrompt="1"/>
          </p:nvPr>
        </p:nvSpPr>
        <p:spPr>
          <a:xfrm>
            <a:off x="838200" y="1447800"/>
            <a:ext cx="10515600" cy="4908550"/>
          </a:xfrm>
        </p:spPr>
        <p:txBody>
          <a:bodyPr/>
          <a:lstStyle>
            <a:lvl1pPr marL="0" indent="0">
              <a:buNone/>
              <a:defRPr/>
            </a:lvl1pPr>
          </a:lstStyle>
          <a:p>
            <a:r>
              <a:rPr lang="nl-NL" dirty="0"/>
              <a:t>Video invoegen</a:t>
            </a:r>
          </a:p>
        </p:txBody>
      </p:sp>
    </p:spTree>
    <p:extLst>
      <p:ext uri="{BB962C8B-B14F-4D97-AF65-F5344CB8AC3E}">
        <p14:creationId xmlns:p14="http://schemas.microsoft.com/office/powerpoint/2010/main" val="164581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550843"/>
            <a:ext cx="10515600" cy="716097"/>
          </a:xfrm>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5BE11E44-C519-4520-A07E-5FECA652C9B5}" type="datetimeFigureOut">
              <a:rPr lang="nl-NL" smtClean="0"/>
              <a:t>26-11-2024</a:t>
            </a:fld>
            <a:endParaRPr lang="nl-NL" dirty="0"/>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B54FF08B-71EE-48C7-9AB6-A5D32972EE2C}" type="slidenum">
              <a:rPr lang="nl-NL" smtClean="0"/>
              <a:t>‹nr.›</a:t>
            </a:fld>
            <a:endParaRPr lang="nl-NL"/>
          </a:p>
        </p:txBody>
      </p:sp>
    </p:spTree>
    <p:extLst>
      <p:ext uri="{BB962C8B-B14F-4D97-AF65-F5344CB8AC3E}">
        <p14:creationId xmlns:p14="http://schemas.microsoft.com/office/powerpoint/2010/main" val="2245135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839788" y="563526"/>
            <a:ext cx="3932237" cy="1493874"/>
          </a:xfrm>
        </p:spPr>
        <p:txBody>
          <a:bodyPr anchor="b"/>
          <a:lstStyle>
            <a:lvl1pPr>
              <a:defRPr sz="3200"/>
            </a:lvl1pPr>
          </a:lstStyle>
          <a:p>
            <a:r>
              <a:rPr lang="nl-NL" dirty="0"/>
              <a:t>Titel</a:t>
            </a:r>
          </a:p>
        </p:txBody>
      </p:sp>
      <p:sp>
        <p:nvSpPr>
          <p:cNvPr id="3" name="Tijdelijke aanduiding voor inhoud 2"/>
          <p:cNvSpPr>
            <a:spLocks noGrp="1"/>
          </p:cNvSpPr>
          <p:nvPr>
            <p:ph idx="1" hasCustomPrompt="1"/>
          </p:nvPr>
        </p:nvSpPr>
        <p:spPr>
          <a:xfrm>
            <a:off x="5183188" y="987425"/>
            <a:ext cx="6172200" cy="4873625"/>
          </a:xfrm>
        </p:spPr>
        <p:txBody>
          <a:bodyPr/>
          <a:lstStyle>
            <a:lvl1pPr>
              <a:defRPr sz="3200"/>
            </a:lvl1pPr>
            <a:lvl2pPr marL="312738" indent="0">
              <a:buNone/>
              <a:defRPr sz="2800"/>
            </a:lvl2pPr>
            <a:lvl3pPr>
              <a:defRPr sz="2400"/>
            </a:lvl3pPr>
            <a:lvl4pPr>
              <a:defRPr sz="2000"/>
            </a:lvl4pPr>
            <a:lvl5pPr>
              <a:defRPr sz="2000"/>
            </a:lvl5pPr>
            <a:lvl6pPr>
              <a:defRPr sz="2000"/>
            </a:lvl6pPr>
            <a:lvl7pPr>
              <a:defRPr sz="2000"/>
            </a:lvl7pPr>
            <a:lvl8pPr>
              <a:defRPr sz="2000"/>
            </a:lvl8pPr>
            <a:lvl9pPr>
              <a:defRPr sz="2000"/>
            </a:lvl9pPr>
          </a:lstStyle>
          <a:p>
            <a:pPr lvl="1"/>
            <a:r>
              <a:rPr lang="nl-NL" dirty="0"/>
              <a:t>Afbeelding/grafiek/tabel/video/object</a:t>
            </a:r>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5BE11E44-C519-4520-A07E-5FECA652C9B5}" type="datetimeFigureOut">
              <a:rPr lang="nl-NL" smtClean="0"/>
              <a:t>26-11-2024</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B54FF08B-71EE-48C7-9AB6-A5D32972EE2C}" type="slidenum">
              <a:rPr lang="nl-NL" smtClean="0"/>
              <a:t>‹nr.›</a:t>
            </a:fld>
            <a:endParaRPr lang="nl-NL"/>
          </a:p>
        </p:txBody>
      </p:sp>
    </p:spTree>
    <p:extLst>
      <p:ext uri="{BB962C8B-B14F-4D97-AF65-F5344CB8AC3E}">
        <p14:creationId xmlns:p14="http://schemas.microsoft.com/office/powerpoint/2010/main" val="85178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f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dirty="0"/>
              <a:t>Klik om de stijl te bewerken</a:t>
            </a:r>
          </a:p>
        </p:txBody>
      </p:sp>
      <p:sp>
        <p:nvSpPr>
          <p:cNvPr id="3" name="Tijdelijke aanduiding voor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err="1"/>
              <a:t>Bullet</a:t>
            </a:r>
            <a:r>
              <a:rPr lang="nl-NL" dirty="0"/>
              <a:t> #1</a:t>
            </a:r>
          </a:p>
          <a:p>
            <a:pPr lvl="1"/>
            <a:r>
              <a:rPr lang="nl-NL" dirty="0"/>
              <a:t>Sub-</a:t>
            </a:r>
            <a:r>
              <a:rPr lang="nl-NL" dirty="0" err="1"/>
              <a:t>bullet</a:t>
            </a:r>
            <a:r>
              <a:rPr lang="nl-NL" dirty="0"/>
              <a:t> #2</a:t>
            </a:r>
          </a:p>
          <a:p>
            <a:pPr lvl="2"/>
            <a:r>
              <a:rPr lang="nl-NL" dirty="0"/>
              <a:t>Sub-</a:t>
            </a:r>
            <a:r>
              <a:rPr lang="nl-NL" dirty="0" err="1"/>
              <a:t>bullet</a:t>
            </a:r>
            <a:r>
              <a:rPr lang="nl-NL" dirty="0"/>
              <a:t> #3</a:t>
            </a:r>
          </a:p>
          <a:p>
            <a:pPr lvl="3"/>
            <a:r>
              <a:rPr lang="nl-NL" dirty="0"/>
              <a:t>Sub-ballet #4</a:t>
            </a:r>
          </a:p>
          <a:p>
            <a:pPr lvl="4"/>
            <a:r>
              <a:rPr lang="nl-NL" dirty="0"/>
              <a:t>Sub-</a:t>
            </a:r>
            <a:r>
              <a:rPr lang="nl-NL" dirty="0" err="1"/>
              <a:t>bullet</a:t>
            </a:r>
            <a:r>
              <a:rPr lang="nl-NL" dirty="0"/>
              <a:t> #5</a:t>
            </a:r>
          </a:p>
          <a:p>
            <a:pPr lvl="2"/>
            <a:endParaRPr lang="nl-NL" dirty="0"/>
          </a:p>
        </p:txBody>
      </p:sp>
      <p:sp>
        <p:nvSpPr>
          <p:cNvPr id="4" name="Tijdelijke aanduiding voor datum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E11E44-C519-4520-A07E-5FECA652C9B5}" type="datetimeFigureOut">
              <a:rPr lang="nl-NL" smtClean="0"/>
              <a:t>26-11-2024</a:t>
            </a:fld>
            <a:endParaRPr lang="nl-NL"/>
          </a:p>
        </p:txBody>
      </p:sp>
      <p:sp>
        <p:nvSpPr>
          <p:cNvPr id="5" name="Tijdelijke aanduiding voor voettekst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974494" y="634336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FF08B-71EE-48C7-9AB6-A5D32972EE2C}" type="slidenum">
              <a:rPr lang="nl-NL" smtClean="0"/>
              <a:t>‹nr.›</a:t>
            </a:fld>
            <a:endParaRPr lang="nl-NL"/>
          </a:p>
        </p:txBody>
      </p:sp>
      <p:sp>
        <p:nvSpPr>
          <p:cNvPr id="7" name="Rechthoek 6"/>
          <p:cNvSpPr/>
          <p:nvPr userDrawn="1"/>
        </p:nvSpPr>
        <p:spPr>
          <a:xfrm>
            <a:off x="1" y="6837837"/>
            <a:ext cx="12192000" cy="862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 8"/>
          <p:cNvSpPr/>
          <p:nvPr userDrawn="1"/>
        </p:nvSpPr>
        <p:spPr>
          <a:xfrm>
            <a:off x="1" y="0"/>
            <a:ext cx="12192000" cy="5520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 name="Afbeelding 9"/>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037499" y="5703498"/>
            <a:ext cx="1154502" cy="1154502"/>
          </a:xfrm>
          <a:prstGeom prst="rect">
            <a:avLst/>
          </a:prstGeom>
        </p:spPr>
      </p:pic>
      <p:pic>
        <p:nvPicPr>
          <p:cNvPr id="11" name="Afbeelding 10"/>
          <p:cNvPicPr>
            <a:picLocks noChangeAspect="1"/>
          </p:cNvPicPr>
          <p:nvPr userDrawn="1"/>
        </p:nvPicPr>
        <p:blipFill rotWithShape="1">
          <a:blip r:embed="rId13">
            <a:extLst>
              <a:ext uri="{28A0092B-C50C-407E-A947-70E740481C1C}">
                <a14:useLocalDpi xmlns:a14="http://schemas.microsoft.com/office/drawing/2010/main" val="0"/>
              </a:ext>
            </a:extLst>
          </a:blip>
          <a:srcRect l="9112" r="55136" b="17921"/>
          <a:stretch/>
        </p:blipFill>
        <p:spPr>
          <a:xfrm>
            <a:off x="5609705" y="-475833"/>
            <a:ext cx="691342" cy="1066038"/>
          </a:xfrm>
          <a:prstGeom prst="rect">
            <a:avLst/>
          </a:prstGeom>
        </p:spPr>
      </p:pic>
    </p:spTree>
    <p:extLst>
      <p:ext uri="{BB962C8B-B14F-4D97-AF65-F5344CB8AC3E}">
        <p14:creationId xmlns:p14="http://schemas.microsoft.com/office/powerpoint/2010/main" val="3806209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60" r:id="rId5"/>
    <p:sldLayoutId id="2147483662" r:id="rId6"/>
    <p:sldLayoutId id="2147483661" r:id="rId7"/>
    <p:sldLayoutId id="2147483654" r:id="rId8"/>
    <p:sldLayoutId id="2147483656" r:id="rId9"/>
    <p:sldLayoutId id="2147483655"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Courier New" panose="02070309020205020404" pitchFamily="49" charset="0"/>
        <a:buChar char="o"/>
        <a:defRPr sz="1800" kern="1200">
          <a:solidFill>
            <a:schemeClr val="tx1"/>
          </a:solidFill>
          <a:latin typeface="+mn-lt"/>
          <a:ea typeface="+mn-ea"/>
          <a:cs typeface="+mn-cs"/>
        </a:defRPr>
      </a:lvl1pPr>
      <a:lvl2pPr marL="541338" indent="-228600" algn="l" defTabSz="269875" rtl="0" eaLnBrk="1" latinLnBrk="0" hangingPunct="1">
        <a:lnSpc>
          <a:spcPct val="90000"/>
        </a:lnSpc>
        <a:spcBef>
          <a:spcPts val="500"/>
        </a:spcBef>
        <a:buClr>
          <a:srgbClr val="01689B"/>
        </a:buClr>
        <a:buFont typeface="Calibri" panose="020F0502020204030204" pitchFamily="34" charset="0"/>
        <a:buChar char="-"/>
        <a:tabLst>
          <a:tab pos="444500" algn="l"/>
        </a:tabLst>
        <a:defRPr sz="1800" kern="1200" baseline="0">
          <a:solidFill>
            <a:schemeClr val="tx1"/>
          </a:solidFill>
          <a:latin typeface="+mn-lt"/>
          <a:ea typeface="+mn-ea"/>
          <a:cs typeface="+mn-cs"/>
        </a:defRPr>
      </a:lvl2pPr>
      <a:lvl3pPr marL="819150" indent="-285750" algn="l" defTabSz="914400" rtl="0" eaLnBrk="1" latinLnBrk="0" hangingPunct="1">
        <a:lnSpc>
          <a:spcPct val="90000"/>
        </a:lnSpc>
        <a:spcBef>
          <a:spcPts val="500"/>
        </a:spcBef>
        <a:buClr>
          <a:srgbClr val="66A4C3"/>
        </a:buClr>
        <a:buFont typeface="Calibri" panose="020F0502020204030204" pitchFamily="34" charset="0"/>
        <a:buChar char="-"/>
        <a:tabLst>
          <a:tab pos="533400" algn="l"/>
        </a:tabLst>
        <a:defRPr sz="1800" kern="1200" baseline="0">
          <a:solidFill>
            <a:schemeClr val="tx1"/>
          </a:solidFill>
          <a:latin typeface="+mn-lt"/>
          <a:ea typeface="+mn-ea"/>
          <a:cs typeface="+mn-cs"/>
        </a:defRPr>
      </a:lvl3pPr>
      <a:lvl4pPr marL="715963" indent="269875" algn="l" defTabSz="914400" rtl="0" eaLnBrk="1" latinLnBrk="0" hangingPunct="1">
        <a:lnSpc>
          <a:spcPct val="90000"/>
        </a:lnSpc>
        <a:spcBef>
          <a:spcPts val="500"/>
        </a:spcBef>
        <a:buClr>
          <a:srgbClr val="8CB2D2"/>
        </a:buClr>
        <a:buFont typeface="Calibri" panose="020F0502020204030204" pitchFamily="34" charset="0"/>
        <a:buChar char="-"/>
        <a:tabLst>
          <a:tab pos="715963" algn="l"/>
        </a:tabLst>
        <a:defRPr sz="1800" kern="1200">
          <a:solidFill>
            <a:schemeClr val="tx1"/>
          </a:solidFill>
          <a:latin typeface="+mn-lt"/>
          <a:ea typeface="+mn-ea"/>
          <a:cs typeface="+mn-cs"/>
        </a:defRPr>
      </a:lvl4pPr>
      <a:lvl5pPr marL="898525" indent="304800" algn="l" defTabSz="914400" rtl="0" eaLnBrk="1" latinLnBrk="0" hangingPunct="1">
        <a:lnSpc>
          <a:spcPct val="90000"/>
        </a:lnSpc>
        <a:spcBef>
          <a:spcPts val="500"/>
        </a:spcBef>
        <a:buClr>
          <a:srgbClr val="B2D1D7"/>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VNG-Realisatie/objecten-api" TargetMode="External"/><Relationship Id="rId13" Type="http://schemas.openxmlformats.org/officeDocument/2006/relationships/hyperlink" Target="http://api.inzage.ockham.nl/1.2/doc/" TargetMode="External"/><Relationship Id="rId3" Type="http://schemas.openxmlformats.org/officeDocument/2006/relationships/hyperlink" Target="https://github.com/open-formulieren/open-forms/" TargetMode="External"/><Relationship Id="rId7" Type="http://schemas.openxmlformats.org/officeDocument/2006/relationships/hyperlink" Target="https://github.com/Worth-NL/notifications-api" TargetMode="External"/><Relationship Id="rId12" Type="http://schemas.openxmlformats.org/officeDocument/2006/relationships/hyperlink" Target="https://github.com/maykinmedia/django-digid-eherkenning" TargetMode="External"/><Relationship Id="rId2" Type="http://schemas.openxmlformats.org/officeDocument/2006/relationships/hyperlink" Target="https://github.com/maykinmedia/open-klant" TargetMode="External"/><Relationship Id="rId16" Type="http://schemas.openxmlformats.org/officeDocument/2006/relationships/hyperlink" Target="https://github.com/maykinmedia/referentielijsten" TargetMode="External"/><Relationship Id="rId1" Type="http://schemas.openxmlformats.org/officeDocument/2006/relationships/slideLayout" Target="../slideLayouts/slideLayout2.xml"/><Relationship Id="rId6" Type="http://schemas.openxmlformats.org/officeDocument/2006/relationships/hyperlink" Target="https://github.com/open-zaak/open-notificaties" TargetMode="External"/><Relationship Id="rId11" Type="http://schemas.openxmlformats.org/officeDocument/2006/relationships/hyperlink" Target="https://github.com/lvbag/BAG-API" TargetMode="External"/><Relationship Id="rId5" Type="http://schemas.openxmlformats.org/officeDocument/2006/relationships/hyperlink" Target="https://github.com/maykinmedia/open-producten" TargetMode="External"/><Relationship Id="rId15" Type="http://schemas.openxmlformats.org/officeDocument/2006/relationships/hyperlink" Target="https://geonovum.github.io/dso-cim-mac/" TargetMode="External"/><Relationship Id="rId10" Type="http://schemas.openxmlformats.org/officeDocument/2006/relationships/hyperlink" Target="https://github.com/VNG-Realisatie/Haal-Centraal-BRK-bevragen" TargetMode="External"/><Relationship Id="rId4" Type="http://schemas.openxmlformats.org/officeDocument/2006/relationships/hyperlink" Target="https://open-zaak.readthedocs.io/en/latest/api/index.html" TargetMode="External"/><Relationship Id="rId9" Type="http://schemas.openxmlformats.org/officeDocument/2006/relationships/hyperlink" Target="https://github.com/BRP-API/Haal-Centraal-BRP-bevragen" TargetMode="External"/><Relationship Id="rId14" Type="http://schemas.openxmlformats.org/officeDocument/2006/relationships/hyperlink" Target="https://github.com/VNG-Realisatie/gemma-verwerkingenlogg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idx="4294967295"/>
          </p:nvPr>
        </p:nvSpPr>
        <p:spPr>
          <a:xfrm>
            <a:off x="1524000" y="1732732"/>
            <a:ext cx="9144000" cy="3392535"/>
          </a:xfrm>
        </p:spPr>
        <p:txBody>
          <a:bodyPr>
            <a:normAutofit/>
          </a:bodyPr>
          <a:lstStyle/>
          <a:p>
            <a:pPr algn="ctr"/>
            <a:r>
              <a:rPr lang="nl-NL" b="1" dirty="0"/>
              <a:t>Product en Techvisie</a:t>
            </a:r>
            <a:br>
              <a:rPr lang="nl-NL" b="1" dirty="0"/>
            </a:br>
            <a:r>
              <a:rPr lang="nl-NL" b="1" dirty="0"/>
              <a:t>voor</a:t>
            </a:r>
            <a:br>
              <a:rPr lang="nl-NL" b="1" dirty="0"/>
            </a:br>
            <a:r>
              <a:rPr lang="nl-NL" b="1" dirty="0"/>
              <a:t>Federatief</a:t>
            </a:r>
            <a:br>
              <a:rPr lang="nl-NL" b="1" dirty="0"/>
            </a:br>
            <a:r>
              <a:rPr lang="nl-NL" b="1" dirty="0"/>
              <a:t>Jeugd, Zorg en Veiligheid</a:t>
            </a:r>
            <a:br>
              <a:rPr lang="nl-NL" b="1" dirty="0"/>
            </a:br>
            <a:r>
              <a:rPr lang="nl-NL" b="1" dirty="0"/>
              <a:t>Stelsel</a:t>
            </a:r>
            <a:endParaRPr lang="nl-NL" dirty="0"/>
          </a:p>
        </p:txBody>
      </p:sp>
      <p:pic>
        <p:nvPicPr>
          <p:cNvPr id="5" name="Afbeelding 4"/>
          <p:cNvPicPr>
            <a:picLocks noChangeAspect="1"/>
          </p:cNvPicPr>
          <p:nvPr/>
        </p:nvPicPr>
        <p:blipFill rotWithShape="1">
          <a:blip r:embed="rId2">
            <a:extLst>
              <a:ext uri="{28A0092B-C50C-407E-A947-70E740481C1C}">
                <a14:useLocalDpi xmlns:a14="http://schemas.microsoft.com/office/drawing/2010/main" val="0"/>
              </a:ext>
            </a:extLst>
          </a:blip>
          <a:srcRect l="9112" r="55136" b="17921"/>
          <a:stretch/>
        </p:blipFill>
        <p:spPr>
          <a:xfrm>
            <a:off x="5609705" y="-475833"/>
            <a:ext cx="691342" cy="1066038"/>
          </a:xfrm>
          <a:prstGeom prst="rect">
            <a:avLst/>
          </a:prstGeom>
        </p:spPr>
      </p:pic>
    </p:spTree>
    <p:extLst>
      <p:ext uri="{BB962C8B-B14F-4D97-AF65-F5344CB8AC3E}">
        <p14:creationId xmlns:p14="http://schemas.microsoft.com/office/powerpoint/2010/main" val="3342160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CDED9-9A45-8CB3-5B46-F8378F7FCCD3}"/>
              </a:ext>
            </a:extLst>
          </p:cNvPr>
          <p:cNvSpPr>
            <a:spLocks noGrp="1"/>
          </p:cNvSpPr>
          <p:nvPr>
            <p:ph type="title"/>
          </p:nvPr>
        </p:nvSpPr>
        <p:spPr/>
        <p:txBody>
          <a:bodyPr/>
          <a:lstStyle/>
          <a:p>
            <a:r>
              <a:rPr lang="nl-NL" dirty="0"/>
              <a:t>Waarom Product en Techvisie?</a:t>
            </a:r>
          </a:p>
        </p:txBody>
      </p:sp>
      <p:sp>
        <p:nvSpPr>
          <p:cNvPr id="3" name="Tijdelijke aanduiding voor inhoud 2">
            <a:extLst>
              <a:ext uri="{FF2B5EF4-FFF2-40B4-BE49-F238E27FC236}">
                <a16:creationId xmlns:a16="http://schemas.microsoft.com/office/drawing/2014/main" id="{363F32E4-78D3-C112-9381-211339F63262}"/>
              </a:ext>
            </a:extLst>
          </p:cNvPr>
          <p:cNvSpPr>
            <a:spLocks noGrp="1"/>
          </p:cNvSpPr>
          <p:nvPr>
            <p:ph idx="1"/>
          </p:nvPr>
        </p:nvSpPr>
        <p:spPr/>
        <p:txBody>
          <a:bodyPr/>
          <a:lstStyle/>
          <a:p>
            <a:pPr marL="0" indent="0">
              <a:buNone/>
            </a:pPr>
            <a:r>
              <a:rPr lang="nl-NL" dirty="0">
                <a:latin typeface="Verdana" panose="020B0604030504040204" pitchFamily="34" charset="0"/>
                <a:cs typeface="Times New Roman" panose="02020603050405020304" pitchFamily="18" charset="0"/>
              </a:rPr>
              <a:t>In het jeugd, zorg en veiligheidsdomein werken gemeentepartners, justitiepartners en zorgpartners om de juiste zorg te </a:t>
            </a:r>
            <a:r>
              <a:rPr lang="nl-NL" dirty="0">
                <a:effectLst/>
                <a:latin typeface="Verdana" panose="020B0604030504040204" pitchFamily="34" charset="0"/>
                <a:ea typeface="Times New Roman" panose="02020603050405020304" pitchFamily="18" charset="0"/>
                <a:cs typeface="Times New Roman" panose="02020603050405020304" pitchFamily="18" charset="0"/>
              </a:rPr>
              <a:t>bieden aan kwetsbare kinderen, ouders en personen die structureel tussen zorg en straf bewegen.</a:t>
            </a:r>
          </a:p>
          <a:p>
            <a:pPr marL="0" indent="0">
              <a:buNone/>
            </a:pPr>
            <a:r>
              <a:rPr lang="nl-NL" dirty="0">
                <a:latin typeface="Verdana" panose="020B0604030504040204" pitchFamily="34" charset="0"/>
                <a:cs typeface="Times New Roman" panose="02020603050405020304" pitchFamily="18" charset="0"/>
              </a:rPr>
              <a:t>Gezinnen moeten in deze samenwerking overzicht en inzicht krijgen om te kunnen participeren. Partners moeten overzicht en inzicht krijgen voor de samenwerking</a:t>
            </a:r>
          </a:p>
          <a:p>
            <a:pPr marL="0" indent="0">
              <a:buNone/>
            </a:pPr>
            <a:r>
              <a:rPr lang="nl-NL" dirty="0">
                <a:latin typeface="Verdana" panose="020B0604030504040204" pitchFamily="34" charset="0"/>
                <a:cs typeface="Times New Roman" panose="02020603050405020304" pitchFamily="18" charset="0"/>
              </a:rPr>
              <a:t>Er is een stelsel met bijbehorende infrastructuur nodig om burgers en partners verantwoord en uniform domein-overstijgend data te laten delen.</a:t>
            </a:r>
          </a:p>
          <a:p>
            <a:pPr marL="0" indent="0">
              <a:buNone/>
            </a:pPr>
            <a:r>
              <a:rPr lang="nl-NL" dirty="0">
                <a:latin typeface="Verdana" panose="020B0604030504040204" pitchFamily="34" charset="0"/>
                <a:cs typeface="Times New Roman" panose="02020603050405020304" pitchFamily="18" charset="0"/>
              </a:rPr>
              <a:t>De Product en Techvisie CORV 2.0 schetst een beeld voor zo’n “infrastructuur”:</a:t>
            </a:r>
          </a:p>
          <a:p>
            <a:r>
              <a:rPr lang="nl-NL" dirty="0">
                <a:latin typeface="Verdana" panose="020B0604030504040204" pitchFamily="34" charset="0"/>
                <a:cs typeface="Times New Roman" panose="02020603050405020304" pitchFamily="18" charset="0"/>
              </a:rPr>
              <a:t>Hoe de burger toegang krijgt (identificatie, </a:t>
            </a:r>
            <a:r>
              <a:rPr lang="nl-NL" dirty="0" err="1">
                <a:latin typeface="Verdana" panose="020B0604030504040204" pitchFamily="34" charset="0"/>
                <a:cs typeface="Times New Roman" panose="02020603050405020304" pitchFamily="18" charset="0"/>
              </a:rPr>
              <a:t>authorisatie</a:t>
            </a:r>
            <a:r>
              <a:rPr lang="nl-NL" dirty="0">
                <a:latin typeface="Verdana" panose="020B0604030504040204" pitchFamily="34" charset="0"/>
                <a:cs typeface="Times New Roman" panose="02020603050405020304" pitchFamily="18" charset="0"/>
              </a:rPr>
              <a:t>, voorziening, semantiek)</a:t>
            </a:r>
          </a:p>
          <a:p>
            <a:r>
              <a:rPr lang="nl-NL" dirty="0">
                <a:latin typeface="Verdana" panose="020B0604030504040204" pitchFamily="34" charset="0"/>
                <a:cs typeface="Times New Roman" panose="02020603050405020304" pitchFamily="18" charset="0"/>
              </a:rPr>
              <a:t>Hoe de professional en ketenpartner toegang krijgt (koppelpunt, (gegevens)diensten, identificatie, </a:t>
            </a:r>
            <a:r>
              <a:rPr lang="nl-NL" dirty="0" err="1">
                <a:latin typeface="Verdana" panose="020B0604030504040204" pitchFamily="34" charset="0"/>
                <a:cs typeface="Times New Roman" panose="02020603050405020304" pitchFamily="18" charset="0"/>
              </a:rPr>
              <a:t>authorisatie</a:t>
            </a:r>
            <a:r>
              <a:rPr lang="nl-NL" dirty="0">
                <a:latin typeface="Verdana" panose="020B0604030504040204" pitchFamily="34" charset="0"/>
                <a:cs typeface="Times New Roman" panose="02020603050405020304" pitchFamily="18" charset="0"/>
              </a:rPr>
              <a:t>)</a:t>
            </a:r>
          </a:p>
          <a:p>
            <a:r>
              <a:rPr lang="nl-NL" dirty="0">
                <a:latin typeface="Verdana" panose="020B0604030504040204" pitchFamily="34" charset="0"/>
                <a:cs typeface="Times New Roman" panose="02020603050405020304" pitchFamily="18" charset="0"/>
              </a:rPr>
              <a:t>Welke patronen voor uitwisseling worden ondersteund (inzage, gebeurtenis, opdracht)</a:t>
            </a:r>
          </a:p>
          <a:p>
            <a:r>
              <a:rPr lang="nl-NL" dirty="0">
                <a:latin typeface="Verdana" panose="020B0604030504040204" pitchFamily="34" charset="0"/>
                <a:cs typeface="Times New Roman" panose="02020603050405020304" pitchFamily="18" charset="0"/>
              </a:rPr>
              <a:t>Functies in het midden (catalogus, monitoring, notificatie/abonnement, beveiliging/verantwoording, etc.)</a:t>
            </a:r>
          </a:p>
        </p:txBody>
      </p:sp>
    </p:spTree>
    <p:extLst>
      <p:ext uri="{BB962C8B-B14F-4D97-AF65-F5344CB8AC3E}">
        <p14:creationId xmlns:p14="http://schemas.microsoft.com/office/powerpoint/2010/main" val="3068849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27901B-0E90-9F1A-5D68-F0D8F3F86AAD}"/>
              </a:ext>
            </a:extLst>
          </p:cNvPr>
          <p:cNvSpPr>
            <a:spLocks noGrp="1"/>
          </p:cNvSpPr>
          <p:nvPr>
            <p:ph type="title"/>
          </p:nvPr>
        </p:nvSpPr>
        <p:spPr/>
        <p:txBody>
          <a:bodyPr/>
          <a:lstStyle/>
          <a:p>
            <a:r>
              <a:rPr lang="nl-NL" dirty="0"/>
              <a:t>Over domeinen</a:t>
            </a:r>
          </a:p>
        </p:txBody>
      </p:sp>
      <p:pic>
        <p:nvPicPr>
          <p:cNvPr id="5" name="Afbeelding 4">
            <a:extLst>
              <a:ext uri="{FF2B5EF4-FFF2-40B4-BE49-F238E27FC236}">
                <a16:creationId xmlns:a16="http://schemas.microsoft.com/office/drawing/2014/main" id="{96A87E71-FB3F-78F4-049B-CAC1C3AC1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222" y="1328192"/>
            <a:ext cx="11246778" cy="5529808"/>
          </a:xfrm>
          <a:prstGeom prst="rect">
            <a:avLst/>
          </a:prstGeom>
        </p:spPr>
      </p:pic>
    </p:spTree>
    <p:extLst>
      <p:ext uri="{BB962C8B-B14F-4D97-AF65-F5344CB8AC3E}">
        <p14:creationId xmlns:p14="http://schemas.microsoft.com/office/powerpoint/2010/main" val="395393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CDED9-9A45-8CB3-5B46-F8378F7FCCD3}"/>
              </a:ext>
            </a:extLst>
          </p:cNvPr>
          <p:cNvSpPr>
            <a:spLocks noGrp="1"/>
          </p:cNvSpPr>
          <p:nvPr>
            <p:ph type="title"/>
          </p:nvPr>
        </p:nvSpPr>
        <p:spPr/>
        <p:txBody>
          <a:bodyPr/>
          <a:lstStyle/>
          <a:p>
            <a:r>
              <a:rPr lang="nl-NL" dirty="0"/>
              <a:t>Over domeinen</a:t>
            </a:r>
          </a:p>
        </p:txBody>
      </p:sp>
      <p:sp>
        <p:nvSpPr>
          <p:cNvPr id="3" name="Tijdelijke aanduiding voor inhoud 2">
            <a:extLst>
              <a:ext uri="{FF2B5EF4-FFF2-40B4-BE49-F238E27FC236}">
                <a16:creationId xmlns:a16="http://schemas.microsoft.com/office/drawing/2014/main" id="{363F32E4-78D3-C112-9381-211339F63262}"/>
              </a:ext>
            </a:extLst>
          </p:cNvPr>
          <p:cNvSpPr>
            <a:spLocks noGrp="1"/>
          </p:cNvSpPr>
          <p:nvPr>
            <p:ph idx="1"/>
          </p:nvPr>
        </p:nvSpPr>
        <p:spPr/>
        <p:txBody>
          <a:bodyPr/>
          <a:lstStyle/>
          <a:p>
            <a:pPr marL="0" indent="0">
              <a:buNone/>
            </a:pPr>
            <a:r>
              <a:rPr lang="nl-NL" dirty="0">
                <a:latin typeface="Verdana" panose="020B0604030504040204" pitchFamily="34" charset="0"/>
                <a:cs typeface="Times New Roman" panose="02020603050405020304" pitchFamily="18" charset="0"/>
              </a:rPr>
              <a:t>In het sociaal domein vormt ieder leefgebied, iedere partner, ieder gezin zijn eigen domein. Een exponentiele </a:t>
            </a:r>
            <a:r>
              <a:rPr lang="nl-NL" dirty="0" err="1">
                <a:latin typeface="Verdana" panose="020B0604030504040204" pitchFamily="34" charset="0"/>
                <a:cs typeface="Times New Roman" panose="02020603050405020304" pitchFamily="18" charset="0"/>
              </a:rPr>
              <a:t>varieteit</a:t>
            </a:r>
            <a:r>
              <a:rPr lang="nl-NL" dirty="0">
                <a:latin typeface="Verdana" panose="020B0604030504040204" pitchFamily="34" charset="0"/>
                <a:cs typeface="Times New Roman" panose="02020603050405020304" pitchFamily="18" charset="0"/>
              </a:rPr>
              <a:t> aan taal, metataal, betekenis, statussen, condities, etc.</a:t>
            </a:r>
          </a:p>
          <a:p>
            <a:pPr marL="0" indent="0">
              <a:buNone/>
            </a:pPr>
            <a:r>
              <a:rPr lang="nl-NL" dirty="0">
                <a:latin typeface="Verdana" panose="020B0604030504040204" pitchFamily="34" charset="0"/>
                <a:cs typeface="Times New Roman" panose="02020603050405020304" pitchFamily="18" charset="0"/>
              </a:rPr>
              <a:t>Om die complexiteit hanteerbaar te maken is een vorm van “filtering” (</a:t>
            </a:r>
            <a:r>
              <a:rPr lang="nl-NL" dirty="0" err="1">
                <a:latin typeface="Verdana" panose="020B0604030504040204" pitchFamily="34" charset="0"/>
                <a:cs typeface="Times New Roman" panose="02020603050405020304" pitchFamily="18" charset="0"/>
              </a:rPr>
              <a:t>attenuation</a:t>
            </a:r>
            <a:r>
              <a:rPr lang="nl-NL" dirty="0">
                <a:latin typeface="Verdana" panose="020B0604030504040204" pitchFamily="34" charset="0"/>
                <a:cs typeface="Times New Roman" panose="02020603050405020304" pitchFamily="18" charset="0"/>
              </a:rPr>
              <a:t>) nodig. Het is handig om een stapeling of ordening van </a:t>
            </a:r>
            <a:r>
              <a:rPr lang="nl-NL" dirty="0" err="1">
                <a:latin typeface="Verdana" panose="020B0604030504040204" pitchFamily="34" charset="0"/>
                <a:cs typeface="Times New Roman" panose="02020603050405020304" pitchFamily="18" charset="0"/>
              </a:rPr>
              <a:t>subdomeinen</a:t>
            </a:r>
            <a:r>
              <a:rPr lang="nl-NL" dirty="0">
                <a:latin typeface="Verdana" panose="020B0604030504040204" pitchFamily="34" charset="0"/>
                <a:cs typeface="Times New Roman" panose="02020603050405020304" pitchFamily="18" charset="0"/>
              </a:rPr>
              <a:t> te maken en in zo’n </a:t>
            </a:r>
            <a:r>
              <a:rPr lang="nl-NL" dirty="0" err="1">
                <a:latin typeface="Verdana" panose="020B0604030504040204" pitchFamily="34" charset="0"/>
                <a:cs typeface="Times New Roman" panose="02020603050405020304" pitchFamily="18" charset="0"/>
              </a:rPr>
              <a:t>subdomein</a:t>
            </a:r>
            <a:r>
              <a:rPr lang="nl-NL" dirty="0">
                <a:latin typeface="Verdana" panose="020B0604030504040204" pitchFamily="34" charset="0"/>
                <a:cs typeface="Times New Roman" panose="02020603050405020304" pitchFamily="18" charset="0"/>
              </a:rPr>
              <a:t> te werken aan definitie van betekenis, status, etc.</a:t>
            </a:r>
          </a:p>
          <a:p>
            <a:pPr marL="0" indent="0">
              <a:buNone/>
            </a:pPr>
            <a:r>
              <a:rPr lang="nl-NL" dirty="0">
                <a:latin typeface="Verdana" panose="020B0604030504040204" pitchFamily="34" charset="0"/>
                <a:cs typeface="Times New Roman" panose="02020603050405020304" pitchFamily="18" charset="0"/>
              </a:rPr>
              <a:t>Daarbij ontstaan heel specifieke </a:t>
            </a:r>
            <a:r>
              <a:rPr lang="nl-NL" dirty="0" err="1">
                <a:latin typeface="Verdana" panose="020B0604030504040204" pitchFamily="34" charset="0"/>
                <a:cs typeface="Times New Roman" panose="02020603050405020304" pitchFamily="18" charset="0"/>
              </a:rPr>
              <a:t>subdomeinen</a:t>
            </a:r>
            <a:r>
              <a:rPr lang="nl-NL" dirty="0">
                <a:latin typeface="Verdana" panose="020B0604030504040204" pitchFamily="34" charset="0"/>
                <a:cs typeface="Times New Roman" panose="02020603050405020304" pitchFamily="18" charset="0"/>
              </a:rPr>
              <a:t>, maar ook generieke </a:t>
            </a:r>
            <a:r>
              <a:rPr lang="nl-NL" dirty="0" err="1">
                <a:latin typeface="Verdana" panose="020B0604030504040204" pitchFamily="34" charset="0"/>
                <a:cs typeface="Times New Roman" panose="02020603050405020304" pitchFamily="18" charset="0"/>
              </a:rPr>
              <a:t>subdomeinen</a:t>
            </a:r>
            <a:r>
              <a:rPr lang="nl-NL" dirty="0">
                <a:latin typeface="Verdana" panose="020B0604030504040204" pitchFamily="34" charset="0"/>
                <a:cs typeface="Times New Roman" panose="02020603050405020304" pitchFamily="18" charset="0"/>
              </a:rPr>
              <a:t>.</a:t>
            </a:r>
          </a:p>
          <a:p>
            <a:pPr marL="0" indent="0">
              <a:buNone/>
            </a:pPr>
            <a:r>
              <a:rPr lang="nl-NL" dirty="0">
                <a:latin typeface="Verdana" panose="020B0604030504040204" pitchFamily="34" charset="0"/>
                <a:cs typeface="Times New Roman" panose="02020603050405020304" pitchFamily="18" charset="0"/>
              </a:rPr>
              <a:t>Generieke </a:t>
            </a:r>
            <a:r>
              <a:rPr lang="nl-NL" dirty="0" err="1">
                <a:latin typeface="Verdana" panose="020B0604030504040204" pitchFamily="34" charset="0"/>
                <a:cs typeface="Times New Roman" panose="02020603050405020304" pitchFamily="18" charset="0"/>
              </a:rPr>
              <a:t>subdomeinen</a:t>
            </a:r>
            <a:r>
              <a:rPr lang="nl-NL" dirty="0">
                <a:latin typeface="Verdana" panose="020B0604030504040204" pitchFamily="34" charset="0"/>
                <a:cs typeface="Times New Roman" panose="02020603050405020304" pitchFamily="18" charset="0"/>
              </a:rPr>
              <a:t> zoals:</a:t>
            </a:r>
          </a:p>
          <a:p>
            <a:r>
              <a:rPr lang="nl-NL" dirty="0">
                <a:latin typeface="Verdana" panose="020B0604030504040204" pitchFamily="34" charset="0"/>
                <a:cs typeface="Times New Roman" panose="02020603050405020304" pitchFamily="18" charset="0"/>
              </a:rPr>
              <a:t>Zaakgericht werken (Open Zaak)</a:t>
            </a:r>
          </a:p>
          <a:p>
            <a:r>
              <a:rPr lang="nl-NL" dirty="0">
                <a:latin typeface="Verdana" panose="020B0604030504040204" pitchFamily="34" charset="0"/>
                <a:cs typeface="Times New Roman" panose="02020603050405020304" pitchFamily="18" charset="0"/>
              </a:rPr>
              <a:t>Klantinteractie (Open Klant)</a:t>
            </a:r>
          </a:p>
          <a:p>
            <a:r>
              <a:rPr lang="nl-NL" dirty="0">
                <a:latin typeface="Verdana" panose="020B0604030504040204" pitchFamily="34" charset="0"/>
                <a:cs typeface="Times New Roman" panose="02020603050405020304" pitchFamily="18" charset="0"/>
              </a:rPr>
              <a:t>Samen onder Handbereik (Open </a:t>
            </a:r>
            <a:r>
              <a:rPr lang="nl-NL" dirty="0" err="1">
                <a:latin typeface="Verdana" panose="020B0604030504040204" pitchFamily="34" charset="0"/>
                <a:cs typeface="Times New Roman" panose="02020603050405020304" pitchFamily="18" charset="0"/>
              </a:rPr>
              <a:t>SoH</a:t>
            </a:r>
            <a:r>
              <a:rPr lang="nl-NL" dirty="0">
                <a:latin typeface="Verdana" panose="020B0604030504040204" pitchFamily="34" charset="0"/>
                <a:cs typeface="Times New Roman" panose="02020603050405020304" pitchFamily="18" charset="0"/>
              </a:rPr>
              <a:t>/Sociaal Domein)</a:t>
            </a:r>
          </a:p>
          <a:p>
            <a:r>
              <a:rPr lang="nl-NL" dirty="0">
                <a:latin typeface="Verdana" panose="020B0604030504040204" pitchFamily="34" charset="0"/>
                <a:cs typeface="Times New Roman" panose="02020603050405020304" pitchFamily="18" charset="0"/>
              </a:rPr>
              <a:t>Inkomen en Schulden (Open . . )</a:t>
            </a:r>
          </a:p>
          <a:p>
            <a:pPr marL="0" indent="0">
              <a:buNone/>
            </a:pPr>
            <a:endParaRPr lang="nl-NL" dirty="0">
              <a:latin typeface="Verdana" panose="020B0604030504040204" pitchFamily="34" charset="0"/>
              <a:cs typeface="Times New Roman" panose="02020603050405020304" pitchFamily="18" charset="0"/>
            </a:endParaRPr>
          </a:p>
          <a:p>
            <a:pPr marL="0" indent="0">
              <a:buNone/>
            </a:pPr>
            <a:r>
              <a:rPr lang="nl-NL" dirty="0">
                <a:latin typeface="Verdana" panose="020B0604030504040204" pitchFamily="34" charset="0"/>
                <a:cs typeface="Times New Roman" panose="02020603050405020304" pitchFamily="18" charset="0"/>
              </a:rPr>
              <a:t>Dat maakt </a:t>
            </a:r>
            <a:r>
              <a:rPr lang="nl-NL" dirty="0" err="1">
                <a:latin typeface="Verdana" panose="020B0604030504040204" pitchFamily="34" charset="0"/>
                <a:cs typeface="Times New Roman" panose="02020603050405020304" pitchFamily="18" charset="0"/>
              </a:rPr>
              <a:t>domeinoverstijgend</a:t>
            </a:r>
            <a:r>
              <a:rPr lang="nl-NL" dirty="0">
                <a:latin typeface="Verdana" panose="020B0604030504040204" pitchFamily="34" charset="0"/>
                <a:cs typeface="Times New Roman" panose="02020603050405020304" pitchFamily="18" charset="0"/>
              </a:rPr>
              <a:t> uitwisselen in zo’n (generiek) </a:t>
            </a:r>
            <a:r>
              <a:rPr lang="nl-NL" dirty="0" err="1">
                <a:latin typeface="Verdana" panose="020B0604030504040204" pitchFamily="34" charset="0"/>
                <a:cs typeface="Times New Roman" panose="02020603050405020304" pitchFamily="18" charset="0"/>
              </a:rPr>
              <a:t>subdomein</a:t>
            </a:r>
            <a:r>
              <a:rPr lang="nl-NL" dirty="0">
                <a:latin typeface="Verdana" panose="020B0604030504040204" pitchFamily="34" charset="0"/>
                <a:cs typeface="Times New Roman" panose="02020603050405020304" pitchFamily="18" charset="0"/>
              </a:rPr>
              <a:t> mogelijk.</a:t>
            </a:r>
          </a:p>
        </p:txBody>
      </p:sp>
    </p:spTree>
    <p:extLst>
      <p:ext uri="{BB962C8B-B14F-4D97-AF65-F5344CB8AC3E}">
        <p14:creationId xmlns:p14="http://schemas.microsoft.com/office/powerpoint/2010/main" val="278443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D6AF-403A-0382-F386-4ABEAF12E4FA}"/>
              </a:ext>
            </a:extLst>
          </p:cNvPr>
          <p:cNvSpPr>
            <a:spLocks noGrp="1"/>
          </p:cNvSpPr>
          <p:nvPr>
            <p:ph type="title"/>
          </p:nvPr>
        </p:nvSpPr>
        <p:spPr/>
        <p:txBody>
          <a:bodyPr/>
          <a:lstStyle/>
          <a:p>
            <a:r>
              <a:rPr lang="nl-NL" dirty="0"/>
              <a:t>Over governance van </a:t>
            </a:r>
            <a:r>
              <a:rPr lang="nl-NL" dirty="0" err="1"/>
              <a:t>subdomeinen</a:t>
            </a:r>
            <a:endParaRPr lang="nl-NL" dirty="0"/>
          </a:p>
        </p:txBody>
      </p:sp>
      <p:sp>
        <p:nvSpPr>
          <p:cNvPr id="3" name="Tijdelijke aanduiding voor inhoud 2">
            <a:extLst>
              <a:ext uri="{FF2B5EF4-FFF2-40B4-BE49-F238E27FC236}">
                <a16:creationId xmlns:a16="http://schemas.microsoft.com/office/drawing/2014/main" id="{AC851D44-BCDA-ABEF-541F-5548F2D6CEFE}"/>
              </a:ext>
            </a:extLst>
          </p:cNvPr>
          <p:cNvSpPr>
            <a:spLocks noGrp="1"/>
          </p:cNvSpPr>
          <p:nvPr>
            <p:ph idx="1"/>
          </p:nvPr>
        </p:nvSpPr>
        <p:spPr>
          <a:xfrm>
            <a:off x="838200" y="1447800"/>
            <a:ext cx="10515600" cy="5261225"/>
          </a:xfrm>
        </p:spPr>
        <p:txBody>
          <a:bodyPr>
            <a:normAutofit lnSpcReduction="10000"/>
          </a:bodyPr>
          <a:lstStyle/>
          <a:p>
            <a:pPr marL="0" indent="0">
              <a:buNone/>
            </a:pPr>
            <a:r>
              <a:rPr lang="nl-NL" dirty="0"/>
              <a:t>Per </a:t>
            </a:r>
            <a:r>
              <a:rPr lang="nl-NL" dirty="0" err="1"/>
              <a:t>Subdomein</a:t>
            </a:r>
            <a:r>
              <a:rPr lang="nl-NL" dirty="0"/>
              <a:t> moet je dan kijken hoe je de besturing regelt</a:t>
            </a:r>
          </a:p>
          <a:p>
            <a:r>
              <a:rPr lang="nl-NL" dirty="0"/>
              <a:t>Een aantal voorlopers maakt een 80% aanzet voor zo’n </a:t>
            </a:r>
            <a:r>
              <a:rPr lang="nl-NL" dirty="0" err="1"/>
              <a:t>subdomein</a:t>
            </a:r>
            <a:endParaRPr lang="nl-NL" dirty="0"/>
          </a:p>
          <a:p>
            <a:r>
              <a:rPr lang="nl-NL" dirty="0"/>
              <a:t>De grote 3 uitvoerders in dat </a:t>
            </a:r>
            <a:r>
              <a:rPr lang="nl-NL" dirty="0" err="1"/>
              <a:t>subdomein</a:t>
            </a:r>
            <a:r>
              <a:rPr lang="nl-NL" dirty="0"/>
              <a:t> zetten de toon/taal</a:t>
            </a:r>
          </a:p>
          <a:p>
            <a:r>
              <a:rPr lang="nl-NL" dirty="0"/>
              <a:t>De keten van het </a:t>
            </a:r>
            <a:r>
              <a:rPr lang="nl-NL" dirty="0" err="1"/>
              <a:t>subdomein</a:t>
            </a:r>
            <a:r>
              <a:rPr lang="nl-NL" dirty="0"/>
              <a:t> maakt de gegroeide centrale voorziening (inclusief zijn taal) voor anderen toegankelijk, wat dan de defacto taal bepaald</a:t>
            </a:r>
          </a:p>
          <a:p>
            <a:r>
              <a:rPr lang="nl-NL" dirty="0"/>
              <a:t>Etc.</a:t>
            </a:r>
          </a:p>
          <a:p>
            <a:pPr marL="0" indent="0">
              <a:buNone/>
            </a:pPr>
            <a:endParaRPr lang="nl-NL" dirty="0"/>
          </a:p>
          <a:p>
            <a:pPr marL="0" indent="0">
              <a:buNone/>
            </a:pPr>
            <a:r>
              <a:rPr lang="nl-NL" dirty="0"/>
              <a:t>Wat is daar </a:t>
            </a:r>
            <a:r>
              <a:rPr lang="nl-NL" dirty="0" err="1"/>
              <a:t>monolitisch</a:t>
            </a:r>
            <a:r>
              <a:rPr lang="nl-NL" dirty="0"/>
              <a:t> aan?</a:t>
            </a:r>
          </a:p>
          <a:p>
            <a:r>
              <a:rPr lang="nl-NL" dirty="0"/>
              <a:t>Qua (centrale) infrastructuur, patronen wordt je inderdaad gedwongen om ook de juiste versie van de standaard voor identificatie, </a:t>
            </a:r>
            <a:r>
              <a:rPr lang="nl-NL" dirty="0" err="1"/>
              <a:t>authorisatie</a:t>
            </a:r>
            <a:r>
              <a:rPr lang="nl-NL" dirty="0"/>
              <a:t>, </a:t>
            </a:r>
            <a:r>
              <a:rPr lang="nl-NL" dirty="0" err="1"/>
              <a:t>cloudevents</a:t>
            </a:r>
            <a:r>
              <a:rPr lang="nl-NL" dirty="0"/>
              <a:t>, rest-</a:t>
            </a:r>
            <a:r>
              <a:rPr lang="nl-NL" dirty="0" err="1"/>
              <a:t>api’s</a:t>
            </a:r>
            <a:r>
              <a:rPr lang="nl-NL" dirty="0"/>
              <a:t>, etc. te doen</a:t>
            </a:r>
          </a:p>
          <a:p>
            <a:r>
              <a:rPr lang="nl-NL" dirty="0"/>
              <a:t>(pakket)leveranciers vinden het wel aantrekkelijk als er eindelijk standaardisatie van taal/API voor een (generiek) </a:t>
            </a:r>
            <a:r>
              <a:rPr lang="nl-NL" dirty="0" err="1"/>
              <a:t>subdomein</a:t>
            </a:r>
            <a:r>
              <a:rPr lang="nl-NL" dirty="0"/>
              <a:t> ontstaat</a:t>
            </a:r>
          </a:p>
          <a:p>
            <a:r>
              <a:rPr lang="nl-NL" dirty="0"/>
              <a:t>Burgers zien liever ook niet een oneindige </a:t>
            </a:r>
            <a:r>
              <a:rPr lang="nl-NL" dirty="0" err="1"/>
              <a:t>varieteit</a:t>
            </a:r>
            <a:r>
              <a:rPr lang="nl-NL" dirty="0"/>
              <a:t> van taal en gebruikerservaring (wat het mijnenveld van mijnomgevingen nu wel oplevert</a:t>
            </a:r>
          </a:p>
          <a:p>
            <a:r>
              <a:rPr lang="nl-NL" dirty="0"/>
              <a:t>Partners moeten de afweging maken waar haar uniekheid zit respectievelijk welke (generieke) </a:t>
            </a:r>
            <a:r>
              <a:rPr lang="nl-NL" dirty="0" err="1"/>
              <a:t>subdomein</a:t>
            </a:r>
            <a:r>
              <a:rPr lang="nl-NL" dirty="0"/>
              <a:t> talen ze wenst (her) te gebruiken van Overheid NL. </a:t>
            </a:r>
          </a:p>
        </p:txBody>
      </p:sp>
    </p:spTree>
    <p:extLst>
      <p:ext uri="{BB962C8B-B14F-4D97-AF65-F5344CB8AC3E}">
        <p14:creationId xmlns:p14="http://schemas.microsoft.com/office/powerpoint/2010/main" val="2742181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B5D6AF-403A-0382-F386-4ABEAF12E4FA}"/>
              </a:ext>
            </a:extLst>
          </p:cNvPr>
          <p:cNvSpPr>
            <a:spLocks noGrp="1"/>
          </p:cNvSpPr>
          <p:nvPr>
            <p:ph type="title"/>
          </p:nvPr>
        </p:nvSpPr>
        <p:spPr>
          <a:xfrm>
            <a:off x="838200" y="808944"/>
            <a:ext cx="10515600" cy="714735"/>
          </a:xfrm>
        </p:spPr>
        <p:txBody>
          <a:bodyPr>
            <a:normAutofit fontScale="90000"/>
          </a:bodyPr>
          <a:lstStyle/>
          <a:p>
            <a:r>
              <a:rPr lang="nl-NL" dirty="0"/>
              <a:t>Over governance van </a:t>
            </a:r>
            <a:r>
              <a:rPr lang="nl-NL" dirty="0" err="1"/>
              <a:t>subdomeinen</a:t>
            </a:r>
            <a:r>
              <a:rPr lang="nl-NL" dirty="0"/>
              <a:t>: </a:t>
            </a:r>
            <a:br>
              <a:rPr lang="nl-NL" dirty="0"/>
            </a:br>
            <a:r>
              <a:rPr lang="nl-NL" dirty="0"/>
              <a:t>hoe laten we zo’n </a:t>
            </a:r>
            <a:r>
              <a:rPr lang="nl-NL" dirty="0" err="1"/>
              <a:t>subtaal</a:t>
            </a:r>
            <a:r>
              <a:rPr lang="nl-NL" dirty="0"/>
              <a:t> groeien, beheren we die, etc.</a:t>
            </a:r>
          </a:p>
        </p:txBody>
      </p:sp>
      <p:pic>
        <p:nvPicPr>
          <p:cNvPr id="1026" name="Afbeelding 910026756" descr="The Four Management Zones in the Age of Disruption">
            <a:extLst>
              <a:ext uri="{FF2B5EF4-FFF2-40B4-BE49-F238E27FC236}">
                <a16:creationId xmlns:a16="http://schemas.microsoft.com/office/drawing/2014/main" id="{58CA1A9C-0433-E82D-4598-BBC1AC3B05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498" y="1764601"/>
            <a:ext cx="6077538" cy="454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ijl: draaiend 5">
            <a:extLst>
              <a:ext uri="{FF2B5EF4-FFF2-40B4-BE49-F238E27FC236}">
                <a16:creationId xmlns:a16="http://schemas.microsoft.com/office/drawing/2014/main" id="{7DC4B0CC-3BF2-7A86-985C-18EACF4DDC0B}"/>
              </a:ext>
            </a:extLst>
          </p:cNvPr>
          <p:cNvSpPr/>
          <p:nvPr/>
        </p:nvSpPr>
        <p:spPr>
          <a:xfrm>
            <a:off x="5170283" y="3544585"/>
            <a:ext cx="1294544" cy="2278440"/>
          </a:xfrm>
          <a:prstGeom prst="circular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solidFill>
                <a:schemeClr val="tx1"/>
              </a:solidFill>
            </a:endParaRPr>
          </a:p>
        </p:txBody>
      </p:sp>
    </p:spTree>
    <p:extLst>
      <p:ext uri="{BB962C8B-B14F-4D97-AF65-F5344CB8AC3E}">
        <p14:creationId xmlns:p14="http://schemas.microsoft.com/office/powerpoint/2010/main" val="521818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hoek: afgeronde hoeken 4">
            <a:extLst>
              <a:ext uri="{FF2B5EF4-FFF2-40B4-BE49-F238E27FC236}">
                <a16:creationId xmlns:a16="http://schemas.microsoft.com/office/drawing/2014/main" id="{AAB789AE-BB92-9686-C67D-EEDCF41FA55F}"/>
              </a:ext>
            </a:extLst>
          </p:cNvPr>
          <p:cNvSpPr/>
          <p:nvPr/>
        </p:nvSpPr>
        <p:spPr>
          <a:xfrm>
            <a:off x="174661" y="1518153"/>
            <a:ext cx="2979505" cy="4787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nl-NL" dirty="0"/>
              <a:t>Eigen Taak/Cultuur/</a:t>
            </a:r>
          </a:p>
          <a:p>
            <a:pPr algn="ctr"/>
            <a:r>
              <a:rPr lang="nl-NL" dirty="0"/>
              <a:t>Rol/Beroepscode</a:t>
            </a:r>
          </a:p>
        </p:txBody>
      </p:sp>
      <p:sp>
        <p:nvSpPr>
          <p:cNvPr id="2" name="Titel 1">
            <a:extLst>
              <a:ext uri="{FF2B5EF4-FFF2-40B4-BE49-F238E27FC236}">
                <a16:creationId xmlns:a16="http://schemas.microsoft.com/office/drawing/2014/main" id="{804A7FEF-FE8B-C5EB-3CD6-D17509D291B5}"/>
              </a:ext>
            </a:extLst>
          </p:cNvPr>
          <p:cNvSpPr>
            <a:spLocks noGrp="1"/>
          </p:cNvSpPr>
          <p:nvPr>
            <p:ph type="title"/>
          </p:nvPr>
        </p:nvSpPr>
        <p:spPr/>
        <p:txBody>
          <a:bodyPr/>
          <a:lstStyle/>
          <a:p>
            <a:r>
              <a:rPr lang="nl-NL" dirty="0"/>
              <a:t>Hoe werkt dat voor een Partner?</a:t>
            </a:r>
          </a:p>
        </p:txBody>
      </p:sp>
      <p:sp>
        <p:nvSpPr>
          <p:cNvPr id="4" name="Ovaal 3">
            <a:extLst>
              <a:ext uri="{FF2B5EF4-FFF2-40B4-BE49-F238E27FC236}">
                <a16:creationId xmlns:a16="http://schemas.microsoft.com/office/drawing/2014/main" id="{E7122EF9-0513-2504-4401-9E2226F857EE}"/>
              </a:ext>
            </a:extLst>
          </p:cNvPr>
          <p:cNvSpPr/>
          <p:nvPr/>
        </p:nvSpPr>
        <p:spPr>
          <a:xfrm>
            <a:off x="482887" y="3429000"/>
            <a:ext cx="1273995" cy="127399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sz="1200" dirty="0" err="1"/>
              <a:t>Subdomein</a:t>
            </a:r>
            <a:endParaRPr lang="nl-NL" sz="1200" dirty="0"/>
          </a:p>
          <a:p>
            <a:pPr algn="ctr"/>
            <a:r>
              <a:rPr lang="nl-NL" sz="1200" dirty="0"/>
              <a:t>1</a:t>
            </a:r>
          </a:p>
        </p:txBody>
      </p:sp>
      <p:sp>
        <p:nvSpPr>
          <p:cNvPr id="7" name="Rechthoek: afgeronde hoeken 6">
            <a:extLst>
              <a:ext uri="{FF2B5EF4-FFF2-40B4-BE49-F238E27FC236}">
                <a16:creationId xmlns:a16="http://schemas.microsoft.com/office/drawing/2014/main" id="{32A90742-EDF8-A794-54AD-5009F084EF68}"/>
              </a:ext>
            </a:extLst>
          </p:cNvPr>
          <p:cNvSpPr/>
          <p:nvPr/>
        </p:nvSpPr>
        <p:spPr>
          <a:xfrm>
            <a:off x="3154166" y="1518153"/>
            <a:ext cx="2979505" cy="4787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nl-NL" dirty="0"/>
              <a:t>Leefgebied</a:t>
            </a:r>
          </a:p>
        </p:txBody>
      </p:sp>
      <p:sp>
        <p:nvSpPr>
          <p:cNvPr id="8" name="Rechthoek: afgeronde hoeken 7">
            <a:extLst>
              <a:ext uri="{FF2B5EF4-FFF2-40B4-BE49-F238E27FC236}">
                <a16:creationId xmlns:a16="http://schemas.microsoft.com/office/drawing/2014/main" id="{319DFE79-F8F8-260D-DFC8-6189D69782D5}"/>
              </a:ext>
            </a:extLst>
          </p:cNvPr>
          <p:cNvSpPr/>
          <p:nvPr/>
        </p:nvSpPr>
        <p:spPr>
          <a:xfrm>
            <a:off x="6133671" y="1518151"/>
            <a:ext cx="2979505" cy="4787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nl-NL" dirty="0"/>
              <a:t>Sociaal Domein</a:t>
            </a:r>
          </a:p>
        </p:txBody>
      </p:sp>
      <p:sp>
        <p:nvSpPr>
          <p:cNvPr id="9" name="Rechthoek: afgeronde hoeken 8">
            <a:extLst>
              <a:ext uri="{FF2B5EF4-FFF2-40B4-BE49-F238E27FC236}">
                <a16:creationId xmlns:a16="http://schemas.microsoft.com/office/drawing/2014/main" id="{DD7DBD72-810E-F831-5798-0CB3983B60D3}"/>
              </a:ext>
            </a:extLst>
          </p:cNvPr>
          <p:cNvSpPr/>
          <p:nvPr/>
        </p:nvSpPr>
        <p:spPr>
          <a:xfrm>
            <a:off x="9113176" y="1518149"/>
            <a:ext cx="2979505" cy="47877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nl-NL" dirty="0"/>
              <a:t>Nederland</a:t>
            </a:r>
          </a:p>
        </p:txBody>
      </p:sp>
      <p:sp>
        <p:nvSpPr>
          <p:cNvPr id="6" name="Ovaal 5">
            <a:extLst>
              <a:ext uri="{FF2B5EF4-FFF2-40B4-BE49-F238E27FC236}">
                <a16:creationId xmlns:a16="http://schemas.microsoft.com/office/drawing/2014/main" id="{16441F75-3D01-D374-AD1C-E277D8511456}"/>
              </a:ext>
            </a:extLst>
          </p:cNvPr>
          <p:cNvSpPr/>
          <p:nvPr/>
        </p:nvSpPr>
        <p:spPr>
          <a:xfrm>
            <a:off x="2517168" y="3172292"/>
            <a:ext cx="1273995" cy="127399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sz="1200" dirty="0" err="1"/>
              <a:t>Subdomein</a:t>
            </a:r>
            <a:endParaRPr lang="nl-NL" sz="1200" dirty="0"/>
          </a:p>
          <a:p>
            <a:pPr algn="ctr"/>
            <a:r>
              <a:rPr lang="nl-NL" sz="1200" dirty="0"/>
              <a:t>2</a:t>
            </a:r>
          </a:p>
        </p:txBody>
      </p:sp>
      <p:sp>
        <p:nvSpPr>
          <p:cNvPr id="10" name="Ovaal 9">
            <a:extLst>
              <a:ext uri="{FF2B5EF4-FFF2-40B4-BE49-F238E27FC236}">
                <a16:creationId xmlns:a16="http://schemas.microsoft.com/office/drawing/2014/main" id="{5967D23A-9A33-70D7-FB70-BCE7AB5AB011}"/>
              </a:ext>
            </a:extLst>
          </p:cNvPr>
          <p:cNvSpPr/>
          <p:nvPr/>
        </p:nvSpPr>
        <p:spPr>
          <a:xfrm>
            <a:off x="5340849" y="3530176"/>
            <a:ext cx="1273995" cy="127399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sz="1200" dirty="0" err="1"/>
              <a:t>Subdomein</a:t>
            </a:r>
            <a:endParaRPr lang="nl-NL" sz="1200" dirty="0"/>
          </a:p>
          <a:p>
            <a:pPr algn="ctr"/>
            <a:r>
              <a:rPr lang="nl-NL" sz="1200" dirty="0"/>
              <a:t>3</a:t>
            </a:r>
          </a:p>
        </p:txBody>
      </p:sp>
      <p:sp>
        <p:nvSpPr>
          <p:cNvPr id="11" name="Ovaal 10">
            <a:extLst>
              <a:ext uri="{FF2B5EF4-FFF2-40B4-BE49-F238E27FC236}">
                <a16:creationId xmlns:a16="http://schemas.microsoft.com/office/drawing/2014/main" id="{5AA4408C-D106-4421-B385-16DDB3D43C8B}"/>
              </a:ext>
            </a:extLst>
          </p:cNvPr>
          <p:cNvSpPr/>
          <p:nvPr/>
        </p:nvSpPr>
        <p:spPr>
          <a:xfrm>
            <a:off x="7995005" y="3428999"/>
            <a:ext cx="1273995" cy="127399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sz="1200" dirty="0" err="1"/>
              <a:t>Subdomein</a:t>
            </a:r>
            <a:endParaRPr lang="nl-NL" sz="1200" dirty="0"/>
          </a:p>
          <a:p>
            <a:pPr algn="ctr"/>
            <a:r>
              <a:rPr lang="nl-NL" sz="1200" dirty="0"/>
              <a:t>4</a:t>
            </a:r>
          </a:p>
        </p:txBody>
      </p:sp>
      <p:sp>
        <p:nvSpPr>
          <p:cNvPr id="12" name="Ovaal 11">
            <a:extLst>
              <a:ext uri="{FF2B5EF4-FFF2-40B4-BE49-F238E27FC236}">
                <a16:creationId xmlns:a16="http://schemas.microsoft.com/office/drawing/2014/main" id="{C55BC08E-C39F-F888-EA98-6D2BB880635B}"/>
              </a:ext>
            </a:extLst>
          </p:cNvPr>
          <p:cNvSpPr/>
          <p:nvPr/>
        </p:nvSpPr>
        <p:spPr>
          <a:xfrm>
            <a:off x="10501898" y="3428999"/>
            <a:ext cx="1273995" cy="1273995"/>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nl-NL" sz="1200" dirty="0" err="1"/>
              <a:t>Subdomein</a:t>
            </a:r>
            <a:endParaRPr lang="nl-NL" sz="1200" dirty="0"/>
          </a:p>
          <a:p>
            <a:pPr algn="ctr"/>
            <a:r>
              <a:rPr lang="nl-NL" sz="1200" dirty="0"/>
              <a:t>5</a:t>
            </a:r>
          </a:p>
        </p:txBody>
      </p:sp>
    </p:spTree>
    <p:extLst>
      <p:ext uri="{BB962C8B-B14F-4D97-AF65-F5344CB8AC3E}">
        <p14:creationId xmlns:p14="http://schemas.microsoft.com/office/powerpoint/2010/main" val="113985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1E8F84-783F-150D-F49D-6E0014BD641F}"/>
              </a:ext>
            </a:extLst>
          </p:cNvPr>
          <p:cNvSpPr>
            <a:spLocks noGrp="1"/>
          </p:cNvSpPr>
          <p:nvPr>
            <p:ph type="title"/>
          </p:nvPr>
        </p:nvSpPr>
        <p:spPr>
          <a:xfrm>
            <a:off x="838199" y="552090"/>
            <a:ext cx="11141467" cy="742454"/>
          </a:xfrm>
        </p:spPr>
        <p:txBody>
          <a:bodyPr>
            <a:normAutofit/>
          </a:bodyPr>
          <a:lstStyle/>
          <a:p>
            <a:r>
              <a:rPr lang="nl-NL" dirty="0"/>
              <a:t>Je ziet dat die </a:t>
            </a:r>
            <a:r>
              <a:rPr lang="nl-NL" dirty="0" err="1"/>
              <a:t>subdomein</a:t>
            </a:r>
            <a:r>
              <a:rPr lang="nl-NL" dirty="0"/>
              <a:t> Overheid NL APIs groeien</a:t>
            </a:r>
          </a:p>
        </p:txBody>
      </p:sp>
      <p:sp>
        <p:nvSpPr>
          <p:cNvPr id="3" name="Tijdelijke aanduiding voor inhoud 2">
            <a:extLst>
              <a:ext uri="{FF2B5EF4-FFF2-40B4-BE49-F238E27FC236}">
                <a16:creationId xmlns:a16="http://schemas.microsoft.com/office/drawing/2014/main" id="{49C412A9-D410-42CE-FE5F-F9BEAB6D2B3A}"/>
              </a:ext>
            </a:extLst>
          </p:cNvPr>
          <p:cNvSpPr>
            <a:spLocks noGrp="1"/>
          </p:cNvSpPr>
          <p:nvPr>
            <p:ph idx="1"/>
          </p:nvPr>
        </p:nvSpPr>
        <p:spPr/>
        <p:txBody>
          <a:bodyPr>
            <a:normAutofit fontScale="85000" lnSpcReduction="20000"/>
          </a:bodyPr>
          <a:lstStyle/>
          <a:p>
            <a:r>
              <a:rPr lang="nl-NL" sz="1800" u="sng" dirty="0">
                <a:solidFill>
                  <a:srgbClr val="0563C1"/>
                </a:solidFill>
                <a:effectLst/>
                <a:latin typeface="Calibri" panose="020F0502020204030204" pitchFamily="34" charset="0"/>
                <a:ea typeface="Calibri" panose="020F0502020204030204" pitchFamily="34" charset="0"/>
                <a:hlinkClick r:id="rId2"/>
              </a:rPr>
              <a:t>GitHub - </a:t>
            </a:r>
            <a:r>
              <a:rPr lang="nl-NL" sz="1800" u="sng" dirty="0" err="1">
                <a:solidFill>
                  <a:srgbClr val="0563C1"/>
                </a:solidFill>
                <a:effectLst/>
                <a:latin typeface="Calibri" panose="020F0502020204030204" pitchFamily="34" charset="0"/>
                <a:ea typeface="Calibri" panose="020F0502020204030204" pitchFamily="34" charset="0"/>
                <a:hlinkClick r:id="rId2"/>
              </a:rPr>
              <a:t>OpenKlant</a:t>
            </a:r>
            <a:r>
              <a:rPr lang="nl-NL" sz="1800" u="sng" dirty="0">
                <a:solidFill>
                  <a:srgbClr val="0563C1"/>
                </a:solidFill>
                <a:effectLst/>
                <a:latin typeface="Calibri" panose="020F0502020204030204" pitchFamily="34" charset="0"/>
                <a:ea typeface="Calibri" panose="020F0502020204030204" pitchFamily="34" charset="0"/>
                <a:hlinkClick r:id="rId2"/>
              </a:rPr>
              <a:t> API</a:t>
            </a:r>
            <a:r>
              <a:rPr lang="nl-NL" sz="1800" dirty="0">
                <a:effectLst/>
                <a:latin typeface="Calibri" panose="020F0502020204030204" pitchFamily="34" charset="0"/>
                <a:ea typeface="Calibri" panose="020F0502020204030204" pitchFamily="34" charset="0"/>
              </a:rPr>
              <a:t> 2.3.0 (</a:t>
            </a:r>
            <a:r>
              <a:rPr lang="nl-NL" sz="1800" dirty="0" err="1">
                <a:effectLst/>
                <a:latin typeface="Calibri" panose="020F0502020204030204" pitchFamily="34" charset="0"/>
                <a:ea typeface="Calibri" panose="020F0502020204030204" pitchFamily="34" charset="0"/>
              </a:rPr>
              <a:t>ReDoc</a:t>
            </a:r>
            <a:r>
              <a:rPr lang="nl-NL" sz="1800" dirty="0">
                <a:effectLst/>
                <a:latin typeface="Calibri" panose="020F0502020204030204" pitchFamily="34" charset="0"/>
                <a:ea typeface="Calibri" panose="020F0502020204030204" pitchFamily="34" charset="0"/>
              </a:rPr>
              <a:t>, Swagger, implementatie)  Klanten API Contactmomenten API</a:t>
            </a:r>
          </a:p>
          <a:p>
            <a:r>
              <a:rPr lang="nl-NL" sz="1800" u="sng" dirty="0">
                <a:solidFill>
                  <a:srgbClr val="0563C1"/>
                </a:solidFill>
                <a:effectLst/>
                <a:latin typeface="Calibri" panose="020F0502020204030204" pitchFamily="34" charset="0"/>
                <a:ea typeface="Calibri" panose="020F0502020204030204" pitchFamily="34" charset="0"/>
                <a:hlinkClick r:id="rId3"/>
              </a:rPr>
              <a:t>GitHub - Open Formulier API</a:t>
            </a:r>
            <a:r>
              <a:rPr lang="nl-NL" sz="1800" dirty="0">
                <a:effectLst/>
                <a:latin typeface="Calibri" panose="020F0502020204030204" pitchFamily="34" charset="0"/>
                <a:ea typeface="Calibri" panose="020F0502020204030204" pitchFamily="34" charset="0"/>
              </a:rPr>
              <a:t> 2.8.0 (</a:t>
            </a:r>
            <a:r>
              <a:rPr lang="nl-NL" sz="1800" dirty="0" err="1">
                <a:effectLst/>
                <a:latin typeface="Calibri" panose="020F0502020204030204" pitchFamily="34" charset="0"/>
                <a:ea typeface="Calibri" panose="020F0502020204030204" pitchFamily="34" charset="0"/>
              </a:rPr>
              <a:t>ReDoc</a:t>
            </a:r>
            <a:r>
              <a:rPr lang="nl-NL" sz="1800" dirty="0">
                <a:effectLst/>
                <a:latin typeface="Calibri" panose="020F0502020204030204" pitchFamily="34" charset="0"/>
                <a:ea typeface="Calibri" panose="020F0502020204030204" pitchFamily="34" charset="0"/>
              </a:rPr>
              <a:t>, Swagger, implementatie)</a:t>
            </a:r>
          </a:p>
          <a:p>
            <a:r>
              <a:rPr lang="nl-NL" sz="1800" u="sng" dirty="0">
                <a:solidFill>
                  <a:srgbClr val="0563C1"/>
                </a:solidFill>
                <a:effectLst/>
                <a:latin typeface="Calibri" panose="020F0502020204030204" pitchFamily="34" charset="0"/>
                <a:ea typeface="Calibri" panose="020F0502020204030204" pitchFamily="34" charset="0"/>
                <a:hlinkClick r:id="rId4"/>
              </a:rPr>
              <a:t>GitHub - Open Zaak API</a:t>
            </a:r>
            <a:r>
              <a:rPr lang="nl-NL" sz="1800" dirty="0">
                <a:effectLst/>
                <a:latin typeface="Calibri" panose="020F0502020204030204" pitchFamily="34" charset="0"/>
                <a:ea typeface="Calibri" panose="020F0502020204030204" pitchFamily="34" charset="0"/>
              </a:rPr>
              <a:t>               1.4.0 Zaken API </a:t>
            </a:r>
            <a:r>
              <a:rPr lang="fr-FR" sz="1800" dirty="0">
                <a:effectLst/>
                <a:latin typeface="Calibri" panose="020F0502020204030204" pitchFamily="34" charset="0"/>
                <a:ea typeface="Calibri" panose="020F0502020204030204" pitchFamily="34" charset="0"/>
              </a:rPr>
              <a:t>1.3.0 </a:t>
            </a:r>
            <a:r>
              <a:rPr lang="fr-FR" sz="1800" dirty="0" err="1">
                <a:effectLst/>
                <a:latin typeface="Calibri" panose="020F0502020204030204" pitchFamily="34" charset="0"/>
                <a:ea typeface="Calibri" panose="020F0502020204030204" pitchFamily="34" charset="0"/>
              </a:rPr>
              <a:t>Documenten</a:t>
            </a:r>
            <a:r>
              <a:rPr lang="fr-FR" sz="1800" dirty="0">
                <a:effectLst/>
                <a:latin typeface="Calibri" panose="020F0502020204030204" pitchFamily="34" charset="0"/>
                <a:ea typeface="Calibri" panose="020F0502020204030204" pitchFamily="34" charset="0"/>
              </a:rPr>
              <a:t> API 1.2.1 </a:t>
            </a:r>
            <a:r>
              <a:rPr lang="fr-FR" sz="1800" dirty="0" err="1">
                <a:effectLst/>
                <a:latin typeface="Calibri" panose="020F0502020204030204" pitchFamily="34" charset="0"/>
                <a:ea typeface="Calibri" panose="020F0502020204030204" pitchFamily="34" charset="0"/>
              </a:rPr>
              <a:t>Catalogi</a:t>
            </a:r>
            <a:r>
              <a:rPr lang="fr-FR" sz="1800" dirty="0">
                <a:effectLst/>
                <a:latin typeface="Calibri" panose="020F0502020204030204" pitchFamily="34" charset="0"/>
                <a:ea typeface="Calibri" panose="020F0502020204030204" pitchFamily="34" charset="0"/>
              </a:rPr>
              <a:t> API 1.1.0 </a:t>
            </a:r>
            <a:r>
              <a:rPr lang="fr-FR" sz="1800" dirty="0" err="1">
                <a:effectLst/>
                <a:latin typeface="Calibri" panose="020F0502020204030204" pitchFamily="34" charset="0"/>
                <a:ea typeface="Calibri" panose="020F0502020204030204" pitchFamily="34" charset="0"/>
              </a:rPr>
              <a:t>Besluiten</a:t>
            </a:r>
            <a:r>
              <a:rPr lang="fr-FR" sz="1800" dirty="0">
                <a:effectLst/>
                <a:latin typeface="Calibri" panose="020F0502020204030204" pitchFamily="34" charset="0"/>
                <a:ea typeface="Calibri" panose="020F0502020204030204" pitchFamily="34" charset="0"/>
              </a:rPr>
              <a:t> API 1.0.0 </a:t>
            </a:r>
            <a:r>
              <a:rPr lang="fr-FR" sz="1800" dirty="0" err="1">
                <a:effectLst/>
                <a:latin typeface="Calibri" panose="020F0502020204030204" pitchFamily="34" charset="0"/>
                <a:ea typeface="Calibri" panose="020F0502020204030204" pitchFamily="34" charset="0"/>
              </a:rPr>
              <a:t>Autorisaties</a:t>
            </a:r>
            <a:r>
              <a:rPr lang="fr-FR" sz="1800" dirty="0">
                <a:effectLst/>
                <a:latin typeface="Calibri" panose="020F0502020204030204" pitchFamily="34" charset="0"/>
                <a:ea typeface="Calibri" panose="020F0502020204030204" pitchFamily="34" charset="0"/>
              </a:rPr>
              <a:t> API</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5"/>
              </a:rPr>
              <a:t>GitHub - Open </a:t>
            </a:r>
            <a:r>
              <a:rPr lang="en-US" sz="1800" u="sng" dirty="0" err="1">
                <a:solidFill>
                  <a:srgbClr val="0563C1"/>
                </a:solidFill>
                <a:effectLst/>
                <a:latin typeface="Calibri" panose="020F0502020204030204" pitchFamily="34" charset="0"/>
                <a:ea typeface="Calibri" panose="020F0502020204030204" pitchFamily="34" charset="0"/>
                <a:hlinkClick r:id="rId5"/>
              </a:rPr>
              <a:t>Producten</a:t>
            </a:r>
            <a:r>
              <a:rPr lang="en-US" sz="1800" u="sng" dirty="0">
                <a:solidFill>
                  <a:srgbClr val="0563C1"/>
                </a:solidFill>
                <a:effectLst/>
                <a:latin typeface="Calibri" panose="020F0502020204030204" pitchFamily="34" charset="0"/>
                <a:ea typeface="Calibri" panose="020F0502020204030204" pitchFamily="34" charset="0"/>
                <a:hlinkClick r:id="rId5"/>
              </a:rPr>
              <a:t> API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ReDoc</a:t>
            </a:r>
            <a:r>
              <a:rPr lang="en-US" sz="1800" dirty="0">
                <a:effectLst/>
                <a:latin typeface="Calibri" panose="020F0502020204030204" pitchFamily="34" charset="0"/>
                <a:ea typeface="Calibri" panose="020F0502020204030204" pitchFamily="34" charset="0"/>
              </a:rPr>
              <a:t>, Swagger)</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6"/>
              </a:rPr>
              <a:t>GitHub - Open </a:t>
            </a:r>
            <a:r>
              <a:rPr lang="en-US" sz="1800" u="sng" dirty="0" err="1">
                <a:solidFill>
                  <a:srgbClr val="0563C1"/>
                </a:solidFill>
                <a:effectLst/>
                <a:latin typeface="Calibri" panose="020F0502020204030204" pitchFamily="34" charset="0"/>
                <a:ea typeface="Calibri" panose="020F0502020204030204" pitchFamily="34" charset="0"/>
                <a:hlinkClick r:id="rId6"/>
              </a:rPr>
              <a:t>Notificaties</a:t>
            </a:r>
            <a:r>
              <a:rPr lang="en-US" sz="1800" u="sng" dirty="0">
                <a:solidFill>
                  <a:srgbClr val="0563C1"/>
                </a:solidFill>
                <a:effectLst/>
                <a:latin typeface="Calibri" panose="020F0502020204030204" pitchFamily="34" charset="0"/>
                <a:ea typeface="Calibri" panose="020F0502020204030204" pitchFamily="34" charset="0"/>
                <a:hlinkClick r:id="rId6"/>
              </a:rPr>
              <a:t> API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ReDoc</a:t>
            </a:r>
            <a:r>
              <a:rPr lang="en-US" sz="1800" dirty="0">
                <a:effectLst/>
                <a:latin typeface="Calibri" panose="020F0502020204030204" pitchFamily="34" charset="0"/>
                <a:ea typeface="Calibri" panose="020F0502020204030204" pitchFamily="34" charset="0"/>
              </a:rPr>
              <a:t>, Swagger)</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7"/>
              </a:rPr>
              <a:t>GitHub - Notify API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ReDoc</a:t>
            </a:r>
            <a:r>
              <a:rPr lang="en-US" sz="1800" dirty="0">
                <a:effectLst/>
                <a:latin typeface="Calibri" panose="020F0502020204030204" pitchFamily="34" charset="0"/>
                <a:ea typeface="Calibri" panose="020F0502020204030204" pitchFamily="34" charset="0"/>
              </a:rPr>
              <a:t>, Swagger)  </a:t>
            </a:r>
            <a:r>
              <a:rPr lang="en-US" sz="1800" dirty="0" err="1">
                <a:effectLst/>
                <a:latin typeface="Calibri" panose="020F0502020204030204" pitchFamily="34" charset="0"/>
                <a:ea typeface="Calibri" panose="020F0502020204030204" pitchFamily="34" charset="0"/>
              </a:rPr>
              <a:t>Berichttemplates</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Notificatie</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8"/>
              </a:rPr>
              <a:t>GitHub - </a:t>
            </a:r>
            <a:r>
              <a:rPr lang="en-US" sz="1800" u="sng" dirty="0" err="1">
                <a:solidFill>
                  <a:srgbClr val="0563C1"/>
                </a:solidFill>
                <a:effectLst/>
                <a:latin typeface="Calibri" panose="020F0502020204030204" pitchFamily="34" charset="0"/>
                <a:ea typeface="Calibri" panose="020F0502020204030204" pitchFamily="34" charset="0"/>
                <a:hlinkClick r:id="rId8"/>
              </a:rPr>
              <a:t>Objecten</a:t>
            </a:r>
            <a:r>
              <a:rPr lang="en-US" sz="1800" u="sng" dirty="0">
                <a:solidFill>
                  <a:srgbClr val="0563C1"/>
                </a:solidFill>
                <a:effectLst/>
                <a:latin typeface="Calibri" panose="020F0502020204030204" pitchFamily="34" charset="0"/>
                <a:ea typeface="Calibri" panose="020F0502020204030204" pitchFamily="34" charset="0"/>
                <a:hlinkClick r:id="rId8"/>
              </a:rPr>
              <a:t> API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ReDoc</a:t>
            </a:r>
            <a:r>
              <a:rPr lang="en-US" sz="1800" dirty="0">
                <a:effectLst/>
                <a:latin typeface="Calibri" panose="020F0502020204030204" pitchFamily="34" charset="0"/>
                <a:ea typeface="Calibri" panose="020F0502020204030204" pitchFamily="34" charset="0"/>
              </a:rPr>
              <a:t>, Swagger)</a:t>
            </a:r>
            <a:r>
              <a:rPr lang="nl-NL" dirty="0">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Andere</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Objecten</a:t>
            </a:r>
            <a:r>
              <a:rPr lang="en-US" sz="1800" dirty="0">
                <a:effectLst/>
                <a:latin typeface="Calibri" panose="020F0502020204030204" pitchFamily="34" charset="0"/>
                <a:ea typeface="Calibri" panose="020F0502020204030204" pitchFamily="34" charset="0"/>
              </a:rPr>
              <a:t> Object Types</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9"/>
              </a:rPr>
              <a:t>GitHub - BRP-API/</a:t>
            </a:r>
            <a:r>
              <a:rPr lang="en-US" sz="1800" u="sng" dirty="0" err="1">
                <a:solidFill>
                  <a:srgbClr val="0563C1"/>
                </a:solidFill>
                <a:effectLst/>
                <a:latin typeface="Calibri" panose="020F0502020204030204" pitchFamily="34" charset="0"/>
                <a:ea typeface="Calibri" panose="020F0502020204030204" pitchFamily="34" charset="0"/>
                <a:hlinkClick r:id="rId9"/>
              </a:rPr>
              <a:t>Haal</a:t>
            </a:r>
            <a:r>
              <a:rPr lang="en-US" sz="1800" u="sng" dirty="0">
                <a:solidFill>
                  <a:srgbClr val="0563C1"/>
                </a:solidFill>
                <a:effectLst/>
                <a:latin typeface="Calibri" panose="020F0502020204030204" pitchFamily="34" charset="0"/>
                <a:ea typeface="Calibri" panose="020F0502020204030204" pitchFamily="34" charset="0"/>
                <a:hlinkClick r:id="rId9"/>
              </a:rPr>
              <a:t>-</a:t>
            </a:r>
            <a:r>
              <a:rPr lang="en-US" sz="1800" u="sng" dirty="0" err="1">
                <a:solidFill>
                  <a:srgbClr val="0563C1"/>
                </a:solidFill>
                <a:effectLst/>
                <a:latin typeface="Calibri" panose="020F0502020204030204" pitchFamily="34" charset="0"/>
                <a:ea typeface="Calibri" panose="020F0502020204030204" pitchFamily="34" charset="0"/>
                <a:hlinkClick r:id="rId9"/>
              </a:rPr>
              <a:t>Centraal</a:t>
            </a:r>
            <a:r>
              <a:rPr lang="en-US" sz="1800" u="sng" dirty="0">
                <a:solidFill>
                  <a:srgbClr val="0563C1"/>
                </a:solidFill>
                <a:effectLst/>
                <a:latin typeface="Calibri" panose="020F0502020204030204" pitchFamily="34" charset="0"/>
                <a:ea typeface="Calibri" panose="020F0502020204030204" pitchFamily="34" charset="0"/>
                <a:hlinkClick r:id="rId9"/>
              </a:rPr>
              <a:t>-BRP API</a:t>
            </a:r>
            <a:r>
              <a:rPr lang="en-US" sz="1800" u="sng" dirty="0">
                <a:solidFill>
                  <a:srgbClr val="0563C1"/>
                </a:solidFill>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BRP API </a:t>
            </a:r>
            <a:r>
              <a:rPr lang="en-US" sz="1800" dirty="0" err="1">
                <a:effectLst/>
                <a:latin typeface="Calibri" panose="020F0502020204030204" pitchFamily="34" charset="0"/>
                <a:ea typeface="Calibri" panose="020F0502020204030204" pitchFamily="34" charset="0"/>
              </a:rPr>
              <a:t>Personen</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waaronder</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Gezag</a:t>
            </a:r>
            <a:r>
              <a:rPr lang="en-US" dirty="0">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BRP API </a:t>
            </a:r>
            <a:r>
              <a:rPr lang="en-US" sz="1800" dirty="0" err="1">
                <a:effectLst/>
                <a:latin typeface="Calibri" panose="020F0502020204030204" pitchFamily="34" charset="0"/>
                <a:ea typeface="Calibri" panose="020F0502020204030204" pitchFamily="34" charset="0"/>
              </a:rPr>
              <a:t>Bewoning</a:t>
            </a:r>
            <a:r>
              <a:rPr lang="en-US" sz="1800" dirty="0">
                <a:effectLst/>
                <a:latin typeface="Calibri" panose="020F0502020204030204" pitchFamily="34" charset="0"/>
                <a:ea typeface="Calibri" panose="020F0502020204030204" pitchFamily="34" charset="0"/>
              </a:rPr>
              <a:t>, BRP API </a:t>
            </a:r>
            <a:r>
              <a:rPr lang="en-US" sz="1800" dirty="0" err="1">
                <a:effectLst/>
                <a:latin typeface="Calibri" panose="020F0502020204030204" pitchFamily="34" charset="0"/>
                <a:ea typeface="Calibri" panose="020F0502020204030204" pitchFamily="34" charset="0"/>
              </a:rPr>
              <a:t>Reisdocumenten</a:t>
            </a:r>
            <a:r>
              <a:rPr lang="en-US" sz="1800" dirty="0">
                <a:effectLst/>
                <a:latin typeface="Calibri" panose="020F0502020204030204" pitchFamily="34" charset="0"/>
                <a:ea typeface="Calibri" panose="020F0502020204030204" pitchFamily="34" charset="0"/>
              </a:rPr>
              <a:t>, BRP API </a:t>
            </a:r>
            <a:r>
              <a:rPr lang="en-US" sz="1800" dirty="0" err="1">
                <a:effectLst/>
                <a:latin typeface="Calibri" panose="020F0502020204030204" pitchFamily="34" charset="0"/>
                <a:ea typeface="Calibri" panose="020F0502020204030204" pitchFamily="34" charset="0"/>
              </a:rPr>
              <a:t>Historie</a:t>
            </a:r>
            <a:endParaRPr lang="nl-NL" sz="1800" dirty="0">
              <a:effectLst/>
              <a:latin typeface="Calibri" panose="020F0502020204030204" pitchFamily="34" charset="0"/>
              <a:ea typeface="Calibri" panose="020F0502020204030204" pitchFamily="34" charset="0"/>
            </a:endParaRPr>
          </a:p>
          <a:p>
            <a:r>
              <a:rPr lang="nl-NL" sz="1800" u="sng" dirty="0">
                <a:solidFill>
                  <a:srgbClr val="0563C1"/>
                </a:solidFill>
                <a:effectLst/>
                <a:latin typeface="Calibri" panose="020F0502020204030204" pitchFamily="34" charset="0"/>
                <a:ea typeface="Calibri" panose="020F0502020204030204" pitchFamily="34" charset="0"/>
                <a:hlinkClick r:id="rId10"/>
              </a:rPr>
              <a:t>GitHub - Haal-Centraal-BRK API</a:t>
            </a:r>
            <a:r>
              <a:rPr lang="nl-NL" sz="1800" dirty="0">
                <a:effectLst/>
                <a:latin typeface="Calibri" panose="020F0502020204030204" pitchFamily="34" charset="0"/>
                <a:ea typeface="Calibri" panose="020F0502020204030204" pitchFamily="34" charset="0"/>
              </a:rPr>
              <a:t>               </a:t>
            </a:r>
          </a:p>
          <a:p>
            <a:r>
              <a:rPr lang="nl-NL" sz="1800" u="sng" dirty="0">
                <a:solidFill>
                  <a:srgbClr val="0563C1"/>
                </a:solidFill>
                <a:effectLst/>
                <a:latin typeface="Calibri" panose="020F0502020204030204" pitchFamily="34" charset="0"/>
                <a:ea typeface="Calibri" panose="020F0502020204030204" pitchFamily="34" charset="0"/>
                <a:hlinkClick r:id="rId11"/>
              </a:rPr>
              <a:t>GitHub - BAG-API</a:t>
            </a:r>
            <a:r>
              <a:rPr lang="nl-NL" sz="1800" u="sng" dirty="0">
                <a:solidFill>
                  <a:srgbClr val="0563C1"/>
                </a:solidFill>
                <a:effectLst/>
                <a:latin typeface="Calibri" panose="020F0502020204030204" pitchFamily="34" charset="0"/>
                <a:ea typeface="Calibri" panose="020F0502020204030204" pitchFamily="34" charset="0"/>
              </a:rPr>
              <a:t> </a:t>
            </a:r>
            <a:r>
              <a:rPr lang="nl-NL" sz="1800" dirty="0">
                <a:effectLst/>
                <a:latin typeface="Calibri" panose="020F0502020204030204" pitchFamily="34" charset="0"/>
                <a:ea typeface="Calibri" panose="020F0502020204030204" pitchFamily="34" charset="0"/>
              </a:rPr>
              <a:t>   </a:t>
            </a:r>
            <a:r>
              <a:rPr lang="de-DE" sz="1800" dirty="0">
                <a:effectLst/>
                <a:latin typeface="Calibri" panose="020F0502020204030204" pitchFamily="34" charset="0"/>
                <a:ea typeface="Calibri" panose="020F0502020204030204" pitchFamily="34" charset="0"/>
              </a:rPr>
              <a:t>BAG Adressen BAG </a:t>
            </a:r>
            <a:r>
              <a:rPr lang="de-DE" sz="1800" dirty="0" err="1">
                <a:effectLst/>
                <a:latin typeface="Calibri" panose="020F0502020204030204" pitchFamily="34" charset="0"/>
                <a:ea typeface="Calibri" panose="020F0502020204030204" pitchFamily="34" charset="0"/>
              </a:rPr>
              <a:t>Pand</a:t>
            </a:r>
            <a:endParaRPr lang="nl-NL" sz="1800" dirty="0">
              <a:effectLst/>
              <a:latin typeface="Calibri" panose="020F0502020204030204" pitchFamily="34" charset="0"/>
              <a:ea typeface="Calibri" panose="020F0502020204030204" pitchFamily="34" charset="0"/>
            </a:endParaRPr>
          </a:p>
          <a:p>
            <a:r>
              <a:rPr lang="de-DE" sz="1800" u="sng" dirty="0">
                <a:solidFill>
                  <a:srgbClr val="0563C1"/>
                </a:solidFill>
                <a:effectLst/>
                <a:latin typeface="Calibri" panose="020F0502020204030204" pitchFamily="34" charset="0"/>
                <a:ea typeface="Calibri" panose="020F0502020204030204" pitchFamily="34" charset="0"/>
                <a:hlinkClick r:id="rId12"/>
              </a:rPr>
              <a:t>GitHub - DigiD </a:t>
            </a:r>
            <a:r>
              <a:rPr lang="de-DE" sz="1800" u="sng" dirty="0" err="1">
                <a:solidFill>
                  <a:srgbClr val="0563C1"/>
                </a:solidFill>
                <a:effectLst/>
                <a:latin typeface="Calibri" panose="020F0502020204030204" pitchFamily="34" charset="0"/>
                <a:ea typeface="Calibri" panose="020F0502020204030204" pitchFamily="34" charset="0"/>
                <a:hlinkClick r:id="rId12"/>
              </a:rPr>
              <a:t>or</a:t>
            </a:r>
            <a:r>
              <a:rPr lang="de-DE" sz="1800" u="sng" dirty="0">
                <a:solidFill>
                  <a:srgbClr val="0563C1"/>
                </a:solidFill>
                <a:effectLst/>
                <a:latin typeface="Calibri" panose="020F0502020204030204" pitchFamily="34" charset="0"/>
                <a:ea typeface="Calibri" panose="020F0502020204030204" pitchFamily="34" charset="0"/>
                <a:hlinkClick r:id="rId12"/>
              </a:rPr>
              <a:t> eHerkenning SAML</a:t>
            </a:r>
            <a:r>
              <a:rPr lang="de-DE" sz="1800" u="sng" dirty="0">
                <a:solidFill>
                  <a:srgbClr val="0563C1"/>
                </a:solidFill>
                <a:effectLst/>
                <a:latin typeface="Calibri" panose="020F0502020204030204" pitchFamily="34" charset="0"/>
                <a:ea typeface="Calibri" panose="020F0502020204030204" pitchFamily="34" charset="0"/>
              </a:rPr>
              <a:t> </a:t>
            </a:r>
            <a:r>
              <a:rPr lang="de-DE" sz="1800" dirty="0">
                <a:effectLst/>
                <a:latin typeface="Calibri" panose="020F0502020204030204" pitchFamily="34" charset="0"/>
                <a:ea typeface="Calibri" panose="020F0502020204030204" pitchFamily="34" charset="0"/>
              </a:rPr>
              <a:t> </a:t>
            </a:r>
            <a:r>
              <a:rPr lang="nl-NL" sz="1800" dirty="0">
                <a:effectLst/>
                <a:latin typeface="Calibri" panose="020F0502020204030204" pitchFamily="34" charset="0"/>
                <a:ea typeface="Calibri" panose="020F0502020204030204" pitchFamily="34" charset="0"/>
              </a:rPr>
              <a:t>Digid inlog eHerkenning inlog</a:t>
            </a:r>
          </a:p>
          <a:p>
            <a:r>
              <a:rPr lang="x-none" sz="1800" u="sng" dirty="0">
                <a:solidFill>
                  <a:srgbClr val="0563C1"/>
                </a:solidFill>
                <a:effectLst/>
                <a:latin typeface="Calibri" panose="020F0502020204030204" pitchFamily="34" charset="0"/>
                <a:ea typeface="Calibri" panose="020F0502020204030204" pitchFamily="34" charset="0"/>
                <a:hlinkClick r:id="rId13"/>
              </a:rPr>
              <a:t>Verstrekkingen API</a:t>
            </a:r>
            <a:r>
              <a:rPr lang="x-none" sz="1800" dirty="0">
                <a:effectLst/>
                <a:latin typeface="Calibri" panose="020F0502020204030204" pitchFamily="34" charset="0"/>
                <a:ea typeface="Calibri" panose="020F0502020204030204" pitchFamily="34" charset="0"/>
              </a:rPr>
              <a:t>                                                                        </a:t>
            </a:r>
            <a:endParaRPr lang="nl-NL" sz="1800" dirty="0">
              <a:effectLst/>
              <a:latin typeface="Calibri" panose="020F0502020204030204" pitchFamily="34" charset="0"/>
              <a:ea typeface="Calibri" panose="020F0502020204030204" pitchFamily="34" charset="0"/>
            </a:endParaRPr>
          </a:p>
          <a:p>
            <a:r>
              <a:rPr lang="nl-NL" sz="1800" u="sng" dirty="0">
                <a:solidFill>
                  <a:srgbClr val="0563C1"/>
                </a:solidFill>
                <a:effectLst/>
                <a:latin typeface="Calibri" panose="020F0502020204030204" pitchFamily="34" charset="0"/>
                <a:ea typeface="Calibri" panose="020F0502020204030204" pitchFamily="34" charset="0"/>
                <a:hlinkClick r:id="rId14"/>
              </a:rPr>
              <a:t>GitHub - Verwerkingenlogging API</a:t>
            </a:r>
            <a:r>
              <a:rPr lang="nl-NL" sz="1800" dirty="0">
                <a:effectLst/>
                <a:latin typeface="Calibri" panose="020F0502020204030204" pitchFamily="34" charset="0"/>
                <a:ea typeface="Calibri" panose="020F0502020204030204" pitchFamily="34" charset="0"/>
              </a:rPr>
              <a:t> (</a:t>
            </a:r>
            <a:r>
              <a:rPr lang="nl-NL" sz="1800" dirty="0" err="1">
                <a:effectLst/>
                <a:latin typeface="Calibri" panose="020F0502020204030204" pitchFamily="34" charset="0"/>
                <a:ea typeface="Calibri" panose="020F0502020204030204" pitchFamily="34" charset="0"/>
              </a:rPr>
              <a:t>ReDoc</a:t>
            </a:r>
            <a:r>
              <a:rPr lang="nl-NL" sz="1800" dirty="0">
                <a:effectLst/>
                <a:latin typeface="Calibri" panose="020F0502020204030204" pitchFamily="34" charset="0"/>
                <a:ea typeface="Calibri" panose="020F0502020204030204" pitchFamily="34" charset="0"/>
              </a:rPr>
              <a:t>, Swagger, YAML)</a:t>
            </a:r>
          </a:p>
          <a:p>
            <a:r>
              <a:rPr lang="en-US" sz="1800" u="sng" dirty="0">
                <a:solidFill>
                  <a:srgbClr val="0000FF"/>
                </a:solidFill>
                <a:effectLst/>
                <a:latin typeface="Calibri" panose="020F0502020204030204" pitchFamily="34" charset="0"/>
                <a:ea typeface="Calibri" panose="020F0502020204030204" pitchFamily="34" charset="0"/>
                <a:hlinkClick r:id="rId15"/>
              </a:rPr>
              <a:t>GitHub - </a:t>
            </a:r>
            <a:r>
              <a:rPr lang="en-US" sz="1800" u="sng" dirty="0" err="1">
                <a:solidFill>
                  <a:srgbClr val="0000FF"/>
                </a:solidFill>
                <a:effectLst/>
                <a:latin typeface="Calibri" panose="020F0502020204030204" pitchFamily="34" charset="0"/>
                <a:ea typeface="Calibri" panose="020F0502020204030204" pitchFamily="34" charset="0"/>
                <a:hlinkClick r:id="rId15"/>
              </a:rPr>
              <a:t>Machtigen</a:t>
            </a:r>
            <a:r>
              <a:rPr lang="en-US" sz="1800" u="sng" dirty="0">
                <a:solidFill>
                  <a:srgbClr val="0000FF"/>
                </a:solidFill>
                <a:effectLst/>
                <a:latin typeface="Calibri" panose="020F0502020204030204" pitchFamily="34" charset="0"/>
                <a:ea typeface="Calibri" panose="020F0502020204030204" pitchFamily="34" charset="0"/>
                <a:hlinkClick r:id="rId15"/>
              </a:rPr>
              <a:t> API</a:t>
            </a:r>
            <a:endParaRPr lang="nl-NL" sz="1800" dirty="0">
              <a:effectLst/>
              <a:latin typeface="Calibri" panose="020F0502020204030204" pitchFamily="34" charset="0"/>
              <a:ea typeface="Calibri" panose="020F0502020204030204" pitchFamily="34" charset="0"/>
            </a:endParaRPr>
          </a:p>
          <a:p>
            <a:r>
              <a:rPr lang="en-US" sz="1800" u="sng" dirty="0">
                <a:solidFill>
                  <a:srgbClr val="0563C1"/>
                </a:solidFill>
                <a:effectLst/>
                <a:latin typeface="Calibri" panose="020F0502020204030204" pitchFamily="34" charset="0"/>
                <a:ea typeface="Calibri" panose="020F0502020204030204" pitchFamily="34" charset="0"/>
                <a:hlinkClick r:id="rId16"/>
              </a:rPr>
              <a:t>GitHub - </a:t>
            </a:r>
            <a:r>
              <a:rPr lang="en-US" sz="1800" u="sng" dirty="0" err="1">
                <a:solidFill>
                  <a:srgbClr val="0563C1"/>
                </a:solidFill>
                <a:effectLst/>
                <a:latin typeface="Calibri" panose="020F0502020204030204" pitchFamily="34" charset="0"/>
                <a:ea typeface="Calibri" panose="020F0502020204030204" pitchFamily="34" charset="0"/>
                <a:hlinkClick r:id="rId16"/>
              </a:rPr>
              <a:t>Referentielijsten</a:t>
            </a:r>
            <a:r>
              <a:rPr lang="en-US" sz="1800" u="sng" dirty="0">
                <a:solidFill>
                  <a:srgbClr val="0563C1"/>
                </a:solidFill>
                <a:effectLst/>
                <a:latin typeface="Calibri" panose="020F0502020204030204" pitchFamily="34" charset="0"/>
                <a:ea typeface="Calibri" panose="020F0502020204030204" pitchFamily="34" charset="0"/>
                <a:hlinkClick r:id="rId16"/>
              </a:rPr>
              <a:t> API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Landentabel</a:t>
            </a:r>
            <a:endParaRPr lang="nl-NL"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00279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D3F3A6-A21B-3E3A-0B91-75A4EAA3B5FA}"/>
              </a:ext>
            </a:extLst>
          </p:cNvPr>
          <p:cNvSpPr>
            <a:spLocks noGrp="1"/>
          </p:cNvSpPr>
          <p:nvPr>
            <p:ph type="title"/>
          </p:nvPr>
        </p:nvSpPr>
        <p:spPr/>
        <p:txBody>
          <a:bodyPr/>
          <a:lstStyle/>
          <a:p>
            <a:r>
              <a:rPr lang="nl-NL" dirty="0"/>
              <a:t>Over van </a:t>
            </a:r>
            <a:r>
              <a:rPr lang="nl-NL" dirty="0" err="1"/>
              <a:t>eOverheid</a:t>
            </a:r>
            <a:r>
              <a:rPr lang="nl-NL" dirty="0"/>
              <a:t> naar </a:t>
            </a:r>
            <a:r>
              <a:rPr lang="nl-NL" dirty="0" err="1"/>
              <a:t>iOverheid</a:t>
            </a:r>
            <a:endParaRPr lang="nl-NL" dirty="0"/>
          </a:p>
        </p:txBody>
      </p:sp>
      <p:sp>
        <p:nvSpPr>
          <p:cNvPr id="3" name="Tijdelijke aanduiding voor inhoud 2">
            <a:extLst>
              <a:ext uri="{FF2B5EF4-FFF2-40B4-BE49-F238E27FC236}">
                <a16:creationId xmlns:a16="http://schemas.microsoft.com/office/drawing/2014/main" id="{5C625674-E889-D292-2894-676C5F965443}"/>
              </a:ext>
            </a:extLst>
          </p:cNvPr>
          <p:cNvSpPr>
            <a:spLocks noGrp="1"/>
          </p:cNvSpPr>
          <p:nvPr>
            <p:ph idx="1"/>
          </p:nvPr>
        </p:nvSpPr>
        <p:spPr/>
        <p:txBody>
          <a:bodyPr/>
          <a:lstStyle/>
          <a:p>
            <a:pPr marL="0" indent="0">
              <a:buNone/>
            </a:pPr>
            <a:r>
              <a:rPr lang="nl-NL" dirty="0"/>
              <a:t>De neiging bestaat om zo’n stelsel in te richten voor efficiency en effectiviteit. Om te automatiseren voor maximale datadeling, om voor te bereiden op maximale ontsluiting zonder kader, gewoon omdat het kan. (En dan/daarna wat waarborgen in te bouwen voor afscherming). De zogenaamde </a:t>
            </a:r>
            <a:r>
              <a:rPr lang="nl-NL" dirty="0" err="1"/>
              <a:t>eOverheid</a:t>
            </a:r>
            <a:r>
              <a:rPr lang="nl-NL" dirty="0"/>
              <a:t>.</a:t>
            </a:r>
          </a:p>
          <a:p>
            <a:pPr marL="0" indent="0">
              <a:buNone/>
            </a:pPr>
            <a:r>
              <a:rPr lang="nl-NL" dirty="0"/>
              <a:t>Dit heeft als nadeel: als maximale ontsluiting, koppelbaarheid en gebruiksgemak is gerealiseerd is, zeker bij afnemende </a:t>
            </a:r>
            <a:r>
              <a:rPr lang="nl-NL" dirty="0" err="1"/>
              <a:t>rechtstatelijkheid</a:t>
            </a:r>
            <a:r>
              <a:rPr lang="nl-NL" dirty="0"/>
              <a:t>, allerlei onbedoeld en onjuist gebruik niet tegen te houden.</a:t>
            </a:r>
          </a:p>
          <a:p>
            <a:pPr marL="0" indent="0">
              <a:buNone/>
            </a:pPr>
            <a:r>
              <a:rPr lang="nl-NL" dirty="0"/>
              <a:t>De WRR vraagt in haar rapport </a:t>
            </a:r>
            <a:r>
              <a:rPr lang="nl-NL" dirty="0" err="1"/>
              <a:t>iOverheid</a:t>
            </a:r>
            <a:r>
              <a:rPr lang="nl-NL" dirty="0"/>
              <a:t> om eerst zorgvuldig na te denken over wat niet ontsloten, wat niet </a:t>
            </a:r>
            <a:r>
              <a:rPr lang="nl-NL" dirty="0" err="1"/>
              <a:t>koppelbaar</a:t>
            </a:r>
            <a:r>
              <a:rPr lang="nl-NL" dirty="0"/>
              <a:t>, wat </a:t>
            </a:r>
            <a:r>
              <a:rPr lang="nl-NL" dirty="0" err="1"/>
              <a:t>domeinspecifiek</a:t>
            </a:r>
            <a:r>
              <a:rPr lang="nl-NL" dirty="0"/>
              <a:t> gehouden moet worden. Opdat onbedoeld of onjuist gebruik niet mogelijk is.</a:t>
            </a:r>
          </a:p>
          <a:p>
            <a:pPr marL="0" indent="0">
              <a:buNone/>
            </a:pPr>
            <a:endParaRPr lang="nl-NL" dirty="0"/>
          </a:p>
        </p:txBody>
      </p:sp>
    </p:spTree>
    <p:extLst>
      <p:ext uri="{BB962C8B-B14F-4D97-AF65-F5344CB8AC3E}">
        <p14:creationId xmlns:p14="http://schemas.microsoft.com/office/powerpoint/2010/main" val="2159278569"/>
      </p:ext>
    </p:extLst>
  </p:cSld>
  <p:clrMapOvr>
    <a:masterClrMapping/>
  </p:clrMapOvr>
</p:sld>
</file>

<file path=ppt/theme/theme1.xml><?xml version="1.0" encoding="utf-8"?>
<a:theme xmlns:a="http://schemas.openxmlformats.org/drawingml/2006/main" name="Kantoorthema">
  <a:themeElements>
    <a:clrScheme name="Aangepast 2">
      <a:dk1>
        <a:sysClr val="windowText" lastClr="000000"/>
      </a:dk1>
      <a:lt1>
        <a:sysClr val="window" lastClr="FFFFFF"/>
      </a:lt1>
      <a:dk2>
        <a:srgbClr val="154273"/>
      </a:dk2>
      <a:lt2>
        <a:srgbClr val="E7E6E6"/>
      </a:lt2>
      <a:accent1>
        <a:srgbClr val="D52B1E"/>
      </a:accent1>
      <a:accent2>
        <a:srgbClr val="E17000"/>
      </a:accent2>
      <a:accent3>
        <a:srgbClr val="8FCAE7"/>
      </a:accent3>
      <a:accent4>
        <a:srgbClr val="007BC7"/>
      </a:accent4>
      <a:accent5>
        <a:srgbClr val="F092CD"/>
      </a:accent5>
      <a:accent6>
        <a:srgbClr val="76D2B6"/>
      </a:accent6>
      <a:hlink>
        <a:srgbClr val="0563C1"/>
      </a:hlink>
      <a:folHlink>
        <a:srgbClr val="954F72"/>
      </a:folHlink>
    </a:clrScheme>
    <a:fontScheme name="Aangepast 1">
      <a:majorFont>
        <a:latin typeface="Calibri Light"/>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robijnrood 2" id="{2300F66B-CA39-4E61-9214-FE2503F1A5D1}" vid="{D4F29C7F-EBA6-4EB7-8B4D-1463C0DD2F05}"/>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832</Words>
  <Application>Microsoft Office PowerPoint</Application>
  <PresentationFormat>Breedbeeld</PresentationFormat>
  <Paragraphs>71</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9</vt:i4>
      </vt:variant>
    </vt:vector>
  </HeadingPairs>
  <TitlesOfParts>
    <vt:vector size="15" baseType="lpstr">
      <vt:lpstr>Arial</vt:lpstr>
      <vt:lpstr>Calibri</vt:lpstr>
      <vt:lpstr>Calibri Light</vt:lpstr>
      <vt:lpstr>Courier New</vt:lpstr>
      <vt:lpstr>Verdana</vt:lpstr>
      <vt:lpstr>Kantoorthema</vt:lpstr>
      <vt:lpstr>Product en Techvisie voor Federatief Jeugd, Zorg en Veiligheid Stelsel</vt:lpstr>
      <vt:lpstr>Waarom Product en Techvisie?</vt:lpstr>
      <vt:lpstr>Over domeinen</vt:lpstr>
      <vt:lpstr>Over domeinen</vt:lpstr>
      <vt:lpstr>Over governance van subdomeinen</vt:lpstr>
      <vt:lpstr>Over governance van subdomeinen:  hoe laten we zo’n subtaal groeien, beheren we die, etc.</vt:lpstr>
      <vt:lpstr>Hoe werkt dat voor een Partner?</vt:lpstr>
      <vt:lpstr>Je ziet dat die subdomein Overheid NL APIs groeien</vt:lpstr>
      <vt:lpstr>Over van eOverheid naar iOverheid</vt:lpstr>
    </vt:vector>
  </TitlesOfParts>
  <Company>Rijksoverheid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Vulpen, R.J. van - BD/DGSB/DARC/KR</dc:creator>
  <cp:lastModifiedBy>Vulpen, R.J. van - BD/DGSB/DARC/KR</cp:lastModifiedBy>
  <cp:revision>455</cp:revision>
  <cp:lastPrinted>2023-09-27T12:45:12Z</cp:lastPrinted>
  <dcterms:created xsi:type="dcterms:W3CDTF">2023-07-17T06:35:48Z</dcterms:created>
  <dcterms:modified xsi:type="dcterms:W3CDTF">2024-11-26T12:06:06Z</dcterms:modified>
</cp:coreProperties>
</file>