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42"/>
  </p:notesMasterIdLst>
  <p:sldIdLst>
    <p:sldId id="256" r:id="rId2"/>
    <p:sldId id="257" r:id="rId3"/>
    <p:sldId id="261" r:id="rId4"/>
    <p:sldId id="262" r:id="rId5"/>
    <p:sldId id="260" r:id="rId6"/>
    <p:sldId id="271" r:id="rId7"/>
    <p:sldId id="259" r:id="rId8"/>
    <p:sldId id="263" r:id="rId9"/>
    <p:sldId id="275" r:id="rId10"/>
    <p:sldId id="274" r:id="rId11"/>
    <p:sldId id="276" r:id="rId12"/>
    <p:sldId id="281" r:id="rId13"/>
    <p:sldId id="264" r:id="rId14"/>
    <p:sldId id="280" r:id="rId15"/>
    <p:sldId id="286" r:id="rId16"/>
    <p:sldId id="287" r:id="rId17"/>
    <p:sldId id="265" r:id="rId18"/>
    <p:sldId id="282" r:id="rId19"/>
    <p:sldId id="283" r:id="rId20"/>
    <p:sldId id="284" r:id="rId21"/>
    <p:sldId id="285" r:id="rId22"/>
    <p:sldId id="288" r:id="rId23"/>
    <p:sldId id="289" r:id="rId24"/>
    <p:sldId id="290" r:id="rId25"/>
    <p:sldId id="291" r:id="rId26"/>
    <p:sldId id="293" r:id="rId27"/>
    <p:sldId id="294" r:id="rId28"/>
    <p:sldId id="295" r:id="rId29"/>
    <p:sldId id="299" r:id="rId30"/>
    <p:sldId id="296" r:id="rId31"/>
    <p:sldId id="266" r:id="rId32"/>
    <p:sldId id="297" r:id="rId33"/>
    <p:sldId id="267" r:id="rId34"/>
    <p:sldId id="298" r:id="rId35"/>
    <p:sldId id="300" r:id="rId36"/>
    <p:sldId id="268" r:id="rId37"/>
    <p:sldId id="269" r:id="rId38"/>
    <p:sldId id="301" r:id="rId39"/>
    <p:sldId id="302" r:id="rId40"/>
    <p:sldId id="303" r:id="rId4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88869" autoAdjust="0"/>
  </p:normalViewPr>
  <p:slideViewPr>
    <p:cSldViewPr snapToGrid="0">
      <p:cViewPr varScale="1">
        <p:scale>
          <a:sx n="66" d="100"/>
          <a:sy n="66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66D08-7AFA-44AB-9E6D-BED5116A4C84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5A775-D3D5-4315-8D2B-21A83FFB6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5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2018 almost 1200 patients</a:t>
            </a:r>
            <a:r>
              <a:rPr lang="en-GB" baseline="0" dirty="0" smtClean="0"/>
              <a:t> were waiting for an organ, 741 of which are waiting for a kidney.</a:t>
            </a:r>
          </a:p>
          <a:p>
            <a:r>
              <a:rPr lang="en-GB" baseline="0" dirty="0" smtClean="0"/>
              <a:t>Increasing since 2015, every year.</a:t>
            </a:r>
          </a:p>
          <a:p>
            <a:r>
              <a:rPr lang="en-GB" baseline="0" dirty="0" smtClean="0"/>
              <a:t>Due to shortage; older and DCD.</a:t>
            </a:r>
          </a:p>
          <a:p>
            <a:r>
              <a:rPr lang="en-GB" baseline="0" dirty="0" smtClean="0"/>
              <a:t>IRI.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CS -&gt; HMP, adds three years to the survival.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5A775-D3D5-4315-8D2B-21A83FFB62D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4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Normal</a:t>
            </a:r>
            <a:r>
              <a:rPr lang="en-GB" baseline="0" dirty="0" smtClean="0"/>
              <a:t> temp better than cold</a:t>
            </a:r>
          </a:p>
          <a:p>
            <a:r>
              <a:rPr lang="en-GB" baseline="0" dirty="0" smtClean="0"/>
              <a:t>Over oxygenating is bad, [12] different kidneys have different needs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5A775-D3D5-4315-8D2B-21A83FFB62D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98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Shift left:</a:t>
            </a:r>
          </a:p>
          <a:p>
            <a:r>
              <a:rPr lang="en-GB" dirty="0" smtClean="0"/>
              <a:t>Decrease</a:t>
            </a:r>
            <a:r>
              <a:rPr lang="en-GB" baseline="0" dirty="0" smtClean="0"/>
              <a:t> in pH</a:t>
            </a:r>
          </a:p>
          <a:p>
            <a:r>
              <a:rPr lang="en-GB" baseline="0" dirty="0" smtClean="0"/>
              <a:t>Increase of temp</a:t>
            </a:r>
          </a:p>
          <a:p>
            <a:r>
              <a:rPr lang="en-GB" baseline="0" dirty="0" smtClean="0"/>
              <a:t>Increase of CO2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5A775-D3D5-4315-8D2B-21A83FFB62D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8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7C0-E786-403A-A7F6-5B7EA7161842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2E9A03-44C5-4974-9C8C-AE3F0E50A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08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7C0-E786-403A-A7F6-5B7EA7161842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2E9A03-44C5-4974-9C8C-AE3F0E50A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8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7C0-E786-403A-A7F6-5B7EA7161842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2E9A03-44C5-4974-9C8C-AE3F0E50A2C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882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7C0-E786-403A-A7F6-5B7EA7161842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2E9A03-44C5-4974-9C8C-AE3F0E50A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7C0-E786-403A-A7F6-5B7EA7161842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2E9A03-44C5-4974-9C8C-AE3F0E50A2C5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813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7C0-E786-403A-A7F6-5B7EA7161842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2E9A03-44C5-4974-9C8C-AE3F0E50A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554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7C0-E786-403A-A7F6-5B7EA7161842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9A03-44C5-4974-9C8C-AE3F0E50A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458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7C0-E786-403A-A7F6-5B7EA7161842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9A03-44C5-4974-9C8C-AE3F0E50A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0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7C0-E786-403A-A7F6-5B7EA7161842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9A03-44C5-4974-9C8C-AE3F0E50A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4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7C0-E786-403A-A7F6-5B7EA7161842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2E9A03-44C5-4974-9C8C-AE3F0E50A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63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7C0-E786-403A-A7F6-5B7EA7161842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2E9A03-44C5-4974-9C8C-AE3F0E50A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34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7C0-E786-403A-A7F6-5B7EA7161842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2E9A03-44C5-4974-9C8C-AE3F0E50A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18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7C0-E786-403A-A7F6-5B7EA7161842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9A03-44C5-4974-9C8C-AE3F0E50A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5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7C0-E786-403A-A7F6-5B7EA7161842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9A03-44C5-4974-9C8C-AE3F0E50A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29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7C0-E786-403A-A7F6-5B7EA7161842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E9A03-44C5-4974-9C8C-AE3F0E50A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2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7C0-E786-403A-A7F6-5B7EA7161842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2E9A03-44C5-4974-9C8C-AE3F0E50A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17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77C0-E786-403A-A7F6-5B7EA7161842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2E9A03-44C5-4974-9C8C-AE3F0E50A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8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3274" y="1037553"/>
            <a:ext cx="7804051" cy="160371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Controlled oxygen levels</a:t>
            </a:r>
            <a:br>
              <a:rPr lang="en-GB" dirty="0" smtClean="0"/>
            </a:br>
            <a:r>
              <a:rPr lang="en-GB" dirty="0" smtClean="0"/>
              <a:t>during machine perfusion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3274" y="3701270"/>
            <a:ext cx="8915399" cy="1341080"/>
          </a:xfrm>
        </p:spPr>
        <p:txBody>
          <a:bodyPr>
            <a:normAutofit/>
          </a:bodyPr>
          <a:lstStyle/>
          <a:p>
            <a:r>
              <a:rPr lang="en-GB" dirty="0" smtClean="0"/>
              <a:t>Ewout Bergsma</a:t>
            </a:r>
          </a:p>
          <a:p>
            <a:r>
              <a:rPr lang="en-GB" dirty="0" smtClean="0"/>
              <a:t>Chirurgical </a:t>
            </a:r>
            <a:r>
              <a:rPr lang="en-GB" dirty="0"/>
              <a:t>research laboratory </a:t>
            </a:r>
            <a:r>
              <a:rPr lang="en-GB" dirty="0" smtClean="0"/>
              <a:t>UMC Groningen</a:t>
            </a:r>
          </a:p>
          <a:p>
            <a:r>
              <a:rPr lang="en-GB" dirty="0" err="1" smtClean="0"/>
              <a:t>Prof.</a:t>
            </a:r>
            <a:r>
              <a:rPr lang="en-GB" dirty="0" smtClean="0"/>
              <a:t> dr. H.G.D. </a:t>
            </a:r>
            <a:r>
              <a:rPr lang="en-GB" dirty="0" err="1" smtClean="0"/>
              <a:t>Leuvenink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989093" y="6519446"/>
            <a:ext cx="8498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Warning: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 presentation includes images of real porcine kidneys and blood</a:t>
            </a:r>
            <a:endParaRPr lang="en-GB" sz="16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Oxygen </a:t>
            </a:r>
            <a:r>
              <a:rPr lang="nl-NL" dirty="0" smtClean="0"/>
              <a:t>dissociation curve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Oxygen forms</a:t>
            </a:r>
          </a:p>
          <a:p>
            <a:pPr lvl="1"/>
            <a:r>
              <a:rPr lang="en-US" dirty="0" smtClean="0"/>
              <a:t>Gaseous </a:t>
            </a:r>
            <a:r>
              <a:rPr lang="en-US" dirty="0"/>
              <a:t>oxygen </a:t>
            </a:r>
          </a:p>
          <a:p>
            <a:pPr lvl="1"/>
            <a:r>
              <a:rPr lang="en-US" dirty="0" smtClean="0"/>
              <a:t>Dissolved </a:t>
            </a:r>
            <a:r>
              <a:rPr lang="en-US" dirty="0"/>
              <a:t>in the perfusion solution </a:t>
            </a:r>
          </a:p>
          <a:p>
            <a:pPr lvl="1"/>
            <a:r>
              <a:rPr lang="en-US" dirty="0" smtClean="0"/>
              <a:t>Bound </a:t>
            </a:r>
            <a:r>
              <a:rPr lang="en-US" dirty="0"/>
              <a:t>to an oxygen </a:t>
            </a:r>
            <a:r>
              <a:rPr lang="en-US" dirty="0" smtClean="0"/>
              <a:t>carrier</a:t>
            </a:r>
          </a:p>
          <a:p>
            <a:pPr lvl="1"/>
            <a:endParaRPr lang="en-US" dirty="0"/>
          </a:p>
          <a:p>
            <a:r>
              <a:rPr lang="en-US" dirty="0" smtClean="0"/>
              <a:t>Influenced by:</a:t>
            </a:r>
          </a:p>
          <a:p>
            <a:pPr lvl="1"/>
            <a:r>
              <a:rPr lang="en-US" dirty="0" smtClean="0"/>
              <a:t>pH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CO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29" y="1905000"/>
            <a:ext cx="4139883" cy="394930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504612" y="638089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800" dirty="0" smtClean="0"/>
              <a:t>Extra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523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Oxygen sensor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4458" y="1905000"/>
            <a:ext cx="8915400" cy="3777622"/>
          </a:xfrm>
        </p:spPr>
        <p:txBody>
          <a:bodyPr/>
          <a:lstStyle/>
          <a:p>
            <a:r>
              <a:rPr lang="en-GB" dirty="0"/>
              <a:t>Gaseous</a:t>
            </a:r>
          </a:p>
          <a:p>
            <a:pPr lvl="1"/>
            <a:r>
              <a:rPr lang="en-GB" dirty="0"/>
              <a:t>Interesting</a:t>
            </a:r>
          </a:p>
          <a:p>
            <a:pPr lvl="1"/>
            <a:r>
              <a:rPr lang="en-GB" dirty="0"/>
              <a:t>R. </a:t>
            </a:r>
            <a:r>
              <a:rPr lang="en-GB" dirty="0" err="1" smtClean="0"/>
              <a:t>Ubbink</a:t>
            </a:r>
            <a:endParaRPr lang="en-GB" dirty="0" smtClean="0"/>
          </a:p>
          <a:p>
            <a:r>
              <a:rPr lang="en-GB" dirty="0"/>
              <a:t>Dissolved</a:t>
            </a:r>
          </a:p>
          <a:p>
            <a:pPr lvl="1"/>
            <a:r>
              <a:rPr lang="en-GB" dirty="0"/>
              <a:t>All perfusion solutions</a:t>
            </a:r>
          </a:p>
          <a:p>
            <a:pPr lvl="1"/>
            <a:r>
              <a:rPr lang="en-GB" dirty="0"/>
              <a:t>Control for need</a:t>
            </a:r>
            <a:r>
              <a:rPr lang="en-GB" dirty="0" smtClean="0"/>
              <a:t>?</a:t>
            </a:r>
          </a:p>
          <a:p>
            <a:r>
              <a:rPr lang="en-GB" dirty="0" err="1" smtClean="0"/>
              <a:t>Oximetry</a:t>
            </a:r>
            <a:endParaRPr lang="en-GB" dirty="0"/>
          </a:p>
          <a:p>
            <a:pPr lvl="1"/>
            <a:r>
              <a:rPr lang="en-GB" dirty="0" smtClean="0"/>
              <a:t>Red blood cells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92" y="1905000"/>
            <a:ext cx="7327560" cy="34803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504612" y="638089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800" dirty="0" smtClean="0"/>
              <a:t>(2</a:t>
            </a:r>
            <a:r>
              <a:rPr lang="nl-NL" sz="1800" dirty="0" smtClean="0"/>
              <a:t>/3</a:t>
            </a:r>
            <a:r>
              <a:rPr lang="en-GB" sz="1800" dirty="0" smtClean="0"/>
              <a:t>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466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decision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504612" y="638089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800" dirty="0" smtClean="0"/>
              <a:t>(3/3)</a:t>
            </a:r>
            <a:endParaRPr lang="en-GB" sz="1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439311" y="2619512"/>
            <a:ext cx="8915400" cy="3777622"/>
          </a:xfrm>
        </p:spPr>
        <p:txBody>
          <a:bodyPr/>
          <a:lstStyle/>
          <a:p>
            <a:r>
              <a:rPr lang="en-GB" dirty="0" smtClean="0"/>
              <a:t>Restrict </a:t>
            </a:r>
            <a:r>
              <a:rPr lang="en-GB" dirty="0" err="1" smtClean="0"/>
              <a:t>carbogen</a:t>
            </a:r>
            <a:r>
              <a:rPr lang="en-GB" dirty="0" smtClean="0"/>
              <a:t> flow</a:t>
            </a:r>
          </a:p>
          <a:p>
            <a:pPr lvl="1"/>
            <a:r>
              <a:rPr lang="en-GB" dirty="0" smtClean="0"/>
              <a:t>Restricts CO</a:t>
            </a:r>
            <a:r>
              <a:rPr lang="en-GB" baseline="-25000" dirty="0" smtClean="0"/>
              <a:t>2</a:t>
            </a:r>
          </a:p>
          <a:p>
            <a:pPr lvl="1"/>
            <a:endParaRPr lang="en-GB" baseline="-25000" dirty="0"/>
          </a:p>
          <a:p>
            <a:r>
              <a:rPr lang="en-GB" dirty="0" smtClean="0"/>
              <a:t>Mix </a:t>
            </a:r>
            <a:r>
              <a:rPr lang="en-GB" dirty="0" err="1" smtClean="0"/>
              <a:t>carbogen</a:t>
            </a:r>
            <a:r>
              <a:rPr lang="en-GB" dirty="0" smtClean="0"/>
              <a:t> nitrogen</a:t>
            </a:r>
          </a:p>
          <a:p>
            <a:pPr lvl="1"/>
            <a:r>
              <a:rPr lang="en-GB" dirty="0" smtClean="0"/>
              <a:t>Air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92" y="1905000"/>
            <a:ext cx="7327560" cy="348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Rationale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Situational &amp; theoretical analysis</a:t>
            </a:r>
          </a:p>
          <a:p>
            <a:r>
              <a:rPr lang="en-GB" dirty="0" smtClean="0"/>
              <a:t>Conceptual model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Research design &amp; results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Questions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5" y="978568"/>
            <a:ext cx="12032109" cy="4530350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504612" y="638089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800" dirty="0" smtClean="0"/>
              <a:t>(1/3)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101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 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93" y="2812637"/>
            <a:ext cx="7707898" cy="241709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504612" y="638089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800" dirty="0" smtClean="0"/>
              <a:t>(2/3)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4998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55" y="486634"/>
            <a:ext cx="8813124" cy="5513114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504612" y="638089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800" dirty="0" smtClean="0"/>
              <a:t>(3/3)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187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Rationale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Situational &amp; theoretical analysis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Conceptual model</a:t>
            </a:r>
          </a:p>
          <a:p>
            <a:r>
              <a:rPr lang="en-GB" dirty="0" smtClean="0"/>
              <a:t>Research design &amp; results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Questions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flow rate on response time sensor</a:t>
            </a:r>
            <a:br>
              <a:rPr lang="en-GB" dirty="0" smtClean="0"/>
            </a:br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005" y="2220238"/>
            <a:ext cx="7769526" cy="3548863"/>
          </a:xfrm>
        </p:spPr>
      </p:pic>
    </p:spTree>
    <p:extLst>
      <p:ext uri="{BB962C8B-B14F-4D97-AF65-F5344CB8AC3E}">
        <p14:creationId xmlns:p14="http://schemas.microsoft.com/office/powerpoint/2010/main" val="17359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440" y="2017295"/>
            <a:ext cx="4882613" cy="4528434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of flow rate on response time sensor</a:t>
            </a:r>
            <a:br>
              <a:rPr lang="en-GB" dirty="0" smtClean="0"/>
            </a:br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5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88" y="931183"/>
            <a:ext cx="10299739" cy="4892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64377" y="6519446"/>
            <a:ext cx="8498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Note: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 project only includes porcine kidneys</a:t>
            </a:r>
            <a:endParaRPr lang="en-GB" sz="16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2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Response time sensor to different deltas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Design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74" y="3235133"/>
            <a:ext cx="8758989" cy="3622867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592925" y="225743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Blood flow: 150 ml/min</a:t>
            </a:r>
          </a:p>
          <a:p>
            <a:r>
              <a:rPr lang="en-GB" dirty="0"/>
              <a:t>325.8 </a:t>
            </a:r>
            <a:r>
              <a:rPr lang="en-GB" dirty="0" err="1" smtClean="0"/>
              <a:t>hPa</a:t>
            </a:r>
            <a:r>
              <a:rPr lang="en-GB" dirty="0" smtClean="0"/>
              <a:t>/min (H. </a:t>
            </a:r>
            <a:r>
              <a:rPr lang="en-GB" dirty="0" err="1" smtClean="0"/>
              <a:t>Maassen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Response time sensor to different deltas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74" y="1905000"/>
            <a:ext cx="5547192" cy="47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Nitrogen </a:t>
            </a:r>
            <a:r>
              <a:rPr lang="en-GB" dirty="0" err="1" smtClean="0"/>
              <a:t>carbogen</a:t>
            </a:r>
            <a:r>
              <a:rPr lang="en-GB" dirty="0" smtClean="0"/>
              <a:t> ratio</a:t>
            </a:r>
            <a:br>
              <a:rPr lang="en-GB" dirty="0" smtClean="0"/>
            </a:br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57" y="3006134"/>
            <a:ext cx="8855243" cy="395737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592925" y="2113548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133.3 </a:t>
            </a:r>
            <a:r>
              <a:rPr lang="en-GB" dirty="0" err="1" smtClean="0"/>
              <a:t>hPa</a:t>
            </a:r>
            <a:endParaRPr lang="en-GB" dirty="0" smtClean="0"/>
          </a:p>
          <a:p>
            <a:r>
              <a:rPr lang="en-GB" dirty="0" smtClean="0"/>
              <a:t>Different </a:t>
            </a:r>
            <a:r>
              <a:rPr lang="en-GB" dirty="0" err="1" smtClean="0"/>
              <a:t>carbogen</a:t>
            </a:r>
            <a:r>
              <a:rPr lang="en-GB" dirty="0" smtClean="0"/>
              <a:t> and nitrogen flows</a:t>
            </a:r>
          </a:p>
        </p:txBody>
      </p:sp>
    </p:spTree>
    <p:extLst>
      <p:ext uri="{BB962C8B-B14F-4D97-AF65-F5344CB8AC3E}">
        <p14:creationId xmlns:p14="http://schemas.microsoft.com/office/powerpoint/2010/main" val="298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84" y="1905000"/>
            <a:ext cx="5836580" cy="4406515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Nitrogen </a:t>
            </a:r>
            <a:r>
              <a:rPr lang="en-GB" dirty="0" err="1" smtClean="0"/>
              <a:t>carbogen</a:t>
            </a:r>
            <a:r>
              <a:rPr lang="en-GB" dirty="0" smtClean="0"/>
              <a:t> ratio</a:t>
            </a:r>
            <a:br>
              <a:rPr lang="en-GB" dirty="0" smtClean="0"/>
            </a:br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72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Gas flow subsystem tuning</a:t>
            </a:r>
            <a:br>
              <a:rPr lang="en-GB" dirty="0" smtClean="0"/>
            </a:br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71" y="2853621"/>
            <a:ext cx="6080394" cy="2360063"/>
          </a:xfrm>
        </p:spPr>
      </p:pic>
    </p:spTree>
    <p:extLst>
      <p:ext uri="{BB962C8B-B14F-4D97-AF65-F5344CB8AC3E}">
        <p14:creationId xmlns:p14="http://schemas.microsoft.com/office/powerpoint/2010/main" val="39368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Gas flow subsystem tuning</a:t>
            </a:r>
            <a:br>
              <a:rPr lang="en-GB" dirty="0"/>
            </a:br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76" y="1875972"/>
            <a:ext cx="7393399" cy="365320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718" y="5583500"/>
            <a:ext cx="5556099" cy="124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Gas </a:t>
            </a:r>
            <a:r>
              <a:rPr lang="en-GB" dirty="0" smtClean="0"/>
              <a:t>flow subsystem</a:t>
            </a:r>
            <a:br>
              <a:rPr lang="en-GB" dirty="0" smtClean="0"/>
            </a:br>
            <a:r>
              <a:rPr lang="en-GB" dirty="0" smtClean="0"/>
              <a:t>Validation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82" y="2081462"/>
            <a:ext cx="9085728" cy="32225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065" y="5570267"/>
            <a:ext cx="50482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 system tuning</a:t>
            </a:r>
            <a:br>
              <a:rPr lang="en-GB" dirty="0" smtClean="0"/>
            </a:br>
            <a:r>
              <a:rPr lang="en-GB" dirty="0" smtClean="0"/>
              <a:t>Design</a:t>
            </a:r>
            <a:endParaRPr lang="en-GB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84" y="2662407"/>
            <a:ext cx="8186968" cy="25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system tuning</a:t>
            </a:r>
            <a:br>
              <a:rPr lang="en-GB" dirty="0"/>
            </a:br>
            <a:r>
              <a:rPr lang="en-GB" dirty="0" smtClean="0"/>
              <a:t>Results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14" y="2089194"/>
            <a:ext cx="9882377" cy="3044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937" y="5465188"/>
            <a:ext cx="5695950" cy="12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5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system tuning</a:t>
            </a:r>
            <a:br>
              <a:rPr lang="en-GB" dirty="0"/>
            </a:br>
            <a:r>
              <a:rPr lang="en-GB" dirty="0" smtClean="0"/>
              <a:t>Validation 1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95" y="2250395"/>
            <a:ext cx="5994946" cy="3596968"/>
          </a:xfrm>
        </p:spPr>
      </p:pic>
    </p:spTree>
    <p:extLst>
      <p:ext uri="{BB962C8B-B14F-4D97-AF65-F5344CB8AC3E}">
        <p14:creationId xmlns:p14="http://schemas.microsoft.com/office/powerpoint/2010/main" val="15599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Rationale</a:t>
            </a:r>
          </a:p>
          <a:p>
            <a:r>
              <a:rPr lang="en-GB" dirty="0" smtClean="0"/>
              <a:t>Situational &amp; theoretical analysis</a:t>
            </a:r>
          </a:p>
          <a:p>
            <a:r>
              <a:rPr lang="en-GB" dirty="0" smtClean="0"/>
              <a:t>Conceptual model</a:t>
            </a:r>
          </a:p>
          <a:p>
            <a:r>
              <a:rPr lang="en-GB" dirty="0" smtClean="0"/>
              <a:t>Research design &amp; results</a:t>
            </a:r>
          </a:p>
          <a:p>
            <a:r>
              <a:rPr lang="en-GB" dirty="0" smtClean="0"/>
              <a:t>Discussion</a:t>
            </a:r>
          </a:p>
          <a:p>
            <a:r>
              <a:rPr lang="en-GB" dirty="0" smtClean="0"/>
              <a:t>Conclusion</a:t>
            </a:r>
          </a:p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5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7561" y="36014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Full</a:t>
            </a:r>
            <a:br>
              <a:rPr lang="en-GB" sz="2800" dirty="0" smtClean="0"/>
            </a:br>
            <a:r>
              <a:rPr lang="en-GB" sz="2800" dirty="0" smtClean="0"/>
              <a:t>system</a:t>
            </a:r>
            <a:br>
              <a:rPr lang="en-GB" sz="2800" dirty="0" smtClean="0"/>
            </a:br>
            <a:r>
              <a:rPr lang="en-GB" sz="2800" dirty="0" smtClean="0"/>
              <a:t>tuning</a:t>
            </a:r>
            <a:r>
              <a:rPr lang="en-GB" sz="2800" dirty="0"/>
              <a:t/>
            </a:r>
            <a:br>
              <a:rPr lang="en-GB" sz="2800" dirty="0"/>
            </a:b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61" y="0"/>
            <a:ext cx="5629815" cy="6858000"/>
          </a:xfrm>
        </p:spPr>
      </p:pic>
      <p:sp>
        <p:nvSpPr>
          <p:cNvPr id="6" name="Rectangle 5"/>
          <p:cNvSpPr/>
          <p:nvPr/>
        </p:nvSpPr>
        <p:spPr>
          <a:xfrm>
            <a:off x="9664591" y="738980"/>
            <a:ext cx="2071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Validation 2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7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Rationale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Situational &amp; theoretical analysis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Conceptual model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Research design &amp; results</a:t>
            </a:r>
          </a:p>
          <a:p>
            <a:r>
              <a:rPr lang="en-GB" dirty="0" smtClean="0"/>
              <a:t>Discussion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Questions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Full loop tuning needs work</a:t>
            </a:r>
          </a:p>
          <a:p>
            <a:r>
              <a:rPr lang="en-GB" dirty="0" smtClean="0"/>
              <a:t>Temperature validation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2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Rationale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Situational &amp; theoretical analysis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Conceptual model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Research design &amp; results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  <a:p>
            <a:r>
              <a:rPr lang="en-GB" dirty="0" smtClean="0"/>
              <a:t>Conclusion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Questions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19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Dissolved oxygen sensor</a:t>
            </a:r>
          </a:p>
          <a:p>
            <a:endParaRPr lang="en-GB" dirty="0"/>
          </a:p>
          <a:p>
            <a:r>
              <a:rPr lang="en-GB" dirty="0" smtClean="0"/>
              <a:t>Mixing </a:t>
            </a:r>
            <a:r>
              <a:rPr lang="en-GB" dirty="0" err="1" smtClean="0"/>
              <a:t>carbogen</a:t>
            </a:r>
            <a:r>
              <a:rPr lang="en-GB" dirty="0" smtClean="0"/>
              <a:t> and nitrogen</a:t>
            </a:r>
          </a:p>
          <a:p>
            <a:endParaRPr lang="en-GB" dirty="0"/>
          </a:p>
          <a:p>
            <a:r>
              <a:rPr lang="en-GB" dirty="0" smtClean="0"/>
              <a:t>Stable venous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9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</a:t>
            </a:r>
            <a:r>
              <a:rPr lang="en-GB" dirty="0" smtClean="0"/>
              <a:t>recommendations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effectiveness</a:t>
            </a:r>
          </a:p>
          <a:p>
            <a:pPr lvl="1"/>
            <a:r>
              <a:rPr lang="en-GB" dirty="0" err="1"/>
              <a:t>Overoxygenating</a:t>
            </a:r>
            <a:endParaRPr lang="en-GB" dirty="0"/>
          </a:p>
          <a:p>
            <a:pPr lvl="1"/>
            <a:r>
              <a:rPr lang="en-GB" dirty="0"/>
              <a:t>Needs of kidney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Better full loop tuning</a:t>
            </a:r>
          </a:p>
          <a:p>
            <a:endParaRPr lang="en-GB" dirty="0"/>
          </a:p>
          <a:p>
            <a:r>
              <a:rPr lang="en-GB" dirty="0" smtClean="0"/>
              <a:t>More complex full loop control?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6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Rationale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Situational &amp; theoretical analysis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Conceptual model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Research design &amp; results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Thanks to, UMCG:</a:t>
            </a:r>
          </a:p>
          <a:p>
            <a:pPr lvl="1"/>
            <a:r>
              <a:rPr lang="en-GB" dirty="0" err="1" smtClean="0"/>
              <a:t>Prof.</a:t>
            </a:r>
            <a:r>
              <a:rPr lang="en-GB" dirty="0" smtClean="0"/>
              <a:t> dr. H.G.D. </a:t>
            </a:r>
            <a:r>
              <a:rPr lang="en-GB" dirty="0" err="1" smtClean="0"/>
              <a:t>Leuvenink</a:t>
            </a:r>
            <a:endParaRPr lang="en-GB" dirty="0" smtClean="0"/>
          </a:p>
          <a:p>
            <a:pPr lvl="1"/>
            <a:r>
              <a:rPr lang="en-GB" dirty="0" err="1" smtClean="0"/>
              <a:t>Dr.</a:t>
            </a:r>
            <a:r>
              <a:rPr lang="en-GB" dirty="0" smtClean="0"/>
              <a:t> C. Moers</a:t>
            </a:r>
          </a:p>
          <a:p>
            <a:pPr lvl="1"/>
            <a:r>
              <a:rPr lang="en-GB" dirty="0" err="1" smtClean="0"/>
              <a:t>Dr.</a:t>
            </a:r>
            <a:r>
              <a:rPr lang="en-GB" dirty="0" smtClean="0"/>
              <a:t> M.W.N. </a:t>
            </a:r>
            <a:r>
              <a:rPr lang="en-GB" dirty="0" err="1" smtClean="0"/>
              <a:t>Nijsten</a:t>
            </a:r>
            <a:endParaRPr lang="en-GB" dirty="0" smtClean="0"/>
          </a:p>
          <a:p>
            <a:pPr lvl="1"/>
            <a:r>
              <a:rPr lang="en-GB" dirty="0"/>
              <a:t>All colleagues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Thanks to, </a:t>
            </a:r>
            <a:r>
              <a:rPr lang="en-GB" dirty="0" err="1" smtClean="0"/>
              <a:t>Hanze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Corina</a:t>
            </a:r>
          </a:p>
          <a:p>
            <a:pPr lvl="1"/>
            <a:r>
              <a:rPr lang="en-GB" dirty="0" smtClean="0"/>
              <a:t>Felipe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0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85" y="0"/>
            <a:ext cx="9464146" cy="7098110"/>
          </a:xfrm>
        </p:spPr>
      </p:pic>
    </p:spTree>
    <p:extLst>
      <p:ext uri="{BB962C8B-B14F-4D97-AF65-F5344CB8AC3E}">
        <p14:creationId xmlns:p14="http://schemas.microsoft.com/office/powerpoint/2010/main" val="3558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85" y="0"/>
            <a:ext cx="5143499" cy="6858000"/>
          </a:xfrm>
        </p:spPr>
      </p:pic>
    </p:spTree>
    <p:extLst>
      <p:ext uri="{BB962C8B-B14F-4D97-AF65-F5344CB8AC3E}">
        <p14:creationId xmlns:p14="http://schemas.microsoft.com/office/powerpoint/2010/main" val="132845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Rationale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Situational &amp; theoretical analysis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Conceptual model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Research design &amp; results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Questions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2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15" y="0"/>
            <a:ext cx="5138056" cy="6850742"/>
          </a:xfrm>
        </p:spPr>
      </p:pic>
    </p:spTree>
    <p:extLst>
      <p:ext uri="{BB962C8B-B14F-4D97-AF65-F5344CB8AC3E}">
        <p14:creationId xmlns:p14="http://schemas.microsoft.com/office/powerpoint/2010/main" val="28580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Rationale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26568"/>
          </a:xfrm>
        </p:spPr>
        <p:txBody>
          <a:bodyPr/>
          <a:lstStyle/>
          <a:p>
            <a:r>
              <a:rPr lang="en-GB" dirty="0" smtClean="0"/>
              <a:t>Transplantation organs shortage</a:t>
            </a:r>
          </a:p>
          <a:p>
            <a:pPr lvl="1"/>
            <a:r>
              <a:rPr lang="en-GB" dirty="0" smtClean="0"/>
              <a:t>Extended criteria</a:t>
            </a:r>
          </a:p>
          <a:p>
            <a:r>
              <a:rPr lang="en-GB" dirty="0" smtClean="0"/>
              <a:t>More </a:t>
            </a:r>
            <a:r>
              <a:rPr lang="en-GB" dirty="0"/>
              <a:t>o</a:t>
            </a:r>
            <a:r>
              <a:rPr lang="en-GB" dirty="0" smtClean="0"/>
              <a:t>xygenation research</a:t>
            </a:r>
          </a:p>
          <a:p>
            <a:endParaRPr lang="en-GB" dirty="0"/>
          </a:p>
          <a:p>
            <a:r>
              <a:rPr lang="en-GB" dirty="0" smtClean="0"/>
              <a:t>Organ </a:t>
            </a:r>
            <a:r>
              <a:rPr lang="en-GB" dirty="0"/>
              <a:t>p</a:t>
            </a:r>
            <a:r>
              <a:rPr lang="en-GB" dirty="0" smtClean="0"/>
              <a:t>reservation</a:t>
            </a:r>
            <a:endParaRPr lang="en-GB" dirty="0"/>
          </a:p>
          <a:p>
            <a:pPr lvl="1"/>
            <a:r>
              <a:rPr lang="en-GB" dirty="0"/>
              <a:t>Cold storage</a:t>
            </a:r>
          </a:p>
          <a:p>
            <a:pPr lvl="1"/>
            <a:r>
              <a:rPr lang="en-GB" dirty="0" smtClean="0"/>
              <a:t>Cold machine perfusion</a:t>
            </a:r>
          </a:p>
          <a:p>
            <a:pPr lvl="1"/>
            <a:r>
              <a:rPr lang="en-GB" dirty="0" smtClean="0"/>
              <a:t>Warm machine perfusion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504612" y="638089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800" dirty="0" smtClean="0"/>
              <a:t>(1/3)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4997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Rationale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504612" y="638089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800" dirty="0" smtClean="0"/>
              <a:t>(2/3)</a:t>
            </a:r>
            <a:endParaRPr lang="en-GB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55" y="1831643"/>
            <a:ext cx="7084846" cy="1381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378" y="3477987"/>
            <a:ext cx="7084846" cy="132992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92925" y="5132529"/>
            <a:ext cx="8915400" cy="3777622"/>
          </a:xfrm>
        </p:spPr>
        <p:txBody>
          <a:bodyPr/>
          <a:lstStyle/>
          <a:p>
            <a:r>
              <a:rPr lang="en-GB" dirty="0" smtClean="0"/>
              <a:t>Research applications</a:t>
            </a:r>
          </a:p>
          <a:p>
            <a:pPr lvl="1"/>
            <a:r>
              <a:rPr lang="en-GB" dirty="0" smtClean="0"/>
              <a:t>Innovation</a:t>
            </a:r>
          </a:p>
          <a:p>
            <a:pPr lvl="1"/>
            <a:r>
              <a:rPr lang="en-GB" dirty="0" smtClean="0"/>
              <a:t>Exclusion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7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524" y="3401220"/>
            <a:ext cx="9547476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</a:t>
            </a:r>
            <a:r>
              <a:rPr lang="en-US" sz="2000" dirty="0"/>
              <a:t>type of oxygen sensor is the best fit for the system? </a:t>
            </a:r>
            <a:endParaRPr lang="en-US" sz="2000" dirty="0" smtClean="0"/>
          </a:p>
          <a:p>
            <a:r>
              <a:rPr lang="en-US" sz="2000" dirty="0"/>
              <a:t>How should the oxygen level be influenced by the system? </a:t>
            </a:r>
            <a:endParaRPr lang="en-US" sz="2000" dirty="0" smtClean="0"/>
          </a:p>
          <a:p>
            <a:r>
              <a:rPr lang="en-US" sz="2000" dirty="0" smtClean="0"/>
              <a:t>How </a:t>
            </a:r>
            <a:r>
              <a:rPr lang="en-US" sz="2000" dirty="0"/>
              <a:t>can the system adjust for the different oxygen requirements of the kidney?</a:t>
            </a:r>
            <a:endParaRPr lang="en-GB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89212" y="784531"/>
            <a:ext cx="8915400" cy="1280890"/>
          </a:xfrm>
        </p:spPr>
        <p:txBody>
          <a:bodyPr>
            <a:normAutofit/>
          </a:bodyPr>
          <a:lstStyle/>
          <a:p>
            <a:r>
              <a:rPr lang="en-US" sz="2600" dirty="0"/>
              <a:t>“How can one build a solution for an automated system that can dynamically control the oxygen level in a kidney perfusion machine for research applications?”</a:t>
            </a:r>
            <a:endParaRPr lang="en-GB" sz="2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504612" y="638089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800" dirty="0" smtClean="0"/>
              <a:t>(3/3)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984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Rationale</a:t>
            </a:r>
          </a:p>
          <a:p>
            <a:r>
              <a:rPr lang="en-GB" dirty="0" smtClean="0"/>
              <a:t>Situational &amp; theoretical analysis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Conceptual model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Research design &amp; results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Discussion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pPr>
              <a:buClr>
                <a:schemeClr val="accent1">
                  <a:lumMod val="20000"/>
                  <a:lumOff val="80000"/>
                </a:schemeClr>
              </a:buClr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Questions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9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Oxygenator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Medos</a:t>
            </a:r>
            <a:r>
              <a:rPr lang="en-GB" dirty="0" smtClean="0"/>
              <a:t> </a:t>
            </a:r>
            <a:r>
              <a:rPr lang="en-GB" dirty="0" err="1" smtClean="0"/>
              <a:t>Hilite</a:t>
            </a:r>
            <a:r>
              <a:rPr lang="en-GB" dirty="0" smtClean="0"/>
              <a:t> 1000</a:t>
            </a:r>
          </a:p>
          <a:p>
            <a:pPr lvl="1"/>
            <a:r>
              <a:rPr lang="en-GB" dirty="0" smtClean="0"/>
              <a:t>Reused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Various ports</a:t>
            </a:r>
          </a:p>
          <a:p>
            <a:pPr lvl="1"/>
            <a:r>
              <a:rPr lang="en-GB" dirty="0" smtClean="0"/>
              <a:t>Warming</a:t>
            </a:r>
          </a:p>
          <a:p>
            <a:pPr lvl="1"/>
            <a:r>
              <a:rPr lang="en-GB" dirty="0" smtClean="0"/>
              <a:t>Gas</a:t>
            </a:r>
          </a:p>
          <a:p>
            <a:pPr lvl="1"/>
            <a:r>
              <a:rPr lang="en-GB" dirty="0" smtClean="0"/>
              <a:t>Blood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63" y="1264555"/>
            <a:ext cx="4038600" cy="47625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504612" y="638089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1800" dirty="0" smtClean="0"/>
              <a:t>(1/3)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080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2092</TotalTime>
  <Words>574</Words>
  <Application>Microsoft Office PowerPoint</Application>
  <PresentationFormat>Widescreen</PresentationFormat>
  <Paragraphs>195</Paragraphs>
  <Slides>40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Century Gothic</vt:lpstr>
      <vt:lpstr>Wingdings 3</vt:lpstr>
      <vt:lpstr>Wisp</vt:lpstr>
      <vt:lpstr>Controlled oxygen levels during machine perfusion</vt:lpstr>
      <vt:lpstr>PowerPoint Presentation</vt:lpstr>
      <vt:lpstr>Content</vt:lpstr>
      <vt:lpstr>Next up</vt:lpstr>
      <vt:lpstr>Rationale</vt:lpstr>
      <vt:lpstr>Rationale</vt:lpstr>
      <vt:lpstr>“How can one build a solution for an automated system that can dynamically control the oxygen level in a kidney perfusion machine for research applications?”</vt:lpstr>
      <vt:lpstr>Next up</vt:lpstr>
      <vt:lpstr>Oxygenator</vt:lpstr>
      <vt:lpstr>Oxygen dissociation curve</vt:lpstr>
      <vt:lpstr>Oxygen sensor types</vt:lpstr>
      <vt:lpstr>Control decision</vt:lpstr>
      <vt:lpstr>Next up</vt:lpstr>
      <vt:lpstr>PowerPoint Presentation</vt:lpstr>
      <vt:lpstr>Feedback design</vt:lpstr>
      <vt:lpstr>PowerPoint Presentation</vt:lpstr>
      <vt:lpstr>Next up</vt:lpstr>
      <vt:lpstr>Effect of flow rate on response time sensor Design</vt:lpstr>
      <vt:lpstr>Effect of flow rate on response time sensor Results</vt:lpstr>
      <vt:lpstr>Response time sensor to different deltas Design</vt:lpstr>
      <vt:lpstr>Response time sensor to different deltas Results</vt:lpstr>
      <vt:lpstr>Nitrogen carbogen ratio Design</vt:lpstr>
      <vt:lpstr>Nitrogen carbogen ratio Results</vt:lpstr>
      <vt:lpstr>Gas flow subsystem tuning Design</vt:lpstr>
      <vt:lpstr>Gas flow subsystem tuning Results</vt:lpstr>
      <vt:lpstr>Gas flow subsystem Validation</vt:lpstr>
      <vt:lpstr>Full system tuning Design</vt:lpstr>
      <vt:lpstr>Full system tuning Results</vt:lpstr>
      <vt:lpstr>Full system tuning Validation 1</vt:lpstr>
      <vt:lpstr>Full system tuning </vt:lpstr>
      <vt:lpstr>Next up</vt:lpstr>
      <vt:lpstr>Discussion</vt:lpstr>
      <vt:lpstr>Next up</vt:lpstr>
      <vt:lpstr>Conclusion</vt:lpstr>
      <vt:lpstr>Future recommendations</vt:lpstr>
      <vt:lpstr>Next up</vt:lpstr>
      <vt:lpstr>Question?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Controlled oxygen levels during machine perfusion</dc:title>
  <dc:creator>Sandra .</dc:creator>
  <cp:lastModifiedBy>Sandra .</cp:lastModifiedBy>
  <cp:revision>39</cp:revision>
  <dcterms:created xsi:type="dcterms:W3CDTF">2019-07-02T16:12:43Z</dcterms:created>
  <dcterms:modified xsi:type="dcterms:W3CDTF">2019-07-04T11:36:11Z</dcterms:modified>
</cp:coreProperties>
</file>