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6" r:id="rId2"/>
    <p:sldId id="257" r:id="rId3"/>
    <p:sldId id="258" r:id="rId4"/>
    <p:sldId id="260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71" r:id="rId13"/>
    <p:sldId id="270" r:id="rId14"/>
    <p:sldId id="25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2750" autoAdjust="0"/>
  </p:normalViewPr>
  <p:slideViewPr>
    <p:cSldViewPr snapToGrid="0">
      <p:cViewPr>
        <p:scale>
          <a:sx n="125" d="100"/>
          <a:sy n="125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5A4A5-5853-46A7-BB2C-67B371D0CB3B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76B63-8AFF-45F6-A0BF-1993D0766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80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Anabolism</a:t>
            </a:r>
            <a:r>
              <a:rPr lang="nl-NL" baseline="0" dirty="0" smtClean="0"/>
              <a:t>: Muscle, tissue, bones</a:t>
            </a:r>
          </a:p>
          <a:p>
            <a:r>
              <a:rPr lang="nl-NL" baseline="0" dirty="0" smtClean="0"/>
              <a:t>Catabolism: ATP</a:t>
            </a:r>
          </a:p>
          <a:p>
            <a:r>
              <a:rPr lang="nl-NL" baseline="0" dirty="0" smtClean="0"/>
              <a:t>Hormones: Steroids, Glucagon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76B63-8AFF-45F6-A0BF-1993D0766D8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14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3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90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7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12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53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712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3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78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5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58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2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0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8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88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0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79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33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8C9BAE-7E81-4C15-94FE-418BDAEC7915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105D-81B4-4C01-8D4F-3A3F2199D2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95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c.med.ufl.edu/files/2013/02/Oxygen-Demand-Delivery-and-Consumption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want?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better </a:t>
            </a:r>
            <a:r>
              <a:rPr lang="en-GB" smtClean="0"/>
              <a:t>care of (ex vivo) </a:t>
            </a:r>
            <a:r>
              <a:rPr lang="en-GB" dirty="0" smtClean="0"/>
              <a:t>kidneys</a:t>
            </a:r>
          </a:p>
          <a:p>
            <a:pPr lvl="1"/>
            <a:r>
              <a:rPr lang="en-GB" dirty="0" smtClean="0"/>
              <a:t>Saturated</a:t>
            </a:r>
          </a:p>
          <a:p>
            <a:pPr lvl="1"/>
            <a:r>
              <a:rPr lang="en-GB" dirty="0" smtClean="0"/>
              <a:t>Static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How</a:t>
            </a:r>
          </a:p>
          <a:p>
            <a:pPr lvl="1"/>
            <a:r>
              <a:rPr lang="en-GB" dirty="0" smtClean="0"/>
              <a:t>Monitor metabolism</a:t>
            </a:r>
          </a:p>
          <a:p>
            <a:pPr lvl="1"/>
            <a:r>
              <a:rPr lang="en-GB" dirty="0" smtClean="0"/>
              <a:t>Stear and adjust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0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 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 smtClean="0"/>
              <a:t>Arterial:</a:t>
            </a:r>
          </a:p>
          <a:p>
            <a:pPr lvl="2"/>
            <a:r>
              <a:rPr lang="en-GB" dirty="0" smtClean="0"/>
              <a:t>Physiological 79-100 mm Hg</a:t>
            </a:r>
          </a:p>
          <a:p>
            <a:pPr lvl="2"/>
            <a:r>
              <a:rPr lang="en-GB" dirty="0" smtClean="0"/>
              <a:t>Critical 25-40 mm Hg</a:t>
            </a:r>
          </a:p>
          <a:p>
            <a:pPr lvl="2"/>
            <a:r>
              <a:rPr lang="en-GB" dirty="0" smtClean="0"/>
              <a:t>Suitable range: 25-100 mm Hg</a:t>
            </a:r>
          </a:p>
          <a:p>
            <a:pPr lvl="1"/>
            <a:r>
              <a:rPr lang="en-GB" dirty="0" smtClean="0"/>
              <a:t>Venous:</a:t>
            </a:r>
          </a:p>
          <a:p>
            <a:pPr lvl="2"/>
            <a:r>
              <a:rPr lang="en-GB" dirty="0" smtClean="0"/>
              <a:t>Physiological 30-40 mm Hg</a:t>
            </a:r>
          </a:p>
        </p:txBody>
      </p:sp>
    </p:spTree>
    <p:extLst>
      <p:ext uri="{BB962C8B-B14F-4D97-AF65-F5344CB8AC3E}">
        <p14:creationId xmlns:p14="http://schemas.microsoft.com/office/powerpoint/2010/main" val="37885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Machine </a:t>
            </a:r>
            <a:r>
              <a:rPr lang="nl-NL" dirty="0" err="1" smtClean="0"/>
              <a:t>perfusion</a:t>
            </a:r>
            <a:r>
              <a:rPr lang="nl-NL" dirty="0" smtClean="0"/>
              <a:t> ≠ p</a:t>
            </a:r>
            <a:r>
              <a:rPr lang="en-GB" dirty="0" err="1" smtClean="0"/>
              <a:t>hysiological</a:t>
            </a:r>
            <a:endParaRPr lang="en-GB" dirty="0" smtClean="0"/>
          </a:p>
          <a:p>
            <a:endParaRPr lang="en-GB" dirty="0" smtClean="0"/>
          </a:p>
          <a:p>
            <a:r>
              <a:rPr lang="nl-NL" dirty="0" err="1" smtClean="0"/>
              <a:t>Oxygen</a:t>
            </a:r>
            <a:r>
              <a:rPr lang="nl-NL" dirty="0" smtClean="0"/>
              <a:t> </a:t>
            </a:r>
            <a:r>
              <a:rPr lang="nl-NL" dirty="0" err="1" smtClean="0"/>
              <a:t>consumption</a:t>
            </a:r>
            <a:r>
              <a:rPr lang="nl-NL" dirty="0" smtClean="0"/>
              <a:t> </a:t>
            </a:r>
            <a:r>
              <a:rPr lang="nl-NL" dirty="0" err="1" smtClean="0"/>
              <a:t>kidney</a:t>
            </a:r>
            <a:endParaRPr lang="nl-NL" dirty="0"/>
          </a:p>
          <a:p>
            <a:pPr lvl="1"/>
            <a:r>
              <a:rPr lang="nl-NL" dirty="0" smtClean="0">
                <a:hlinkClick r:id="rId2"/>
              </a:rPr>
              <a:t>In rest 7% of </a:t>
            </a:r>
            <a:r>
              <a:rPr lang="nl-NL" dirty="0" err="1" smtClean="0">
                <a:hlinkClick r:id="rId2"/>
              </a:rPr>
              <a:t>the</a:t>
            </a:r>
            <a:r>
              <a:rPr lang="nl-NL" dirty="0" smtClean="0">
                <a:hlinkClick r:id="rId2"/>
              </a:rPr>
              <a:t> body’s </a:t>
            </a:r>
            <a:r>
              <a:rPr lang="nl-NL" dirty="0" err="1" smtClean="0">
                <a:hlinkClick r:id="rId2"/>
              </a:rPr>
              <a:t>oxygen</a:t>
            </a:r>
            <a:r>
              <a:rPr lang="nl-NL" dirty="0" smtClean="0">
                <a:hlinkClick r:id="rId2"/>
              </a:rPr>
              <a:t> is </a:t>
            </a:r>
            <a:r>
              <a:rPr lang="nl-NL" dirty="0" err="1" smtClean="0">
                <a:hlinkClick r:id="rId2"/>
              </a:rPr>
              <a:t>consumed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by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kidney</a:t>
            </a:r>
            <a:endParaRPr lang="nl-NL" dirty="0" smtClean="0"/>
          </a:p>
          <a:p>
            <a:pPr lvl="1"/>
            <a:r>
              <a:rPr lang="nl-NL" dirty="0" smtClean="0"/>
              <a:t>50*0.07 = 3.5 mm Hg</a:t>
            </a:r>
          </a:p>
          <a:p>
            <a:pPr lvl="1"/>
            <a:r>
              <a:rPr lang="en-GB" dirty="0"/>
              <a:t>Suitable </a:t>
            </a:r>
            <a:r>
              <a:rPr lang="en-GB" dirty="0" smtClean="0"/>
              <a:t>range venous: 0</a:t>
            </a:r>
            <a:r>
              <a:rPr lang="nl-NL" dirty="0" smtClean="0"/>
              <a:t>-</a:t>
            </a:r>
            <a:r>
              <a:rPr lang="en-GB" dirty="0" smtClean="0"/>
              <a:t>100 </a:t>
            </a:r>
            <a:r>
              <a:rPr lang="en-GB" dirty="0"/>
              <a:t>mm </a:t>
            </a:r>
            <a:r>
              <a:rPr lang="en-GB" dirty="0" smtClean="0"/>
              <a:t>Hg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r>
              <a:rPr lang="nl-NL" sz="1800" dirty="0" err="1" smtClean="0"/>
              <a:t>CardiacOutput</a:t>
            </a:r>
            <a:r>
              <a:rPr lang="nl-NL" sz="1800" dirty="0" smtClean="0"/>
              <a:t> * (CaO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 – CvO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)?</a:t>
            </a:r>
            <a:endParaRPr lang="nl-NL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Response time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Quickest</a:t>
            </a:r>
            <a:r>
              <a:rPr lang="nl-NL" dirty="0" smtClean="0"/>
              <a:t> change in </a:t>
            </a:r>
            <a:r>
              <a:rPr lang="nl-NL" dirty="0" err="1" smtClean="0"/>
              <a:t>partial</a:t>
            </a:r>
            <a:r>
              <a:rPr lang="nl-NL" dirty="0" smtClean="0"/>
              <a:t> </a:t>
            </a:r>
            <a:r>
              <a:rPr lang="nl-NL" dirty="0" err="1" smtClean="0"/>
              <a:t>pressure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Consumption</a:t>
            </a:r>
            <a:endParaRPr lang="nl-NL" dirty="0" smtClean="0"/>
          </a:p>
          <a:p>
            <a:pPr lvl="1"/>
            <a:r>
              <a:rPr lang="nl-NL" dirty="0" err="1" smtClean="0"/>
              <a:t>Reperfusion</a:t>
            </a:r>
            <a:endParaRPr lang="nl-NL" dirty="0" smtClean="0"/>
          </a:p>
          <a:p>
            <a:pPr lvl="1"/>
            <a:r>
              <a:rPr lang="nl-NL" dirty="0" smtClean="0"/>
              <a:t>Papers</a:t>
            </a:r>
          </a:p>
          <a:p>
            <a:pPr lvl="1"/>
            <a:r>
              <a:rPr lang="nl-NL" dirty="0" smtClean="0"/>
              <a:t>≠ </a:t>
            </a:r>
            <a:r>
              <a:rPr lang="nl-NL" dirty="0" err="1" smtClean="0"/>
              <a:t>unsaturated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Data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r>
              <a:rPr lang="nl-NL" dirty="0" smtClean="0"/>
              <a:t> experiments</a:t>
            </a:r>
          </a:p>
          <a:p>
            <a:pPr lvl="1"/>
            <a:r>
              <a:rPr lang="nl-NL" dirty="0" smtClean="0"/>
              <a:t>Sample </a:t>
            </a:r>
            <a:r>
              <a:rPr lang="nl-NL" dirty="0" err="1" smtClean="0"/>
              <a:t>rate</a:t>
            </a:r>
            <a:r>
              <a:rPr lang="nl-NL" dirty="0" smtClean="0"/>
              <a:t> </a:t>
            </a:r>
            <a:r>
              <a:rPr lang="nl-NL" dirty="0" err="1" smtClean="0"/>
              <a:t>challenge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5" name="TextBox 3"/>
          <p:cNvSpPr txBox="1"/>
          <p:nvPr/>
        </p:nvSpPr>
        <p:spPr>
          <a:xfrm>
            <a:off x="8048998" y="477012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smtClean="0"/>
              <a:t>L. van </a:t>
            </a:r>
            <a:r>
              <a:rPr lang="en-GB" dirty="0" err="1" smtClean="0"/>
              <a:t>Leeuwen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02" y="2541270"/>
            <a:ext cx="4514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2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Highest </a:t>
            </a:r>
            <a:r>
              <a:rPr lang="en-GB" dirty="0" smtClean="0"/>
              <a:t>tolerable error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Arbitrary element challenge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1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25" y="1909415"/>
            <a:ext cx="7931692" cy="3634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perfusion</a:t>
            </a:r>
            <a:r>
              <a:rPr lang="nl-NL" dirty="0" smtClean="0"/>
              <a:t> diagram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5275195" y="3121238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</a:rPr>
              <a:t>Oxygenator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7696" y="2825895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</a:rPr>
              <a:t>Gas </a:t>
            </a:r>
            <a:r>
              <a:rPr lang="nl-NL" sz="2000" b="1" dirty="0" smtClean="0">
                <a:solidFill>
                  <a:schemeClr val="bg1"/>
                </a:solidFill>
              </a:rPr>
              <a:t>control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7725" y="1857504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nl-NL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7725" y="1897370"/>
            <a:ext cx="465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nl-NL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2417" y="2639026"/>
            <a:ext cx="389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nl-NL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313" y="3486349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↑O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nl-NL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304" y="4750650"/>
            <a:ext cx="871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↑CO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nl-NL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1077" y="1866830"/>
            <a:ext cx="1721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O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nl-NL" sz="2200" baseline="-25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nl-NL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7219" y="2288391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nl-NL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1190" y="3228207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nl-NL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7378" y="4836801"/>
            <a:ext cx="333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nl-NL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Metabolism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Breaking down and building</a:t>
            </a:r>
          </a:p>
          <a:p>
            <a:pPr lvl="1"/>
            <a:r>
              <a:rPr lang="nl-NL" dirty="0" smtClean="0"/>
              <a:t>Anabolism</a:t>
            </a:r>
          </a:p>
          <a:p>
            <a:pPr lvl="1"/>
            <a:r>
              <a:rPr lang="nl-NL" dirty="0" smtClean="0"/>
              <a:t>Catabolism</a:t>
            </a:r>
          </a:p>
          <a:p>
            <a:r>
              <a:rPr lang="nl-NL" dirty="0" smtClean="0"/>
              <a:t>Hormones</a:t>
            </a:r>
          </a:p>
          <a:p>
            <a:endParaRPr lang="nl-NL" dirty="0" smtClean="0"/>
          </a:p>
          <a:p>
            <a:r>
              <a:rPr lang="nl-NL" dirty="0" smtClean="0"/>
              <a:t>Cellular </a:t>
            </a:r>
            <a:r>
              <a:rPr lang="en-GB" dirty="0" smtClean="0"/>
              <a:t>respiration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8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Cellular respiration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492" y="2495369"/>
            <a:ext cx="8946541" cy="1796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800" dirty="0" smtClean="0"/>
              <a:t>C</a:t>
            </a:r>
            <a:r>
              <a:rPr lang="nl-NL" sz="3800" baseline="-25000" dirty="0" smtClean="0"/>
              <a:t>6</a:t>
            </a:r>
            <a:r>
              <a:rPr lang="nl-NL" sz="3800" dirty="0" smtClean="0"/>
              <a:t>H</a:t>
            </a:r>
            <a:r>
              <a:rPr lang="nl-NL" sz="3800" baseline="-25000" dirty="0" smtClean="0"/>
              <a:t>12</a:t>
            </a:r>
            <a:r>
              <a:rPr lang="nl-NL" sz="3800" dirty="0" smtClean="0"/>
              <a:t>O</a:t>
            </a:r>
            <a:r>
              <a:rPr lang="nl-NL" sz="3800" baseline="-25000" dirty="0" smtClean="0"/>
              <a:t>6</a:t>
            </a:r>
            <a:r>
              <a:rPr lang="nl-NL" sz="3800" dirty="0" smtClean="0"/>
              <a:t> + 6 O</a:t>
            </a:r>
            <a:r>
              <a:rPr lang="nl-NL" sz="3800" baseline="-25000" dirty="0" smtClean="0"/>
              <a:t>2</a:t>
            </a:r>
            <a:r>
              <a:rPr lang="nl-NL" sz="3800" dirty="0" smtClean="0"/>
              <a:t> </a:t>
            </a:r>
            <a:r>
              <a:rPr lang="nl-NL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6 CO</a:t>
            </a:r>
            <a:r>
              <a:rPr lang="nl-NL" sz="38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3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+ 6 H</a:t>
            </a:r>
            <a:r>
              <a:rPr lang="nl-NL" sz="38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O + 38 ATP</a:t>
            </a:r>
            <a:endParaRPr lang="nl-NL" sz="3800" baseline="-25000" dirty="0"/>
          </a:p>
        </p:txBody>
      </p:sp>
    </p:spTree>
    <p:extLst>
      <p:ext uri="{BB962C8B-B14F-4D97-AF65-F5344CB8AC3E}">
        <p14:creationId xmlns:p14="http://schemas.microsoft.com/office/powerpoint/2010/main" val="27866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Cellular respiration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492" y="2495369"/>
            <a:ext cx="8946541" cy="1796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800" dirty="0" smtClean="0"/>
              <a:t>C</a:t>
            </a:r>
            <a:r>
              <a:rPr lang="nl-NL" sz="3800" baseline="-25000" dirty="0" smtClean="0"/>
              <a:t>6</a:t>
            </a:r>
            <a:r>
              <a:rPr lang="nl-NL" sz="3800" dirty="0" smtClean="0"/>
              <a:t>H</a:t>
            </a:r>
            <a:r>
              <a:rPr lang="nl-NL" sz="3800" baseline="-25000" dirty="0" smtClean="0"/>
              <a:t>12</a:t>
            </a:r>
            <a:r>
              <a:rPr lang="nl-NL" sz="3800" dirty="0" smtClean="0"/>
              <a:t>O</a:t>
            </a:r>
            <a:r>
              <a:rPr lang="nl-NL" sz="3800" baseline="-25000" dirty="0" smtClean="0"/>
              <a:t>6</a:t>
            </a:r>
            <a:r>
              <a:rPr lang="nl-NL" sz="3800" dirty="0" smtClean="0"/>
              <a:t> + 6 O</a:t>
            </a:r>
            <a:r>
              <a:rPr lang="nl-NL" sz="3800" baseline="-25000" dirty="0" smtClean="0"/>
              <a:t>2</a:t>
            </a:r>
            <a:r>
              <a:rPr lang="nl-NL" sz="3800" dirty="0" smtClean="0"/>
              <a:t> </a:t>
            </a:r>
            <a:r>
              <a:rPr lang="nl-NL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6 CO</a:t>
            </a:r>
            <a:r>
              <a:rPr lang="nl-NL" sz="38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3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+ 6 H</a:t>
            </a:r>
            <a:r>
              <a:rPr lang="nl-NL" sz="38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O + 38 ATP</a:t>
            </a:r>
            <a:endParaRPr lang="nl-NL" sz="38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4187313" y="2421626"/>
            <a:ext cx="1100936" cy="7777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le 5"/>
          <p:cNvSpPr/>
          <p:nvPr/>
        </p:nvSpPr>
        <p:spPr>
          <a:xfrm>
            <a:off x="5835063" y="2421626"/>
            <a:ext cx="1212454" cy="777748"/>
          </a:xfrm>
          <a:prstGeom prst="round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1851793" y="3362632"/>
            <a:ext cx="867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Glucose</a:t>
            </a:r>
            <a:r>
              <a:rPr lang="nl-NL" dirty="0"/>
              <a:t>	</a:t>
            </a:r>
            <a:r>
              <a:rPr lang="nl-NL" dirty="0" smtClean="0"/>
              <a:t>        </a:t>
            </a:r>
            <a:r>
              <a:rPr lang="nl-NL" dirty="0" err="1" smtClean="0"/>
              <a:t>Oxygen</a:t>
            </a:r>
            <a:r>
              <a:rPr lang="nl-NL" dirty="0" smtClean="0"/>
              <a:t>	 </a:t>
            </a:r>
            <a:r>
              <a:rPr lang="nl-NL" dirty="0" smtClean="0"/>
              <a:t>carbon </a:t>
            </a:r>
            <a:r>
              <a:rPr lang="nl-NL" dirty="0" smtClean="0"/>
              <a:t>dioxide      </a:t>
            </a:r>
            <a:r>
              <a:rPr lang="nl-NL" dirty="0" smtClean="0"/>
              <a:t>water </a:t>
            </a:r>
            <a:r>
              <a:rPr lang="nl-NL" dirty="0" smtClean="0"/>
              <a:t>	 </a:t>
            </a:r>
            <a:r>
              <a:rPr lang="nl-NL" dirty="0" smtClean="0"/>
              <a:t>energy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00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oxygen species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GB" dirty="0" smtClean="0"/>
              <a:t>Oxygen radicals</a:t>
            </a:r>
          </a:p>
          <a:p>
            <a:pPr lvl="1"/>
            <a:r>
              <a:rPr lang="en-GB" dirty="0" smtClean="0"/>
              <a:t>Damage DNA/RNA</a:t>
            </a:r>
          </a:p>
          <a:p>
            <a:pPr lvl="1"/>
            <a:r>
              <a:rPr lang="en-GB" dirty="0" smtClean="0"/>
              <a:t>Damage membranes</a:t>
            </a:r>
          </a:p>
          <a:p>
            <a:pPr lvl="1"/>
            <a:r>
              <a:rPr lang="en-GB" dirty="0" smtClean="0"/>
              <a:t>More..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sz="1200" dirty="0" smtClean="0"/>
              <a:t>(ROS not always bad)</a:t>
            </a:r>
            <a:endParaRPr lang="en-GB" sz="1200" dirty="0"/>
          </a:p>
        </p:txBody>
      </p:sp>
      <p:pic>
        <p:nvPicPr>
          <p:cNvPr id="1026" name="Picture 2" descr="Afbeeldingsresultaat voor Reactive oxygen spec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4815" r="4494" b="2419"/>
          <a:stretch/>
        </p:blipFill>
        <p:spPr bwMode="auto">
          <a:xfrm rot="20305069">
            <a:off x="8155860" y="3801565"/>
            <a:ext cx="3495368" cy="1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253204">
            <a:off x="9458949" y="5589611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biotek.com</a:t>
            </a:r>
          </a:p>
        </p:txBody>
      </p:sp>
    </p:spTree>
    <p:extLst>
      <p:ext uri="{BB962C8B-B14F-4D97-AF65-F5344CB8AC3E}">
        <p14:creationId xmlns:p14="http://schemas.microsoft.com/office/powerpoint/2010/main" val="17154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493" y="1949399"/>
            <a:ext cx="3452512" cy="41957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H="1">
            <a:off x="4973424" y="3556068"/>
            <a:ext cx="943897" cy="57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0800000" flipH="1">
            <a:off x="4940715" y="4131255"/>
            <a:ext cx="943897" cy="575187"/>
          </a:xfrm>
          <a:prstGeom prst="rightArrow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97758" y="2442344"/>
            <a:ext cx="3569471" cy="378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O</a:t>
            </a:r>
            <a:r>
              <a:rPr lang="en-GB" baseline="-25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in</a:t>
            </a:r>
          </a:p>
          <a:p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 </a:t>
            </a:r>
            <a:r>
              <a:rPr lang="en-GB" dirty="0" smtClean="0"/>
              <a:t>out</a:t>
            </a:r>
          </a:p>
          <a:p>
            <a:pPr lvl="1"/>
            <a:r>
              <a:rPr lang="en-GB" dirty="0" smtClean="0"/>
              <a:t>Delta O</a:t>
            </a:r>
            <a:r>
              <a:rPr lang="en-GB" baseline="-25000" dirty="0" smtClean="0"/>
              <a:t>2</a:t>
            </a:r>
            <a:endParaRPr lang="en-GB" dirty="0"/>
          </a:p>
          <a:p>
            <a:endParaRPr lang="en-GB" dirty="0"/>
          </a:p>
          <a:p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en-GB" dirty="0"/>
              <a:t> </a:t>
            </a:r>
            <a:r>
              <a:rPr lang="en-GB" dirty="0" smtClean="0"/>
              <a:t>produced</a:t>
            </a:r>
          </a:p>
          <a:p>
            <a:pPr lvl="1"/>
            <a:r>
              <a:rPr lang="en-GB" dirty="0" smtClean="0"/>
              <a:t>Rinse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72485" y="6145161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medicalnewstoday.com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Consequence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Dissolved vs saturation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 </a:t>
            </a:r>
            <a:r>
              <a:rPr lang="en-GB" strike="sngStrike" dirty="0" smtClean="0"/>
              <a:t>Pulse</a:t>
            </a:r>
            <a:r>
              <a:rPr lang="en-GB" dirty="0" smtClean="0"/>
              <a:t> oximetry</a:t>
            </a:r>
          </a:p>
          <a:p>
            <a:pPr lvl="1"/>
            <a:r>
              <a:rPr lang="en-GB" dirty="0" smtClean="0"/>
              <a:t>Requires hemoglobin</a:t>
            </a:r>
          </a:p>
          <a:p>
            <a:r>
              <a:rPr lang="en-GB" dirty="0" smtClean="0"/>
              <a:t>Blood </a:t>
            </a:r>
            <a:r>
              <a:rPr lang="en-GB" dirty="0"/>
              <a:t>gas </a:t>
            </a:r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Sampling</a:t>
            </a:r>
          </a:p>
          <a:p>
            <a:pPr lvl="1"/>
            <a:r>
              <a:rPr lang="en-GB" dirty="0" smtClean="0"/>
              <a:t>Time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Partial pressure</a:t>
            </a:r>
            <a:endParaRPr lang="en-GB" dirty="0"/>
          </a:p>
          <a:p>
            <a:pPr lvl="1"/>
            <a:r>
              <a:rPr lang="en-GB" dirty="0"/>
              <a:t>oxygen dissociation </a:t>
            </a:r>
            <a:r>
              <a:rPr lang="en-GB" dirty="0" smtClean="0"/>
              <a:t>curve</a:t>
            </a:r>
          </a:p>
          <a:p>
            <a:pPr lvl="2"/>
            <a:r>
              <a:rPr lang="en-GB" dirty="0" smtClean="0"/>
              <a:t>pH</a:t>
            </a:r>
          </a:p>
          <a:p>
            <a:pPr lvl="2"/>
            <a:r>
              <a:rPr lang="en-GB" dirty="0" smtClean="0"/>
              <a:t>Temperature</a:t>
            </a:r>
          </a:p>
          <a:p>
            <a:pPr lvl="2"/>
            <a:r>
              <a:rPr lang="en-GB" dirty="0" smtClean="0"/>
              <a:t>PCO</a:t>
            </a:r>
            <a:r>
              <a:rPr lang="en-GB" baseline="-25000" dirty="0" smtClean="0"/>
              <a:t>2</a:t>
            </a:r>
            <a:endParaRPr lang="en-GB" dirty="0" smtClean="0"/>
          </a:p>
          <a:p>
            <a:pPr lvl="2"/>
            <a:r>
              <a:rPr lang="en-GB" dirty="0" smtClean="0"/>
              <a:t>Hemoglobin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of sensor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9938"/>
            <a:ext cx="8946541" cy="4195481"/>
          </a:xfrm>
        </p:spPr>
        <p:txBody>
          <a:bodyPr/>
          <a:lstStyle/>
          <a:p>
            <a:r>
              <a:rPr lang="en-GB" dirty="0" smtClean="0"/>
              <a:t>Dissolved oxygen</a:t>
            </a:r>
          </a:p>
          <a:p>
            <a:pPr lvl="1"/>
            <a:r>
              <a:rPr lang="en-GB" dirty="0" smtClean="0"/>
              <a:t>Versus gaseous</a:t>
            </a:r>
          </a:p>
          <a:p>
            <a:endParaRPr lang="en-GB" dirty="0"/>
          </a:p>
          <a:p>
            <a:r>
              <a:rPr lang="en-GB" dirty="0" smtClean="0"/>
              <a:t>Optical</a:t>
            </a:r>
          </a:p>
          <a:p>
            <a:pPr lvl="1"/>
            <a:r>
              <a:rPr lang="en-GB" dirty="0" smtClean="0"/>
              <a:t>Non-invasive</a:t>
            </a:r>
          </a:p>
          <a:p>
            <a:pPr lvl="1"/>
            <a:r>
              <a:rPr lang="en-GB" dirty="0" smtClean="0"/>
              <a:t>Non-consuming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Optical dissolved oxygen sensor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59" y="2212943"/>
            <a:ext cx="5019099" cy="2300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4245" y="281885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b="1" dirty="0" smtClean="0">
                <a:solidFill>
                  <a:schemeClr val="bg1"/>
                </a:solidFill>
              </a:rPr>
              <a:t>Gas control</a:t>
            </a:r>
            <a:endParaRPr lang="nl-NL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9559" y="302147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b="1" dirty="0" smtClean="0">
                <a:solidFill>
                  <a:schemeClr val="bg1"/>
                </a:solidFill>
              </a:rPr>
              <a:t>Oxygenator</a:t>
            </a:r>
            <a:endParaRPr lang="nl-NL" sz="1100" b="1" dirty="0">
              <a:solidFill>
                <a:schemeClr val="bg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 rot="20671400">
            <a:off x="10028052" y="4510342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Image will reappear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881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Flow-through</a:t>
            </a:r>
            <a:endParaRPr lang="en-GB" dirty="0"/>
          </a:p>
        </p:txBody>
      </p:sp>
      <p:pic>
        <p:nvPicPr>
          <p:cNvPr id="1026" name="Picture 2" descr="Afbeeldingsresultaat voor flow through oxygen sens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r="16026" b="13573"/>
          <a:stretch/>
        </p:blipFill>
        <p:spPr bwMode="auto">
          <a:xfrm>
            <a:off x="5502895" y="452718"/>
            <a:ext cx="2646948" cy="36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85859" y="4078985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presens.de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6187" y="1841601"/>
            <a:ext cx="6180887" cy="400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Non-invasive</a:t>
            </a:r>
          </a:p>
          <a:p>
            <a:r>
              <a:rPr lang="en-GB" dirty="0" smtClean="0"/>
              <a:t>No contact with air</a:t>
            </a:r>
          </a:p>
          <a:p>
            <a:r>
              <a:rPr lang="en-GB" dirty="0"/>
              <a:t>Close to </a:t>
            </a:r>
            <a:r>
              <a:rPr lang="en-GB" dirty="0" smtClean="0"/>
              <a:t>SophistiKate</a:t>
            </a:r>
          </a:p>
          <a:p>
            <a:r>
              <a:rPr lang="en-GB" sz="1600" dirty="0" smtClean="0"/>
              <a:t>(Can be in-line or on-line)</a:t>
            </a:r>
            <a:endParaRPr lang="en-GB" sz="16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Optical </a:t>
            </a:r>
            <a:r>
              <a:rPr lang="en-GB" dirty="0"/>
              <a:t>flow-through</a:t>
            </a:r>
            <a:r>
              <a:rPr lang="en-GB" dirty="0" smtClean="0"/>
              <a:t> </a:t>
            </a:r>
            <a:r>
              <a:rPr lang="en-GB" dirty="0"/>
              <a:t>dissolved </a:t>
            </a:r>
            <a:r>
              <a:rPr lang="en-GB" dirty="0" smtClean="0"/>
              <a:t>oxygen sensor</a:t>
            </a:r>
            <a:endParaRPr lang="en-GB" dirty="0"/>
          </a:p>
        </p:txBody>
      </p:sp>
      <p:pic>
        <p:nvPicPr>
          <p:cNvPr id="1028" name="Picture 4" descr="Product in use image for Vernier Optical DO Pro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09"/>
          <a:stretch/>
        </p:blipFill>
        <p:spPr bwMode="auto">
          <a:xfrm>
            <a:off x="8396074" y="1614910"/>
            <a:ext cx="330952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0324" y="477721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vernier.com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302</Words>
  <Application>Microsoft Office PowerPoint</Application>
  <PresentationFormat>Aangepast</PresentationFormat>
  <Paragraphs>132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Ion</vt:lpstr>
      <vt:lpstr>What do we want?</vt:lpstr>
      <vt:lpstr>Metabolism</vt:lpstr>
      <vt:lpstr>Cellular respiration</vt:lpstr>
      <vt:lpstr>Cellular respiration</vt:lpstr>
      <vt:lpstr>Reactive oxygen species</vt:lpstr>
      <vt:lpstr>Consequence</vt:lpstr>
      <vt:lpstr>Dissolved vs saturation</vt:lpstr>
      <vt:lpstr>Type of sensor</vt:lpstr>
      <vt:lpstr>Flow-through</vt:lpstr>
      <vt:lpstr>Sensor range</vt:lpstr>
      <vt:lpstr>But..</vt:lpstr>
      <vt:lpstr>Response time</vt:lpstr>
      <vt:lpstr>Accuracy</vt:lpstr>
      <vt:lpstr>Machine perfusion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Metabolism</dc:title>
  <dc:creator>Ewout</dc:creator>
  <cp:lastModifiedBy>Bergsma, E (chir)</cp:lastModifiedBy>
  <cp:revision>92</cp:revision>
  <dcterms:created xsi:type="dcterms:W3CDTF">2018-12-02T11:32:42Z</dcterms:created>
  <dcterms:modified xsi:type="dcterms:W3CDTF">2018-12-09T16:13:12Z</dcterms:modified>
</cp:coreProperties>
</file>