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946" y="2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374050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50" b="1" i="0">
                <a:solidFill>
                  <a:srgbClr val="374050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5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19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45719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399" y="838199"/>
            <a:ext cx="76200" cy="381000"/>
          </a:xfrm>
          <a:custGeom>
            <a:avLst/>
            <a:gdLst/>
            <a:ahLst/>
            <a:cxnLst/>
            <a:rect l="l" t="t" r="r" b="b"/>
            <a:pathLst>
              <a:path w="76200" h="381000">
                <a:moveTo>
                  <a:pt x="76199" y="380999"/>
                </a:moveTo>
                <a:lnTo>
                  <a:pt x="0" y="380999"/>
                </a:lnTo>
                <a:lnTo>
                  <a:pt x="0" y="0"/>
                </a:lnTo>
                <a:lnTo>
                  <a:pt x="76199" y="0"/>
                </a:lnTo>
                <a:lnTo>
                  <a:pt x="76199" y="38099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0300" y="795982"/>
            <a:ext cx="2676525" cy="4038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50" b="1" i="0">
                <a:solidFill>
                  <a:srgbClr val="1F2937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1700" y="1682750"/>
            <a:ext cx="7430134" cy="2098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rgbClr val="374050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01138" y="6424878"/>
            <a:ext cx="1198879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DejaVu Sans"/>
                <a:cs typeface="DejaVu Sans"/>
              </a:defRPr>
            </a:lvl1pPr>
          </a:lstStyle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1999" y="609599"/>
                </a:moveTo>
                <a:lnTo>
                  <a:pt x="0" y="6095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09599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37890" y="896078"/>
            <a:ext cx="9916160" cy="126365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 marR="5080" algn="ctr">
              <a:lnSpc>
                <a:spcPts val="3000"/>
              </a:lnSpc>
              <a:spcBef>
                <a:spcPts val="820"/>
              </a:spcBef>
            </a:pPr>
            <a:r>
              <a:rPr sz="3100" spc="-235" dirty="0">
                <a:solidFill>
                  <a:srgbClr val="B91B1B"/>
                </a:solidFill>
              </a:rPr>
              <a:t>Predictive</a:t>
            </a:r>
            <a:r>
              <a:rPr sz="3100" spc="-65" dirty="0">
                <a:solidFill>
                  <a:srgbClr val="B91B1B"/>
                </a:solidFill>
              </a:rPr>
              <a:t> </a:t>
            </a:r>
            <a:r>
              <a:rPr sz="3100" spc="-240" dirty="0">
                <a:solidFill>
                  <a:srgbClr val="B91B1B"/>
                </a:solidFill>
              </a:rPr>
              <a:t>Sepsis</a:t>
            </a:r>
            <a:r>
              <a:rPr sz="3100" spc="-60" dirty="0">
                <a:solidFill>
                  <a:srgbClr val="B91B1B"/>
                </a:solidFill>
              </a:rPr>
              <a:t> </a:t>
            </a:r>
            <a:r>
              <a:rPr sz="3100" spc="-245" dirty="0">
                <a:solidFill>
                  <a:srgbClr val="B91B1B"/>
                </a:solidFill>
              </a:rPr>
              <a:t>Detection</a:t>
            </a:r>
            <a:r>
              <a:rPr sz="3100" spc="-60" dirty="0">
                <a:solidFill>
                  <a:srgbClr val="B91B1B"/>
                </a:solidFill>
              </a:rPr>
              <a:t> </a:t>
            </a:r>
            <a:r>
              <a:rPr sz="3100" spc="-270" dirty="0">
                <a:solidFill>
                  <a:srgbClr val="B91B1B"/>
                </a:solidFill>
              </a:rPr>
              <a:t>and</a:t>
            </a:r>
            <a:r>
              <a:rPr sz="3100" spc="-60" dirty="0">
                <a:solidFill>
                  <a:srgbClr val="B91B1B"/>
                </a:solidFill>
              </a:rPr>
              <a:t> </a:t>
            </a:r>
            <a:r>
              <a:rPr sz="3100" spc="-245" dirty="0">
                <a:solidFill>
                  <a:srgbClr val="B91B1B"/>
                </a:solidFill>
              </a:rPr>
              <a:t>Post-</a:t>
            </a:r>
            <a:r>
              <a:rPr sz="3100" spc="-310" dirty="0">
                <a:solidFill>
                  <a:srgbClr val="B91B1B"/>
                </a:solidFill>
              </a:rPr>
              <a:t>Op</a:t>
            </a:r>
            <a:r>
              <a:rPr sz="3100" spc="-60" dirty="0">
                <a:solidFill>
                  <a:srgbClr val="B91B1B"/>
                </a:solidFill>
              </a:rPr>
              <a:t> </a:t>
            </a:r>
            <a:r>
              <a:rPr sz="3100" spc="-254" dirty="0">
                <a:solidFill>
                  <a:srgbClr val="B91B1B"/>
                </a:solidFill>
              </a:rPr>
              <a:t>Health</a:t>
            </a:r>
            <a:r>
              <a:rPr sz="3100" spc="-60" dirty="0">
                <a:solidFill>
                  <a:srgbClr val="B91B1B"/>
                </a:solidFill>
              </a:rPr>
              <a:t> </a:t>
            </a:r>
            <a:r>
              <a:rPr sz="3100" spc="-200" dirty="0">
                <a:solidFill>
                  <a:srgbClr val="B91B1B"/>
                </a:solidFill>
              </a:rPr>
              <a:t>Report </a:t>
            </a:r>
            <a:r>
              <a:rPr sz="3100" spc="-275" dirty="0">
                <a:solidFill>
                  <a:srgbClr val="B91B1B"/>
                </a:solidFill>
              </a:rPr>
              <a:t>Automation</a:t>
            </a:r>
            <a:endParaRPr sz="3100"/>
          </a:p>
          <a:p>
            <a:pPr algn="ctr">
              <a:lnSpc>
                <a:spcPct val="100000"/>
              </a:lnSpc>
              <a:spcBef>
                <a:spcPts val="625"/>
              </a:spcBef>
            </a:pPr>
            <a:r>
              <a:rPr sz="2000" b="0" spc="-160" dirty="0">
                <a:solidFill>
                  <a:srgbClr val="4A5462"/>
                </a:solidFill>
                <a:latin typeface="Montserrat Medium"/>
                <a:cs typeface="Montserrat Medium"/>
              </a:rPr>
              <a:t>PBL</a:t>
            </a:r>
            <a:r>
              <a:rPr sz="2000" b="0" spc="-40" dirty="0">
                <a:solidFill>
                  <a:srgbClr val="4A5462"/>
                </a:solidFill>
                <a:latin typeface="Montserrat Medium"/>
                <a:cs typeface="Montserrat Medium"/>
              </a:rPr>
              <a:t> </a:t>
            </a:r>
            <a:r>
              <a:rPr sz="2000" b="0" spc="-45" dirty="0">
                <a:solidFill>
                  <a:srgbClr val="4A5462"/>
                </a:solidFill>
                <a:latin typeface="Montserrat Medium"/>
                <a:cs typeface="Montserrat Medium"/>
              </a:rPr>
              <a:t>Presentation</a:t>
            </a:r>
            <a:endParaRPr sz="2000">
              <a:latin typeface="Montserrat Medium"/>
              <a:cs typeface="Montserrat Medi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28443" y="2701925"/>
            <a:ext cx="153543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74050"/>
                </a:solidFill>
                <a:latin typeface="DejaVu Sans"/>
                <a:cs typeface="DejaVu Sans"/>
              </a:rPr>
              <a:t>Presented </a:t>
            </a:r>
            <a:r>
              <a:rPr sz="1500" b="1" spc="-25" dirty="0">
                <a:solidFill>
                  <a:srgbClr val="374050"/>
                </a:solidFill>
                <a:latin typeface="DejaVu Sans"/>
                <a:cs typeface="DejaVu Sans"/>
              </a:rPr>
              <a:t>By:</a:t>
            </a:r>
            <a:endParaRPr sz="15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41166" y="3068773"/>
            <a:ext cx="144970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1200" spc="-35" dirty="0">
                <a:latin typeface="DejaVu Sans"/>
                <a:cs typeface="DejaVu Sans"/>
              </a:rPr>
              <a:t>Tanmay</a:t>
            </a:r>
            <a:r>
              <a:rPr sz="1200" spc="-4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Kalinkar</a:t>
            </a:r>
            <a:endParaRPr sz="120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23070521189, Vth, </a:t>
            </a:r>
            <a:r>
              <a:rPr sz="1050" spc="-50" dirty="0">
                <a:solidFill>
                  <a:srgbClr val="6A7280"/>
                </a:solidFill>
                <a:latin typeface="DejaVu Sans"/>
                <a:cs typeface="DejaVu Sans"/>
              </a:rPr>
              <a:t>C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46154" y="3068773"/>
            <a:ext cx="1449705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6096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Siddhesh</a:t>
            </a:r>
            <a:r>
              <a:rPr sz="1200" spc="-60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Mawale</a:t>
            </a:r>
            <a:endParaRPr sz="12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23070521229, Vth, </a:t>
            </a:r>
            <a:r>
              <a:rPr sz="1050" spc="-50" dirty="0">
                <a:solidFill>
                  <a:srgbClr val="6A7280"/>
                </a:solidFill>
                <a:latin typeface="DejaVu Sans"/>
                <a:cs typeface="DejaVu Sans"/>
              </a:rPr>
              <a:t>C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1141" y="3068773"/>
            <a:ext cx="1499870" cy="4667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dirty="0">
                <a:latin typeface="DejaVu Sans"/>
                <a:cs typeface="DejaVu Sans"/>
              </a:rPr>
              <a:t>Eavam</a:t>
            </a:r>
            <a:r>
              <a:rPr sz="1200" spc="-45" dirty="0">
                <a:latin typeface="DejaVu Sans"/>
                <a:cs typeface="DejaVu Sans"/>
              </a:rPr>
              <a:t> </a:t>
            </a:r>
            <a:r>
              <a:rPr sz="1200" spc="-10" dirty="0">
                <a:latin typeface="DejaVu Sans"/>
                <a:cs typeface="DejaVu Sans"/>
              </a:rPr>
              <a:t>Margamwar</a:t>
            </a:r>
            <a:endParaRPr sz="1200">
              <a:latin typeface="DejaVu Sans"/>
              <a:cs typeface="DejaVu Sans"/>
            </a:endParaRPr>
          </a:p>
          <a:p>
            <a:pPr marL="37465">
              <a:lnSpc>
                <a:spcPct val="100000"/>
              </a:lnSpc>
              <a:spcBef>
                <a:spcPts val="36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23070521209, Vth, </a:t>
            </a:r>
            <a:r>
              <a:rPr sz="1050" spc="-50" dirty="0">
                <a:solidFill>
                  <a:srgbClr val="6A7280"/>
                </a:solidFill>
                <a:latin typeface="DejaVu Sans"/>
                <a:cs typeface="DejaVu Sans"/>
              </a:rPr>
              <a:t>C</a:t>
            </a:r>
            <a:endParaRPr sz="105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00413" y="3850068"/>
            <a:ext cx="2391410" cy="6299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Under</a:t>
            </a:r>
            <a:r>
              <a:rPr sz="1350" b="1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the</a:t>
            </a:r>
            <a:r>
              <a:rPr sz="1350" b="1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guidance</a:t>
            </a:r>
            <a:r>
              <a:rPr sz="1350" b="1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spc="-25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endParaRPr sz="13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705"/>
              </a:spcBef>
            </a:pPr>
            <a:r>
              <a:rPr sz="1500" spc="-20" dirty="0">
                <a:solidFill>
                  <a:srgbClr val="B91B1B"/>
                </a:solidFill>
                <a:latin typeface="DejaVu Sans"/>
                <a:cs typeface="DejaVu Sans"/>
              </a:rPr>
              <a:t>Dr.</a:t>
            </a:r>
            <a:r>
              <a:rPr sz="1500" spc="-70" dirty="0">
                <a:solidFill>
                  <a:srgbClr val="B91B1B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B91B1B"/>
                </a:solidFill>
                <a:latin typeface="DejaVu Sans"/>
                <a:cs typeface="DejaVu Sans"/>
              </a:rPr>
              <a:t>Pradnya</a:t>
            </a:r>
            <a:r>
              <a:rPr sz="1500" spc="-70" dirty="0">
                <a:solidFill>
                  <a:srgbClr val="B91B1B"/>
                </a:solidFill>
                <a:latin typeface="DejaVu Sans"/>
                <a:cs typeface="DejaVu Sans"/>
              </a:rPr>
              <a:t> </a:t>
            </a:r>
            <a:r>
              <a:rPr sz="1500" dirty="0">
                <a:solidFill>
                  <a:srgbClr val="B91B1B"/>
                </a:solidFill>
                <a:latin typeface="DejaVu Sans"/>
                <a:cs typeface="DejaVu Sans"/>
              </a:rPr>
              <a:t>Sulas</a:t>
            </a:r>
            <a:r>
              <a:rPr sz="1500" spc="-65" dirty="0">
                <a:solidFill>
                  <a:srgbClr val="B91B1B"/>
                </a:solidFill>
                <a:latin typeface="DejaVu Sans"/>
                <a:cs typeface="DejaVu Sans"/>
              </a:rPr>
              <a:t> </a:t>
            </a:r>
            <a:r>
              <a:rPr sz="1500" spc="-10" dirty="0">
                <a:solidFill>
                  <a:srgbClr val="B91B1B"/>
                </a:solidFill>
                <a:latin typeface="DejaVu Sans"/>
                <a:cs typeface="DejaVu Sans"/>
              </a:rPr>
              <a:t>Borkar</a:t>
            </a:r>
            <a:endParaRPr sz="1500">
              <a:latin typeface="DejaVu Sans"/>
              <a:cs typeface="DejaVu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6029959"/>
            <a:ext cx="12192000" cy="762000"/>
            <a:chOff x="0" y="4495799"/>
            <a:chExt cx="12192000" cy="762000"/>
          </a:xfrm>
        </p:grpSpPr>
        <p:sp>
          <p:nvSpPr>
            <p:cNvPr id="10" name="object 10"/>
            <p:cNvSpPr/>
            <p:nvPr/>
          </p:nvSpPr>
          <p:spPr>
            <a:xfrm>
              <a:off x="0" y="44957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0" y="48767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04799" y="6483984"/>
            <a:ext cx="4380230" cy="20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Symbiosis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Institute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Technology,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Nagpur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Campus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5"/>
          </p:nvPr>
        </p:nvSpPr>
        <p:spPr>
          <a:xfrm>
            <a:off x="10701138" y="7959038"/>
            <a:ext cx="1198879" cy="15875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195" dirty="0"/>
              <a:t>Introduction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81175"/>
            <a:ext cx="114299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1621789"/>
            <a:ext cx="7017384" cy="1816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35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affects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50</a:t>
            </a:r>
            <a:r>
              <a:rPr sz="135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million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globally</a:t>
            </a:r>
            <a:r>
              <a:rPr sz="135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11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million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deaths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per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year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(20%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global mortality).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350">
              <a:latin typeface="DejaVu Sans"/>
              <a:cs typeface="DejaVu Sans"/>
            </a:endParaRPr>
          </a:p>
          <a:p>
            <a:pPr marL="12700" marR="125730">
              <a:lnSpc>
                <a:spcPct val="129600"/>
              </a:lnSpc>
              <a:spcBef>
                <a:spcPts val="5"/>
              </a:spcBef>
            </a:pPr>
            <a:r>
              <a:rPr sz="1350" b="1" spc="-20" dirty="0">
                <a:solidFill>
                  <a:srgbClr val="374050"/>
                </a:solidFill>
                <a:latin typeface="DejaVu Sans"/>
                <a:cs typeface="DejaVu Sans"/>
              </a:rPr>
              <a:t>Traditional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35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(qSOFA,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SOFA)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often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fails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early,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non-ICU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identification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due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infrequent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monitoring.</a:t>
            </a:r>
            <a:endParaRPr sz="135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13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Manual post-op monitoring</a:t>
            </a:r>
            <a:r>
              <a:rPr sz="1350" b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(vital signs every 4–8h) delays detection </a:t>
            </a:r>
            <a:r>
              <a:rPr sz="1350" spc="-25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endParaRPr sz="1350">
              <a:latin typeface="DejaVu Sans"/>
              <a:cs typeface="DejaVu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43174"/>
            <a:ext cx="114299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305175"/>
            <a:ext cx="114299" cy="11430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0300" y="3473450"/>
            <a:ext cx="12674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complications.</a:t>
            </a:r>
            <a:endParaRPr sz="1350">
              <a:latin typeface="DejaVu Sans"/>
              <a:cs typeface="DejaVu Sans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067175"/>
            <a:ext cx="114299" cy="1143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0300" y="3968750"/>
            <a:ext cx="7140575" cy="4360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Machine</a:t>
            </a:r>
            <a:r>
              <a:rPr sz="135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learning,</a:t>
            </a:r>
            <a:r>
              <a:rPr sz="135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remote</a:t>
            </a:r>
            <a:r>
              <a:rPr sz="135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monitoring</a:t>
            </a:r>
            <a:r>
              <a:rPr sz="135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&amp;</a:t>
            </a:r>
            <a:r>
              <a:rPr sz="135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automated</a:t>
            </a:r>
            <a:r>
              <a:rPr sz="135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reports</a:t>
            </a:r>
            <a:r>
              <a:rPr sz="135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proposed</a:t>
            </a:r>
            <a:r>
              <a:rPr sz="135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25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lang="en-IN" sz="13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lang="en-IN" sz="1350" dirty="0">
                <a:solidFill>
                  <a:srgbClr val="374050"/>
                </a:solidFill>
                <a:latin typeface="DejaVu Sans"/>
              </a:rPr>
              <a:t>bridge these gaps.</a:t>
            </a:r>
            <a:endParaRPr sz="1350" dirty="0">
              <a:solidFill>
                <a:srgbClr val="374050"/>
              </a:solidFill>
              <a:latin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43000" y="6170536"/>
            <a:ext cx="160210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bridge</a:t>
            </a:r>
            <a:r>
              <a:rPr sz="135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these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gaps.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9372599" y="2209799"/>
            <a:ext cx="1219200" cy="1219200"/>
            <a:chOff x="9372599" y="2209799"/>
            <a:chExt cx="1219200" cy="1219200"/>
          </a:xfrm>
        </p:grpSpPr>
        <p:sp>
          <p:nvSpPr>
            <p:cNvPr id="12" name="object 12"/>
            <p:cNvSpPr/>
            <p:nvPr/>
          </p:nvSpPr>
          <p:spPr>
            <a:xfrm>
              <a:off x="9372599" y="22097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2" y="1212602"/>
                  </a:lnTo>
                  <a:lnTo>
                    <a:pt x="476030" y="1204387"/>
                  </a:lnTo>
                  <a:lnTo>
                    <a:pt x="432642" y="1192950"/>
                  </a:lnTo>
                  <a:lnTo>
                    <a:pt x="390211" y="1178354"/>
                  </a:lnTo>
                  <a:lnTo>
                    <a:pt x="348961" y="1160672"/>
                  </a:lnTo>
                  <a:lnTo>
                    <a:pt x="309124" y="1140003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7" y="1061283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7"/>
                  </a:lnTo>
                  <a:lnTo>
                    <a:pt x="65087" y="883679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6"/>
                  </a:lnTo>
                  <a:lnTo>
                    <a:pt x="18267" y="461479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7" y="129020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4" y="8973"/>
                  </a:lnTo>
                  <a:lnTo>
                    <a:pt x="757721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9" y="65088"/>
                  </a:lnTo>
                  <a:lnTo>
                    <a:pt x="922996" y="86728"/>
                  </a:lnTo>
                  <a:lnTo>
                    <a:pt x="960614" y="111202"/>
                  </a:lnTo>
                  <a:lnTo>
                    <a:pt x="996325" y="138372"/>
                  </a:lnTo>
                  <a:lnTo>
                    <a:pt x="1029939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1" y="348962"/>
                  </a:lnTo>
                  <a:lnTo>
                    <a:pt x="1178353" y="390212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3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7" y="624564"/>
                  </a:lnTo>
                  <a:lnTo>
                    <a:pt x="1216265" y="669351"/>
                  </a:lnTo>
                  <a:lnTo>
                    <a:pt x="1210225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5" y="842883"/>
                  </a:lnTo>
                  <a:lnTo>
                    <a:pt x="1154111" y="883679"/>
                  </a:lnTo>
                  <a:lnTo>
                    <a:pt x="1132471" y="922997"/>
                  </a:lnTo>
                  <a:lnTo>
                    <a:pt x="1107996" y="960616"/>
                  </a:lnTo>
                  <a:lnTo>
                    <a:pt x="1080825" y="996326"/>
                  </a:lnTo>
                  <a:lnTo>
                    <a:pt x="1051103" y="1029940"/>
                  </a:lnTo>
                  <a:lnTo>
                    <a:pt x="1018981" y="1061283"/>
                  </a:lnTo>
                  <a:lnTo>
                    <a:pt x="984639" y="1090178"/>
                  </a:lnTo>
                  <a:lnTo>
                    <a:pt x="948273" y="1116463"/>
                  </a:lnTo>
                  <a:lnTo>
                    <a:pt x="910074" y="1140002"/>
                  </a:lnTo>
                  <a:lnTo>
                    <a:pt x="870238" y="1160672"/>
                  </a:lnTo>
                  <a:lnTo>
                    <a:pt x="828987" y="1178354"/>
                  </a:lnTo>
                  <a:lnTo>
                    <a:pt x="786557" y="1192950"/>
                  </a:lnTo>
                  <a:lnTo>
                    <a:pt x="743169" y="1204387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696449" y="2581137"/>
              <a:ext cx="571500" cy="488315"/>
            </a:xfrm>
            <a:custGeom>
              <a:avLst/>
              <a:gdLst/>
              <a:ahLst/>
              <a:cxnLst/>
              <a:rect l="l" t="t" r="r" b="b"/>
              <a:pathLst>
                <a:path w="571500" h="488314">
                  <a:moveTo>
                    <a:pt x="9711" y="221742"/>
                  </a:moveTo>
                  <a:lnTo>
                    <a:pt x="5509" y="208150"/>
                  </a:lnTo>
                  <a:lnTo>
                    <a:pt x="2469" y="194213"/>
                  </a:lnTo>
                  <a:lnTo>
                    <a:pt x="622" y="180004"/>
                  </a:lnTo>
                  <a:lnTo>
                    <a:pt x="0" y="165596"/>
                  </a:lnTo>
                  <a:lnTo>
                    <a:pt x="0" y="159122"/>
                  </a:lnTo>
                  <a:lnTo>
                    <a:pt x="6389" y="114636"/>
                  </a:lnTo>
                  <a:lnTo>
                    <a:pt x="24763" y="73713"/>
                  </a:lnTo>
                  <a:lnTo>
                    <a:pt x="53138" y="40211"/>
                  </a:lnTo>
                  <a:lnTo>
                    <a:pt x="89882" y="15544"/>
                  </a:lnTo>
                  <a:lnTo>
                    <a:pt x="133275" y="1737"/>
                  </a:lnTo>
                  <a:lnTo>
                    <a:pt x="171362" y="0"/>
                  </a:lnTo>
                  <a:lnTo>
                    <a:pt x="208257" y="7178"/>
                  </a:lnTo>
                  <a:lnTo>
                    <a:pt x="242430" y="22770"/>
                  </a:lnTo>
                  <a:lnTo>
                    <a:pt x="272355" y="46273"/>
                  </a:lnTo>
                  <a:lnTo>
                    <a:pt x="285750" y="59668"/>
                  </a:lnTo>
                  <a:lnTo>
                    <a:pt x="534840" y="59668"/>
                  </a:lnTo>
                  <a:lnTo>
                    <a:pt x="546736" y="73713"/>
                  </a:lnTo>
                  <a:lnTo>
                    <a:pt x="564719" y="113358"/>
                  </a:lnTo>
                  <a:lnTo>
                    <a:pt x="205047" y="113358"/>
                  </a:lnTo>
                  <a:lnTo>
                    <a:pt x="197353" y="114636"/>
                  </a:lnTo>
                  <a:lnTo>
                    <a:pt x="145219" y="215045"/>
                  </a:lnTo>
                  <a:lnTo>
                    <a:pt x="143879" y="218393"/>
                  </a:lnTo>
                  <a:lnTo>
                    <a:pt x="140707" y="220402"/>
                  </a:lnTo>
                  <a:lnTo>
                    <a:pt x="15626" y="220402"/>
                  </a:lnTo>
                  <a:lnTo>
                    <a:pt x="12278" y="220960"/>
                  </a:lnTo>
                  <a:lnTo>
                    <a:pt x="9711" y="221742"/>
                  </a:lnTo>
                  <a:close/>
                </a:path>
                <a:path w="571500" h="488314">
                  <a:moveTo>
                    <a:pt x="534840" y="59668"/>
                  </a:moveTo>
                  <a:lnTo>
                    <a:pt x="285750" y="59668"/>
                  </a:lnTo>
                  <a:lnTo>
                    <a:pt x="299144" y="46273"/>
                  </a:lnTo>
                  <a:lnTo>
                    <a:pt x="329069" y="22770"/>
                  </a:lnTo>
                  <a:lnTo>
                    <a:pt x="363242" y="7178"/>
                  </a:lnTo>
                  <a:lnTo>
                    <a:pt x="400137" y="0"/>
                  </a:lnTo>
                  <a:lnTo>
                    <a:pt x="438224" y="1737"/>
                  </a:lnTo>
                  <a:lnTo>
                    <a:pt x="481617" y="15544"/>
                  </a:lnTo>
                  <a:lnTo>
                    <a:pt x="518361" y="40211"/>
                  </a:lnTo>
                  <a:lnTo>
                    <a:pt x="534840" y="59668"/>
                  </a:lnTo>
                  <a:close/>
                </a:path>
                <a:path w="571500" h="488314">
                  <a:moveTo>
                    <a:pt x="286754" y="256233"/>
                  </a:moveTo>
                  <a:lnTo>
                    <a:pt x="229827" y="129096"/>
                  </a:lnTo>
                  <a:lnTo>
                    <a:pt x="205047" y="113358"/>
                  </a:lnTo>
                  <a:lnTo>
                    <a:pt x="564719" y="113358"/>
                  </a:lnTo>
                  <a:lnTo>
                    <a:pt x="565022" y="114026"/>
                  </a:lnTo>
                  <a:lnTo>
                    <a:pt x="570041" y="148965"/>
                  </a:lnTo>
                  <a:lnTo>
                    <a:pt x="356964" y="148965"/>
                  </a:lnTo>
                  <a:lnTo>
                    <a:pt x="349572" y="149997"/>
                  </a:lnTo>
                  <a:lnTo>
                    <a:pt x="342872" y="152955"/>
                  </a:lnTo>
                  <a:lnTo>
                    <a:pt x="337217" y="157629"/>
                  </a:lnTo>
                  <a:lnTo>
                    <a:pt x="332965" y="163810"/>
                  </a:lnTo>
                  <a:lnTo>
                    <a:pt x="286754" y="256233"/>
                  </a:lnTo>
                  <a:close/>
                </a:path>
                <a:path w="571500" h="488314">
                  <a:moveTo>
                    <a:pt x="562235" y="220402"/>
                  </a:moveTo>
                  <a:lnTo>
                    <a:pt x="411546" y="220402"/>
                  </a:lnTo>
                  <a:lnTo>
                    <a:pt x="408363" y="218393"/>
                  </a:lnTo>
                  <a:lnTo>
                    <a:pt x="406858" y="215491"/>
                  </a:lnTo>
                  <a:lnTo>
                    <a:pt x="380962" y="163810"/>
                  </a:lnTo>
                  <a:lnTo>
                    <a:pt x="377712" y="159122"/>
                  </a:lnTo>
                  <a:lnTo>
                    <a:pt x="376653" y="157629"/>
                  </a:lnTo>
                  <a:lnTo>
                    <a:pt x="370962" y="152955"/>
                  </a:lnTo>
                  <a:lnTo>
                    <a:pt x="364244" y="149997"/>
                  </a:lnTo>
                  <a:lnTo>
                    <a:pt x="356964" y="148965"/>
                  </a:lnTo>
                  <a:lnTo>
                    <a:pt x="570041" y="148965"/>
                  </a:lnTo>
                  <a:lnTo>
                    <a:pt x="571500" y="159122"/>
                  </a:lnTo>
                  <a:lnTo>
                    <a:pt x="571500" y="165596"/>
                  </a:lnTo>
                  <a:lnTo>
                    <a:pt x="570915" y="179669"/>
                  </a:lnTo>
                  <a:lnTo>
                    <a:pt x="569169" y="193544"/>
                  </a:lnTo>
                  <a:lnTo>
                    <a:pt x="566273" y="207146"/>
                  </a:lnTo>
                  <a:lnTo>
                    <a:pt x="562235" y="220402"/>
                  </a:lnTo>
                  <a:close/>
                </a:path>
                <a:path w="571500" h="488314">
                  <a:moveTo>
                    <a:pt x="285750" y="488293"/>
                  </a:moveTo>
                  <a:lnTo>
                    <a:pt x="48443" y="283468"/>
                  </a:lnTo>
                  <a:lnTo>
                    <a:pt x="39848" y="273980"/>
                  </a:lnTo>
                  <a:lnTo>
                    <a:pt x="136959" y="273980"/>
                  </a:lnTo>
                  <a:lnTo>
                    <a:pt x="155252" y="271244"/>
                  </a:lnTo>
                  <a:lnTo>
                    <a:pt x="171631" y="263474"/>
                  </a:lnTo>
                  <a:lnTo>
                    <a:pt x="185100" y="251330"/>
                  </a:lnTo>
                  <a:lnTo>
                    <a:pt x="194667" y="235471"/>
                  </a:lnTo>
                  <a:lnTo>
                    <a:pt x="206387" y="207343"/>
                  </a:lnTo>
                  <a:lnTo>
                    <a:pt x="261416" y="329568"/>
                  </a:lnTo>
                  <a:lnTo>
                    <a:pt x="265478" y="336014"/>
                  </a:lnTo>
                  <a:lnTo>
                    <a:pt x="271057" y="340953"/>
                  </a:lnTo>
                  <a:lnTo>
                    <a:pt x="277788" y="344134"/>
                  </a:lnTo>
                  <a:lnTo>
                    <a:pt x="285303" y="345306"/>
                  </a:lnTo>
                  <a:lnTo>
                    <a:pt x="456877" y="345306"/>
                  </a:lnTo>
                  <a:lnTo>
                    <a:pt x="316669" y="476126"/>
                  </a:lnTo>
                  <a:lnTo>
                    <a:pt x="309922" y="481324"/>
                  </a:lnTo>
                  <a:lnTo>
                    <a:pt x="302381" y="485140"/>
                  </a:lnTo>
                  <a:lnTo>
                    <a:pt x="294254" y="487491"/>
                  </a:lnTo>
                  <a:lnTo>
                    <a:pt x="285750" y="488293"/>
                  </a:lnTo>
                  <a:close/>
                </a:path>
                <a:path w="571500" h="488314">
                  <a:moveTo>
                    <a:pt x="456877" y="345306"/>
                  </a:moveTo>
                  <a:lnTo>
                    <a:pt x="285303" y="345306"/>
                  </a:lnTo>
                  <a:lnTo>
                    <a:pt x="292860" y="344337"/>
                  </a:lnTo>
                  <a:lnTo>
                    <a:pt x="299716" y="341400"/>
                  </a:lnTo>
                  <a:lnTo>
                    <a:pt x="305505" y="336705"/>
                  </a:lnTo>
                  <a:lnTo>
                    <a:pt x="309860" y="330461"/>
                  </a:lnTo>
                  <a:lnTo>
                    <a:pt x="357187" y="235694"/>
                  </a:lnTo>
                  <a:lnTo>
                    <a:pt x="359085" y="239490"/>
                  </a:lnTo>
                  <a:lnTo>
                    <a:pt x="368968" y="253843"/>
                  </a:lnTo>
                  <a:lnTo>
                    <a:pt x="382148" y="264744"/>
                  </a:lnTo>
                  <a:lnTo>
                    <a:pt x="397777" y="271668"/>
                  </a:lnTo>
                  <a:lnTo>
                    <a:pt x="414213" y="273980"/>
                  </a:lnTo>
                  <a:lnTo>
                    <a:pt x="531747" y="273980"/>
                  </a:lnTo>
                  <a:lnTo>
                    <a:pt x="527617" y="278780"/>
                  </a:lnTo>
                  <a:lnTo>
                    <a:pt x="523162" y="283468"/>
                  </a:lnTo>
                  <a:lnTo>
                    <a:pt x="456877" y="345306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029799" y="3547744"/>
            <a:ext cx="19050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695" marR="5080" indent="-214629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Early detection can 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improve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survival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rates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by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6A7280"/>
                </a:solidFill>
                <a:latin typeface="DejaVu Sans"/>
                <a:cs typeface="DejaVu Sans"/>
              </a:rPr>
              <a:t>80%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6101079"/>
            <a:ext cx="12192000" cy="685800"/>
            <a:chOff x="0" y="4190999"/>
            <a:chExt cx="12192000" cy="685800"/>
          </a:xfrm>
        </p:grpSpPr>
        <p:sp>
          <p:nvSpPr>
            <p:cNvPr id="16" name="object 16"/>
            <p:cNvSpPr/>
            <p:nvPr/>
          </p:nvSpPr>
          <p:spPr>
            <a:xfrm>
              <a:off x="0" y="4190999"/>
              <a:ext cx="12192000" cy="304800"/>
            </a:xfrm>
            <a:custGeom>
              <a:avLst/>
              <a:gdLst/>
              <a:ahLst/>
              <a:cxnLst/>
              <a:rect l="l" t="t" r="r" b="b"/>
              <a:pathLst>
                <a:path w="12192000" h="304800">
                  <a:moveTo>
                    <a:pt x="121919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047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0" y="44957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04799" y="6478905"/>
            <a:ext cx="580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Predictive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Post-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Op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Health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Automation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0300" y="781127"/>
            <a:ext cx="26644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4" dirty="0"/>
              <a:t>Literature</a:t>
            </a:r>
            <a:r>
              <a:rPr sz="2600" spc="-95" dirty="0"/>
              <a:t> </a:t>
            </a:r>
            <a:r>
              <a:rPr sz="2600" spc="-215" dirty="0"/>
              <a:t>Review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1781175"/>
            <a:ext cx="114299" cy="114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0300" y="1621789"/>
            <a:ext cx="6948805" cy="21051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>
              <a:lnSpc>
                <a:spcPct val="129600"/>
              </a:lnSpc>
              <a:spcBef>
                <a:spcPts val="100"/>
              </a:spcBef>
            </a:pPr>
            <a:r>
              <a:rPr sz="1350" b="1" spc="-20" dirty="0">
                <a:solidFill>
                  <a:srgbClr val="374050"/>
                </a:solidFill>
                <a:latin typeface="DejaVu Sans"/>
                <a:cs typeface="DejaVu Sans"/>
              </a:rPr>
              <a:t>Traditional</a:t>
            </a:r>
            <a:r>
              <a:rPr sz="1350" b="1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scoring</a:t>
            </a:r>
            <a:r>
              <a:rPr sz="1350" b="1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25" dirty="0">
                <a:solidFill>
                  <a:srgbClr val="374050"/>
                </a:solidFill>
                <a:latin typeface="DejaVu Sans"/>
                <a:cs typeface="DejaVu Sans"/>
              </a:rPr>
              <a:t>(qSOFA/SOFA)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has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limited early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(AUC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0.17–0.76);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frequent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false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positives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late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alerts.</a:t>
            </a:r>
            <a:endParaRPr sz="1350" dirty="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350" dirty="0">
              <a:latin typeface="DejaVu Sans"/>
              <a:cs typeface="DejaVu Sans"/>
            </a:endParaRPr>
          </a:p>
          <a:p>
            <a:pPr marL="12700" marR="5080">
              <a:lnSpc>
                <a:spcPct val="129600"/>
              </a:lnSpc>
              <a:spcBef>
                <a:spcPts val="5"/>
              </a:spcBef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ML</a:t>
            </a:r>
            <a:r>
              <a:rPr sz="135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models</a:t>
            </a:r>
            <a:r>
              <a:rPr sz="135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(XGBoost,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Random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Forest)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outperform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traditional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scores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(AUC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0.82–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0.91);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Deep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Learning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(LSTM)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goes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up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to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0.99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AUC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but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lacks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interpretability.</a:t>
            </a:r>
            <a:endParaRPr sz="1350" dirty="0">
              <a:latin typeface="DejaVu Sans"/>
              <a:cs typeface="DejaVu Sans"/>
            </a:endParaRPr>
          </a:p>
          <a:p>
            <a:pPr marL="12700" marR="38735">
              <a:lnSpc>
                <a:spcPct val="129600"/>
              </a:lnSpc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Hybrid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approaches</a:t>
            </a:r>
            <a:r>
              <a:rPr sz="135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(XGBoost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+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SHAP)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balance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accuracy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(AUC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0.85–0.95)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20" dirty="0">
                <a:solidFill>
                  <a:srgbClr val="374050"/>
                </a:solidFill>
                <a:latin typeface="DejaVu Sans"/>
                <a:cs typeface="DejaVu Sans"/>
              </a:rPr>
              <a:t>with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explainability.</a:t>
            </a:r>
            <a:endParaRPr sz="1350" dirty="0">
              <a:latin typeface="DejaVu Sans"/>
              <a:cs typeface="DejaVu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2543174"/>
            <a:ext cx="114299" cy="1143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305175"/>
            <a:ext cx="114299" cy="1143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4067175"/>
            <a:ext cx="114299" cy="1143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130300" y="3968750"/>
            <a:ext cx="701294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Wearables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remote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monitoring</a:t>
            </a:r>
            <a:r>
              <a:rPr sz="13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show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promise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but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are</a:t>
            </a:r>
            <a:r>
              <a:rPr sz="135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not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widely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adopted.</a:t>
            </a:r>
            <a:endParaRPr sz="1350" dirty="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3000" y="6165456"/>
            <a:ext cx="663892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Key</a:t>
            </a:r>
            <a:r>
              <a:rPr sz="1350" b="1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b="1" dirty="0">
                <a:solidFill>
                  <a:srgbClr val="374050"/>
                </a:solidFill>
                <a:latin typeface="DejaVu Sans"/>
                <a:cs typeface="DejaVu Sans"/>
              </a:rPr>
              <a:t>studies:</a:t>
            </a:r>
            <a:r>
              <a:rPr sz="1350" b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Lin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(2025),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Zhou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(2024),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Shanmugam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(2025).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372599" y="2324099"/>
            <a:ext cx="1219200" cy="1219200"/>
            <a:chOff x="9372599" y="2324099"/>
            <a:chExt cx="1219200" cy="1219200"/>
          </a:xfrm>
        </p:grpSpPr>
        <p:sp>
          <p:nvSpPr>
            <p:cNvPr id="11" name="object 11"/>
            <p:cNvSpPr/>
            <p:nvPr/>
          </p:nvSpPr>
          <p:spPr>
            <a:xfrm>
              <a:off x="9372599" y="23240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2" y="1212602"/>
                  </a:lnTo>
                  <a:lnTo>
                    <a:pt x="476030" y="1204387"/>
                  </a:lnTo>
                  <a:lnTo>
                    <a:pt x="432642" y="1192950"/>
                  </a:lnTo>
                  <a:lnTo>
                    <a:pt x="390211" y="1178353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7" y="1061283"/>
                  </a:lnTo>
                  <a:lnTo>
                    <a:pt x="168095" y="1029940"/>
                  </a:lnTo>
                  <a:lnTo>
                    <a:pt x="138372" y="996325"/>
                  </a:lnTo>
                  <a:lnTo>
                    <a:pt x="111201" y="960615"/>
                  </a:lnTo>
                  <a:lnTo>
                    <a:pt x="86727" y="922996"/>
                  </a:lnTo>
                  <a:lnTo>
                    <a:pt x="65087" y="883678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6"/>
                  </a:lnTo>
                  <a:lnTo>
                    <a:pt x="18267" y="461479"/>
                  </a:lnTo>
                  <a:lnTo>
                    <a:pt x="30767" y="418375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3"/>
                  </a:lnTo>
                  <a:lnTo>
                    <a:pt x="168095" y="189259"/>
                  </a:lnTo>
                  <a:lnTo>
                    <a:pt x="200217" y="157915"/>
                  </a:lnTo>
                  <a:lnTo>
                    <a:pt x="234557" y="129020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4" y="8973"/>
                  </a:lnTo>
                  <a:lnTo>
                    <a:pt x="757721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9" y="65088"/>
                  </a:lnTo>
                  <a:lnTo>
                    <a:pt x="922996" y="86728"/>
                  </a:lnTo>
                  <a:lnTo>
                    <a:pt x="960614" y="111202"/>
                  </a:lnTo>
                  <a:lnTo>
                    <a:pt x="996325" y="138372"/>
                  </a:lnTo>
                  <a:lnTo>
                    <a:pt x="1029939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1" y="348962"/>
                  </a:lnTo>
                  <a:lnTo>
                    <a:pt x="1178353" y="390212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3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7" y="624564"/>
                  </a:lnTo>
                  <a:lnTo>
                    <a:pt x="1216265" y="669351"/>
                  </a:lnTo>
                  <a:lnTo>
                    <a:pt x="1210225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5" y="842883"/>
                  </a:lnTo>
                  <a:lnTo>
                    <a:pt x="1154111" y="883678"/>
                  </a:lnTo>
                  <a:lnTo>
                    <a:pt x="1132471" y="922996"/>
                  </a:lnTo>
                  <a:lnTo>
                    <a:pt x="1107996" y="960615"/>
                  </a:lnTo>
                  <a:lnTo>
                    <a:pt x="1080825" y="996325"/>
                  </a:lnTo>
                  <a:lnTo>
                    <a:pt x="1051103" y="1029940"/>
                  </a:lnTo>
                  <a:lnTo>
                    <a:pt x="1018981" y="1061283"/>
                  </a:lnTo>
                  <a:lnTo>
                    <a:pt x="984639" y="1090178"/>
                  </a:lnTo>
                  <a:lnTo>
                    <a:pt x="948273" y="1116463"/>
                  </a:lnTo>
                  <a:lnTo>
                    <a:pt x="910074" y="1140002"/>
                  </a:lnTo>
                  <a:lnTo>
                    <a:pt x="870238" y="1160671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9" y="1204387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696449" y="2683668"/>
              <a:ext cx="571500" cy="500380"/>
            </a:xfrm>
            <a:custGeom>
              <a:avLst/>
              <a:gdLst/>
              <a:ahLst/>
              <a:cxnLst/>
              <a:rect l="l" t="t" r="r" b="b"/>
              <a:pathLst>
                <a:path w="571500" h="500380">
                  <a:moveTo>
                    <a:pt x="535781" y="500062"/>
                  </a:moveTo>
                  <a:lnTo>
                    <a:pt x="89296" y="500062"/>
                  </a:lnTo>
                  <a:lnTo>
                    <a:pt x="54530" y="493047"/>
                  </a:lnTo>
                  <a:lnTo>
                    <a:pt x="26147" y="473915"/>
                  </a:lnTo>
                  <a:lnTo>
                    <a:pt x="7014" y="445532"/>
                  </a:lnTo>
                  <a:lnTo>
                    <a:pt x="0" y="410765"/>
                  </a:lnTo>
                  <a:lnTo>
                    <a:pt x="0" y="35718"/>
                  </a:lnTo>
                  <a:lnTo>
                    <a:pt x="2802" y="21802"/>
                  </a:lnTo>
                  <a:lnTo>
                    <a:pt x="10450" y="10450"/>
                  </a:lnTo>
                  <a:lnTo>
                    <a:pt x="21802" y="2802"/>
                  </a:lnTo>
                  <a:lnTo>
                    <a:pt x="35718" y="0"/>
                  </a:lnTo>
                  <a:lnTo>
                    <a:pt x="49634" y="2802"/>
                  </a:lnTo>
                  <a:lnTo>
                    <a:pt x="60986" y="10450"/>
                  </a:lnTo>
                  <a:lnTo>
                    <a:pt x="68634" y="21802"/>
                  </a:lnTo>
                  <a:lnTo>
                    <a:pt x="71437" y="35718"/>
                  </a:lnTo>
                  <a:lnTo>
                    <a:pt x="71437" y="420588"/>
                  </a:lnTo>
                  <a:lnTo>
                    <a:pt x="79474" y="428625"/>
                  </a:lnTo>
                  <a:lnTo>
                    <a:pt x="535781" y="428625"/>
                  </a:lnTo>
                  <a:lnTo>
                    <a:pt x="549697" y="431427"/>
                  </a:lnTo>
                  <a:lnTo>
                    <a:pt x="561049" y="439075"/>
                  </a:lnTo>
                  <a:lnTo>
                    <a:pt x="568697" y="450427"/>
                  </a:lnTo>
                  <a:lnTo>
                    <a:pt x="571500" y="464343"/>
                  </a:lnTo>
                  <a:lnTo>
                    <a:pt x="568697" y="478259"/>
                  </a:lnTo>
                  <a:lnTo>
                    <a:pt x="561049" y="489611"/>
                  </a:lnTo>
                  <a:lnTo>
                    <a:pt x="549697" y="497259"/>
                  </a:lnTo>
                  <a:lnTo>
                    <a:pt x="535781" y="500062"/>
                  </a:lnTo>
                  <a:close/>
                </a:path>
                <a:path w="571500" h="500380">
                  <a:moveTo>
                    <a:pt x="458427" y="199466"/>
                  </a:moveTo>
                  <a:lnTo>
                    <a:pt x="357187" y="199466"/>
                  </a:lnTo>
                  <a:lnTo>
                    <a:pt x="474724" y="81818"/>
                  </a:lnTo>
                  <a:lnTo>
                    <a:pt x="486549" y="73969"/>
                  </a:lnTo>
                  <a:lnTo>
                    <a:pt x="500006" y="71353"/>
                  </a:lnTo>
                  <a:lnTo>
                    <a:pt x="513464" y="73969"/>
                  </a:lnTo>
                  <a:lnTo>
                    <a:pt x="525288" y="81818"/>
                  </a:lnTo>
                  <a:lnTo>
                    <a:pt x="533137" y="93643"/>
                  </a:lnTo>
                  <a:lnTo>
                    <a:pt x="535753" y="107100"/>
                  </a:lnTo>
                  <a:lnTo>
                    <a:pt x="533137" y="120557"/>
                  </a:lnTo>
                  <a:lnTo>
                    <a:pt x="524848" y="133046"/>
                  </a:lnTo>
                  <a:lnTo>
                    <a:pt x="458427" y="199466"/>
                  </a:lnTo>
                  <a:close/>
                </a:path>
                <a:path w="571500" h="500380">
                  <a:moveTo>
                    <a:pt x="142819" y="321440"/>
                  </a:moveTo>
                  <a:lnTo>
                    <a:pt x="109688" y="299151"/>
                  </a:lnTo>
                  <a:lnTo>
                    <a:pt x="107072" y="285694"/>
                  </a:lnTo>
                  <a:lnTo>
                    <a:pt x="109688" y="272236"/>
                  </a:lnTo>
                  <a:lnTo>
                    <a:pt x="117537" y="260412"/>
                  </a:lnTo>
                  <a:lnTo>
                    <a:pt x="242552" y="135396"/>
                  </a:lnTo>
                  <a:lnTo>
                    <a:pt x="254377" y="127548"/>
                  </a:lnTo>
                  <a:lnTo>
                    <a:pt x="267834" y="124931"/>
                  </a:lnTo>
                  <a:lnTo>
                    <a:pt x="281292" y="127548"/>
                  </a:lnTo>
                  <a:lnTo>
                    <a:pt x="293117" y="135396"/>
                  </a:lnTo>
                  <a:lnTo>
                    <a:pt x="357187" y="199466"/>
                  </a:lnTo>
                  <a:lnTo>
                    <a:pt x="458427" y="199466"/>
                  </a:lnTo>
                  <a:lnTo>
                    <a:pt x="446595" y="211298"/>
                  </a:lnTo>
                  <a:lnTo>
                    <a:pt x="267890" y="211298"/>
                  </a:lnTo>
                  <a:lnTo>
                    <a:pt x="168101" y="310976"/>
                  </a:lnTo>
                  <a:lnTo>
                    <a:pt x="156276" y="318824"/>
                  </a:lnTo>
                  <a:lnTo>
                    <a:pt x="142819" y="321440"/>
                  </a:lnTo>
                  <a:close/>
                </a:path>
                <a:path w="571500" h="500380">
                  <a:moveTo>
                    <a:pt x="357243" y="285833"/>
                  </a:moveTo>
                  <a:lnTo>
                    <a:pt x="343785" y="283217"/>
                  </a:lnTo>
                  <a:lnTo>
                    <a:pt x="331961" y="275369"/>
                  </a:lnTo>
                  <a:lnTo>
                    <a:pt x="267890" y="211298"/>
                  </a:lnTo>
                  <a:lnTo>
                    <a:pt x="446595" y="211298"/>
                  </a:lnTo>
                  <a:lnTo>
                    <a:pt x="382525" y="275369"/>
                  </a:lnTo>
                  <a:lnTo>
                    <a:pt x="370700" y="283217"/>
                  </a:lnTo>
                  <a:lnTo>
                    <a:pt x="357243" y="285833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9078466" y="3662044"/>
            <a:ext cx="1807845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1445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ML Models 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Outperform Traditional</a:t>
            </a:r>
            <a:r>
              <a:rPr sz="1050" spc="-2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Scoring</a:t>
            </a:r>
            <a:r>
              <a:rPr sz="1050" spc="-2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by</a:t>
            </a:r>
            <a:r>
              <a:rPr sz="1050" spc="-1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6A7280"/>
                </a:solidFill>
                <a:latin typeface="DejaVu Sans"/>
                <a:cs typeface="DejaVu Sans"/>
              </a:rPr>
              <a:t>80%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6095999"/>
            <a:ext cx="12192000" cy="685800"/>
            <a:chOff x="0" y="4419599"/>
            <a:chExt cx="12192000" cy="685800"/>
          </a:xfrm>
        </p:grpSpPr>
        <p:sp>
          <p:nvSpPr>
            <p:cNvPr id="15" name="object 15"/>
            <p:cNvSpPr/>
            <p:nvPr/>
          </p:nvSpPr>
          <p:spPr>
            <a:xfrm>
              <a:off x="0" y="4419599"/>
              <a:ext cx="12192000" cy="304800"/>
            </a:xfrm>
            <a:custGeom>
              <a:avLst/>
              <a:gdLst/>
              <a:ahLst/>
              <a:cxnLst/>
              <a:rect l="l" t="t" r="r" b="b"/>
              <a:pathLst>
                <a:path w="12192000" h="304800">
                  <a:moveTo>
                    <a:pt x="121919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047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0" y="47243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04799" y="6473825"/>
            <a:ext cx="580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Predictive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Post-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Op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Health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Automation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200" dirty="0"/>
              <a:t>Objectives</a:t>
            </a:r>
            <a:endParaRPr sz="2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6800" y="2085975"/>
            <a:ext cx="152399" cy="1523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7288" y="3190874"/>
            <a:ext cx="151423" cy="1523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66800" y="3619500"/>
            <a:ext cx="152399" cy="13334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Primary </a:t>
            </a:r>
            <a:r>
              <a:rPr spc="-10" dirty="0"/>
              <a:t>Objective:</a:t>
            </a:r>
          </a:p>
          <a:p>
            <a:pPr marL="431165" marR="5080">
              <a:lnSpc>
                <a:spcPct val="129600"/>
              </a:lnSpc>
              <a:spcBef>
                <a:spcPts val="600"/>
              </a:spcBef>
            </a:pPr>
            <a:r>
              <a:rPr b="0" dirty="0">
                <a:latin typeface="DejaVu Sans"/>
                <a:cs typeface="DejaVu Sans"/>
              </a:rPr>
              <a:t>Develop</a:t>
            </a:r>
            <a:r>
              <a:rPr b="0" spc="-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a scalable</a:t>
            </a:r>
            <a:r>
              <a:rPr b="0" spc="-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ML system for</a:t>
            </a:r>
            <a:r>
              <a:rPr b="0" spc="-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early sepsis prediction</a:t>
            </a:r>
            <a:r>
              <a:rPr b="0" spc="-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with automated post-</a:t>
            </a:r>
            <a:r>
              <a:rPr b="0" spc="-25" dirty="0">
                <a:latin typeface="DejaVu Sans"/>
                <a:cs typeface="DejaVu Sans"/>
              </a:rPr>
              <a:t>op </a:t>
            </a:r>
            <a:r>
              <a:rPr b="0" spc="-10" dirty="0">
                <a:latin typeface="DejaVu Sans"/>
                <a:cs typeface="DejaVu Sans"/>
              </a:rPr>
              <a:t>monitoring.</a:t>
            </a: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b="0" spc="-1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</a:pPr>
            <a:r>
              <a:rPr dirty="0"/>
              <a:t>Specific</a:t>
            </a:r>
            <a:r>
              <a:rPr spc="-55" dirty="0"/>
              <a:t> </a:t>
            </a:r>
            <a:r>
              <a:rPr spc="-10" dirty="0"/>
              <a:t>Objectives:</a:t>
            </a:r>
          </a:p>
          <a:p>
            <a:pPr marL="431165">
              <a:lnSpc>
                <a:spcPct val="100000"/>
              </a:lnSpc>
              <a:spcBef>
                <a:spcPts val="1080"/>
              </a:spcBef>
            </a:pPr>
            <a:r>
              <a:rPr b="0" dirty="0">
                <a:latin typeface="DejaVu Sans"/>
                <a:cs typeface="DejaVu Sans"/>
              </a:rPr>
              <a:t>Enable</a:t>
            </a:r>
            <a:r>
              <a:rPr b="0" spc="-1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sepsis</a:t>
            </a:r>
            <a:r>
              <a:rPr b="0" spc="-1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detection</a:t>
            </a:r>
            <a:r>
              <a:rPr b="0" spc="-1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6–48h</a:t>
            </a:r>
            <a:r>
              <a:rPr b="0" spc="-1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before</a:t>
            </a:r>
            <a:r>
              <a:rPr b="0" spc="-1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symptoms,</a:t>
            </a:r>
            <a:r>
              <a:rPr b="0" spc="-10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with</a:t>
            </a:r>
            <a:r>
              <a:rPr b="0" spc="-1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&gt;85%</a:t>
            </a:r>
            <a:r>
              <a:rPr b="0" spc="-15" dirty="0">
                <a:latin typeface="DejaVu Sans"/>
                <a:cs typeface="DejaVu Sans"/>
              </a:rPr>
              <a:t> </a:t>
            </a:r>
            <a:r>
              <a:rPr b="0" spc="-10" dirty="0">
                <a:latin typeface="DejaVu Sans"/>
                <a:cs typeface="DejaVu Sans"/>
              </a:rPr>
              <a:t>sensitivity.</a:t>
            </a: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b="0" spc="-10" dirty="0">
              <a:latin typeface="DejaVu Sans"/>
              <a:cs typeface="DejaVu Sans"/>
            </a:endParaRPr>
          </a:p>
          <a:p>
            <a:pPr marL="431165">
              <a:lnSpc>
                <a:spcPct val="100000"/>
              </a:lnSpc>
            </a:pPr>
            <a:r>
              <a:rPr b="0" spc="-20" dirty="0">
                <a:latin typeface="DejaVu Sans"/>
                <a:cs typeface="DejaVu Sans"/>
              </a:rPr>
              <a:t>Real-</a:t>
            </a:r>
            <a:r>
              <a:rPr b="0" dirty="0">
                <a:latin typeface="DejaVu Sans"/>
                <a:cs typeface="DejaVu Sans"/>
              </a:rPr>
              <a:t>time monitoring and</a:t>
            </a:r>
            <a:r>
              <a:rPr b="0" spc="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automated reporting of</a:t>
            </a:r>
            <a:r>
              <a:rPr b="0" spc="5" dirty="0">
                <a:latin typeface="DejaVu Sans"/>
                <a:cs typeface="DejaVu Sans"/>
              </a:rPr>
              <a:t> </a:t>
            </a:r>
            <a:r>
              <a:rPr b="0" dirty="0">
                <a:latin typeface="DejaVu Sans"/>
                <a:cs typeface="DejaVu Sans"/>
              </a:rPr>
              <a:t>post-op </a:t>
            </a:r>
            <a:r>
              <a:rPr b="0" spc="-10" dirty="0">
                <a:latin typeface="DejaVu Sans"/>
                <a:cs typeface="DejaVu Sans"/>
              </a:rPr>
              <a:t>vitals.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66800" y="4029075"/>
            <a:ext cx="153322" cy="15335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20799" y="3968750"/>
            <a:ext cx="4027804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Deliver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interpretable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models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SHAP/LIME.</a:t>
            </a:r>
            <a:endParaRPr sz="1350">
              <a:latin typeface="DejaVu Sans"/>
              <a:cs typeface="DejaVu Sans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66800" y="4448175"/>
            <a:ext cx="190499" cy="1523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58899" y="4387850"/>
            <a:ext cx="628586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Build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a scalable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web platform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for multi-hospital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use and</a:t>
            </a:r>
            <a:r>
              <a:rPr sz="1350" spc="-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solidFill>
                  <a:srgbClr val="374050"/>
                </a:solidFill>
                <a:latin typeface="DejaVu Sans"/>
                <a:cs typeface="DejaVu Sans"/>
              </a:rPr>
              <a:t>high-risk </a:t>
            </a: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patient</a:t>
            </a:r>
            <a:endParaRPr sz="135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1599" y="6162916"/>
            <a:ext cx="841375" cy="200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25"/>
              </a:lnSpc>
            </a:pPr>
            <a:r>
              <a:rPr sz="1350" spc="-10" dirty="0">
                <a:solidFill>
                  <a:srgbClr val="374050"/>
                </a:solidFill>
                <a:latin typeface="DejaVu Sans"/>
                <a:cs typeface="DejaVu Sans"/>
              </a:rPr>
              <a:t>targeting.</a:t>
            </a:r>
            <a:endParaRPr sz="1350">
              <a:latin typeface="DejaVu Sans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372599" y="2419349"/>
            <a:ext cx="1219200" cy="1219200"/>
            <a:chOff x="9372599" y="2419349"/>
            <a:chExt cx="1219200" cy="1219200"/>
          </a:xfrm>
        </p:grpSpPr>
        <p:sp>
          <p:nvSpPr>
            <p:cNvPr id="13" name="object 13"/>
            <p:cNvSpPr/>
            <p:nvPr/>
          </p:nvSpPr>
          <p:spPr>
            <a:xfrm>
              <a:off x="9372599" y="241934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2" y="1212602"/>
                  </a:lnTo>
                  <a:lnTo>
                    <a:pt x="476030" y="1204386"/>
                  </a:lnTo>
                  <a:lnTo>
                    <a:pt x="432642" y="1192950"/>
                  </a:lnTo>
                  <a:lnTo>
                    <a:pt x="390211" y="1178353"/>
                  </a:lnTo>
                  <a:lnTo>
                    <a:pt x="348961" y="1160671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7" y="1061283"/>
                  </a:lnTo>
                  <a:lnTo>
                    <a:pt x="168095" y="1029940"/>
                  </a:lnTo>
                  <a:lnTo>
                    <a:pt x="138372" y="996325"/>
                  </a:lnTo>
                  <a:lnTo>
                    <a:pt x="111201" y="960615"/>
                  </a:lnTo>
                  <a:lnTo>
                    <a:pt x="86727" y="922996"/>
                  </a:lnTo>
                  <a:lnTo>
                    <a:pt x="65087" y="883678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3" y="713813"/>
                  </a:lnTo>
                  <a:lnTo>
                    <a:pt x="2935" y="669351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5"/>
                  </a:lnTo>
                  <a:lnTo>
                    <a:pt x="2935" y="549848"/>
                  </a:lnTo>
                  <a:lnTo>
                    <a:pt x="8973" y="505385"/>
                  </a:lnTo>
                  <a:lnTo>
                    <a:pt x="18267" y="461478"/>
                  </a:lnTo>
                  <a:lnTo>
                    <a:pt x="30767" y="418374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3"/>
                  </a:lnTo>
                  <a:lnTo>
                    <a:pt x="138372" y="222873"/>
                  </a:lnTo>
                  <a:lnTo>
                    <a:pt x="168095" y="189258"/>
                  </a:lnTo>
                  <a:lnTo>
                    <a:pt x="200217" y="157915"/>
                  </a:lnTo>
                  <a:lnTo>
                    <a:pt x="234557" y="129021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9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4" y="8973"/>
                  </a:lnTo>
                  <a:lnTo>
                    <a:pt x="757721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9" y="65088"/>
                  </a:lnTo>
                  <a:lnTo>
                    <a:pt x="922996" y="86728"/>
                  </a:lnTo>
                  <a:lnTo>
                    <a:pt x="960614" y="111202"/>
                  </a:lnTo>
                  <a:lnTo>
                    <a:pt x="996325" y="138372"/>
                  </a:lnTo>
                  <a:lnTo>
                    <a:pt x="1029939" y="168095"/>
                  </a:lnTo>
                  <a:lnTo>
                    <a:pt x="1061283" y="200217"/>
                  </a:lnTo>
                  <a:lnTo>
                    <a:pt x="1090178" y="234558"/>
                  </a:lnTo>
                  <a:lnTo>
                    <a:pt x="1116463" y="270924"/>
                  </a:lnTo>
                  <a:lnTo>
                    <a:pt x="1140002" y="309125"/>
                  </a:lnTo>
                  <a:lnTo>
                    <a:pt x="1160671" y="348961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7" y="624564"/>
                  </a:lnTo>
                  <a:lnTo>
                    <a:pt x="1216265" y="669351"/>
                  </a:lnTo>
                  <a:lnTo>
                    <a:pt x="1210225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5" y="842883"/>
                  </a:lnTo>
                  <a:lnTo>
                    <a:pt x="1154111" y="883678"/>
                  </a:lnTo>
                  <a:lnTo>
                    <a:pt x="1132471" y="922996"/>
                  </a:lnTo>
                  <a:lnTo>
                    <a:pt x="1107996" y="960615"/>
                  </a:lnTo>
                  <a:lnTo>
                    <a:pt x="1080825" y="996325"/>
                  </a:lnTo>
                  <a:lnTo>
                    <a:pt x="1051103" y="1029940"/>
                  </a:lnTo>
                  <a:lnTo>
                    <a:pt x="1018981" y="1061283"/>
                  </a:lnTo>
                  <a:lnTo>
                    <a:pt x="984639" y="1090178"/>
                  </a:lnTo>
                  <a:lnTo>
                    <a:pt x="948273" y="1116463"/>
                  </a:lnTo>
                  <a:lnTo>
                    <a:pt x="910074" y="1140002"/>
                  </a:lnTo>
                  <a:lnTo>
                    <a:pt x="870238" y="1160671"/>
                  </a:lnTo>
                  <a:lnTo>
                    <a:pt x="828987" y="1178353"/>
                  </a:lnTo>
                  <a:lnTo>
                    <a:pt x="786557" y="1192950"/>
                  </a:lnTo>
                  <a:lnTo>
                    <a:pt x="743169" y="1204386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696393" y="2778862"/>
              <a:ext cx="572135" cy="482600"/>
            </a:xfrm>
            <a:custGeom>
              <a:avLst/>
              <a:gdLst/>
              <a:ahLst/>
              <a:cxnLst/>
              <a:rect l="l" t="t" r="r" b="b"/>
              <a:pathLst>
                <a:path w="572134" h="482600">
                  <a:moveTo>
                    <a:pt x="142711" y="77185"/>
                  </a:moveTo>
                  <a:lnTo>
                    <a:pt x="70377" y="77185"/>
                  </a:lnTo>
                  <a:lnTo>
                    <a:pt x="131880" y="8873"/>
                  </a:lnTo>
                  <a:lnTo>
                    <a:pt x="140429" y="2501"/>
                  </a:lnTo>
                  <a:lnTo>
                    <a:pt x="150381" y="0"/>
                  </a:lnTo>
                  <a:lnTo>
                    <a:pt x="160542" y="1433"/>
                  </a:lnTo>
                  <a:lnTo>
                    <a:pt x="169719" y="6864"/>
                  </a:lnTo>
                  <a:lnTo>
                    <a:pt x="171245" y="8873"/>
                  </a:lnTo>
                  <a:lnTo>
                    <a:pt x="176204" y="15525"/>
                  </a:lnTo>
                  <a:lnTo>
                    <a:pt x="178705" y="25477"/>
                  </a:lnTo>
                  <a:lnTo>
                    <a:pt x="177271" y="35638"/>
                  </a:lnTo>
                  <a:lnTo>
                    <a:pt x="171939" y="44648"/>
                  </a:lnTo>
                  <a:lnTo>
                    <a:pt x="171840" y="44815"/>
                  </a:lnTo>
                  <a:lnTo>
                    <a:pt x="142711" y="77185"/>
                  </a:lnTo>
                  <a:close/>
                </a:path>
                <a:path w="572134" h="482600">
                  <a:moveTo>
                    <a:pt x="79641" y="142819"/>
                  </a:moveTo>
                  <a:lnTo>
                    <a:pt x="64345" y="142819"/>
                  </a:lnTo>
                  <a:lnTo>
                    <a:pt x="57875" y="140251"/>
                  </a:lnTo>
                  <a:lnTo>
                    <a:pt x="52629" y="135117"/>
                  </a:lnTo>
                  <a:lnTo>
                    <a:pt x="7869" y="90468"/>
                  </a:lnTo>
                  <a:lnTo>
                    <a:pt x="2030" y="81588"/>
                  </a:lnTo>
                  <a:lnTo>
                    <a:pt x="83" y="71493"/>
                  </a:lnTo>
                  <a:lnTo>
                    <a:pt x="2030" y="61398"/>
                  </a:lnTo>
                  <a:lnTo>
                    <a:pt x="7869" y="52517"/>
                  </a:lnTo>
                  <a:lnTo>
                    <a:pt x="16701" y="46615"/>
                  </a:lnTo>
                  <a:lnTo>
                    <a:pt x="26789" y="44648"/>
                  </a:lnTo>
                  <a:lnTo>
                    <a:pt x="36876" y="46615"/>
                  </a:lnTo>
                  <a:lnTo>
                    <a:pt x="45708" y="52517"/>
                  </a:lnTo>
                  <a:lnTo>
                    <a:pt x="70377" y="77185"/>
                  </a:lnTo>
                  <a:lnTo>
                    <a:pt x="142711" y="77185"/>
                  </a:lnTo>
                  <a:lnTo>
                    <a:pt x="86562" y="139582"/>
                  </a:lnTo>
                  <a:lnTo>
                    <a:pt x="79641" y="142819"/>
                  </a:lnTo>
                  <a:close/>
                </a:path>
                <a:path w="572134" h="482600">
                  <a:moveTo>
                    <a:pt x="142610" y="255891"/>
                  </a:moveTo>
                  <a:lnTo>
                    <a:pt x="70377" y="255891"/>
                  </a:lnTo>
                  <a:lnTo>
                    <a:pt x="131880" y="187579"/>
                  </a:lnTo>
                  <a:lnTo>
                    <a:pt x="140429" y="181206"/>
                  </a:lnTo>
                  <a:lnTo>
                    <a:pt x="150381" y="178705"/>
                  </a:lnTo>
                  <a:lnTo>
                    <a:pt x="160542" y="180139"/>
                  </a:lnTo>
                  <a:lnTo>
                    <a:pt x="169629" y="185516"/>
                  </a:lnTo>
                  <a:lnTo>
                    <a:pt x="171278" y="187579"/>
                  </a:lnTo>
                  <a:lnTo>
                    <a:pt x="176204" y="194119"/>
                  </a:lnTo>
                  <a:lnTo>
                    <a:pt x="178705" y="204071"/>
                  </a:lnTo>
                  <a:lnTo>
                    <a:pt x="177271" y="214232"/>
                  </a:lnTo>
                  <a:lnTo>
                    <a:pt x="171848" y="223395"/>
                  </a:lnTo>
                  <a:lnTo>
                    <a:pt x="142610" y="255891"/>
                  </a:lnTo>
                  <a:close/>
                </a:path>
                <a:path w="572134" h="482600">
                  <a:moveTo>
                    <a:pt x="79641" y="321412"/>
                  </a:moveTo>
                  <a:lnTo>
                    <a:pt x="64345" y="321412"/>
                  </a:lnTo>
                  <a:lnTo>
                    <a:pt x="57875" y="318845"/>
                  </a:lnTo>
                  <a:lnTo>
                    <a:pt x="52629" y="313711"/>
                  </a:lnTo>
                  <a:lnTo>
                    <a:pt x="7869" y="269062"/>
                  </a:lnTo>
                  <a:lnTo>
                    <a:pt x="1967" y="260183"/>
                  </a:lnTo>
                  <a:lnTo>
                    <a:pt x="0" y="250101"/>
                  </a:lnTo>
                  <a:lnTo>
                    <a:pt x="1967" y="240039"/>
                  </a:lnTo>
                  <a:lnTo>
                    <a:pt x="7869" y="231223"/>
                  </a:lnTo>
                  <a:lnTo>
                    <a:pt x="16908" y="225336"/>
                  </a:lnTo>
                  <a:lnTo>
                    <a:pt x="26830" y="223395"/>
                  </a:lnTo>
                  <a:lnTo>
                    <a:pt x="36892" y="225336"/>
                  </a:lnTo>
                  <a:lnTo>
                    <a:pt x="45708" y="231223"/>
                  </a:lnTo>
                  <a:lnTo>
                    <a:pt x="70377" y="255891"/>
                  </a:lnTo>
                  <a:lnTo>
                    <a:pt x="142610" y="255891"/>
                  </a:lnTo>
                  <a:lnTo>
                    <a:pt x="86562" y="318175"/>
                  </a:lnTo>
                  <a:lnTo>
                    <a:pt x="79641" y="321412"/>
                  </a:lnTo>
                  <a:close/>
                </a:path>
                <a:path w="572134" h="482600">
                  <a:moveTo>
                    <a:pt x="535837" y="107212"/>
                  </a:moveTo>
                  <a:lnTo>
                    <a:pt x="285805" y="107212"/>
                  </a:lnTo>
                  <a:lnTo>
                    <a:pt x="271889" y="104409"/>
                  </a:lnTo>
                  <a:lnTo>
                    <a:pt x="260537" y="96761"/>
                  </a:lnTo>
                  <a:lnTo>
                    <a:pt x="252889" y="85409"/>
                  </a:lnTo>
                  <a:lnTo>
                    <a:pt x="250087" y="71493"/>
                  </a:lnTo>
                  <a:lnTo>
                    <a:pt x="252889" y="57577"/>
                  </a:lnTo>
                  <a:lnTo>
                    <a:pt x="260537" y="46225"/>
                  </a:lnTo>
                  <a:lnTo>
                    <a:pt x="271889" y="38577"/>
                  </a:lnTo>
                  <a:lnTo>
                    <a:pt x="285805" y="35774"/>
                  </a:lnTo>
                  <a:lnTo>
                    <a:pt x="535837" y="35774"/>
                  </a:lnTo>
                  <a:lnTo>
                    <a:pt x="549753" y="38577"/>
                  </a:lnTo>
                  <a:lnTo>
                    <a:pt x="561105" y="46225"/>
                  </a:lnTo>
                  <a:lnTo>
                    <a:pt x="568753" y="57577"/>
                  </a:lnTo>
                  <a:lnTo>
                    <a:pt x="571555" y="71493"/>
                  </a:lnTo>
                  <a:lnTo>
                    <a:pt x="568753" y="85409"/>
                  </a:lnTo>
                  <a:lnTo>
                    <a:pt x="561105" y="96761"/>
                  </a:lnTo>
                  <a:lnTo>
                    <a:pt x="549753" y="104409"/>
                  </a:lnTo>
                  <a:lnTo>
                    <a:pt x="535837" y="107212"/>
                  </a:lnTo>
                  <a:close/>
                </a:path>
                <a:path w="572134" h="482600">
                  <a:moveTo>
                    <a:pt x="535837" y="285805"/>
                  </a:moveTo>
                  <a:lnTo>
                    <a:pt x="285805" y="285805"/>
                  </a:lnTo>
                  <a:lnTo>
                    <a:pt x="271889" y="283003"/>
                  </a:lnTo>
                  <a:lnTo>
                    <a:pt x="260537" y="275355"/>
                  </a:lnTo>
                  <a:lnTo>
                    <a:pt x="252889" y="264003"/>
                  </a:lnTo>
                  <a:lnTo>
                    <a:pt x="250087" y="250087"/>
                  </a:lnTo>
                  <a:lnTo>
                    <a:pt x="252889" y="236171"/>
                  </a:lnTo>
                  <a:lnTo>
                    <a:pt x="260537" y="224818"/>
                  </a:lnTo>
                  <a:lnTo>
                    <a:pt x="271889" y="217171"/>
                  </a:lnTo>
                  <a:lnTo>
                    <a:pt x="285805" y="214368"/>
                  </a:lnTo>
                  <a:lnTo>
                    <a:pt x="535837" y="214368"/>
                  </a:lnTo>
                  <a:lnTo>
                    <a:pt x="549753" y="217171"/>
                  </a:lnTo>
                  <a:lnTo>
                    <a:pt x="561105" y="224818"/>
                  </a:lnTo>
                  <a:lnTo>
                    <a:pt x="568753" y="236171"/>
                  </a:lnTo>
                  <a:lnTo>
                    <a:pt x="571555" y="250087"/>
                  </a:lnTo>
                  <a:lnTo>
                    <a:pt x="568753" y="264003"/>
                  </a:lnTo>
                  <a:lnTo>
                    <a:pt x="561105" y="275355"/>
                  </a:lnTo>
                  <a:lnTo>
                    <a:pt x="549753" y="283003"/>
                  </a:lnTo>
                  <a:lnTo>
                    <a:pt x="535837" y="285805"/>
                  </a:lnTo>
                  <a:close/>
                </a:path>
                <a:path w="572134" h="482600">
                  <a:moveTo>
                    <a:pt x="535837" y="464399"/>
                  </a:moveTo>
                  <a:lnTo>
                    <a:pt x="214368" y="464399"/>
                  </a:lnTo>
                  <a:lnTo>
                    <a:pt x="200452" y="461596"/>
                  </a:lnTo>
                  <a:lnTo>
                    <a:pt x="189100" y="453949"/>
                  </a:lnTo>
                  <a:lnTo>
                    <a:pt x="181452" y="442596"/>
                  </a:lnTo>
                  <a:lnTo>
                    <a:pt x="178649" y="428680"/>
                  </a:lnTo>
                  <a:lnTo>
                    <a:pt x="181452" y="414764"/>
                  </a:lnTo>
                  <a:lnTo>
                    <a:pt x="189100" y="403412"/>
                  </a:lnTo>
                  <a:lnTo>
                    <a:pt x="200452" y="395764"/>
                  </a:lnTo>
                  <a:lnTo>
                    <a:pt x="214368" y="392962"/>
                  </a:lnTo>
                  <a:lnTo>
                    <a:pt x="535837" y="392962"/>
                  </a:lnTo>
                  <a:lnTo>
                    <a:pt x="549753" y="395764"/>
                  </a:lnTo>
                  <a:lnTo>
                    <a:pt x="561105" y="403412"/>
                  </a:lnTo>
                  <a:lnTo>
                    <a:pt x="568753" y="414764"/>
                  </a:lnTo>
                  <a:lnTo>
                    <a:pt x="571555" y="428680"/>
                  </a:lnTo>
                  <a:lnTo>
                    <a:pt x="568753" y="442596"/>
                  </a:lnTo>
                  <a:lnTo>
                    <a:pt x="561105" y="453949"/>
                  </a:lnTo>
                  <a:lnTo>
                    <a:pt x="549753" y="461596"/>
                  </a:lnTo>
                  <a:lnTo>
                    <a:pt x="535837" y="464399"/>
                  </a:lnTo>
                  <a:close/>
                </a:path>
                <a:path w="572134" h="482600">
                  <a:moveTo>
                    <a:pt x="57151" y="482258"/>
                  </a:moveTo>
                  <a:lnTo>
                    <a:pt x="50115" y="482258"/>
                  </a:lnTo>
                  <a:lnTo>
                    <a:pt x="46631" y="481915"/>
                  </a:lnTo>
                  <a:lnTo>
                    <a:pt x="11039" y="461372"/>
                  </a:lnTo>
                  <a:lnTo>
                    <a:pt x="55" y="432198"/>
                  </a:lnTo>
                  <a:lnTo>
                    <a:pt x="55" y="425162"/>
                  </a:lnTo>
                  <a:lnTo>
                    <a:pt x="18236" y="388307"/>
                  </a:lnTo>
                  <a:lnTo>
                    <a:pt x="50115" y="375102"/>
                  </a:lnTo>
                  <a:lnTo>
                    <a:pt x="57151" y="375102"/>
                  </a:lnTo>
                  <a:lnTo>
                    <a:pt x="94006" y="393282"/>
                  </a:lnTo>
                  <a:lnTo>
                    <a:pt x="107212" y="425162"/>
                  </a:lnTo>
                  <a:lnTo>
                    <a:pt x="107212" y="432198"/>
                  </a:lnTo>
                  <a:lnTo>
                    <a:pt x="89031" y="469053"/>
                  </a:lnTo>
                  <a:lnTo>
                    <a:pt x="57151" y="482258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089330" y="3757294"/>
            <a:ext cx="178562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9370">
              <a:lnSpc>
                <a:spcPct val="119000"/>
              </a:lnSpc>
              <a:spcBef>
                <a:spcPts val="10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Project</a:t>
            </a:r>
            <a:r>
              <a:rPr sz="1050" spc="-2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goals</a:t>
            </a:r>
            <a:r>
              <a:rPr sz="1050" spc="-2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designed</a:t>
            </a:r>
            <a:r>
              <a:rPr sz="1050" spc="-2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spc="-25" dirty="0">
                <a:solidFill>
                  <a:srgbClr val="6A7280"/>
                </a:solidFill>
                <a:latin typeface="DejaVu Sans"/>
                <a:cs typeface="DejaVu Sans"/>
              </a:rPr>
              <a:t>to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improve</a:t>
            </a:r>
            <a:r>
              <a:rPr sz="1050" spc="-25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patient</a:t>
            </a:r>
            <a:r>
              <a:rPr sz="1050" spc="-2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outcomes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6093459"/>
            <a:ext cx="12192000" cy="685800"/>
            <a:chOff x="0" y="4610099"/>
            <a:chExt cx="12192000" cy="685800"/>
          </a:xfrm>
        </p:grpSpPr>
        <p:sp>
          <p:nvSpPr>
            <p:cNvPr id="17" name="object 17"/>
            <p:cNvSpPr/>
            <p:nvPr/>
          </p:nvSpPr>
          <p:spPr>
            <a:xfrm>
              <a:off x="0" y="4610099"/>
              <a:ext cx="12192000" cy="304800"/>
            </a:xfrm>
            <a:custGeom>
              <a:avLst/>
              <a:gdLst/>
              <a:ahLst/>
              <a:cxnLst/>
              <a:rect l="l" t="t" r="r" b="b"/>
              <a:pathLst>
                <a:path w="12192000" h="304800">
                  <a:moveTo>
                    <a:pt x="121919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047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0" y="49148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04799" y="6471285"/>
            <a:ext cx="580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Predictive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Post-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Op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Health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Automation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450" spc="-150" dirty="0"/>
              <a:t>Technology</a:t>
            </a:r>
            <a:r>
              <a:rPr sz="2450" spc="30" dirty="0"/>
              <a:t> </a:t>
            </a:r>
            <a:r>
              <a:rPr sz="2450" spc="-105" dirty="0"/>
              <a:t>Stack</a:t>
            </a:r>
            <a:endParaRPr sz="2450"/>
          </a:p>
        </p:txBody>
      </p:sp>
      <p:grpSp>
        <p:nvGrpSpPr>
          <p:cNvPr id="3" name="object 3"/>
          <p:cNvGrpSpPr/>
          <p:nvPr/>
        </p:nvGrpSpPr>
        <p:grpSpPr>
          <a:xfrm>
            <a:off x="914399" y="1600199"/>
            <a:ext cx="5029200" cy="1695450"/>
            <a:chOff x="914399" y="1600199"/>
            <a:chExt cx="5029200" cy="1695450"/>
          </a:xfrm>
        </p:grpSpPr>
        <p:sp>
          <p:nvSpPr>
            <p:cNvPr id="4" name="object 4"/>
            <p:cNvSpPr/>
            <p:nvPr/>
          </p:nvSpPr>
          <p:spPr>
            <a:xfrm>
              <a:off x="919162" y="160496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4952928" y="1685924"/>
                  </a:moveTo>
                  <a:lnTo>
                    <a:pt x="66746" y="1685924"/>
                  </a:lnTo>
                  <a:lnTo>
                    <a:pt x="62101" y="1685467"/>
                  </a:lnTo>
                  <a:lnTo>
                    <a:pt x="24240" y="1668317"/>
                  </a:lnTo>
                  <a:lnTo>
                    <a:pt x="2287" y="1633024"/>
                  </a:lnTo>
                  <a:lnTo>
                    <a:pt x="0" y="1619178"/>
                  </a:lnTo>
                  <a:lnTo>
                    <a:pt x="0" y="16144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952928" y="0"/>
                  </a:lnTo>
                  <a:lnTo>
                    <a:pt x="4991825" y="14645"/>
                  </a:lnTo>
                  <a:lnTo>
                    <a:pt x="5016031" y="48432"/>
                  </a:lnTo>
                  <a:lnTo>
                    <a:pt x="5019674" y="66746"/>
                  </a:lnTo>
                  <a:lnTo>
                    <a:pt x="5019674" y="1619178"/>
                  </a:lnTo>
                  <a:lnTo>
                    <a:pt x="5005028" y="1658075"/>
                  </a:lnTo>
                  <a:lnTo>
                    <a:pt x="4971240" y="1682281"/>
                  </a:lnTo>
                  <a:lnTo>
                    <a:pt x="4957573" y="1685467"/>
                  </a:lnTo>
                  <a:lnTo>
                    <a:pt x="4952928" y="16859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9162" y="160496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48237" y="0"/>
                  </a:lnTo>
                  <a:lnTo>
                    <a:pt x="4952928" y="0"/>
                  </a:lnTo>
                  <a:lnTo>
                    <a:pt x="4957573" y="457"/>
                  </a:lnTo>
                  <a:lnTo>
                    <a:pt x="4962173" y="1372"/>
                  </a:lnTo>
                  <a:lnTo>
                    <a:pt x="4966773" y="2287"/>
                  </a:lnTo>
                  <a:lnTo>
                    <a:pt x="4998750" y="20923"/>
                  </a:lnTo>
                  <a:lnTo>
                    <a:pt x="5002067" y="24240"/>
                  </a:lnTo>
                  <a:lnTo>
                    <a:pt x="5005028" y="27848"/>
                  </a:lnTo>
                  <a:lnTo>
                    <a:pt x="5007634" y="31748"/>
                  </a:lnTo>
                  <a:lnTo>
                    <a:pt x="5010240" y="35648"/>
                  </a:lnTo>
                  <a:lnTo>
                    <a:pt x="5012441" y="39765"/>
                  </a:lnTo>
                  <a:lnTo>
                    <a:pt x="5014236" y="44099"/>
                  </a:lnTo>
                  <a:lnTo>
                    <a:pt x="5016031" y="48432"/>
                  </a:lnTo>
                  <a:lnTo>
                    <a:pt x="5017386" y="52899"/>
                  </a:lnTo>
                  <a:lnTo>
                    <a:pt x="5018301" y="57500"/>
                  </a:lnTo>
                  <a:lnTo>
                    <a:pt x="5019216" y="62101"/>
                  </a:lnTo>
                  <a:lnTo>
                    <a:pt x="5019674" y="66746"/>
                  </a:lnTo>
                  <a:lnTo>
                    <a:pt x="5019674" y="71437"/>
                  </a:lnTo>
                  <a:lnTo>
                    <a:pt x="5019674" y="1614487"/>
                  </a:lnTo>
                  <a:lnTo>
                    <a:pt x="5019674" y="1619178"/>
                  </a:lnTo>
                  <a:lnTo>
                    <a:pt x="5019216" y="1623823"/>
                  </a:lnTo>
                  <a:lnTo>
                    <a:pt x="5018301" y="1628424"/>
                  </a:lnTo>
                  <a:lnTo>
                    <a:pt x="5017386" y="1633024"/>
                  </a:lnTo>
                  <a:lnTo>
                    <a:pt x="5016031" y="1637491"/>
                  </a:lnTo>
                  <a:lnTo>
                    <a:pt x="5014236" y="1641825"/>
                  </a:lnTo>
                  <a:lnTo>
                    <a:pt x="5012441" y="1646158"/>
                  </a:lnTo>
                  <a:lnTo>
                    <a:pt x="4984024" y="1676491"/>
                  </a:lnTo>
                  <a:lnTo>
                    <a:pt x="4962173" y="1684552"/>
                  </a:lnTo>
                  <a:lnTo>
                    <a:pt x="4957573" y="1685467"/>
                  </a:lnTo>
                  <a:lnTo>
                    <a:pt x="4952928" y="1685924"/>
                  </a:lnTo>
                  <a:lnTo>
                    <a:pt x="4948237" y="1685924"/>
                  </a:lnTo>
                  <a:lnTo>
                    <a:pt x="71437" y="1685924"/>
                  </a:lnTo>
                  <a:lnTo>
                    <a:pt x="66746" y="1685924"/>
                  </a:lnTo>
                  <a:lnTo>
                    <a:pt x="62101" y="1685467"/>
                  </a:lnTo>
                  <a:lnTo>
                    <a:pt x="57500" y="1684552"/>
                  </a:lnTo>
                  <a:lnTo>
                    <a:pt x="52900" y="1683636"/>
                  </a:lnTo>
                  <a:lnTo>
                    <a:pt x="17606" y="1661684"/>
                  </a:lnTo>
                  <a:lnTo>
                    <a:pt x="457" y="1623823"/>
                  </a:lnTo>
                  <a:lnTo>
                    <a:pt x="0" y="1619178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6324" y="1762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7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7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2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33474" y="1847849"/>
              <a:ext cx="190499" cy="13334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2285999"/>
              <a:ext cx="114299" cy="1143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1406524" y="1778000"/>
            <a:ext cx="1667510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DB2525"/>
                </a:solidFill>
                <a:latin typeface="DejaVu Sans"/>
                <a:cs typeface="DejaVu Sans"/>
              </a:rPr>
              <a:t>Frontend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React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TypeScript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28724" y="2628899"/>
            <a:ext cx="114300" cy="457200"/>
            <a:chOff x="1228724" y="2628899"/>
            <a:chExt cx="114300" cy="45720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2628899"/>
              <a:ext cx="114299" cy="1143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2971799"/>
              <a:ext cx="114299" cy="114300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1406524" y="2520950"/>
            <a:ext cx="2406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D3.js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/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Chart.js</a:t>
            </a:r>
            <a:r>
              <a:rPr sz="1200" spc="-1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visualization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6524" y="2863850"/>
            <a:ext cx="2437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PWA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features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(Service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Workers)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248398" y="1600199"/>
            <a:ext cx="5029200" cy="1695450"/>
            <a:chOff x="6248398" y="1600199"/>
            <a:chExt cx="5029200" cy="1695450"/>
          </a:xfrm>
        </p:grpSpPr>
        <p:sp>
          <p:nvSpPr>
            <p:cNvPr id="16" name="object 16"/>
            <p:cNvSpPr/>
            <p:nvPr/>
          </p:nvSpPr>
          <p:spPr>
            <a:xfrm>
              <a:off x="6253161" y="160496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4952928" y="1685924"/>
                  </a:moveTo>
                  <a:lnTo>
                    <a:pt x="66747" y="1685924"/>
                  </a:lnTo>
                  <a:lnTo>
                    <a:pt x="62102" y="1685467"/>
                  </a:lnTo>
                  <a:lnTo>
                    <a:pt x="24240" y="1668317"/>
                  </a:lnTo>
                  <a:lnTo>
                    <a:pt x="2287" y="1633024"/>
                  </a:lnTo>
                  <a:lnTo>
                    <a:pt x="0" y="1619178"/>
                  </a:lnTo>
                  <a:lnTo>
                    <a:pt x="0" y="16144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952928" y="0"/>
                  </a:lnTo>
                  <a:lnTo>
                    <a:pt x="4991825" y="14645"/>
                  </a:lnTo>
                  <a:lnTo>
                    <a:pt x="5016031" y="48432"/>
                  </a:lnTo>
                  <a:lnTo>
                    <a:pt x="5019674" y="66746"/>
                  </a:lnTo>
                  <a:lnTo>
                    <a:pt x="5019674" y="1619178"/>
                  </a:lnTo>
                  <a:lnTo>
                    <a:pt x="5005028" y="1658075"/>
                  </a:lnTo>
                  <a:lnTo>
                    <a:pt x="4971239" y="1682281"/>
                  </a:lnTo>
                  <a:lnTo>
                    <a:pt x="4957573" y="1685467"/>
                  </a:lnTo>
                  <a:lnTo>
                    <a:pt x="4952928" y="16859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253161" y="160496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7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948237" y="0"/>
                  </a:lnTo>
                  <a:lnTo>
                    <a:pt x="4952928" y="0"/>
                  </a:lnTo>
                  <a:lnTo>
                    <a:pt x="4957573" y="457"/>
                  </a:lnTo>
                  <a:lnTo>
                    <a:pt x="4995433" y="17606"/>
                  </a:lnTo>
                  <a:lnTo>
                    <a:pt x="4998750" y="20923"/>
                  </a:lnTo>
                  <a:lnTo>
                    <a:pt x="5002068" y="24240"/>
                  </a:lnTo>
                  <a:lnTo>
                    <a:pt x="5005028" y="27848"/>
                  </a:lnTo>
                  <a:lnTo>
                    <a:pt x="5007634" y="31748"/>
                  </a:lnTo>
                  <a:lnTo>
                    <a:pt x="5010239" y="35648"/>
                  </a:lnTo>
                  <a:lnTo>
                    <a:pt x="5019675" y="71437"/>
                  </a:lnTo>
                  <a:lnTo>
                    <a:pt x="5019675" y="1614487"/>
                  </a:lnTo>
                  <a:lnTo>
                    <a:pt x="5007634" y="1654175"/>
                  </a:lnTo>
                  <a:lnTo>
                    <a:pt x="4975573" y="1680486"/>
                  </a:lnTo>
                  <a:lnTo>
                    <a:pt x="4962173" y="1684552"/>
                  </a:lnTo>
                  <a:lnTo>
                    <a:pt x="4957573" y="1685467"/>
                  </a:lnTo>
                  <a:lnTo>
                    <a:pt x="4952928" y="1685924"/>
                  </a:lnTo>
                  <a:lnTo>
                    <a:pt x="4948237" y="1685924"/>
                  </a:lnTo>
                  <a:lnTo>
                    <a:pt x="71438" y="1685924"/>
                  </a:lnTo>
                  <a:lnTo>
                    <a:pt x="66747" y="1685924"/>
                  </a:lnTo>
                  <a:lnTo>
                    <a:pt x="62102" y="1685467"/>
                  </a:lnTo>
                  <a:lnTo>
                    <a:pt x="57501" y="1684552"/>
                  </a:lnTo>
                  <a:lnTo>
                    <a:pt x="52900" y="1683636"/>
                  </a:lnTo>
                  <a:lnTo>
                    <a:pt x="31748" y="1673885"/>
                  </a:lnTo>
                  <a:lnTo>
                    <a:pt x="27848" y="1671279"/>
                  </a:lnTo>
                  <a:lnTo>
                    <a:pt x="5438" y="1641825"/>
                  </a:lnTo>
                  <a:lnTo>
                    <a:pt x="3642" y="1637491"/>
                  </a:lnTo>
                  <a:lnTo>
                    <a:pt x="2287" y="1633024"/>
                  </a:lnTo>
                  <a:lnTo>
                    <a:pt x="1372" y="1628424"/>
                  </a:lnTo>
                  <a:lnTo>
                    <a:pt x="457" y="1623823"/>
                  </a:lnTo>
                  <a:lnTo>
                    <a:pt x="0" y="1619178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10324" y="176212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3" y="101065"/>
                  </a:lnTo>
                  <a:lnTo>
                    <a:pt x="29995" y="61607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7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2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86524" y="1847849"/>
              <a:ext cx="152399" cy="13334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4" y="2285999"/>
              <a:ext cx="114299" cy="11430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6740525" y="1778000"/>
            <a:ext cx="1268730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DB2525"/>
                </a:solidFill>
                <a:latin typeface="DejaVu Sans"/>
                <a:cs typeface="DejaVu Sans"/>
              </a:rPr>
              <a:t>Backend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FastAPI</a:t>
            </a:r>
            <a:r>
              <a:rPr sz="1200" spc="-8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(Python)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562725" y="2628899"/>
            <a:ext cx="114300" cy="457200"/>
            <a:chOff x="6562725" y="2628899"/>
            <a:chExt cx="114300" cy="45720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5" y="2628899"/>
              <a:ext cx="114299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5" y="2971799"/>
              <a:ext cx="114299" cy="114300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6740525" y="2520950"/>
            <a:ext cx="21882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XGBoost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/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LightGBM,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MLflow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740525" y="2863850"/>
            <a:ext cx="25501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Kafka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/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Redis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Streams,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OAuth</a:t>
            </a:r>
            <a:r>
              <a:rPr sz="1200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2.0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914399" y="3600449"/>
            <a:ext cx="5029200" cy="1695450"/>
            <a:chOff x="914399" y="3600449"/>
            <a:chExt cx="5029200" cy="1695450"/>
          </a:xfrm>
        </p:grpSpPr>
        <p:sp>
          <p:nvSpPr>
            <p:cNvPr id="28" name="object 28"/>
            <p:cNvSpPr/>
            <p:nvPr/>
          </p:nvSpPr>
          <p:spPr>
            <a:xfrm>
              <a:off x="919162" y="360521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4952928" y="1685924"/>
                  </a:moveTo>
                  <a:lnTo>
                    <a:pt x="66746" y="1685924"/>
                  </a:lnTo>
                  <a:lnTo>
                    <a:pt x="62101" y="1685466"/>
                  </a:lnTo>
                  <a:lnTo>
                    <a:pt x="24240" y="1668317"/>
                  </a:lnTo>
                  <a:lnTo>
                    <a:pt x="2287" y="1633024"/>
                  </a:lnTo>
                  <a:lnTo>
                    <a:pt x="0" y="1619178"/>
                  </a:lnTo>
                  <a:lnTo>
                    <a:pt x="0" y="16144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4952928" y="0"/>
                  </a:lnTo>
                  <a:lnTo>
                    <a:pt x="4991825" y="14644"/>
                  </a:lnTo>
                  <a:lnTo>
                    <a:pt x="5016031" y="48432"/>
                  </a:lnTo>
                  <a:lnTo>
                    <a:pt x="5019674" y="66746"/>
                  </a:lnTo>
                  <a:lnTo>
                    <a:pt x="5019674" y="1619178"/>
                  </a:lnTo>
                  <a:lnTo>
                    <a:pt x="5005028" y="1658075"/>
                  </a:lnTo>
                  <a:lnTo>
                    <a:pt x="4971240" y="1682280"/>
                  </a:lnTo>
                  <a:lnTo>
                    <a:pt x="4957573" y="1685466"/>
                  </a:lnTo>
                  <a:lnTo>
                    <a:pt x="4952928" y="16859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919162" y="360521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948237" y="0"/>
                  </a:lnTo>
                  <a:lnTo>
                    <a:pt x="4952928" y="0"/>
                  </a:lnTo>
                  <a:lnTo>
                    <a:pt x="4957573" y="457"/>
                  </a:lnTo>
                  <a:lnTo>
                    <a:pt x="4962173" y="1372"/>
                  </a:lnTo>
                  <a:lnTo>
                    <a:pt x="4966773" y="2287"/>
                  </a:lnTo>
                  <a:lnTo>
                    <a:pt x="4998750" y="20923"/>
                  </a:lnTo>
                  <a:lnTo>
                    <a:pt x="5002067" y="24239"/>
                  </a:lnTo>
                  <a:lnTo>
                    <a:pt x="5005028" y="27848"/>
                  </a:lnTo>
                  <a:lnTo>
                    <a:pt x="5007634" y="31748"/>
                  </a:lnTo>
                  <a:lnTo>
                    <a:pt x="5010240" y="35648"/>
                  </a:lnTo>
                  <a:lnTo>
                    <a:pt x="5012441" y="39765"/>
                  </a:lnTo>
                  <a:lnTo>
                    <a:pt x="5014236" y="44099"/>
                  </a:lnTo>
                  <a:lnTo>
                    <a:pt x="5016031" y="48432"/>
                  </a:lnTo>
                  <a:lnTo>
                    <a:pt x="5017386" y="52899"/>
                  </a:lnTo>
                  <a:lnTo>
                    <a:pt x="5018301" y="57500"/>
                  </a:lnTo>
                  <a:lnTo>
                    <a:pt x="5019216" y="62100"/>
                  </a:lnTo>
                  <a:lnTo>
                    <a:pt x="5019674" y="66746"/>
                  </a:lnTo>
                  <a:lnTo>
                    <a:pt x="5019674" y="71437"/>
                  </a:lnTo>
                  <a:lnTo>
                    <a:pt x="5019674" y="1614487"/>
                  </a:lnTo>
                  <a:lnTo>
                    <a:pt x="5019674" y="1619178"/>
                  </a:lnTo>
                  <a:lnTo>
                    <a:pt x="5019216" y="1623823"/>
                  </a:lnTo>
                  <a:lnTo>
                    <a:pt x="5018301" y="1628423"/>
                  </a:lnTo>
                  <a:lnTo>
                    <a:pt x="5017386" y="1633024"/>
                  </a:lnTo>
                  <a:lnTo>
                    <a:pt x="5016031" y="1637491"/>
                  </a:lnTo>
                  <a:lnTo>
                    <a:pt x="5014236" y="1641824"/>
                  </a:lnTo>
                  <a:lnTo>
                    <a:pt x="5012441" y="1646158"/>
                  </a:lnTo>
                  <a:lnTo>
                    <a:pt x="4998750" y="1665001"/>
                  </a:lnTo>
                  <a:lnTo>
                    <a:pt x="4995434" y="1668317"/>
                  </a:lnTo>
                  <a:lnTo>
                    <a:pt x="4991825" y="1671278"/>
                  </a:lnTo>
                  <a:lnTo>
                    <a:pt x="4987924" y="1673884"/>
                  </a:lnTo>
                  <a:lnTo>
                    <a:pt x="4984024" y="1676490"/>
                  </a:lnTo>
                  <a:lnTo>
                    <a:pt x="4948237" y="1685924"/>
                  </a:lnTo>
                  <a:lnTo>
                    <a:pt x="71437" y="1685924"/>
                  </a:lnTo>
                  <a:lnTo>
                    <a:pt x="31748" y="1673884"/>
                  </a:lnTo>
                  <a:lnTo>
                    <a:pt x="27848" y="1671278"/>
                  </a:lnTo>
                  <a:lnTo>
                    <a:pt x="24240" y="1668317"/>
                  </a:lnTo>
                  <a:lnTo>
                    <a:pt x="20923" y="1665001"/>
                  </a:lnTo>
                  <a:lnTo>
                    <a:pt x="17606" y="1661684"/>
                  </a:lnTo>
                  <a:lnTo>
                    <a:pt x="457" y="1623823"/>
                  </a:lnTo>
                  <a:lnTo>
                    <a:pt x="0" y="1619178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76324" y="37623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9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600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2" y="29995"/>
                  </a:lnTo>
                  <a:lnTo>
                    <a:pt x="274804" y="61606"/>
                  </a:lnTo>
                  <a:lnTo>
                    <a:pt x="295895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5" y="203733"/>
                  </a:lnTo>
                  <a:lnTo>
                    <a:pt x="274804" y="243191"/>
                  </a:lnTo>
                  <a:lnTo>
                    <a:pt x="243192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62049" y="3838574"/>
              <a:ext cx="133349" cy="1523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4286249"/>
              <a:ext cx="114299" cy="114300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1406524" y="3778250"/>
            <a:ext cx="2382520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DB2525"/>
                </a:solidFill>
                <a:latin typeface="DejaVu Sans"/>
                <a:cs typeface="DejaVu Sans"/>
              </a:rPr>
              <a:t>Databases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PostgreSQL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structured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data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1228724" y="3600449"/>
            <a:ext cx="10048875" cy="1695450"/>
            <a:chOff x="1228724" y="3600449"/>
            <a:chExt cx="10048875" cy="1695450"/>
          </a:xfrm>
        </p:grpSpPr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8724" y="4629149"/>
              <a:ext cx="114299" cy="114300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6253161" y="360521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4952928" y="1685924"/>
                  </a:moveTo>
                  <a:lnTo>
                    <a:pt x="66747" y="1685924"/>
                  </a:lnTo>
                  <a:lnTo>
                    <a:pt x="62102" y="1685466"/>
                  </a:lnTo>
                  <a:lnTo>
                    <a:pt x="24240" y="1668317"/>
                  </a:lnTo>
                  <a:lnTo>
                    <a:pt x="2287" y="1633024"/>
                  </a:lnTo>
                  <a:lnTo>
                    <a:pt x="0" y="1619178"/>
                  </a:lnTo>
                  <a:lnTo>
                    <a:pt x="0" y="16144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4952928" y="0"/>
                  </a:lnTo>
                  <a:lnTo>
                    <a:pt x="4991825" y="14644"/>
                  </a:lnTo>
                  <a:lnTo>
                    <a:pt x="5016031" y="48432"/>
                  </a:lnTo>
                  <a:lnTo>
                    <a:pt x="5019674" y="66746"/>
                  </a:lnTo>
                  <a:lnTo>
                    <a:pt x="5019674" y="1619178"/>
                  </a:lnTo>
                  <a:lnTo>
                    <a:pt x="5005028" y="1658075"/>
                  </a:lnTo>
                  <a:lnTo>
                    <a:pt x="4971239" y="1682280"/>
                  </a:lnTo>
                  <a:lnTo>
                    <a:pt x="4957573" y="1685466"/>
                  </a:lnTo>
                  <a:lnTo>
                    <a:pt x="4952928" y="1685924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253161" y="3605212"/>
              <a:ext cx="5019675" cy="1685925"/>
            </a:xfrm>
            <a:custGeom>
              <a:avLst/>
              <a:gdLst/>
              <a:ahLst/>
              <a:cxnLst/>
              <a:rect l="l" t="t" r="r" b="b"/>
              <a:pathLst>
                <a:path w="5019675" h="1685925">
                  <a:moveTo>
                    <a:pt x="0" y="1614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8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948237" y="0"/>
                  </a:lnTo>
                  <a:lnTo>
                    <a:pt x="4952928" y="0"/>
                  </a:lnTo>
                  <a:lnTo>
                    <a:pt x="4957573" y="457"/>
                  </a:lnTo>
                  <a:lnTo>
                    <a:pt x="4995433" y="17606"/>
                  </a:lnTo>
                  <a:lnTo>
                    <a:pt x="4998750" y="20923"/>
                  </a:lnTo>
                  <a:lnTo>
                    <a:pt x="5002068" y="24239"/>
                  </a:lnTo>
                  <a:lnTo>
                    <a:pt x="5005028" y="27848"/>
                  </a:lnTo>
                  <a:lnTo>
                    <a:pt x="5007634" y="31748"/>
                  </a:lnTo>
                  <a:lnTo>
                    <a:pt x="5010239" y="35648"/>
                  </a:lnTo>
                  <a:lnTo>
                    <a:pt x="5019675" y="71437"/>
                  </a:lnTo>
                  <a:lnTo>
                    <a:pt x="5019675" y="1614487"/>
                  </a:lnTo>
                  <a:lnTo>
                    <a:pt x="5019674" y="1619178"/>
                  </a:lnTo>
                  <a:lnTo>
                    <a:pt x="5019215" y="1623823"/>
                  </a:lnTo>
                  <a:lnTo>
                    <a:pt x="5018300" y="1628423"/>
                  </a:lnTo>
                  <a:lnTo>
                    <a:pt x="5017385" y="1633024"/>
                  </a:lnTo>
                  <a:lnTo>
                    <a:pt x="4998750" y="1665001"/>
                  </a:lnTo>
                  <a:lnTo>
                    <a:pt x="4995433" y="1668317"/>
                  </a:lnTo>
                  <a:lnTo>
                    <a:pt x="4991825" y="1671278"/>
                  </a:lnTo>
                  <a:lnTo>
                    <a:pt x="4987924" y="1673884"/>
                  </a:lnTo>
                  <a:lnTo>
                    <a:pt x="4984023" y="1676490"/>
                  </a:lnTo>
                  <a:lnTo>
                    <a:pt x="4948237" y="1685924"/>
                  </a:lnTo>
                  <a:lnTo>
                    <a:pt x="71438" y="1685924"/>
                  </a:lnTo>
                  <a:lnTo>
                    <a:pt x="31748" y="1673884"/>
                  </a:lnTo>
                  <a:lnTo>
                    <a:pt x="27848" y="1671278"/>
                  </a:lnTo>
                  <a:lnTo>
                    <a:pt x="24240" y="1668317"/>
                  </a:lnTo>
                  <a:lnTo>
                    <a:pt x="20923" y="1665001"/>
                  </a:lnTo>
                  <a:lnTo>
                    <a:pt x="17607" y="1661684"/>
                  </a:lnTo>
                  <a:lnTo>
                    <a:pt x="5438" y="1641824"/>
                  </a:lnTo>
                  <a:lnTo>
                    <a:pt x="3642" y="1637491"/>
                  </a:lnTo>
                  <a:lnTo>
                    <a:pt x="2287" y="1633024"/>
                  </a:lnTo>
                  <a:lnTo>
                    <a:pt x="1372" y="1628423"/>
                  </a:lnTo>
                  <a:lnTo>
                    <a:pt x="457" y="1623823"/>
                  </a:lnTo>
                  <a:lnTo>
                    <a:pt x="0" y="1619178"/>
                  </a:lnTo>
                  <a:lnTo>
                    <a:pt x="0" y="16144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10324" y="3762374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8" y="298239"/>
                  </a:lnTo>
                  <a:lnTo>
                    <a:pt x="67730" y="279115"/>
                  </a:lnTo>
                  <a:lnTo>
                    <a:pt x="34590" y="249082"/>
                  </a:lnTo>
                  <a:lnTo>
                    <a:pt x="11599" y="210720"/>
                  </a:lnTo>
                  <a:lnTo>
                    <a:pt x="732" y="167337"/>
                  </a:lnTo>
                  <a:lnTo>
                    <a:pt x="0" y="152399"/>
                  </a:lnTo>
                  <a:lnTo>
                    <a:pt x="183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67474" y="3838574"/>
              <a:ext cx="190499" cy="15239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4" y="4286249"/>
              <a:ext cx="114299" cy="114300"/>
            </a:xfrm>
            <a:prstGeom prst="rect">
              <a:avLst/>
            </a:prstGeom>
          </p:spPr>
        </p:pic>
      </p:grpSp>
      <p:sp>
        <p:nvSpPr>
          <p:cNvPr id="41" name="object 41"/>
          <p:cNvSpPr txBox="1"/>
          <p:nvPr/>
        </p:nvSpPr>
        <p:spPr>
          <a:xfrm>
            <a:off x="1406524" y="4521200"/>
            <a:ext cx="22205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InfluxDB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time-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series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data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740525" y="3778250"/>
            <a:ext cx="1610360" cy="608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265">
              <a:lnSpc>
                <a:spcPct val="100000"/>
              </a:lnSpc>
              <a:spcBef>
                <a:spcPts val="100"/>
              </a:spcBef>
            </a:pPr>
            <a:r>
              <a:rPr sz="1500" b="1" spc="-10" dirty="0">
                <a:solidFill>
                  <a:srgbClr val="DB2525"/>
                </a:solidFill>
                <a:latin typeface="DejaVu Sans"/>
                <a:cs typeface="DejaVu Sans"/>
              </a:rPr>
              <a:t>Infrastructure</a:t>
            </a:r>
            <a:endParaRPr sz="15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Docker,</a:t>
            </a:r>
            <a:r>
              <a:rPr sz="1200" spc="-8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Kubernetes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562725" y="4629150"/>
            <a:ext cx="114300" cy="457200"/>
            <a:chOff x="6562725" y="4629150"/>
            <a:chExt cx="114300" cy="457200"/>
          </a:xfrm>
        </p:grpSpPr>
        <p:pic>
          <p:nvPicPr>
            <p:cNvPr id="44" name="object 4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5" y="4629150"/>
              <a:ext cx="114299" cy="114300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62725" y="4972049"/>
              <a:ext cx="114299" cy="114300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6740525" y="4521200"/>
            <a:ext cx="28809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Prometheus,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Grafana,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Apache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Airflow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740525" y="4864100"/>
            <a:ext cx="21209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AWS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/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Google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Cloud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/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Azure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0" y="6088379"/>
            <a:ext cx="12192000" cy="685800"/>
            <a:chOff x="0" y="4991099"/>
            <a:chExt cx="12192000" cy="685800"/>
          </a:xfrm>
        </p:grpSpPr>
        <p:sp>
          <p:nvSpPr>
            <p:cNvPr id="49" name="object 49"/>
            <p:cNvSpPr/>
            <p:nvPr/>
          </p:nvSpPr>
          <p:spPr>
            <a:xfrm>
              <a:off x="0" y="4991099"/>
              <a:ext cx="12192000" cy="304800"/>
            </a:xfrm>
            <a:custGeom>
              <a:avLst/>
              <a:gdLst/>
              <a:ahLst/>
              <a:cxnLst/>
              <a:rect l="l" t="t" r="r" b="b"/>
              <a:pathLst>
                <a:path w="12192000" h="304800">
                  <a:moveTo>
                    <a:pt x="121919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047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0" y="52958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304799" y="6466205"/>
            <a:ext cx="58007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Predictive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Post-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Op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Health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Automation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dirty="0"/>
              <a:t>Made</a:t>
            </a:r>
            <a:r>
              <a:rPr spc="-10" dirty="0"/>
              <a:t> </a:t>
            </a:r>
            <a:r>
              <a:rPr dirty="0"/>
              <a:t>with</a:t>
            </a:r>
            <a:r>
              <a:rPr spc="-10" dirty="0"/>
              <a:t> 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026140" cy="414020"/>
          </a:xfrm>
          <a:custGeom>
            <a:avLst/>
            <a:gdLst/>
            <a:ahLst/>
            <a:cxnLst/>
            <a:rect l="l" t="t" r="r" b="b"/>
            <a:pathLst>
              <a:path w="11026140" h="414020">
                <a:moveTo>
                  <a:pt x="11025723" y="413464"/>
                </a:moveTo>
                <a:lnTo>
                  <a:pt x="0" y="413464"/>
                </a:lnTo>
                <a:lnTo>
                  <a:pt x="0" y="0"/>
                </a:lnTo>
                <a:lnTo>
                  <a:pt x="11025723" y="0"/>
                </a:lnTo>
                <a:lnTo>
                  <a:pt x="11025723" y="413464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26929" y="758018"/>
            <a:ext cx="69215" cy="344805"/>
          </a:xfrm>
          <a:custGeom>
            <a:avLst/>
            <a:gdLst/>
            <a:ahLst/>
            <a:cxnLst/>
            <a:rect l="l" t="t" r="r" b="b"/>
            <a:pathLst>
              <a:path w="69215" h="344805">
                <a:moveTo>
                  <a:pt x="68910" y="344553"/>
                </a:moveTo>
                <a:lnTo>
                  <a:pt x="0" y="344553"/>
                </a:lnTo>
                <a:lnTo>
                  <a:pt x="0" y="0"/>
                </a:lnTo>
                <a:lnTo>
                  <a:pt x="68910" y="0"/>
                </a:lnTo>
                <a:lnTo>
                  <a:pt x="68910" y="344553"/>
                </a:lnTo>
                <a:close/>
              </a:path>
            </a:pathLst>
          </a:custGeom>
          <a:solidFill>
            <a:srgbClr val="DB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0961" y="705190"/>
            <a:ext cx="2799080" cy="384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System</a:t>
            </a:r>
            <a:r>
              <a:rPr spc="-50" dirty="0"/>
              <a:t> </a:t>
            </a:r>
            <a:r>
              <a:rPr spc="-180" dirty="0"/>
              <a:t>Architecture</a:t>
            </a:r>
          </a:p>
        </p:txBody>
      </p:sp>
      <p:sp>
        <p:nvSpPr>
          <p:cNvPr id="41" name="object 41"/>
          <p:cNvSpPr txBox="1"/>
          <p:nvPr/>
        </p:nvSpPr>
        <p:spPr>
          <a:xfrm>
            <a:off x="4729001" y="7042508"/>
            <a:ext cx="1045844" cy="258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15"/>
              </a:lnSpc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Docker,</a:t>
            </a:r>
            <a:r>
              <a:rPr sz="800" spc="3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Kubernetes,</a:t>
            </a:r>
            <a:endParaRPr sz="800">
              <a:latin typeface="DejaVu Sans"/>
              <a:cs typeface="DejaVu Sans"/>
            </a:endParaRPr>
          </a:p>
          <a:p>
            <a:pPr>
              <a:lnSpc>
                <a:spcPct val="100000"/>
              </a:lnSpc>
              <a:spcBef>
                <a:spcPts val="125"/>
              </a:spcBef>
            </a:pP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AWS/GCP/Azure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46" name="object 46"/>
          <p:cNvSpPr txBox="1"/>
          <p:nvPr/>
        </p:nvSpPr>
        <p:spPr>
          <a:xfrm rot="18900000">
            <a:off x="1609828" y="7399409"/>
            <a:ext cx="566091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950" spc="-20" dirty="0">
                <a:solidFill>
                  <a:srgbClr val="4A5462"/>
                </a:solidFill>
                <a:latin typeface="DejaVu Sans"/>
                <a:cs typeface="DejaVu Sans"/>
              </a:rPr>
              <a:t>Requests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530558" y="7124861"/>
            <a:ext cx="140970" cy="8382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>
              <a:lnSpc>
                <a:spcPts val="1070"/>
              </a:lnSpc>
            </a:pPr>
            <a:r>
              <a:rPr sz="950" spc="-60" dirty="0">
                <a:solidFill>
                  <a:srgbClr val="4A5462"/>
                </a:solidFill>
                <a:latin typeface="DejaVu Sans"/>
                <a:cs typeface="DejaVu Sans"/>
              </a:rPr>
              <a:t>R</a:t>
            </a:r>
            <a:endParaRPr sz="950">
              <a:latin typeface="DejaVu Sans"/>
              <a:cs typeface="DejaVu San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00129" y="1010246"/>
            <a:ext cx="689107" cy="68910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442746" y="1764178"/>
            <a:ext cx="60388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solidFill>
                  <a:srgbClr val="374050"/>
                </a:solidFill>
                <a:latin typeface="DejaVu Sans"/>
                <a:cs typeface="DejaVu Sans"/>
              </a:rPr>
              <a:t>Clinician</a:t>
            </a:r>
            <a:endParaRPr sz="950">
              <a:latin typeface="DejaVu Sans"/>
              <a:cs typeface="DejaVu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16166" y="1010246"/>
            <a:ext cx="689107" cy="68910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002525" y="1764178"/>
            <a:ext cx="516255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b="1" spc="-10" dirty="0">
                <a:solidFill>
                  <a:srgbClr val="374050"/>
                </a:solidFill>
                <a:latin typeface="DejaVu Sans"/>
                <a:cs typeface="DejaVu Sans"/>
              </a:rPr>
              <a:t>Patient</a:t>
            </a:r>
            <a:endParaRPr sz="950">
              <a:latin typeface="DejaVu Sans"/>
              <a:cs typeface="DejaVu San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502701" y="1940541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613" y="206732"/>
                </a:moveTo>
                <a:lnTo>
                  <a:pt x="0" y="206732"/>
                </a:lnTo>
                <a:lnTo>
                  <a:pt x="0" y="0"/>
                </a:lnTo>
                <a:lnTo>
                  <a:pt x="8613" y="0"/>
                </a:lnTo>
                <a:lnTo>
                  <a:pt x="8613" y="206732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400128" y="2422916"/>
            <a:ext cx="2205355" cy="551815"/>
            <a:chOff x="4410288" y="2859796"/>
            <a:chExt cx="2205355" cy="551815"/>
          </a:xfrm>
        </p:grpSpPr>
        <p:sp>
          <p:nvSpPr>
            <p:cNvPr id="11" name="object 11"/>
            <p:cNvSpPr/>
            <p:nvPr/>
          </p:nvSpPr>
          <p:spPr>
            <a:xfrm>
              <a:off x="4410288" y="2859796"/>
              <a:ext cx="2205355" cy="551815"/>
            </a:xfrm>
            <a:custGeom>
              <a:avLst/>
              <a:gdLst/>
              <a:ahLst/>
              <a:cxnLst/>
              <a:rect l="l" t="t" r="r" b="b"/>
              <a:pathLst>
                <a:path w="2205354" h="551814">
                  <a:moveTo>
                    <a:pt x="2140758" y="551286"/>
                  </a:moveTo>
                  <a:lnTo>
                    <a:pt x="64385" y="551286"/>
                  </a:lnTo>
                  <a:lnTo>
                    <a:pt x="59904" y="550844"/>
                  </a:lnTo>
                  <a:lnTo>
                    <a:pt x="23382" y="534301"/>
                  </a:lnTo>
                  <a:lnTo>
                    <a:pt x="2206" y="500256"/>
                  </a:lnTo>
                  <a:lnTo>
                    <a:pt x="0" y="486900"/>
                  </a:lnTo>
                  <a:lnTo>
                    <a:pt x="0" y="482375"/>
                  </a:lnTo>
                  <a:lnTo>
                    <a:pt x="0" y="64385"/>
                  </a:lnTo>
                  <a:lnTo>
                    <a:pt x="14127" y="26863"/>
                  </a:lnTo>
                  <a:lnTo>
                    <a:pt x="46719" y="3513"/>
                  </a:lnTo>
                  <a:lnTo>
                    <a:pt x="64385" y="0"/>
                  </a:lnTo>
                  <a:lnTo>
                    <a:pt x="2140758" y="0"/>
                  </a:lnTo>
                  <a:lnTo>
                    <a:pt x="2178280" y="14127"/>
                  </a:lnTo>
                  <a:lnTo>
                    <a:pt x="2201629" y="46720"/>
                  </a:lnTo>
                  <a:lnTo>
                    <a:pt x="2205144" y="64385"/>
                  </a:lnTo>
                  <a:lnTo>
                    <a:pt x="2205144" y="486900"/>
                  </a:lnTo>
                  <a:lnTo>
                    <a:pt x="2191017" y="524422"/>
                  </a:lnTo>
                  <a:lnTo>
                    <a:pt x="2158424" y="547771"/>
                  </a:lnTo>
                  <a:lnTo>
                    <a:pt x="2145240" y="550844"/>
                  </a:lnTo>
                  <a:lnTo>
                    <a:pt x="2140758" y="551286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6229" y="3027772"/>
              <a:ext cx="206732" cy="18033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034544" y="2478553"/>
            <a:ext cx="1246505" cy="3917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Frontend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React,</a:t>
            </a:r>
            <a:r>
              <a:rPr sz="800" spc="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TypeScript,</a:t>
            </a:r>
            <a:r>
              <a:rPr sz="800" spc="2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D3.js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502701" y="2974203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613" y="206732"/>
                </a:moveTo>
                <a:lnTo>
                  <a:pt x="0" y="206732"/>
                </a:lnTo>
                <a:lnTo>
                  <a:pt x="0" y="0"/>
                </a:lnTo>
                <a:lnTo>
                  <a:pt x="8613" y="0"/>
                </a:lnTo>
                <a:lnTo>
                  <a:pt x="8613" y="206732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2608448" y="3456578"/>
            <a:ext cx="1791970" cy="551815"/>
            <a:chOff x="2618608" y="3893458"/>
            <a:chExt cx="1791970" cy="551815"/>
          </a:xfrm>
        </p:grpSpPr>
        <p:sp>
          <p:nvSpPr>
            <p:cNvPr id="16" name="object 16"/>
            <p:cNvSpPr/>
            <p:nvPr/>
          </p:nvSpPr>
          <p:spPr>
            <a:xfrm>
              <a:off x="2618608" y="3893458"/>
              <a:ext cx="1791970" cy="551815"/>
            </a:xfrm>
            <a:custGeom>
              <a:avLst/>
              <a:gdLst/>
              <a:ahLst/>
              <a:cxnLst/>
              <a:rect l="l" t="t" r="r" b="b"/>
              <a:pathLst>
                <a:path w="1791970" h="551814">
                  <a:moveTo>
                    <a:pt x="1727294" y="551286"/>
                  </a:moveTo>
                  <a:lnTo>
                    <a:pt x="64386" y="551286"/>
                  </a:lnTo>
                  <a:lnTo>
                    <a:pt x="59904" y="550844"/>
                  </a:lnTo>
                  <a:lnTo>
                    <a:pt x="23382" y="534301"/>
                  </a:lnTo>
                  <a:lnTo>
                    <a:pt x="2206" y="500256"/>
                  </a:lnTo>
                  <a:lnTo>
                    <a:pt x="0" y="486899"/>
                  </a:lnTo>
                  <a:lnTo>
                    <a:pt x="0" y="482375"/>
                  </a:lnTo>
                  <a:lnTo>
                    <a:pt x="0" y="64385"/>
                  </a:lnTo>
                  <a:lnTo>
                    <a:pt x="14127" y="26863"/>
                  </a:lnTo>
                  <a:lnTo>
                    <a:pt x="46720" y="3513"/>
                  </a:lnTo>
                  <a:lnTo>
                    <a:pt x="64386" y="0"/>
                  </a:lnTo>
                  <a:lnTo>
                    <a:pt x="1727294" y="0"/>
                  </a:lnTo>
                  <a:lnTo>
                    <a:pt x="1764815" y="14127"/>
                  </a:lnTo>
                  <a:lnTo>
                    <a:pt x="1788165" y="46720"/>
                  </a:lnTo>
                  <a:lnTo>
                    <a:pt x="1791680" y="64385"/>
                  </a:lnTo>
                  <a:lnTo>
                    <a:pt x="1791680" y="486899"/>
                  </a:lnTo>
                  <a:lnTo>
                    <a:pt x="1777552" y="524421"/>
                  </a:lnTo>
                  <a:lnTo>
                    <a:pt x="1744959" y="547771"/>
                  </a:lnTo>
                  <a:lnTo>
                    <a:pt x="1731775" y="550844"/>
                  </a:lnTo>
                  <a:lnTo>
                    <a:pt x="1727294" y="551286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47816" y="4076502"/>
              <a:ext cx="172276" cy="15074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2966144" y="3512214"/>
            <a:ext cx="1317625" cy="3917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FastAPI</a:t>
            </a:r>
            <a:r>
              <a:rPr sz="1050" b="1" spc="8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Backend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OAuth</a:t>
            </a:r>
            <a:r>
              <a:rPr sz="800" spc="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2.0,</a:t>
            </a:r>
            <a:r>
              <a:rPr sz="800" spc="1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Python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606861" y="3456578"/>
            <a:ext cx="1791970" cy="551815"/>
            <a:chOff x="4617021" y="3893458"/>
            <a:chExt cx="1791970" cy="551815"/>
          </a:xfrm>
        </p:grpSpPr>
        <p:sp>
          <p:nvSpPr>
            <p:cNvPr id="20" name="object 20"/>
            <p:cNvSpPr/>
            <p:nvPr/>
          </p:nvSpPr>
          <p:spPr>
            <a:xfrm>
              <a:off x="4617021" y="3893458"/>
              <a:ext cx="1791970" cy="551815"/>
            </a:xfrm>
            <a:custGeom>
              <a:avLst/>
              <a:gdLst/>
              <a:ahLst/>
              <a:cxnLst/>
              <a:rect l="l" t="t" r="r" b="b"/>
              <a:pathLst>
                <a:path w="1791970" h="551814">
                  <a:moveTo>
                    <a:pt x="1727293" y="551286"/>
                  </a:moveTo>
                  <a:lnTo>
                    <a:pt x="64385" y="551286"/>
                  </a:lnTo>
                  <a:lnTo>
                    <a:pt x="59904" y="550844"/>
                  </a:lnTo>
                  <a:lnTo>
                    <a:pt x="23382" y="534301"/>
                  </a:lnTo>
                  <a:lnTo>
                    <a:pt x="2206" y="500256"/>
                  </a:lnTo>
                  <a:lnTo>
                    <a:pt x="0" y="486899"/>
                  </a:lnTo>
                  <a:lnTo>
                    <a:pt x="0" y="482375"/>
                  </a:lnTo>
                  <a:lnTo>
                    <a:pt x="0" y="64385"/>
                  </a:lnTo>
                  <a:lnTo>
                    <a:pt x="14126" y="26863"/>
                  </a:lnTo>
                  <a:lnTo>
                    <a:pt x="46719" y="3513"/>
                  </a:lnTo>
                  <a:lnTo>
                    <a:pt x="64385" y="0"/>
                  </a:lnTo>
                  <a:lnTo>
                    <a:pt x="1727293" y="0"/>
                  </a:lnTo>
                  <a:lnTo>
                    <a:pt x="1764815" y="14127"/>
                  </a:lnTo>
                  <a:lnTo>
                    <a:pt x="1788165" y="46720"/>
                  </a:lnTo>
                  <a:lnTo>
                    <a:pt x="1791680" y="64385"/>
                  </a:lnTo>
                  <a:lnTo>
                    <a:pt x="1791680" y="486899"/>
                  </a:lnTo>
                  <a:lnTo>
                    <a:pt x="1777551" y="524421"/>
                  </a:lnTo>
                  <a:lnTo>
                    <a:pt x="1744959" y="547771"/>
                  </a:lnTo>
                  <a:lnTo>
                    <a:pt x="1731774" y="550844"/>
                  </a:lnTo>
                  <a:lnTo>
                    <a:pt x="1727293" y="551286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20387" y="4065735"/>
              <a:ext cx="172276" cy="17227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938715" y="3443304"/>
            <a:ext cx="1064895" cy="5295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ML</a:t>
            </a:r>
            <a:r>
              <a:rPr sz="1050" b="1" spc="4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Models</a:t>
            </a:r>
            <a:endParaRPr sz="1050">
              <a:latin typeface="DejaVu Sans"/>
              <a:cs typeface="DejaVu Sans"/>
            </a:endParaRPr>
          </a:p>
          <a:p>
            <a:pPr marL="12700" marR="5080">
              <a:lnSpc>
                <a:spcPct val="112999"/>
              </a:lnSpc>
              <a:spcBef>
                <a:spcPts val="155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XGBoost,</a:t>
            </a:r>
            <a:r>
              <a:rPr sz="800" spc="3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LightGBM, MLflow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605273" y="3456578"/>
            <a:ext cx="1791970" cy="551815"/>
            <a:chOff x="6615433" y="3893458"/>
            <a:chExt cx="1791970" cy="551815"/>
          </a:xfrm>
        </p:grpSpPr>
        <p:sp>
          <p:nvSpPr>
            <p:cNvPr id="24" name="object 24"/>
            <p:cNvSpPr/>
            <p:nvPr/>
          </p:nvSpPr>
          <p:spPr>
            <a:xfrm>
              <a:off x="6615433" y="3893458"/>
              <a:ext cx="1791970" cy="551815"/>
            </a:xfrm>
            <a:custGeom>
              <a:avLst/>
              <a:gdLst/>
              <a:ahLst/>
              <a:cxnLst/>
              <a:rect l="l" t="t" r="r" b="b"/>
              <a:pathLst>
                <a:path w="1791970" h="551814">
                  <a:moveTo>
                    <a:pt x="1727294" y="551286"/>
                  </a:moveTo>
                  <a:lnTo>
                    <a:pt x="64386" y="551286"/>
                  </a:lnTo>
                  <a:lnTo>
                    <a:pt x="59904" y="550844"/>
                  </a:lnTo>
                  <a:lnTo>
                    <a:pt x="23382" y="534301"/>
                  </a:lnTo>
                  <a:lnTo>
                    <a:pt x="2206" y="500256"/>
                  </a:lnTo>
                  <a:lnTo>
                    <a:pt x="0" y="486899"/>
                  </a:lnTo>
                  <a:lnTo>
                    <a:pt x="0" y="482375"/>
                  </a:lnTo>
                  <a:lnTo>
                    <a:pt x="0" y="64385"/>
                  </a:lnTo>
                  <a:lnTo>
                    <a:pt x="14126" y="26863"/>
                  </a:lnTo>
                  <a:lnTo>
                    <a:pt x="46719" y="3513"/>
                  </a:lnTo>
                  <a:lnTo>
                    <a:pt x="64386" y="0"/>
                  </a:lnTo>
                  <a:lnTo>
                    <a:pt x="1727294" y="0"/>
                  </a:lnTo>
                  <a:lnTo>
                    <a:pt x="1764815" y="14127"/>
                  </a:lnTo>
                  <a:lnTo>
                    <a:pt x="1788165" y="46720"/>
                  </a:lnTo>
                  <a:lnTo>
                    <a:pt x="1791680" y="64385"/>
                  </a:lnTo>
                  <a:lnTo>
                    <a:pt x="1791680" y="486899"/>
                  </a:lnTo>
                  <a:lnTo>
                    <a:pt x="1777552" y="524421"/>
                  </a:lnTo>
                  <a:lnTo>
                    <a:pt x="1744959" y="547771"/>
                  </a:lnTo>
                  <a:lnTo>
                    <a:pt x="1731775" y="550844"/>
                  </a:lnTo>
                  <a:lnTo>
                    <a:pt x="1727294" y="551286"/>
                  </a:lnTo>
                  <a:close/>
                </a:path>
              </a:pathLst>
            </a:custGeom>
            <a:solidFill>
              <a:srgbClr val="374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79096" y="4087269"/>
              <a:ext cx="172276" cy="129207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6998232" y="3512214"/>
            <a:ext cx="1247140" cy="3917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50" b="1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r>
              <a:rPr sz="1050" b="1" spc="9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Streaming</a:t>
            </a:r>
            <a:endParaRPr sz="105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Kafka/Redis</a:t>
            </a:r>
            <a:r>
              <a:rPr sz="800" spc="-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DejaVu Sans"/>
                <a:cs typeface="DejaVu Sans"/>
              </a:rPr>
              <a:t>Streams</a:t>
            </a:r>
            <a:endParaRPr sz="800" dirty="0">
              <a:latin typeface="DejaVu Sans"/>
              <a:cs typeface="DejaVu Sans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02701" y="4007864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613" y="206732"/>
                </a:moveTo>
                <a:lnTo>
                  <a:pt x="0" y="206732"/>
                </a:lnTo>
                <a:lnTo>
                  <a:pt x="0" y="0"/>
                </a:lnTo>
                <a:lnTo>
                  <a:pt x="8613" y="0"/>
                </a:lnTo>
                <a:lnTo>
                  <a:pt x="8613" y="206732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8" name="object 28"/>
          <p:cNvGrpSpPr/>
          <p:nvPr/>
        </p:nvGrpSpPr>
        <p:grpSpPr>
          <a:xfrm>
            <a:off x="4090030" y="4490240"/>
            <a:ext cx="1240790" cy="551815"/>
            <a:chOff x="4100190" y="4927120"/>
            <a:chExt cx="1240790" cy="551815"/>
          </a:xfrm>
        </p:grpSpPr>
        <p:sp>
          <p:nvSpPr>
            <p:cNvPr id="29" name="object 29"/>
            <p:cNvSpPr/>
            <p:nvPr/>
          </p:nvSpPr>
          <p:spPr>
            <a:xfrm>
              <a:off x="4100190" y="4927120"/>
              <a:ext cx="1240790" cy="551815"/>
            </a:xfrm>
            <a:custGeom>
              <a:avLst/>
              <a:gdLst/>
              <a:ahLst/>
              <a:cxnLst/>
              <a:rect l="l" t="t" r="r" b="b"/>
              <a:pathLst>
                <a:path w="1240789" h="551814">
                  <a:moveTo>
                    <a:pt x="1176007" y="551285"/>
                  </a:moveTo>
                  <a:lnTo>
                    <a:pt x="64386" y="551285"/>
                  </a:lnTo>
                  <a:lnTo>
                    <a:pt x="59904" y="550844"/>
                  </a:lnTo>
                  <a:lnTo>
                    <a:pt x="23382" y="534301"/>
                  </a:lnTo>
                  <a:lnTo>
                    <a:pt x="2206" y="500256"/>
                  </a:lnTo>
                  <a:lnTo>
                    <a:pt x="0" y="486899"/>
                  </a:lnTo>
                  <a:lnTo>
                    <a:pt x="0" y="482374"/>
                  </a:lnTo>
                  <a:lnTo>
                    <a:pt x="0" y="64385"/>
                  </a:lnTo>
                  <a:lnTo>
                    <a:pt x="14127" y="26863"/>
                  </a:lnTo>
                  <a:lnTo>
                    <a:pt x="46719" y="3513"/>
                  </a:lnTo>
                  <a:lnTo>
                    <a:pt x="64386" y="0"/>
                  </a:lnTo>
                  <a:lnTo>
                    <a:pt x="1176007" y="0"/>
                  </a:lnTo>
                  <a:lnTo>
                    <a:pt x="1213530" y="14126"/>
                  </a:lnTo>
                  <a:lnTo>
                    <a:pt x="1236880" y="46719"/>
                  </a:lnTo>
                  <a:lnTo>
                    <a:pt x="1240394" y="64385"/>
                  </a:lnTo>
                  <a:lnTo>
                    <a:pt x="1240394" y="486899"/>
                  </a:lnTo>
                  <a:lnTo>
                    <a:pt x="1226266" y="524422"/>
                  </a:lnTo>
                  <a:lnTo>
                    <a:pt x="1193673" y="547771"/>
                  </a:lnTo>
                  <a:lnTo>
                    <a:pt x="1180489" y="550844"/>
                  </a:lnTo>
                  <a:lnTo>
                    <a:pt x="1176007" y="551285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60487" y="5099396"/>
              <a:ext cx="150742" cy="172276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353377" y="4545876"/>
            <a:ext cx="933450" cy="3917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PostgreSQL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Clinical</a:t>
            </a:r>
            <a:r>
              <a:rPr sz="800" spc="25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endParaRPr sz="800">
              <a:latin typeface="DejaVu Sans"/>
              <a:cs typeface="DejaVu San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674978" y="4490240"/>
            <a:ext cx="1240790" cy="551815"/>
            <a:chOff x="5685138" y="4927120"/>
            <a:chExt cx="1240790" cy="551815"/>
          </a:xfrm>
        </p:grpSpPr>
        <p:sp>
          <p:nvSpPr>
            <p:cNvPr id="33" name="object 33"/>
            <p:cNvSpPr/>
            <p:nvPr/>
          </p:nvSpPr>
          <p:spPr>
            <a:xfrm>
              <a:off x="5685138" y="4927120"/>
              <a:ext cx="1240790" cy="551815"/>
            </a:xfrm>
            <a:custGeom>
              <a:avLst/>
              <a:gdLst/>
              <a:ahLst/>
              <a:cxnLst/>
              <a:rect l="l" t="t" r="r" b="b"/>
              <a:pathLst>
                <a:path w="1240790" h="551814">
                  <a:moveTo>
                    <a:pt x="1176008" y="551285"/>
                  </a:moveTo>
                  <a:lnTo>
                    <a:pt x="64386" y="551285"/>
                  </a:lnTo>
                  <a:lnTo>
                    <a:pt x="59904" y="550844"/>
                  </a:lnTo>
                  <a:lnTo>
                    <a:pt x="23382" y="534301"/>
                  </a:lnTo>
                  <a:lnTo>
                    <a:pt x="2207" y="500256"/>
                  </a:lnTo>
                  <a:lnTo>
                    <a:pt x="0" y="486899"/>
                  </a:lnTo>
                  <a:lnTo>
                    <a:pt x="0" y="482374"/>
                  </a:lnTo>
                  <a:lnTo>
                    <a:pt x="0" y="64385"/>
                  </a:lnTo>
                  <a:lnTo>
                    <a:pt x="14127" y="26863"/>
                  </a:lnTo>
                  <a:lnTo>
                    <a:pt x="46720" y="3513"/>
                  </a:lnTo>
                  <a:lnTo>
                    <a:pt x="64386" y="0"/>
                  </a:lnTo>
                  <a:lnTo>
                    <a:pt x="1176008" y="0"/>
                  </a:lnTo>
                  <a:lnTo>
                    <a:pt x="1213529" y="14126"/>
                  </a:lnTo>
                  <a:lnTo>
                    <a:pt x="1236880" y="46719"/>
                  </a:lnTo>
                  <a:lnTo>
                    <a:pt x="1240393" y="64385"/>
                  </a:lnTo>
                  <a:lnTo>
                    <a:pt x="1240393" y="486899"/>
                  </a:lnTo>
                  <a:lnTo>
                    <a:pt x="1226266" y="524422"/>
                  </a:lnTo>
                  <a:lnTo>
                    <a:pt x="1193674" y="547771"/>
                  </a:lnTo>
                  <a:lnTo>
                    <a:pt x="1180489" y="550844"/>
                  </a:lnTo>
                  <a:lnTo>
                    <a:pt x="1176008" y="551285"/>
                  </a:lnTo>
                  <a:close/>
                </a:path>
              </a:pathLst>
            </a:custGeom>
            <a:solidFill>
              <a:srgbClr val="1C4E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36821" y="5110164"/>
              <a:ext cx="172276" cy="150742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5959052" y="4545876"/>
            <a:ext cx="913765" cy="391795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5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InfluxDB</a:t>
            </a:r>
            <a:endParaRPr sz="105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800" dirty="0">
                <a:solidFill>
                  <a:srgbClr val="FFFFFF"/>
                </a:solidFill>
                <a:latin typeface="DejaVu Sans"/>
                <a:cs typeface="DejaVu Sans"/>
              </a:rPr>
              <a:t>Time-Series</a:t>
            </a:r>
            <a:r>
              <a:rPr sz="800" spc="6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800" spc="-20" dirty="0">
                <a:solidFill>
                  <a:srgbClr val="FFFFFF"/>
                </a:solidFill>
                <a:latin typeface="DejaVu Sans"/>
                <a:cs typeface="DejaVu Sans"/>
              </a:rPr>
              <a:t>Data</a:t>
            </a:r>
            <a:endParaRPr sz="800">
              <a:latin typeface="DejaVu Sans"/>
              <a:cs typeface="DejaVu Sans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502701" y="5041526"/>
            <a:ext cx="8890" cy="207010"/>
          </a:xfrm>
          <a:custGeom>
            <a:avLst/>
            <a:gdLst/>
            <a:ahLst/>
            <a:cxnLst/>
            <a:rect l="l" t="t" r="r" b="b"/>
            <a:pathLst>
              <a:path w="8889" h="207010">
                <a:moveTo>
                  <a:pt x="8613" y="206732"/>
                </a:moveTo>
                <a:lnTo>
                  <a:pt x="0" y="206732"/>
                </a:lnTo>
                <a:lnTo>
                  <a:pt x="0" y="0"/>
                </a:lnTo>
                <a:lnTo>
                  <a:pt x="8613" y="0"/>
                </a:lnTo>
                <a:lnTo>
                  <a:pt x="8613" y="206732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4262307" y="5523901"/>
            <a:ext cx="2480945" cy="551815"/>
            <a:chOff x="4272467" y="5960781"/>
            <a:chExt cx="2480945" cy="551815"/>
          </a:xfrm>
        </p:grpSpPr>
        <p:sp>
          <p:nvSpPr>
            <p:cNvPr id="38" name="object 38"/>
            <p:cNvSpPr/>
            <p:nvPr/>
          </p:nvSpPr>
          <p:spPr>
            <a:xfrm>
              <a:off x="4272467" y="5960781"/>
              <a:ext cx="2480945" cy="551815"/>
            </a:xfrm>
            <a:custGeom>
              <a:avLst/>
              <a:gdLst/>
              <a:ahLst/>
              <a:cxnLst/>
              <a:rect l="l" t="t" r="r" b="b"/>
              <a:pathLst>
                <a:path w="2480945" h="551815">
                  <a:moveTo>
                    <a:pt x="2416401" y="551285"/>
                  </a:moveTo>
                  <a:lnTo>
                    <a:pt x="64386" y="551285"/>
                  </a:lnTo>
                  <a:lnTo>
                    <a:pt x="59904" y="550844"/>
                  </a:lnTo>
                  <a:lnTo>
                    <a:pt x="23382" y="534301"/>
                  </a:lnTo>
                  <a:lnTo>
                    <a:pt x="2206" y="500256"/>
                  </a:lnTo>
                  <a:lnTo>
                    <a:pt x="0" y="486899"/>
                  </a:lnTo>
                  <a:lnTo>
                    <a:pt x="0" y="482375"/>
                  </a:lnTo>
                  <a:lnTo>
                    <a:pt x="0" y="64386"/>
                  </a:lnTo>
                  <a:lnTo>
                    <a:pt x="14127" y="26863"/>
                  </a:lnTo>
                  <a:lnTo>
                    <a:pt x="46719" y="3513"/>
                  </a:lnTo>
                  <a:lnTo>
                    <a:pt x="64386" y="0"/>
                  </a:lnTo>
                  <a:lnTo>
                    <a:pt x="2416401" y="0"/>
                  </a:lnTo>
                  <a:lnTo>
                    <a:pt x="2453923" y="14126"/>
                  </a:lnTo>
                  <a:lnTo>
                    <a:pt x="2477272" y="46719"/>
                  </a:lnTo>
                  <a:lnTo>
                    <a:pt x="2480787" y="64386"/>
                  </a:lnTo>
                  <a:lnTo>
                    <a:pt x="2480787" y="486899"/>
                  </a:lnTo>
                  <a:lnTo>
                    <a:pt x="2466660" y="524422"/>
                  </a:lnTo>
                  <a:lnTo>
                    <a:pt x="2434066" y="547771"/>
                  </a:lnTo>
                  <a:lnTo>
                    <a:pt x="2420882" y="550844"/>
                  </a:lnTo>
                  <a:lnTo>
                    <a:pt x="2416401" y="551285"/>
                  </a:lnTo>
                  <a:close/>
                </a:path>
              </a:pathLst>
            </a:custGeom>
            <a:solidFill>
              <a:srgbClr val="1F293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0367" y="6143825"/>
              <a:ext cx="215267" cy="150775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4706141" y="5554270"/>
            <a:ext cx="111696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spc="-10" dirty="0">
                <a:solidFill>
                  <a:srgbClr val="FFFFFF"/>
                </a:solidFill>
                <a:latin typeface="DejaVu Sans"/>
                <a:cs typeface="DejaVu Sans"/>
              </a:rPr>
              <a:t>Infrastructure</a:t>
            </a:r>
            <a:endParaRPr sz="1050">
              <a:latin typeface="DejaVu Sans"/>
              <a:cs typeface="DejaVu Sans"/>
            </a:endParaRPr>
          </a:p>
        </p:txBody>
      </p:sp>
      <p:pic>
        <p:nvPicPr>
          <p:cNvPr id="42" name="object 4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495752" y="2935841"/>
            <a:ext cx="113990" cy="113966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 rot="18900000">
            <a:off x="8539221" y="2503974"/>
            <a:ext cx="975231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950" dirty="0">
                <a:solidFill>
                  <a:srgbClr val="4A5462"/>
                </a:solidFill>
                <a:latin typeface="DejaVu Sans"/>
                <a:cs typeface="DejaVu Sans"/>
              </a:rPr>
              <a:t>User</a:t>
            </a:r>
            <a:r>
              <a:rPr sz="9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950" spc="-10" dirty="0">
                <a:solidFill>
                  <a:srgbClr val="4A5462"/>
                </a:solidFill>
                <a:latin typeface="DejaVu Sans"/>
                <a:cs typeface="DejaVu Sans"/>
              </a:rPr>
              <a:t>Interaction</a:t>
            </a:r>
            <a:endParaRPr sz="950">
              <a:latin typeface="DejaVu Sans"/>
              <a:cs typeface="DejaVu Sans"/>
            </a:endParaRPr>
          </a:p>
        </p:txBody>
      </p:sp>
      <p:pic>
        <p:nvPicPr>
          <p:cNvPr id="44" name="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655636" y="4296494"/>
            <a:ext cx="113966" cy="113990"/>
          </a:xfrm>
          <a:prstGeom prst="rect">
            <a:avLst/>
          </a:prstGeom>
        </p:spPr>
      </p:pic>
      <p:sp>
        <p:nvSpPr>
          <p:cNvPr id="45" name="object 45"/>
          <p:cNvSpPr txBox="1"/>
          <p:nvPr/>
        </p:nvSpPr>
        <p:spPr>
          <a:xfrm rot="2700000">
            <a:off x="8653303" y="4768118"/>
            <a:ext cx="977752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0"/>
              </a:lnSpc>
            </a:pPr>
            <a:r>
              <a:rPr sz="950" dirty="0">
                <a:solidFill>
                  <a:srgbClr val="4A5462"/>
                </a:solidFill>
                <a:latin typeface="DejaVu Sans"/>
                <a:cs typeface="DejaVu Sans"/>
              </a:rPr>
              <a:t>Data</a:t>
            </a:r>
            <a:r>
              <a:rPr sz="950" spc="-30" dirty="0">
                <a:solidFill>
                  <a:srgbClr val="4A5462"/>
                </a:solidFill>
                <a:latin typeface="DejaVu Sans"/>
                <a:cs typeface="DejaVu Sans"/>
              </a:rPr>
              <a:t> </a:t>
            </a:r>
            <a:r>
              <a:rPr sz="950" spc="-10" dirty="0">
                <a:solidFill>
                  <a:srgbClr val="4A5462"/>
                </a:solidFill>
                <a:latin typeface="DejaVu Sans"/>
                <a:cs typeface="DejaVu Sans"/>
              </a:rPr>
              <a:t>Processing</a:t>
            </a:r>
            <a:endParaRPr sz="950">
              <a:latin typeface="DejaVu Sans"/>
              <a:cs typeface="DejaVu Sans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530736" y="5604219"/>
            <a:ext cx="174026" cy="172344"/>
          </a:xfrm>
          <a:prstGeom prst="rect">
            <a:avLst/>
          </a:prstGeom>
        </p:spPr>
      </p:pic>
      <p:sp>
        <p:nvSpPr>
          <p:cNvPr id="49" name="object 49"/>
          <p:cNvSpPr txBox="1"/>
          <p:nvPr/>
        </p:nvSpPr>
        <p:spPr>
          <a:xfrm>
            <a:off x="3530558" y="7203235"/>
            <a:ext cx="140970" cy="497840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>
              <a:lnSpc>
                <a:spcPts val="1070"/>
              </a:lnSpc>
            </a:pPr>
            <a:r>
              <a:rPr sz="950" spc="-10" dirty="0">
                <a:solidFill>
                  <a:srgbClr val="4A5462"/>
                </a:solidFill>
                <a:latin typeface="DejaVu Sans"/>
                <a:cs typeface="DejaVu Sans"/>
              </a:rPr>
              <a:t>eal-</a:t>
            </a:r>
            <a:r>
              <a:rPr sz="950" spc="-20" dirty="0">
                <a:solidFill>
                  <a:srgbClr val="4A5462"/>
                </a:solidFill>
                <a:latin typeface="DejaVu Sans"/>
                <a:cs typeface="DejaVu Sans"/>
              </a:rPr>
              <a:t>time</a:t>
            </a:r>
            <a:endParaRPr sz="950">
              <a:latin typeface="DejaVu Sans"/>
              <a:cs typeface="DejaVu Sans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0" y="7069544"/>
            <a:ext cx="11026140" cy="620395"/>
            <a:chOff x="0" y="6236424"/>
            <a:chExt cx="11026140" cy="620395"/>
          </a:xfrm>
        </p:grpSpPr>
        <p:sp>
          <p:nvSpPr>
            <p:cNvPr id="51" name="object 51"/>
            <p:cNvSpPr/>
            <p:nvPr/>
          </p:nvSpPr>
          <p:spPr>
            <a:xfrm>
              <a:off x="0" y="6236424"/>
              <a:ext cx="11026140" cy="276225"/>
            </a:xfrm>
            <a:custGeom>
              <a:avLst/>
              <a:gdLst/>
              <a:ahLst/>
              <a:cxnLst/>
              <a:rect l="l" t="t" r="r" b="b"/>
              <a:pathLst>
                <a:path w="11026140" h="276225">
                  <a:moveTo>
                    <a:pt x="11025723" y="275643"/>
                  </a:moveTo>
                  <a:lnTo>
                    <a:pt x="0" y="275643"/>
                  </a:lnTo>
                  <a:lnTo>
                    <a:pt x="0" y="0"/>
                  </a:lnTo>
                  <a:lnTo>
                    <a:pt x="11025723" y="0"/>
                  </a:lnTo>
                  <a:lnTo>
                    <a:pt x="11025723" y="275643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0" y="6512067"/>
              <a:ext cx="11026140" cy="344805"/>
            </a:xfrm>
            <a:custGeom>
              <a:avLst/>
              <a:gdLst/>
              <a:ahLst/>
              <a:cxnLst/>
              <a:rect l="l" t="t" r="r" b="b"/>
              <a:pathLst>
                <a:path w="11026140" h="344804">
                  <a:moveTo>
                    <a:pt x="11025723" y="344553"/>
                  </a:moveTo>
                  <a:lnTo>
                    <a:pt x="0" y="344553"/>
                  </a:lnTo>
                  <a:lnTo>
                    <a:pt x="0" y="0"/>
                  </a:lnTo>
                  <a:lnTo>
                    <a:pt x="11025723" y="0"/>
                  </a:lnTo>
                  <a:lnTo>
                    <a:pt x="11025723" y="344553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262943" y="7410012"/>
            <a:ext cx="5259705" cy="1911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Predictive</a:t>
            </a:r>
            <a:r>
              <a:rPr sz="1050" b="1" spc="1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050" b="1" spc="1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050" b="1" spc="1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050" b="1" spc="1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Post-Op</a:t>
            </a:r>
            <a:r>
              <a:rPr sz="1050" b="1" spc="1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Health</a:t>
            </a:r>
            <a:r>
              <a:rPr sz="1050" b="1" spc="1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1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050" b="1" spc="1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050" b="1" spc="-10" dirty="0">
                <a:solidFill>
                  <a:srgbClr val="374050"/>
                </a:solidFill>
                <a:latin typeface="DejaVu Sans"/>
                <a:cs typeface="DejaVu Sans"/>
              </a:rPr>
              <a:t>Automation</a:t>
            </a:r>
            <a:endParaRPr sz="105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5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1700" y="1711325"/>
            <a:ext cx="17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DB2525"/>
                </a:solidFill>
                <a:latin typeface="DejaVu Sans"/>
                <a:cs typeface="DejaVu Sans"/>
              </a:rPr>
              <a:t>1.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61404" y="1633420"/>
            <a:ext cx="7033259" cy="4781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5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Lin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(2025)</a:t>
            </a:r>
            <a:r>
              <a:rPr sz="1200" b="1" spc="-6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–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Light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Gradient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Boosting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Machine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(LGBM)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achieving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AUC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0.90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using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CBC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Journal</a:t>
            </a:r>
            <a:r>
              <a:rPr sz="1200" i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i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Medical</a:t>
            </a:r>
            <a:r>
              <a:rPr sz="1200" i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Internet</a:t>
            </a:r>
            <a:r>
              <a:rPr sz="1200" i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Research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9736" y="2320925"/>
            <a:ext cx="17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DB2525"/>
                </a:solidFill>
                <a:latin typeface="DejaVu Sans"/>
                <a:cs typeface="DejaVu Sans"/>
              </a:rPr>
              <a:t>2.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7627" y="2238043"/>
            <a:ext cx="7136130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Zhou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200" b="1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(2024)</a:t>
            </a:r>
            <a:r>
              <a:rPr sz="120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–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Random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Forest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model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AUC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0.87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balanced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datasets,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Preventive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Medicine</a:t>
            </a:r>
            <a:r>
              <a:rPr sz="1200" i="1" spc="-5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Reports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700" y="2930525"/>
            <a:ext cx="17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DB2525"/>
                </a:solidFill>
                <a:latin typeface="DejaVu Sans"/>
                <a:cs typeface="DejaVu Sans"/>
              </a:rPr>
              <a:t>3.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61404" y="2852620"/>
            <a:ext cx="6824980" cy="4781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5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Shanmugam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(2025)</a:t>
            </a:r>
            <a:r>
              <a:rPr sz="120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–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Comprehensive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review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XGBoost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models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with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consistent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AUCs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0.82-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0.91,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Indian</a:t>
            </a:r>
            <a:r>
              <a:rPr sz="1200" i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Journal</a:t>
            </a:r>
            <a:r>
              <a:rPr sz="1200" i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i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Critical</a:t>
            </a:r>
            <a:r>
              <a:rPr sz="1200" i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Care</a:t>
            </a:r>
            <a:r>
              <a:rPr sz="1200" i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Medicine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3540125"/>
            <a:ext cx="17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DB2525"/>
                </a:solidFill>
                <a:latin typeface="DejaVu Sans"/>
                <a:cs typeface="DejaVu Sans"/>
              </a:rPr>
              <a:t>4.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61404" y="3457242"/>
            <a:ext cx="7232015" cy="4826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SepsisAI</a:t>
            </a:r>
            <a:r>
              <a:rPr sz="1200" b="1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(2024)</a:t>
            </a:r>
            <a:r>
              <a:rPr sz="1200" b="1" spc="-7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–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Clinical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validation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studies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qSOFA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SOFA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scoring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methods,</a:t>
            </a:r>
            <a:r>
              <a:rPr sz="1200" spc="-3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Improving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200" i="1" spc="-5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prediction</a:t>
            </a:r>
            <a:r>
              <a:rPr sz="1200" i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i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intensive</a:t>
            </a:r>
            <a:r>
              <a:rPr sz="1200" i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20" dirty="0">
                <a:solidFill>
                  <a:srgbClr val="374050"/>
                </a:solidFill>
                <a:latin typeface="DejaVu Sans"/>
                <a:cs typeface="DejaVu Sans"/>
              </a:rPr>
              <a:t>care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1700" y="4149725"/>
            <a:ext cx="17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DB2525"/>
                </a:solidFill>
                <a:latin typeface="DejaVu Sans"/>
                <a:cs typeface="DejaVu Sans"/>
              </a:rPr>
              <a:t>5.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61404" y="4071820"/>
            <a:ext cx="6675755" cy="47815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50"/>
              </a:spcBef>
            </a:pP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Yadgarov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200" b="1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(2024)</a:t>
            </a:r>
            <a:r>
              <a:rPr sz="1200" b="1" spc="-6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–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Comprehensive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network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meta-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analysis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of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Machine</a:t>
            </a:r>
            <a:r>
              <a:rPr sz="1200" spc="-2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Learning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algorithms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for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200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prediction,</a:t>
            </a:r>
            <a:r>
              <a:rPr sz="1200" spc="-4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Frontiers</a:t>
            </a:r>
            <a:r>
              <a:rPr sz="1200" i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dirty="0">
                <a:solidFill>
                  <a:srgbClr val="374050"/>
                </a:solidFill>
                <a:latin typeface="DejaVu Sans"/>
                <a:cs typeface="DejaVu Sans"/>
              </a:rPr>
              <a:t>in</a:t>
            </a:r>
            <a:r>
              <a:rPr sz="1200" i="1" spc="-4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Medicine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17326" y="4759325"/>
            <a:ext cx="1708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DB2525"/>
                </a:solidFill>
                <a:latin typeface="DejaVu Sans"/>
                <a:cs typeface="DejaVu Sans"/>
              </a:rPr>
              <a:t>6.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2807" y="4716534"/>
            <a:ext cx="7123430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Liu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et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al.</a:t>
            </a:r>
            <a:r>
              <a:rPr sz="1200" b="1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(2025)</a:t>
            </a:r>
            <a:r>
              <a:rPr sz="1200" b="1" spc="-7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–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Gradient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Boosting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approaches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on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large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scale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DejaVu Sans"/>
                <a:cs typeface="DejaVu Sans"/>
              </a:rPr>
              <a:t>MIMIC-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IV</a:t>
            </a:r>
            <a:r>
              <a:rPr sz="1200" spc="-25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dirty="0">
                <a:solidFill>
                  <a:srgbClr val="374050"/>
                </a:solidFill>
                <a:latin typeface="DejaVu Sans"/>
                <a:cs typeface="DejaVu Sans"/>
              </a:rPr>
              <a:t>dataset,</a:t>
            </a:r>
            <a:r>
              <a:rPr sz="1200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i="1" spc="-10" dirty="0">
                <a:solidFill>
                  <a:srgbClr val="374050"/>
                </a:solidFill>
                <a:latin typeface="DejaVu Sans"/>
                <a:cs typeface="DejaVu Sans"/>
              </a:rPr>
              <a:t>Scientific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5507" y="6194405"/>
            <a:ext cx="584835" cy="18288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90"/>
              </a:lnSpc>
            </a:pPr>
            <a:r>
              <a:rPr sz="1200" i="1" spc="-25" dirty="0">
                <a:solidFill>
                  <a:srgbClr val="374050"/>
                </a:solidFill>
                <a:latin typeface="DejaVu Sans"/>
                <a:cs typeface="DejaVu Sans"/>
              </a:rPr>
              <a:t>Reports</a:t>
            </a:r>
            <a:endParaRPr sz="1200">
              <a:latin typeface="DejaVu Sans"/>
              <a:cs typeface="DejaVu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9372599" y="2552699"/>
            <a:ext cx="1219200" cy="1219200"/>
            <a:chOff x="9372599" y="2552699"/>
            <a:chExt cx="1219200" cy="1219200"/>
          </a:xfrm>
        </p:grpSpPr>
        <p:sp>
          <p:nvSpPr>
            <p:cNvPr id="17" name="object 17"/>
            <p:cNvSpPr/>
            <p:nvPr/>
          </p:nvSpPr>
          <p:spPr>
            <a:xfrm>
              <a:off x="9372599" y="2552699"/>
              <a:ext cx="1219200" cy="1219200"/>
            </a:xfrm>
            <a:custGeom>
              <a:avLst/>
              <a:gdLst/>
              <a:ahLst/>
              <a:cxnLst/>
              <a:rect l="l" t="t" r="r" b="b"/>
              <a:pathLst>
                <a:path w="1219200" h="1219200">
                  <a:moveTo>
                    <a:pt x="609599" y="1219199"/>
                  </a:moveTo>
                  <a:lnTo>
                    <a:pt x="564760" y="1217548"/>
                  </a:lnTo>
                  <a:lnTo>
                    <a:pt x="520152" y="1212602"/>
                  </a:lnTo>
                  <a:lnTo>
                    <a:pt x="476030" y="1204387"/>
                  </a:lnTo>
                  <a:lnTo>
                    <a:pt x="432642" y="1192950"/>
                  </a:lnTo>
                  <a:lnTo>
                    <a:pt x="390211" y="1178354"/>
                  </a:lnTo>
                  <a:lnTo>
                    <a:pt x="348961" y="1160672"/>
                  </a:lnTo>
                  <a:lnTo>
                    <a:pt x="309124" y="1140002"/>
                  </a:lnTo>
                  <a:lnTo>
                    <a:pt x="270923" y="1116463"/>
                  </a:lnTo>
                  <a:lnTo>
                    <a:pt x="234557" y="1090178"/>
                  </a:lnTo>
                  <a:lnTo>
                    <a:pt x="200217" y="1061283"/>
                  </a:lnTo>
                  <a:lnTo>
                    <a:pt x="168095" y="1029940"/>
                  </a:lnTo>
                  <a:lnTo>
                    <a:pt x="138372" y="996326"/>
                  </a:lnTo>
                  <a:lnTo>
                    <a:pt x="111201" y="960616"/>
                  </a:lnTo>
                  <a:lnTo>
                    <a:pt x="86727" y="922996"/>
                  </a:lnTo>
                  <a:lnTo>
                    <a:pt x="65087" y="883678"/>
                  </a:lnTo>
                  <a:lnTo>
                    <a:pt x="46401" y="842883"/>
                  </a:lnTo>
                  <a:lnTo>
                    <a:pt x="30767" y="800824"/>
                  </a:lnTo>
                  <a:lnTo>
                    <a:pt x="18267" y="757720"/>
                  </a:lnTo>
                  <a:lnTo>
                    <a:pt x="8973" y="713813"/>
                  </a:lnTo>
                  <a:lnTo>
                    <a:pt x="2935" y="669350"/>
                  </a:lnTo>
                  <a:lnTo>
                    <a:pt x="183" y="624564"/>
                  </a:lnTo>
                  <a:lnTo>
                    <a:pt x="0" y="609599"/>
                  </a:lnTo>
                  <a:lnTo>
                    <a:pt x="183" y="594634"/>
                  </a:lnTo>
                  <a:lnTo>
                    <a:pt x="2935" y="549848"/>
                  </a:lnTo>
                  <a:lnTo>
                    <a:pt x="8973" y="505385"/>
                  </a:lnTo>
                  <a:lnTo>
                    <a:pt x="18267" y="461478"/>
                  </a:lnTo>
                  <a:lnTo>
                    <a:pt x="30767" y="418374"/>
                  </a:lnTo>
                  <a:lnTo>
                    <a:pt x="46401" y="376315"/>
                  </a:lnTo>
                  <a:lnTo>
                    <a:pt x="65087" y="335520"/>
                  </a:lnTo>
                  <a:lnTo>
                    <a:pt x="86727" y="296202"/>
                  </a:lnTo>
                  <a:lnTo>
                    <a:pt x="111201" y="258582"/>
                  </a:lnTo>
                  <a:lnTo>
                    <a:pt x="138372" y="222873"/>
                  </a:lnTo>
                  <a:lnTo>
                    <a:pt x="168095" y="189258"/>
                  </a:lnTo>
                  <a:lnTo>
                    <a:pt x="200217" y="157915"/>
                  </a:lnTo>
                  <a:lnTo>
                    <a:pt x="234557" y="129020"/>
                  </a:lnTo>
                  <a:lnTo>
                    <a:pt x="270923" y="102735"/>
                  </a:lnTo>
                  <a:lnTo>
                    <a:pt x="309124" y="79196"/>
                  </a:lnTo>
                  <a:lnTo>
                    <a:pt x="348961" y="58527"/>
                  </a:lnTo>
                  <a:lnTo>
                    <a:pt x="390211" y="40845"/>
                  </a:lnTo>
                  <a:lnTo>
                    <a:pt x="432642" y="26248"/>
                  </a:lnTo>
                  <a:lnTo>
                    <a:pt x="476030" y="14812"/>
                  </a:lnTo>
                  <a:lnTo>
                    <a:pt x="520152" y="6597"/>
                  </a:lnTo>
                  <a:lnTo>
                    <a:pt x="564760" y="1651"/>
                  </a:lnTo>
                  <a:lnTo>
                    <a:pt x="609599" y="0"/>
                  </a:lnTo>
                  <a:lnTo>
                    <a:pt x="624564" y="183"/>
                  </a:lnTo>
                  <a:lnTo>
                    <a:pt x="669350" y="2935"/>
                  </a:lnTo>
                  <a:lnTo>
                    <a:pt x="713814" y="8973"/>
                  </a:lnTo>
                  <a:lnTo>
                    <a:pt x="757721" y="18268"/>
                  </a:lnTo>
                  <a:lnTo>
                    <a:pt x="800824" y="30768"/>
                  </a:lnTo>
                  <a:lnTo>
                    <a:pt x="842883" y="46402"/>
                  </a:lnTo>
                  <a:lnTo>
                    <a:pt x="883679" y="65088"/>
                  </a:lnTo>
                  <a:lnTo>
                    <a:pt x="922996" y="86728"/>
                  </a:lnTo>
                  <a:lnTo>
                    <a:pt x="960614" y="111202"/>
                  </a:lnTo>
                  <a:lnTo>
                    <a:pt x="996325" y="138372"/>
                  </a:lnTo>
                  <a:lnTo>
                    <a:pt x="1029939" y="168095"/>
                  </a:lnTo>
                  <a:lnTo>
                    <a:pt x="1061283" y="200217"/>
                  </a:lnTo>
                  <a:lnTo>
                    <a:pt x="1090178" y="234557"/>
                  </a:lnTo>
                  <a:lnTo>
                    <a:pt x="1116463" y="270923"/>
                  </a:lnTo>
                  <a:lnTo>
                    <a:pt x="1140002" y="309124"/>
                  </a:lnTo>
                  <a:lnTo>
                    <a:pt x="1160671" y="348961"/>
                  </a:lnTo>
                  <a:lnTo>
                    <a:pt x="1178353" y="390211"/>
                  </a:lnTo>
                  <a:lnTo>
                    <a:pt x="1192950" y="432642"/>
                  </a:lnTo>
                  <a:lnTo>
                    <a:pt x="1204386" y="476031"/>
                  </a:lnTo>
                  <a:lnTo>
                    <a:pt x="1212602" y="520152"/>
                  </a:lnTo>
                  <a:lnTo>
                    <a:pt x="1217549" y="564759"/>
                  </a:lnTo>
                  <a:lnTo>
                    <a:pt x="1219199" y="609599"/>
                  </a:lnTo>
                  <a:lnTo>
                    <a:pt x="1219017" y="624564"/>
                  </a:lnTo>
                  <a:lnTo>
                    <a:pt x="1216265" y="669350"/>
                  </a:lnTo>
                  <a:lnTo>
                    <a:pt x="1210225" y="713813"/>
                  </a:lnTo>
                  <a:lnTo>
                    <a:pt x="1200931" y="757720"/>
                  </a:lnTo>
                  <a:lnTo>
                    <a:pt x="1188431" y="800824"/>
                  </a:lnTo>
                  <a:lnTo>
                    <a:pt x="1172795" y="842883"/>
                  </a:lnTo>
                  <a:lnTo>
                    <a:pt x="1154111" y="883678"/>
                  </a:lnTo>
                  <a:lnTo>
                    <a:pt x="1132471" y="922996"/>
                  </a:lnTo>
                  <a:lnTo>
                    <a:pt x="1107996" y="960616"/>
                  </a:lnTo>
                  <a:lnTo>
                    <a:pt x="1080825" y="996326"/>
                  </a:lnTo>
                  <a:lnTo>
                    <a:pt x="1051103" y="1029940"/>
                  </a:lnTo>
                  <a:lnTo>
                    <a:pt x="1018981" y="1061283"/>
                  </a:lnTo>
                  <a:lnTo>
                    <a:pt x="984639" y="1090178"/>
                  </a:lnTo>
                  <a:lnTo>
                    <a:pt x="948273" y="1116463"/>
                  </a:lnTo>
                  <a:lnTo>
                    <a:pt x="910074" y="1140003"/>
                  </a:lnTo>
                  <a:lnTo>
                    <a:pt x="870238" y="1160672"/>
                  </a:lnTo>
                  <a:lnTo>
                    <a:pt x="828987" y="1178354"/>
                  </a:lnTo>
                  <a:lnTo>
                    <a:pt x="786557" y="1192950"/>
                  </a:lnTo>
                  <a:lnTo>
                    <a:pt x="743169" y="1204387"/>
                  </a:lnTo>
                  <a:lnTo>
                    <a:pt x="699047" y="1212602"/>
                  </a:lnTo>
                  <a:lnTo>
                    <a:pt x="654440" y="1217548"/>
                  </a:lnTo>
                  <a:lnTo>
                    <a:pt x="609599" y="12191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658349" y="2912268"/>
              <a:ext cx="643255" cy="491490"/>
            </a:xfrm>
            <a:custGeom>
              <a:avLst/>
              <a:gdLst/>
              <a:ahLst/>
              <a:cxnLst/>
              <a:rect l="l" t="t" r="r" b="b"/>
              <a:pathLst>
                <a:path w="643254" h="491489">
                  <a:moveTo>
                    <a:pt x="17376" y="490302"/>
                  </a:moveTo>
                  <a:lnTo>
                    <a:pt x="8720" y="486891"/>
                  </a:lnTo>
                  <a:lnTo>
                    <a:pt x="2429" y="480214"/>
                  </a:lnTo>
                  <a:lnTo>
                    <a:pt x="0" y="471152"/>
                  </a:lnTo>
                  <a:lnTo>
                    <a:pt x="0" y="57819"/>
                  </a:lnTo>
                  <a:lnTo>
                    <a:pt x="47513" y="17611"/>
                  </a:lnTo>
                  <a:lnTo>
                    <a:pt x="119422" y="2507"/>
                  </a:lnTo>
                  <a:lnTo>
                    <a:pt x="160734" y="0"/>
                  </a:lnTo>
                  <a:lnTo>
                    <a:pt x="206610" y="3760"/>
                  </a:lnTo>
                  <a:lnTo>
                    <a:pt x="245622" y="13338"/>
                  </a:lnTo>
                  <a:lnTo>
                    <a:pt x="298028" y="39737"/>
                  </a:lnTo>
                  <a:lnTo>
                    <a:pt x="303609" y="47327"/>
                  </a:lnTo>
                  <a:lnTo>
                    <a:pt x="303609" y="464343"/>
                  </a:lnTo>
                  <a:lnTo>
                    <a:pt x="160734" y="464343"/>
                  </a:lnTo>
                  <a:lnTo>
                    <a:pt x="126637" y="466637"/>
                  </a:lnTo>
                  <a:lnTo>
                    <a:pt x="90887" y="472561"/>
                  </a:lnTo>
                  <a:lnTo>
                    <a:pt x="56602" y="480684"/>
                  </a:lnTo>
                  <a:lnTo>
                    <a:pt x="26900" y="489570"/>
                  </a:lnTo>
                  <a:lnTo>
                    <a:pt x="17376" y="490302"/>
                  </a:lnTo>
                  <a:close/>
                </a:path>
                <a:path w="643254" h="491489">
                  <a:moveTo>
                    <a:pt x="287598" y="491450"/>
                  </a:moveTo>
                  <a:lnTo>
                    <a:pt x="278606" y="490574"/>
                  </a:lnTo>
                  <a:lnTo>
                    <a:pt x="252767" y="481941"/>
                  </a:lnTo>
                  <a:lnTo>
                    <a:pt x="222725" y="473482"/>
                  </a:lnTo>
                  <a:lnTo>
                    <a:pt x="190940" y="466951"/>
                  </a:lnTo>
                  <a:lnTo>
                    <a:pt x="160734" y="464343"/>
                  </a:lnTo>
                  <a:lnTo>
                    <a:pt x="303609" y="464343"/>
                  </a:lnTo>
                  <a:lnTo>
                    <a:pt x="303555" y="473482"/>
                  </a:lnTo>
                  <a:lnTo>
                    <a:pt x="301397" y="481941"/>
                  </a:lnTo>
                  <a:lnTo>
                    <a:pt x="295628" y="488286"/>
                  </a:lnTo>
                  <a:lnTo>
                    <a:pt x="287598" y="491450"/>
                  </a:lnTo>
                  <a:close/>
                </a:path>
                <a:path w="643254" h="491489">
                  <a:moveTo>
                    <a:pt x="355385" y="491450"/>
                  </a:moveTo>
                  <a:lnTo>
                    <a:pt x="347350" y="488286"/>
                  </a:lnTo>
                  <a:lnTo>
                    <a:pt x="341555" y="481941"/>
                  </a:lnTo>
                  <a:lnTo>
                    <a:pt x="339381" y="473482"/>
                  </a:lnTo>
                  <a:lnTo>
                    <a:pt x="339328" y="47327"/>
                  </a:lnTo>
                  <a:lnTo>
                    <a:pt x="341225" y="42639"/>
                  </a:lnTo>
                  <a:lnTo>
                    <a:pt x="397315" y="13338"/>
                  </a:lnTo>
                  <a:lnTo>
                    <a:pt x="436326" y="3760"/>
                  </a:lnTo>
                  <a:lnTo>
                    <a:pt x="482203" y="0"/>
                  </a:lnTo>
                  <a:lnTo>
                    <a:pt x="523515" y="2509"/>
                  </a:lnTo>
                  <a:lnTo>
                    <a:pt x="561802" y="8943"/>
                  </a:lnTo>
                  <a:lnTo>
                    <a:pt x="622734" y="27012"/>
                  </a:lnTo>
                  <a:lnTo>
                    <a:pt x="642937" y="57819"/>
                  </a:lnTo>
                  <a:lnTo>
                    <a:pt x="642937" y="464343"/>
                  </a:lnTo>
                  <a:lnTo>
                    <a:pt x="482203" y="464343"/>
                  </a:lnTo>
                  <a:lnTo>
                    <a:pt x="451997" y="466951"/>
                  </a:lnTo>
                  <a:lnTo>
                    <a:pt x="420211" y="473482"/>
                  </a:lnTo>
                  <a:lnTo>
                    <a:pt x="390170" y="481941"/>
                  </a:lnTo>
                  <a:lnTo>
                    <a:pt x="364331" y="490574"/>
                  </a:lnTo>
                  <a:lnTo>
                    <a:pt x="355385" y="491450"/>
                  </a:lnTo>
                  <a:close/>
                </a:path>
                <a:path w="643254" h="491489">
                  <a:moveTo>
                    <a:pt x="625561" y="490349"/>
                  </a:moveTo>
                  <a:lnTo>
                    <a:pt x="616036" y="489570"/>
                  </a:lnTo>
                  <a:lnTo>
                    <a:pt x="586335" y="480684"/>
                  </a:lnTo>
                  <a:lnTo>
                    <a:pt x="552050" y="472561"/>
                  </a:lnTo>
                  <a:lnTo>
                    <a:pt x="516299" y="466637"/>
                  </a:lnTo>
                  <a:lnTo>
                    <a:pt x="482203" y="464343"/>
                  </a:lnTo>
                  <a:lnTo>
                    <a:pt x="642937" y="464343"/>
                  </a:lnTo>
                  <a:lnTo>
                    <a:pt x="642937" y="471152"/>
                  </a:lnTo>
                  <a:lnTo>
                    <a:pt x="640508" y="480230"/>
                  </a:lnTo>
                  <a:lnTo>
                    <a:pt x="634217" y="486933"/>
                  </a:lnTo>
                  <a:lnTo>
                    <a:pt x="625561" y="49034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321353" y="3890644"/>
            <a:ext cx="1322070" cy="40640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Key</a:t>
            </a:r>
            <a:r>
              <a:rPr sz="1050" spc="-70" dirty="0">
                <a:solidFill>
                  <a:srgbClr val="6A7280"/>
                </a:solidFill>
                <a:latin typeface="DejaVu Sans"/>
                <a:cs typeface="DejaVu Sans"/>
              </a:rPr>
              <a:t> 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Literature</a:t>
            </a:r>
            <a:endParaRPr sz="1050">
              <a:latin typeface="DejaVu Sans"/>
              <a:cs typeface="DejaVu Sans"/>
            </a:endParaRPr>
          </a:p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6A7280"/>
                </a:solidFill>
                <a:latin typeface="DejaVu Sans"/>
                <a:cs typeface="DejaVu Sans"/>
              </a:rPr>
              <a:t>in Sepsis </a:t>
            </a:r>
            <a:r>
              <a:rPr sz="1050" spc="-10" dirty="0">
                <a:solidFill>
                  <a:srgbClr val="6A7280"/>
                </a:solidFill>
                <a:latin typeface="DejaVu Sans"/>
                <a:cs typeface="DejaVu Sans"/>
              </a:rPr>
              <a:t>Prediction</a:t>
            </a:r>
            <a:endParaRPr sz="1050">
              <a:latin typeface="DejaVu Sans"/>
              <a:cs typeface="DejaVu Sans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6102095"/>
            <a:ext cx="12192000" cy="685801"/>
            <a:chOff x="0" y="4876799"/>
            <a:chExt cx="12192000" cy="685800"/>
          </a:xfrm>
        </p:grpSpPr>
        <p:sp>
          <p:nvSpPr>
            <p:cNvPr id="21" name="object 21"/>
            <p:cNvSpPr/>
            <p:nvPr/>
          </p:nvSpPr>
          <p:spPr>
            <a:xfrm>
              <a:off x="0" y="4876799"/>
              <a:ext cx="12192000" cy="304800"/>
            </a:xfrm>
            <a:custGeom>
              <a:avLst/>
              <a:gdLst/>
              <a:ahLst/>
              <a:cxnLst/>
              <a:rect l="l" t="t" r="r" b="b"/>
              <a:pathLst>
                <a:path w="12192000" h="304800">
                  <a:moveTo>
                    <a:pt x="121919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04799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0" y="5181599"/>
              <a:ext cx="12192000" cy="381000"/>
            </a:xfrm>
            <a:custGeom>
              <a:avLst/>
              <a:gdLst/>
              <a:ahLst/>
              <a:cxnLst/>
              <a:rect l="l" t="t" r="r" b="b"/>
              <a:pathLst>
                <a:path w="12192000" h="381000">
                  <a:moveTo>
                    <a:pt x="12191999" y="380999"/>
                  </a:moveTo>
                  <a:lnTo>
                    <a:pt x="0" y="380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380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04799" y="6479920"/>
            <a:ext cx="5800725" cy="208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Predictive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Sepsis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Detection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and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Post-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Op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Health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DejaVu Sans"/>
                <a:cs typeface="DejaVu Sans"/>
              </a:rPr>
              <a:t>Report</a:t>
            </a:r>
            <a:r>
              <a:rPr sz="1200" b="1" spc="-30" dirty="0">
                <a:solidFill>
                  <a:srgbClr val="374050"/>
                </a:solidFill>
                <a:latin typeface="DejaVu Sans"/>
                <a:cs typeface="DejaVu Sans"/>
              </a:rPr>
              <a:t> </a:t>
            </a:r>
            <a:r>
              <a:rPr sz="1200" b="1" spc="-10" dirty="0">
                <a:solidFill>
                  <a:srgbClr val="374050"/>
                </a:solidFill>
                <a:latin typeface="DejaVu Sans"/>
                <a:cs typeface="DejaVu Sans"/>
              </a:rPr>
              <a:t>Automation</a:t>
            </a:r>
            <a:endParaRPr sz="1200">
              <a:latin typeface="DejaVu Sans"/>
              <a:cs typeface="DejaVu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701138" y="6416674"/>
            <a:ext cx="11988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Made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</a:t>
            </a:r>
            <a:r>
              <a:rPr sz="900" dirty="0">
                <a:solidFill>
                  <a:srgbClr val="FFFFFF"/>
                </a:solidFill>
                <a:latin typeface="DejaVu Sans"/>
                <a:cs typeface="DejaVu Sans"/>
              </a:rPr>
              <a:t>with</a:t>
            </a:r>
            <a:r>
              <a:rPr sz="900" spc="-10" dirty="0">
                <a:solidFill>
                  <a:srgbClr val="FFFFFF"/>
                </a:solidFill>
                <a:latin typeface="DejaVu Sans"/>
                <a:cs typeface="DejaVu Sans"/>
              </a:rPr>
              <a:t> Genspark</a:t>
            </a:r>
            <a:endParaRPr sz="90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650</Words>
  <Application>Microsoft Office PowerPoint</Application>
  <PresentationFormat>Custom</PresentationFormat>
  <Paragraphs>109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DejaVu Sans</vt:lpstr>
      <vt:lpstr>Montserrat</vt:lpstr>
      <vt:lpstr>Montserrat Medium</vt:lpstr>
      <vt:lpstr>Office Theme</vt:lpstr>
      <vt:lpstr>Predictive Sepsis Detection and Post-Op Health Report Automation PBL Presentation</vt:lpstr>
      <vt:lpstr>Introduction</vt:lpstr>
      <vt:lpstr>Literature Review</vt:lpstr>
      <vt:lpstr>Objectives</vt:lpstr>
      <vt:lpstr>Technology Stack</vt:lpstr>
      <vt:lpstr>System Architecture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Tanmay Kalinkar</cp:lastModifiedBy>
  <cp:revision>1</cp:revision>
  <dcterms:created xsi:type="dcterms:W3CDTF">2025-09-01T05:00:34Z</dcterms:created>
  <dcterms:modified xsi:type="dcterms:W3CDTF">2025-09-01T06:10:22Z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Producer">
    <vt:lpwstr>pypdf</vt:lpwstr>
  </property>
  <property fmtid="{D5CDD505-2E9C-101B-9397-08002B2CF9AE}" pid="4" name="LastSaved">
    <vt:filetime>2025-09-01T00:00:00Z</vt:filetime>
  </property>
</Properties>
</file>