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4"/>
  </p:notesMasterIdLst>
  <p:sldIdLst>
    <p:sldId id="256" r:id="rId2"/>
    <p:sldId id="315" r:id="rId3"/>
    <p:sldId id="257" r:id="rId4"/>
    <p:sldId id="258" r:id="rId5"/>
    <p:sldId id="313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314" r:id="rId14"/>
    <p:sldId id="336" r:id="rId15"/>
    <p:sldId id="342" r:id="rId16"/>
    <p:sldId id="271" r:id="rId17"/>
    <p:sldId id="348" r:id="rId18"/>
    <p:sldId id="337" r:id="rId19"/>
    <p:sldId id="339" r:id="rId20"/>
    <p:sldId id="318" r:id="rId21"/>
    <p:sldId id="319" r:id="rId22"/>
    <p:sldId id="321" r:id="rId23"/>
    <p:sldId id="322" r:id="rId24"/>
    <p:sldId id="323" r:id="rId25"/>
    <p:sldId id="331" r:id="rId26"/>
    <p:sldId id="347" r:id="rId27"/>
    <p:sldId id="325" r:id="rId28"/>
    <p:sldId id="278" r:id="rId29"/>
    <p:sldId id="279" r:id="rId30"/>
    <p:sldId id="280" r:id="rId31"/>
    <p:sldId id="281" r:id="rId32"/>
    <p:sldId id="350" r:id="rId33"/>
    <p:sldId id="326" r:id="rId34"/>
    <p:sldId id="273" r:id="rId35"/>
    <p:sldId id="282" r:id="rId36"/>
    <p:sldId id="283" r:id="rId37"/>
    <p:sldId id="286" r:id="rId38"/>
    <p:sldId id="329" r:id="rId39"/>
    <p:sldId id="341" r:id="rId40"/>
    <p:sldId id="345" r:id="rId41"/>
    <p:sldId id="335" r:id="rId42"/>
    <p:sldId id="351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D9B0C-7267-4887-A360-522D655EEDEE}" type="datetimeFigureOut">
              <a:rPr lang="ko-KR" altLang="en-US" smtClean="0"/>
              <a:pPr/>
              <a:t>2015-10-14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8D7B2-6375-4AD5-A4E6-0B3BCAA204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0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D7B2-6375-4AD5-A4E6-0B3BCAA2041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8D7B2-6375-4AD5-A4E6-0B3BCAA2041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254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3F62-E35C-4DCC-B387-8DB6B3EC4567}" type="datetime1">
              <a:rPr lang="ko-KR" altLang="en-US" smtClean="0"/>
              <a:pPr/>
              <a:t>2015-10-14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65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D12E-143F-4EE0-82AB-9500CDE67983}" type="datetime1">
              <a:rPr lang="ko-KR" altLang="en-US" smtClean="0"/>
              <a:pPr/>
              <a:t>2015-10-14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85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EB67-0CF9-4357-937D-720F28E08AE5}" type="datetime1">
              <a:rPr lang="ko-KR" altLang="en-US" smtClean="0"/>
              <a:pPr/>
              <a:t>2015-10-14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92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2DAD-5D1E-4920-AC80-FC6ECC0ACAAA}" type="datetime1">
              <a:rPr lang="ko-KR" altLang="en-US" smtClean="0"/>
              <a:pPr/>
              <a:t>2015-10-14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8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FFDA-FBAA-42BF-8F5C-9D696F744A89}" type="datetime1">
              <a:rPr lang="ko-KR" altLang="en-US" smtClean="0"/>
              <a:pPr/>
              <a:t>2015-10-14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50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9B53-2A41-46E3-B84E-01D24635A65D}" type="datetime1">
              <a:rPr lang="ko-KR" altLang="en-US" smtClean="0"/>
              <a:pPr/>
              <a:t>2015-10-14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5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B555-A2CC-4411-BC1B-85381946F8AE}" type="datetime1">
              <a:rPr lang="ko-KR" altLang="en-US" smtClean="0"/>
              <a:pPr/>
              <a:t>2015-10-14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92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3DB6-F268-4A17-B880-CCC0F0E8178B}" type="datetime1">
              <a:rPr lang="ko-KR" altLang="en-US" smtClean="0"/>
              <a:pPr/>
              <a:t>2015-10-14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03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CEF3-82F2-4F2C-B9E0-C31FC92A5140}" type="datetime1">
              <a:rPr lang="ko-KR" altLang="en-US" smtClean="0"/>
              <a:pPr/>
              <a:t>2015-10-14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16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0BA4-0188-4AEE-852E-0D00A157390D}" type="datetime1">
              <a:rPr lang="ko-KR" altLang="en-US" smtClean="0"/>
              <a:pPr/>
              <a:t>2015-10-14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48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711-E21A-4CCF-8733-7064D730876D}" type="datetime1">
              <a:rPr lang="ko-KR" altLang="en-US" smtClean="0"/>
              <a:pPr/>
              <a:t>2015-10-14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34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16530-0C18-4390-94FE-91C32F5EDC0B}" type="datetime1">
              <a:rPr lang="ko-KR" altLang="en-US" smtClean="0"/>
              <a:pPr/>
              <a:t>2015-10-14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4473D-2BBD-4D7E-AC20-E07BF824F0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86576" y="1360449"/>
            <a:ext cx="84154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12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4539" y="2758824"/>
            <a:ext cx="7848600" cy="1391853"/>
          </a:xfrm>
        </p:spPr>
        <p:txBody>
          <a:bodyPr>
            <a:noAutofit/>
          </a:bodyPr>
          <a:lstStyle/>
          <a:p>
            <a:r>
              <a:rPr lang="en-US" altLang="ko-KR" sz="4800" dirty="0" smtClean="0"/>
              <a:t>Computer graphics</a:t>
            </a:r>
            <a:br>
              <a:rPr lang="en-US" altLang="ko-KR" sz="4800" dirty="0" smtClean="0"/>
            </a:br>
            <a:r>
              <a:rPr lang="ko-KR" altLang="en-US" sz="4800" dirty="0" smtClean="0"/>
              <a:t>제</a:t>
            </a:r>
            <a:r>
              <a:rPr lang="en-US" altLang="ko-KR" sz="4800" dirty="0" smtClean="0"/>
              <a:t>3</a:t>
            </a:r>
            <a:r>
              <a:rPr lang="ko-KR" altLang="en-US" sz="4800" dirty="0" smtClean="0"/>
              <a:t>장 </a:t>
            </a:r>
            <a:r>
              <a:rPr lang="ko-KR" altLang="en-US" sz="4800" dirty="0" err="1" smtClean="0"/>
              <a:t>셰이딩과</a:t>
            </a:r>
            <a:r>
              <a:rPr lang="ko-KR" altLang="en-US" sz="4800" dirty="0" smtClean="0"/>
              <a:t> </a:t>
            </a:r>
            <a:r>
              <a:rPr lang="ko-KR" altLang="en-US" sz="4800" dirty="0" smtClean="0"/>
              <a:t>셰이딩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4220308"/>
            <a:ext cx="6400800" cy="1037492"/>
          </a:xfrm>
        </p:spPr>
        <p:txBody>
          <a:bodyPr>
            <a:normAutofit fontScale="70000" lnSpcReduction="2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학기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500" smtClean="0"/>
              <a:t>은면 제거</a:t>
            </a:r>
          </a:p>
        </p:txBody>
      </p:sp>
      <p:sp>
        <p:nvSpPr>
          <p:cNvPr id="112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D698B6-2F96-4061-B14E-1C3CCF9DF99C}" type="slidenum">
              <a:rPr lang="en-US" altLang="ko-KR" smtClean="0">
                <a:latin typeface="굴림" charset="-127"/>
                <a:ea typeface="굴림" charset="-127"/>
              </a:rPr>
              <a:pPr/>
              <a:t>10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pic>
        <p:nvPicPr>
          <p:cNvPr id="11268" name="Picture 3" descr="no dept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013" y="1812925"/>
            <a:ext cx="3644900" cy="327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4" descr="dept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2025" y="1811338"/>
            <a:ext cx="3802063" cy="327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1181100" y="5192713"/>
            <a:ext cx="3036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latin typeface="HY헤드라인M" pitchFamily="18" charset="-127"/>
                <a:ea typeface="HY헤드라인M" pitchFamily="18" charset="-127"/>
              </a:rPr>
              <a:t>Depth test</a:t>
            </a:r>
            <a:r>
              <a:rPr lang="ko-KR" altLang="en-US">
                <a:latin typeface="HY헤드라인M" pitchFamily="18" charset="-127"/>
                <a:ea typeface="HY헤드라인M" pitchFamily="18" charset="-127"/>
              </a:rPr>
              <a:t>를 안 했을 때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5291138" y="5192713"/>
            <a:ext cx="3036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latin typeface="HY헤드라인M" pitchFamily="18" charset="-127"/>
                <a:ea typeface="HY헤드라인M" pitchFamily="18" charset="-127"/>
              </a:rPr>
              <a:t>Depth test</a:t>
            </a:r>
            <a:r>
              <a:rPr lang="ko-KR" altLang="en-US">
                <a:latin typeface="HY헤드라인M" pitchFamily="18" charset="-127"/>
                <a:ea typeface="HY헤드라인M" pitchFamily="18" charset="-127"/>
              </a:rPr>
              <a:t>를 했을 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500" smtClean="0"/>
              <a:t>은면 제거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304801" y="1516360"/>
            <a:ext cx="8339138" cy="50990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ko-KR" altLang="en-US" sz="2600" dirty="0" err="1" smtClean="0"/>
              <a:t>컬링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(culling)</a:t>
            </a:r>
          </a:p>
          <a:p>
            <a:pPr lvl="1">
              <a:lnSpc>
                <a:spcPct val="90000"/>
              </a:lnSpc>
              <a:defRPr/>
            </a:pPr>
            <a:r>
              <a:rPr lang="ko-KR" altLang="en-US" sz="2400" dirty="0" smtClean="0"/>
              <a:t>후면을 선별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backface</a:t>
            </a:r>
            <a:r>
              <a:rPr lang="en-US" altLang="ko-KR" sz="2400" dirty="0" smtClean="0"/>
              <a:t> culling)</a:t>
            </a:r>
            <a:r>
              <a:rPr lang="ko-KR" altLang="en-US" sz="2400" dirty="0" smtClean="0"/>
              <a:t>하여 </a:t>
            </a:r>
            <a:r>
              <a:rPr lang="ko-KR" altLang="en-US" sz="2400" b="1" u="sng" dirty="0" smtClean="0">
                <a:solidFill>
                  <a:srgbClr val="FF0000"/>
                </a:solidFill>
              </a:rPr>
              <a:t>뒷면을 모두 제거</a:t>
            </a:r>
            <a:r>
              <a:rPr lang="ko-KR" altLang="en-US" sz="2400" dirty="0" smtClean="0"/>
              <a:t>할 수 있다</a:t>
            </a:r>
            <a:r>
              <a:rPr lang="en-US" altLang="ko-KR" sz="2400" dirty="0" smtClean="0"/>
              <a:t>.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ko-KR" sz="2200" dirty="0" smtClean="0"/>
              <a:t>Winding</a:t>
            </a:r>
            <a:r>
              <a:rPr lang="ko-KR" altLang="en-US" sz="2200" dirty="0" smtClean="0"/>
              <a:t>을 이용하여 폴리곤의 앞면과 뒷면을 구분한다</a:t>
            </a:r>
            <a:r>
              <a:rPr lang="en-US" altLang="ko-KR" sz="2200" dirty="0" smtClean="0"/>
              <a:t>.</a:t>
            </a:r>
          </a:p>
          <a:p>
            <a:pPr lvl="2">
              <a:lnSpc>
                <a:spcPct val="90000"/>
              </a:lnSpc>
              <a:defRPr/>
            </a:pPr>
            <a:r>
              <a:rPr lang="ko-KR" altLang="en-US" sz="2200" u="sng" dirty="0" smtClean="0">
                <a:solidFill>
                  <a:srgbClr val="0000FF"/>
                </a:solidFill>
              </a:rPr>
              <a:t>시계 반대방향으로 </a:t>
            </a:r>
            <a:r>
              <a:rPr lang="en-US" altLang="ko-KR" sz="2200" u="sng" dirty="0" smtClean="0">
                <a:solidFill>
                  <a:srgbClr val="0000FF"/>
                </a:solidFill>
              </a:rPr>
              <a:t>winding</a:t>
            </a:r>
            <a:r>
              <a:rPr lang="ko-KR" altLang="en-US" sz="2200" u="sng" dirty="0" smtClean="0">
                <a:solidFill>
                  <a:srgbClr val="0000FF"/>
                </a:solidFill>
              </a:rPr>
              <a:t>되는 </a:t>
            </a:r>
            <a:r>
              <a:rPr lang="ko-KR" altLang="en-US" sz="2200" u="sng" dirty="0" err="1" smtClean="0">
                <a:solidFill>
                  <a:srgbClr val="0000FF"/>
                </a:solidFill>
              </a:rPr>
              <a:t>폴리곤이</a:t>
            </a:r>
            <a:r>
              <a:rPr lang="ko-KR" altLang="en-US" sz="2200" u="sng" dirty="0" smtClean="0">
                <a:solidFill>
                  <a:srgbClr val="0000FF"/>
                </a:solidFill>
              </a:rPr>
              <a:t> 앞면이다</a:t>
            </a:r>
            <a:r>
              <a:rPr lang="en-US" altLang="ko-KR" sz="2200" u="sng" dirty="0" smtClean="0">
                <a:solidFill>
                  <a:srgbClr val="0000FF"/>
                </a:solidFill>
              </a:rPr>
              <a:t>.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ko-KR" sz="1800" dirty="0" smtClean="0"/>
          </a:p>
          <a:p>
            <a:pPr lvl="3" eaLnBrk="1" hangingPunct="1">
              <a:lnSpc>
                <a:spcPct val="90000"/>
              </a:lnSpc>
              <a:defRPr/>
            </a:pPr>
            <a:r>
              <a:rPr lang="ko-KR" altLang="en-US" sz="1800" dirty="0" err="1" smtClean="0"/>
              <a:t>컬링</a:t>
            </a:r>
            <a:r>
              <a:rPr lang="ko-KR" altLang="en-US" sz="1800" dirty="0" smtClean="0"/>
              <a:t> 설정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glEnable</a:t>
            </a:r>
            <a:r>
              <a:rPr lang="en-US" altLang="ko-KR" sz="1800" dirty="0" smtClean="0"/>
              <a:t> (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GL_CULL_FACE</a:t>
            </a:r>
            <a:r>
              <a:rPr lang="en-US" altLang="ko-KR" sz="1800" dirty="0" smtClean="0"/>
              <a:t>);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ko-KR" altLang="en-US" sz="1800" dirty="0" err="1" smtClean="0"/>
              <a:t>컬링</a:t>
            </a:r>
            <a:r>
              <a:rPr lang="ko-KR" altLang="en-US" sz="1800" dirty="0" smtClean="0"/>
              <a:t> 해제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glDisable</a:t>
            </a:r>
            <a:r>
              <a:rPr lang="en-US" altLang="ko-KR" sz="1800" dirty="0" smtClean="0"/>
              <a:t> (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GL_CULL_FACE</a:t>
            </a:r>
            <a:r>
              <a:rPr lang="en-US" altLang="ko-KR" sz="1800" dirty="0" smtClean="0"/>
              <a:t>);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ko-KR" sz="1800" dirty="0" smtClean="0"/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ko-KR" sz="1800" dirty="0" smtClean="0"/>
              <a:t>void 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glFrontFace</a:t>
            </a:r>
            <a:r>
              <a:rPr lang="en-US" altLang="ko-KR" sz="1800" dirty="0" smtClean="0">
                <a:solidFill>
                  <a:srgbClr val="FF0000"/>
                </a:solidFill>
              </a:rPr>
              <a:t> 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Glenum</a:t>
            </a:r>
            <a:r>
              <a:rPr lang="en-US" altLang="ko-KR" sz="1800" dirty="0" smtClean="0"/>
              <a:t> mode);</a:t>
            </a:r>
          </a:p>
          <a:p>
            <a:pPr lvl="4" eaLnBrk="1" hangingPunct="1">
              <a:lnSpc>
                <a:spcPct val="90000"/>
              </a:lnSpc>
              <a:defRPr/>
            </a:pPr>
            <a:r>
              <a:rPr lang="ko-KR" altLang="en-US" sz="1800" dirty="0" err="1" smtClean="0"/>
              <a:t>폴리곤의</a:t>
            </a:r>
            <a:r>
              <a:rPr lang="ko-KR" altLang="en-US" sz="1800" dirty="0" smtClean="0"/>
              <a:t> 어느 면이 앞면 또는 뒷면인지 정의한다</a:t>
            </a:r>
            <a:r>
              <a:rPr lang="en-US" altLang="ko-KR" sz="1800" dirty="0" smtClean="0"/>
              <a:t>.</a:t>
            </a:r>
          </a:p>
          <a:p>
            <a:pPr lvl="4" eaLnBrk="1" hangingPunct="1">
              <a:lnSpc>
                <a:spcPct val="90000"/>
              </a:lnSpc>
              <a:defRPr/>
            </a:pPr>
            <a:r>
              <a:rPr lang="ko-KR" altLang="en-US" sz="1800" dirty="0" smtClean="0"/>
              <a:t>장면이 닫힌 객체로 구성되어 있을 때 그 객체의 내부 연산은 불필요한데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폴리곤의</a:t>
            </a:r>
            <a:r>
              <a:rPr lang="ko-KR" altLang="en-US" sz="1800" dirty="0" smtClean="0"/>
              <a:t> 어느 면이 앞면인지를 결정할 수 있다</a:t>
            </a:r>
            <a:r>
              <a:rPr lang="en-US" altLang="ko-KR" sz="1800" dirty="0" smtClean="0"/>
              <a:t>.</a:t>
            </a:r>
          </a:p>
          <a:p>
            <a:pPr lvl="4" eaLnBrk="1" hangingPunct="1">
              <a:lnSpc>
                <a:spcPct val="90000"/>
              </a:lnSpc>
              <a:defRPr/>
            </a:pPr>
            <a:r>
              <a:rPr lang="en-US" altLang="ko-KR" sz="1800" u="sng" dirty="0" err="1" smtClean="0"/>
              <a:t>Glenum</a:t>
            </a:r>
            <a:r>
              <a:rPr lang="en-US" altLang="ko-KR" sz="1800" u="sng" dirty="0" smtClean="0"/>
              <a:t> mode: GL_CW </a:t>
            </a:r>
            <a:r>
              <a:rPr lang="en-US" altLang="ko-KR" sz="1800" u="sng" dirty="0" smtClean="0">
                <a:latin typeface="Arial" charset="0"/>
              </a:rPr>
              <a:t>–</a:t>
            </a:r>
            <a:r>
              <a:rPr lang="en-US" altLang="ko-KR" sz="1800" u="sng" dirty="0" smtClean="0"/>
              <a:t> </a:t>
            </a:r>
            <a:r>
              <a:rPr lang="ko-KR" altLang="en-US" sz="1800" u="sng" dirty="0" smtClean="0"/>
              <a:t>시계방향</a:t>
            </a:r>
            <a:r>
              <a:rPr lang="en-US" altLang="ko-KR" sz="1800" u="sng" dirty="0" smtClean="0"/>
              <a:t>, GL_CCW </a:t>
            </a:r>
            <a:r>
              <a:rPr lang="en-US" altLang="ko-KR" sz="1800" u="sng" dirty="0" smtClean="0">
                <a:latin typeface="Arial" charset="0"/>
              </a:rPr>
              <a:t>–</a:t>
            </a:r>
            <a:r>
              <a:rPr lang="en-US" altLang="ko-KR" sz="1800" u="sng" dirty="0" smtClean="0"/>
              <a:t> </a:t>
            </a:r>
            <a:r>
              <a:rPr lang="ko-KR" altLang="en-US" sz="1800" u="sng" dirty="0" err="1" smtClean="0"/>
              <a:t>반시계</a:t>
            </a:r>
            <a:r>
              <a:rPr lang="ko-KR" altLang="en-US" sz="1800" u="sng" dirty="0" smtClean="0"/>
              <a:t> 방향</a:t>
            </a:r>
            <a:endParaRPr lang="en-US" altLang="ko-KR" sz="1800" u="sng" dirty="0" smtClean="0"/>
          </a:p>
          <a:p>
            <a:pPr lvl="4" eaLnBrk="1" hangingPunct="1">
              <a:lnSpc>
                <a:spcPct val="90000"/>
              </a:lnSpc>
              <a:defRPr/>
            </a:pPr>
            <a:r>
              <a:rPr lang="en-US" altLang="ko-KR" sz="1800" dirty="0" err="1" smtClean="0"/>
              <a:t>glFrontFace</a:t>
            </a:r>
            <a:r>
              <a:rPr lang="en-US" altLang="ko-KR" sz="1800" dirty="0" smtClean="0"/>
              <a:t> (GL_CW): </a:t>
            </a:r>
            <a:r>
              <a:rPr lang="ko-KR" altLang="en-US" sz="1800" dirty="0" smtClean="0"/>
              <a:t>시계 방향을 앞면으로</a:t>
            </a:r>
            <a:endParaRPr lang="en-US" altLang="ko-KR" sz="1800" dirty="0" smtClean="0"/>
          </a:p>
          <a:p>
            <a:pPr lvl="4" eaLnBrk="1" hangingPunct="1">
              <a:lnSpc>
                <a:spcPct val="90000"/>
              </a:lnSpc>
              <a:defRPr/>
            </a:pPr>
            <a:r>
              <a:rPr lang="en-US" altLang="ko-KR" sz="1800" dirty="0" err="1" smtClean="0"/>
              <a:t>glFrontFace</a:t>
            </a:r>
            <a:r>
              <a:rPr lang="en-US" altLang="ko-KR" sz="1800" dirty="0" smtClean="0"/>
              <a:t> (GL_CCW): </a:t>
            </a:r>
            <a:r>
              <a:rPr lang="ko-KR" altLang="en-US" sz="1800" dirty="0" err="1" smtClean="0"/>
              <a:t>반시계</a:t>
            </a:r>
            <a:r>
              <a:rPr lang="ko-KR" altLang="en-US" sz="1800" dirty="0" smtClean="0"/>
              <a:t> 방향을 앞면으로</a:t>
            </a:r>
          </a:p>
        </p:txBody>
      </p:sp>
      <p:sp>
        <p:nvSpPr>
          <p:cNvPr id="1229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194CA9-EEE4-434C-A569-285E662CCA6C}" type="slidenum">
              <a:rPr lang="en-US" altLang="ko-KR" smtClean="0">
                <a:latin typeface="굴림" charset="-127"/>
                <a:ea typeface="굴림" charset="-127"/>
              </a:rPr>
              <a:pPr/>
              <a:t>11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은면 제거</a:t>
            </a:r>
          </a:p>
        </p:txBody>
      </p:sp>
      <p:sp>
        <p:nvSpPr>
          <p:cNvPr id="133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BAE3E0-5B1F-46E3-86CF-1E881A0B2088}" type="slidenum">
              <a:rPr lang="en-US" altLang="ko-KR" smtClean="0">
                <a:latin typeface="굴림" charset="-127"/>
                <a:ea typeface="굴림" charset="-127"/>
              </a:rPr>
              <a:pPr/>
              <a:t>12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pic>
        <p:nvPicPr>
          <p:cNvPr id="13316" name="Picture 3" descr="no cull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1700" y="2230438"/>
            <a:ext cx="319087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4" descr="cull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7763" y="2230438"/>
            <a:ext cx="33718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1181100" y="5106988"/>
            <a:ext cx="3036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latin typeface="HY헤드라인M" pitchFamily="18" charset="-127"/>
                <a:ea typeface="HY헤드라인M" pitchFamily="18" charset="-127"/>
              </a:rPr>
              <a:t>Culling</a:t>
            </a:r>
            <a:r>
              <a:rPr lang="ko-KR" altLang="en-US">
                <a:latin typeface="HY헤드라인M" pitchFamily="18" charset="-127"/>
                <a:ea typeface="HY헤드라인M" pitchFamily="18" charset="-127"/>
              </a:rPr>
              <a:t>을  안 했을 때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5600700" y="5106988"/>
            <a:ext cx="2251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latin typeface="HY헤드라인M" pitchFamily="18" charset="-127"/>
                <a:ea typeface="HY헤드라인M" pitchFamily="18" charset="-127"/>
              </a:rPr>
              <a:t>Culling</a:t>
            </a:r>
            <a:r>
              <a:rPr lang="ko-KR" altLang="en-US">
                <a:latin typeface="HY헤드라인M" pitchFamily="18" charset="-127"/>
                <a:ea typeface="HY헤드라인M" pitchFamily="18" charset="-127"/>
              </a:rPr>
              <a:t>을  했을 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19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505180"/>
            <a:ext cx="8229600" cy="4550845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RGB </a:t>
            </a:r>
            <a:r>
              <a:rPr lang="ko-KR" altLang="en-US" dirty="0" smtClean="0"/>
              <a:t>컬러 모델 만들기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육면체를 만들어서 각 꼭지점에 </a:t>
            </a:r>
            <a:r>
              <a:rPr lang="en-US" altLang="ko-KR" dirty="0" smtClean="0"/>
              <a:t>Red, Green, Blue, Yellow, Cyan, Magenta, White, Black</a:t>
            </a:r>
            <a:r>
              <a:rPr lang="ko-KR" altLang="en-US" dirty="0" smtClean="0"/>
              <a:t>의 값을 대응하여 컬러 모델을 만들기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육면체는 </a:t>
            </a:r>
            <a:r>
              <a:rPr lang="en-US" altLang="ko-KR" dirty="0" smtClean="0"/>
              <a:t>GL_QUAD</a:t>
            </a:r>
            <a:r>
              <a:rPr lang="ko-KR" altLang="en-US" dirty="0" smtClean="0"/>
              <a:t>를 사용하여 그리기</a:t>
            </a:r>
            <a:endParaRPr lang="en-US" altLang="ko-KR" dirty="0" smtClean="0"/>
          </a:p>
          <a:p>
            <a:pPr lvl="1"/>
            <a:r>
              <a:rPr lang="ko-KR" altLang="en-US" u="sng" dirty="0" smtClean="0"/>
              <a:t>초기에 </a:t>
            </a:r>
            <a:r>
              <a:rPr lang="en-US" altLang="ko-KR" u="sng" dirty="0" smtClean="0"/>
              <a:t>X</a:t>
            </a:r>
            <a:r>
              <a:rPr lang="ko-KR" altLang="en-US" u="sng" dirty="0" smtClean="0"/>
              <a:t>축으로 </a:t>
            </a:r>
            <a:r>
              <a:rPr lang="en-US" altLang="ko-KR" u="sng" dirty="0" smtClean="0"/>
              <a:t>30</a:t>
            </a:r>
            <a:r>
              <a:rPr lang="ko-KR" altLang="en-US" u="sng" dirty="0" smtClean="0"/>
              <a:t>도</a:t>
            </a:r>
            <a:r>
              <a:rPr lang="en-US" altLang="ko-KR" u="sng" dirty="0" smtClean="0"/>
              <a:t>, y</a:t>
            </a:r>
            <a:r>
              <a:rPr lang="ko-KR" altLang="en-US" u="sng" dirty="0" smtClean="0"/>
              <a:t>축으로 </a:t>
            </a:r>
            <a:r>
              <a:rPr lang="en-US" altLang="ko-KR" u="sng" dirty="0" smtClean="0"/>
              <a:t>45</a:t>
            </a:r>
            <a:r>
              <a:rPr lang="ko-KR" altLang="en-US" u="sng" dirty="0" smtClean="0"/>
              <a:t>도로 회전 돼있고</a:t>
            </a:r>
            <a:r>
              <a:rPr lang="en-US" altLang="ko-KR" u="sng" dirty="0" smtClean="0"/>
              <a:t>, y</a:t>
            </a:r>
            <a:r>
              <a:rPr lang="ko-KR" altLang="en-US" u="sng" dirty="0" smtClean="0"/>
              <a:t>축에 대하여 회전하고 있도록 한다</a:t>
            </a:r>
            <a:r>
              <a:rPr lang="en-US" altLang="ko-KR" u="sng" dirty="0" smtClean="0"/>
              <a:t>.</a:t>
            </a:r>
          </a:p>
          <a:p>
            <a:pPr lvl="1"/>
            <a:r>
              <a:rPr lang="ko-KR" altLang="en-US" dirty="0" smtClean="0"/>
              <a:t>팝업 메뉴를 추가하여 </a:t>
            </a:r>
            <a:r>
              <a:rPr lang="ko-KR" altLang="en-US" dirty="0" err="1" smtClean="0"/>
              <a:t>은면</a:t>
            </a:r>
            <a:r>
              <a:rPr lang="ko-KR" altLang="en-US" dirty="0" smtClean="0"/>
              <a:t> 제거와 </a:t>
            </a:r>
            <a:r>
              <a:rPr lang="ko-KR" altLang="en-US" dirty="0" err="1" smtClean="0"/>
              <a:t>컬링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쉐이딩을</a:t>
            </a:r>
            <a:r>
              <a:rPr lang="ko-KR" altLang="en-US" dirty="0" smtClean="0"/>
              <a:t> 추가한다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 smtClean="0"/>
              <a:t>은면</a:t>
            </a:r>
            <a:r>
              <a:rPr lang="ko-KR" altLang="en-US" dirty="0" smtClean="0"/>
              <a:t> 제거</a:t>
            </a:r>
            <a:r>
              <a:rPr lang="en-US" altLang="ko-KR" dirty="0" smtClean="0"/>
              <a:t>: on / off</a:t>
            </a:r>
          </a:p>
          <a:p>
            <a:pPr lvl="2"/>
            <a:r>
              <a:rPr lang="ko-KR" altLang="en-US" dirty="0" err="1" smtClean="0"/>
              <a:t>컬링</a:t>
            </a:r>
            <a:r>
              <a:rPr lang="en-US" altLang="ko-KR" dirty="0" smtClean="0"/>
              <a:t>: on / off</a:t>
            </a:r>
          </a:p>
          <a:p>
            <a:pPr lvl="2"/>
            <a:r>
              <a:rPr lang="ko-KR" altLang="en-US" dirty="0" err="1" smtClean="0"/>
              <a:t>쉐이딩</a:t>
            </a:r>
            <a:r>
              <a:rPr lang="en-US" altLang="ko-KR" dirty="0" smtClean="0"/>
              <a:t>: flat / smooth</a:t>
            </a:r>
          </a:p>
          <a:p>
            <a:pPr lvl="2"/>
            <a:r>
              <a:rPr lang="ko-KR" altLang="en-US" dirty="0" smtClean="0"/>
              <a:t>윗면</a:t>
            </a:r>
            <a:r>
              <a:rPr lang="en-US" altLang="ko-KR" dirty="0" smtClean="0"/>
              <a:t>: yes / no (</a:t>
            </a:r>
            <a:r>
              <a:rPr lang="ko-KR" altLang="en-US" dirty="0" smtClean="0"/>
              <a:t>윗면을 그린다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윗면을 안 그린다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앞면</a:t>
            </a:r>
            <a:r>
              <a:rPr lang="en-US" altLang="ko-KR" dirty="0" smtClean="0"/>
              <a:t>: yes / no (</a:t>
            </a:r>
            <a:r>
              <a:rPr lang="ko-KR" altLang="en-US" dirty="0" smtClean="0"/>
              <a:t>앞면을 그린다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앞면을 안 그린다</a:t>
            </a:r>
            <a:r>
              <a:rPr lang="en-US" altLang="ko-KR" dirty="0" smtClean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4" name="그림 3" descr="200px-RGB_color_solid_cub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7627" y="4476051"/>
            <a:ext cx="1137765" cy="1137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82880" y="1452544"/>
            <a:ext cx="5561215" cy="540545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400" dirty="0" smtClean="0"/>
              <a:t>3</a:t>
            </a:r>
            <a:r>
              <a:rPr lang="ko-KR" altLang="en-US" sz="2400" dirty="0" smtClean="0"/>
              <a:t>차원 공 튕기기</a:t>
            </a:r>
            <a:endParaRPr lang="en-US" altLang="ko-KR" sz="2400" dirty="0" smtClean="0"/>
          </a:p>
          <a:p>
            <a:pPr lvl="1"/>
            <a:r>
              <a:rPr lang="ko-KR" altLang="en-US" sz="1800" dirty="0" smtClean="0"/>
              <a:t>원근 투영</a:t>
            </a:r>
            <a:r>
              <a:rPr lang="en-US" altLang="ko-KR" sz="1800" dirty="0" smtClean="0"/>
              <a:t>/</a:t>
            </a:r>
            <a:r>
              <a:rPr lang="ko-KR" altLang="en-US" sz="1800" dirty="0" err="1" smtClean="0"/>
              <a:t>은면제거를</a:t>
            </a:r>
            <a:r>
              <a:rPr lang="ko-KR" altLang="en-US" sz="1800" dirty="0" smtClean="0"/>
              <a:t> 사용한다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공을 튀길 공간을 평면을 이용하여 직육면체의 형태로 만든다</a:t>
            </a:r>
            <a:r>
              <a:rPr lang="en-US" altLang="ko-KR" sz="1800" dirty="0" smtClean="0"/>
              <a:t>.</a:t>
            </a:r>
          </a:p>
          <a:p>
            <a:pPr lvl="2"/>
            <a:r>
              <a:rPr lang="ko-KR" altLang="en-US" sz="1600" dirty="0" smtClean="0"/>
              <a:t>각 면은 다른 색으로 표현한다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600" dirty="0" smtClean="0"/>
              <a:t>왼쪽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오른쪽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아래쪽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위쪽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뒤쪽의 면을 그린다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600" dirty="0" smtClean="0"/>
              <a:t>실습 </a:t>
            </a:r>
            <a:r>
              <a:rPr lang="en-US" altLang="ko-KR" sz="1600" dirty="0" smtClean="0"/>
              <a:t>19</a:t>
            </a:r>
            <a:r>
              <a:rPr lang="ko-KR" altLang="en-US" sz="1600" dirty="0" smtClean="0"/>
              <a:t>는 육면체의 바깥쪽이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실습 </a:t>
            </a:r>
            <a:r>
              <a:rPr lang="en-US" altLang="ko-KR" sz="1600" dirty="0" smtClean="0"/>
              <a:t>20</a:t>
            </a:r>
            <a:r>
              <a:rPr lang="ko-KR" altLang="en-US" sz="1600" dirty="0" smtClean="0"/>
              <a:t>에서는 안쪽이 보이는 면이다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800" dirty="0" smtClean="0"/>
              <a:t>공간 내부에서 공</a:t>
            </a:r>
            <a:r>
              <a:rPr lang="en-US" altLang="ko-KR" sz="1800" dirty="0" smtClean="0"/>
              <a:t>(sphere)</a:t>
            </a:r>
            <a:r>
              <a:rPr lang="ko-KR" altLang="en-US" sz="1800" dirty="0" smtClean="0"/>
              <a:t>이 이동한다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직육면체의 면에 맞으면 맞은 면은 색을 바꾸고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공은 방향을 바꿔서 이동을 한다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u="sng" dirty="0" smtClean="0">
                <a:solidFill>
                  <a:srgbClr val="0000FF"/>
                </a:solidFill>
              </a:rPr>
              <a:t>키보드 명령</a:t>
            </a:r>
            <a:endParaRPr lang="en-US" altLang="ko-KR" sz="1800" u="sng" dirty="0" smtClean="0">
              <a:solidFill>
                <a:srgbClr val="0000FF"/>
              </a:solidFill>
            </a:endParaRPr>
          </a:p>
          <a:p>
            <a:pPr lvl="2"/>
            <a:r>
              <a:rPr lang="en-US" altLang="ko-KR" sz="1600" dirty="0" smtClean="0"/>
              <a:t>z/Z: z</a:t>
            </a:r>
            <a:r>
              <a:rPr lang="ko-KR" altLang="en-US" sz="1600" dirty="0" smtClean="0"/>
              <a:t>축으로 양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음 방향으로 이동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y/Y: Y</a:t>
            </a:r>
            <a:r>
              <a:rPr lang="ko-KR" altLang="en-US" sz="1600" dirty="0" smtClean="0"/>
              <a:t>축에 시계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반시계</a:t>
            </a:r>
            <a:r>
              <a:rPr lang="ko-KR" altLang="en-US" sz="1600" dirty="0" smtClean="0"/>
              <a:t> 방향으로 회전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B: </a:t>
            </a:r>
            <a:r>
              <a:rPr lang="ko-KR" altLang="en-US" sz="1600" dirty="0" smtClean="0"/>
              <a:t>볼이 새로 생겨서 튕기기 시작한다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최대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개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ko-KR" altLang="en-US" sz="1800" u="sng" dirty="0" smtClean="0">
                <a:solidFill>
                  <a:srgbClr val="0000FF"/>
                </a:solidFill>
              </a:rPr>
              <a:t>마우스 명령</a:t>
            </a:r>
            <a:endParaRPr lang="en-US" altLang="ko-KR" sz="1800" u="sng" dirty="0" smtClean="0">
              <a:solidFill>
                <a:srgbClr val="0000FF"/>
              </a:solidFill>
            </a:endParaRPr>
          </a:p>
          <a:p>
            <a:pPr lvl="2"/>
            <a:r>
              <a:rPr lang="ko-KR" altLang="en-US" sz="1600" dirty="0" smtClean="0"/>
              <a:t>마우스를 왼쪽으로 옮기면 육면체가 왼쪽으로 회전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마우스를 오른쪽으로 옮기면 육면체가 오른쪽으로 회전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133" y="1654628"/>
            <a:ext cx="2777960" cy="2167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133" y="4049486"/>
            <a:ext cx="2777960" cy="2165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325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94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조명 모델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271849" y="1510748"/>
            <a:ext cx="8549862" cy="519485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ko-KR" sz="1900" dirty="0" smtClean="0"/>
              <a:t>OpenGL</a:t>
            </a:r>
            <a:r>
              <a:rPr lang="ko-KR" altLang="en-US" sz="1900" dirty="0" smtClean="0"/>
              <a:t>에서 빛</a:t>
            </a:r>
            <a:r>
              <a:rPr lang="en-US" altLang="ko-KR" sz="1900" dirty="0" smtClean="0"/>
              <a:t>:</a:t>
            </a:r>
          </a:p>
          <a:p>
            <a:pPr lvl="1">
              <a:lnSpc>
                <a:spcPct val="110000"/>
              </a:lnSpc>
            </a:pPr>
            <a:r>
              <a:rPr lang="ko-KR" altLang="en-US" sz="1700" dirty="0" smtClean="0"/>
              <a:t>빨간색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초록색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파란색의 성분</a:t>
            </a:r>
            <a:endParaRPr lang="en-US" altLang="ko-KR" sz="1700" dirty="0" smtClean="0"/>
          </a:p>
          <a:p>
            <a:pPr lvl="2">
              <a:lnSpc>
                <a:spcPct val="110000"/>
              </a:lnSpc>
            </a:pPr>
            <a:r>
              <a:rPr lang="ko-KR" altLang="en-US" sz="1500" dirty="0" smtClean="0"/>
              <a:t>광원의 색은 광원에서 방출하는 </a:t>
            </a:r>
            <a:r>
              <a:rPr lang="en-US" altLang="ko-KR" sz="1500" dirty="0" smtClean="0"/>
              <a:t>R, G, B </a:t>
            </a:r>
            <a:r>
              <a:rPr lang="ko-KR" altLang="en-US" sz="1500" dirty="0" smtClean="0"/>
              <a:t>성분의 양에 따라 결정</a:t>
            </a:r>
            <a:endParaRPr lang="en-US" altLang="ko-KR" sz="1500" dirty="0" smtClean="0"/>
          </a:p>
          <a:p>
            <a:pPr lvl="1">
              <a:lnSpc>
                <a:spcPct val="110000"/>
              </a:lnSpc>
            </a:pPr>
            <a:r>
              <a:rPr lang="ko-KR" altLang="en-US" sz="1700" dirty="0" smtClean="0"/>
              <a:t>표면의 재질은 표면에 들어왔다가 다양한 방향으로 반사되는 빛의 </a:t>
            </a:r>
            <a:r>
              <a:rPr lang="en-US" altLang="ko-KR" sz="1700" dirty="0" smtClean="0"/>
              <a:t>RGB </a:t>
            </a:r>
            <a:r>
              <a:rPr lang="ko-KR" altLang="en-US" sz="1700" dirty="0" smtClean="0"/>
              <a:t>성분의 비율로 결정</a:t>
            </a:r>
            <a:endParaRPr lang="en-US" altLang="ko-KR" sz="1700" dirty="0" smtClean="0"/>
          </a:p>
          <a:p>
            <a:pPr lvl="1">
              <a:lnSpc>
                <a:spcPct val="110000"/>
              </a:lnSpc>
            </a:pPr>
            <a:r>
              <a:rPr lang="ko-KR" altLang="en-US" sz="1700" dirty="0" smtClean="0"/>
              <a:t>즉</a:t>
            </a:r>
            <a:r>
              <a:rPr lang="en-US" altLang="ko-KR" sz="1700" dirty="0" smtClean="0"/>
              <a:t>, </a:t>
            </a:r>
            <a:r>
              <a:rPr lang="en-US" altLang="ko-KR" sz="1700" dirty="0" err="1" smtClean="0"/>
              <a:t>openGL</a:t>
            </a:r>
            <a:r>
              <a:rPr lang="ko-KR" altLang="en-US" sz="1700" dirty="0" smtClean="0"/>
              <a:t>의 조명은 </a:t>
            </a:r>
            <a:r>
              <a:rPr lang="ko-KR" altLang="en-US" sz="1700" b="1" dirty="0" smtClean="0">
                <a:solidFill>
                  <a:srgbClr val="C00000"/>
                </a:solidFill>
              </a:rPr>
              <a:t>광원 </a:t>
            </a:r>
            <a:r>
              <a:rPr lang="en-US" altLang="ko-KR" sz="1700" b="1" dirty="0" smtClean="0">
                <a:solidFill>
                  <a:srgbClr val="C00000"/>
                </a:solidFill>
              </a:rPr>
              <a:t>(Lights), </a:t>
            </a:r>
            <a:r>
              <a:rPr lang="ko-KR" altLang="en-US" sz="1700" b="1" dirty="0" smtClean="0">
                <a:solidFill>
                  <a:srgbClr val="C00000"/>
                </a:solidFill>
              </a:rPr>
              <a:t>재질</a:t>
            </a:r>
            <a:r>
              <a:rPr lang="en-US" altLang="ko-KR" sz="1700" b="1" dirty="0" smtClean="0">
                <a:solidFill>
                  <a:srgbClr val="C00000"/>
                </a:solidFill>
              </a:rPr>
              <a:t>(Materials), </a:t>
            </a:r>
            <a:r>
              <a:rPr lang="ko-KR" altLang="en-US" sz="1700" b="1" dirty="0" smtClean="0">
                <a:solidFill>
                  <a:srgbClr val="C00000"/>
                </a:solidFill>
              </a:rPr>
              <a:t>면의 </a:t>
            </a:r>
            <a:r>
              <a:rPr lang="ko-KR" altLang="en-US" sz="1700" b="1" dirty="0" err="1" smtClean="0">
                <a:solidFill>
                  <a:srgbClr val="C00000"/>
                </a:solidFill>
              </a:rPr>
              <a:t>법선벡터</a:t>
            </a:r>
            <a:r>
              <a:rPr lang="en-US" altLang="ko-KR" sz="1700" b="1" dirty="0" smtClean="0">
                <a:solidFill>
                  <a:srgbClr val="C00000"/>
                </a:solidFill>
              </a:rPr>
              <a:t>(Normal)</a:t>
            </a:r>
            <a:r>
              <a:rPr lang="ko-KR" altLang="en-US" sz="1700" dirty="0" smtClean="0"/>
              <a:t>에 의해서 결정된다</a:t>
            </a:r>
            <a:r>
              <a:rPr lang="en-US" altLang="ko-KR" sz="1700" dirty="0" smtClean="0"/>
              <a:t>.</a:t>
            </a:r>
          </a:p>
          <a:p>
            <a:pPr lvl="1">
              <a:lnSpc>
                <a:spcPct val="110000"/>
              </a:lnSpc>
            </a:pPr>
            <a:endParaRPr lang="en-US" altLang="ko-KR" sz="1500" dirty="0" smtClean="0"/>
          </a:p>
        </p:txBody>
      </p:sp>
      <p:sp>
        <p:nvSpPr>
          <p:cNvPr id="1843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42B666-1E51-48B0-9F7F-793C20FA6BD1}" type="slidenum">
              <a:rPr lang="en-US" altLang="ko-KR" smtClean="0">
                <a:latin typeface="굴림" charset="-127"/>
                <a:ea typeface="굴림" charset="-127"/>
              </a:rPr>
              <a:pPr/>
              <a:t>16</a:t>
            </a:fld>
            <a:endParaRPr lang="en-US" altLang="ko-KR" dirty="0" smtClean="0">
              <a:latin typeface="굴림" charset="-127"/>
              <a:ea typeface="굴림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22" y="4100720"/>
            <a:ext cx="1714500" cy="1714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074" y="4100720"/>
            <a:ext cx="1714500" cy="1714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51" y="3934033"/>
            <a:ext cx="2238375" cy="2047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323" y="3860198"/>
            <a:ext cx="2038427" cy="21217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조명 모델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271849" y="1510748"/>
            <a:ext cx="6573677" cy="519485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ko-KR" sz="1900" dirty="0" smtClean="0"/>
              <a:t>OpenGL</a:t>
            </a:r>
            <a:r>
              <a:rPr lang="ko-KR" altLang="en-US" sz="1900" dirty="0" smtClean="0"/>
              <a:t>에서 지원하는 광원</a:t>
            </a:r>
            <a:endParaRPr lang="en-US" altLang="ko-KR" sz="1900" dirty="0" smtClean="0"/>
          </a:p>
          <a:p>
            <a:pPr lvl="1">
              <a:lnSpc>
                <a:spcPct val="110000"/>
              </a:lnSpc>
            </a:pPr>
            <a:r>
              <a:rPr lang="ko-KR" altLang="en-US" sz="1700" dirty="0" smtClean="0">
                <a:solidFill>
                  <a:srgbClr val="C00000"/>
                </a:solidFill>
              </a:rPr>
              <a:t>주변 조명 </a:t>
            </a:r>
            <a:r>
              <a:rPr lang="en-US" altLang="ko-KR" sz="1700" dirty="0" smtClean="0">
                <a:solidFill>
                  <a:srgbClr val="C00000"/>
                </a:solidFill>
              </a:rPr>
              <a:t>(Ambient light)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 sz="1700" dirty="0" smtClean="0"/>
              <a:t>빛은 모든 방향에서 고르게 비춘다</a:t>
            </a:r>
            <a:r>
              <a:rPr lang="en-US" altLang="ko-KR" sz="1700" dirty="0" smtClean="0"/>
              <a:t>.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 sz="1700" dirty="0" smtClean="0"/>
              <a:t>배경 조명</a:t>
            </a:r>
            <a:endParaRPr lang="en-US" altLang="ko-KR" sz="1700" dirty="0" smtClean="0"/>
          </a:p>
          <a:p>
            <a:pPr lvl="1" eaLnBrk="1" hangingPunct="1">
              <a:lnSpc>
                <a:spcPct val="110000"/>
              </a:lnSpc>
            </a:pPr>
            <a:r>
              <a:rPr lang="ko-KR" altLang="en-US" sz="1700" dirty="0" smtClean="0">
                <a:solidFill>
                  <a:srgbClr val="C00000"/>
                </a:solidFill>
              </a:rPr>
              <a:t>산란 반사 조명 </a:t>
            </a:r>
            <a:r>
              <a:rPr lang="en-US" altLang="ko-KR" sz="1700" dirty="0" smtClean="0">
                <a:solidFill>
                  <a:srgbClr val="C00000"/>
                </a:solidFill>
              </a:rPr>
              <a:t>(Diffuse light)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 sz="1700" dirty="0" smtClean="0"/>
              <a:t>방향과 위치를 가짐으로 빛이 비치는 물체의 면이 밝아지는 조명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 sz="1700" dirty="0" smtClean="0"/>
              <a:t>일정한 방향으로 빛이 들어와서 물체의 표면에서 여러 방향으로 분산된다</a:t>
            </a:r>
            <a:r>
              <a:rPr lang="en-US" altLang="ko-KR" sz="1700" dirty="0" smtClean="0"/>
              <a:t>.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 sz="1700" dirty="0" smtClean="0"/>
              <a:t>빛을 받는 표면은 그렇지 않은 부분에 비해 밝게 보인다</a:t>
            </a:r>
            <a:r>
              <a:rPr lang="en-US" altLang="ko-KR" sz="1700" dirty="0" smtClean="0"/>
              <a:t>.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z="1700" dirty="0" smtClean="0">
                <a:solidFill>
                  <a:srgbClr val="C00000"/>
                </a:solidFill>
              </a:rPr>
              <a:t>거울반사 조명 </a:t>
            </a:r>
            <a:r>
              <a:rPr lang="en-US" altLang="ko-KR" sz="1700" dirty="0" smtClean="0">
                <a:solidFill>
                  <a:srgbClr val="C00000"/>
                </a:solidFill>
              </a:rPr>
              <a:t>(</a:t>
            </a:r>
            <a:r>
              <a:rPr lang="en-US" altLang="ko-KR" sz="1700" dirty="0" err="1" smtClean="0">
                <a:solidFill>
                  <a:srgbClr val="C00000"/>
                </a:solidFill>
              </a:rPr>
              <a:t>Specular</a:t>
            </a:r>
            <a:r>
              <a:rPr lang="en-US" altLang="ko-KR" sz="1700" dirty="0" smtClean="0">
                <a:solidFill>
                  <a:srgbClr val="C00000"/>
                </a:solidFill>
              </a:rPr>
              <a:t> light)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 sz="1700" dirty="0" smtClean="0"/>
              <a:t>특정한 방향으로 들어와서 한 방향으로 완전히 반사되는 빛</a:t>
            </a:r>
            <a:endParaRPr lang="en-US" altLang="ko-KR" sz="1700" dirty="0" smtClean="0"/>
          </a:p>
          <a:p>
            <a:pPr lvl="2" eaLnBrk="1" hangingPunct="1">
              <a:lnSpc>
                <a:spcPct val="110000"/>
              </a:lnSpc>
            </a:pPr>
            <a:r>
              <a:rPr lang="ko-KR" altLang="en-US" sz="1700" dirty="0" smtClean="0"/>
              <a:t>하이라이트가 생긴다</a:t>
            </a:r>
            <a:r>
              <a:rPr lang="en-US" altLang="ko-KR" sz="1700" dirty="0" smtClean="0"/>
              <a:t>.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z="1700" dirty="0" smtClean="0"/>
              <a:t>위의 </a:t>
            </a:r>
            <a:r>
              <a:rPr lang="en-US" altLang="ko-KR" sz="1700" dirty="0" smtClean="0"/>
              <a:t>3</a:t>
            </a:r>
            <a:r>
              <a:rPr lang="ko-KR" altLang="en-US" sz="1700" dirty="0" smtClean="0"/>
              <a:t>종류의 빛을 합쳐서 조명 모델을 결정한다</a:t>
            </a:r>
            <a:r>
              <a:rPr lang="en-US" altLang="ko-KR" sz="1700" dirty="0" smtClean="0"/>
              <a:t>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1700" dirty="0" smtClean="0"/>
              <a:t>OpenGL</a:t>
            </a:r>
            <a:r>
              <a:rPr lang="ko-KR" altLang="en-US" sz="1700" dirty="0" smtClean="0"/>
              <a:t>에서 한 장면에 동시에 </a:t>
            </a:r>
            <a:r>
              <a:rPr lang="en-US" altLang="ko-KR" sz="1700" dirty="0" smtClean="0"/>
              <a:t>8</a:t>
            </a:r>
            <a:r>
              <a:rPr lang="ko-KR" altLang="en-US" sz="1700" dirty="0" smtClean="0"/>
              <a:t>개의 광원 사용 가능</a:t>
            </a:r>
          </a:p>
        </p:txBody>
      </p:sp>
      <p:sp>
        <p:nvSpPr>
          <p:cNvPr id="1843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42B666-1E51-48B0-9F7F-793C20FA6BD1}" type="slidenum">
              <a:rPr lang="en-US" altLang="ko-KR" smtClean="0">
                <a:latin typeface="굴림" charset="-127"/>
                <a:ea typeface="굴림" charset="-127"/>
              </a:rPr>
              <a:pPr/>
              <a:t>17</a:t>
            </a:fld>
            <a:endParaRPr lang="en-US" altLang="ko-KR" dirty="0" smtClean="0">
              <a:latin typeface="굴림" charset="-127"/>
              <a:ea typeface="굴림" charset="-127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231402" y="2223029"/>
            <a:ext cx="1652587" cy="512762"/>
            <a:chOff x="4269" y="1757"/>
            <a:chExt cx="1041" cy="323"/>
          </a:xfrm>
        </p:grpSpPr>
        <p:sp>
          <p:nvSpPr>
            <p:cNvPr id="18446" name="Arc 5"/>
            <p:cNvSpPr>
              <a:spLocks/>
            </p:cNvSpPr>
            <p:nvPr/>
          </p:nvSpPr>
          <p:spPr bwMode="auto">
            <a:xfrm rot="16228421" flipV="1">
              <a:off x="4699" y="1675"/>
              <a:ext cx="137" cy="674"/>
            </a:xfrm>
            <a:custGeom>
              <a:avLst/>
              <a:gdLst>
                <a:gd name="T0" fmla="*/ 0 w 23053"/>
                <a:gd name="T1" fmla="*/ 0 h 43200"/>
                <a:gd name="T2" fmla="*/ 0 w 23053"/>
                <a:gd name="T3" fmla="*/ 0 h 43200"/>
                <a:gd name="T4" fmla="*/ 0 w 23053"/>
                <a:gd name="T5" fmla="*/ 0 h 43200"/>
                <a:gd name="T6" fmla="*/ 0 60000 65536"/>
                <a:gd name="T7" fmla="*/ 0 60000 65536"/>
                <a:gd name="T8" fmla="*/ 0 60000 65536"/>
                <a:gd name="T9" fmla="*/ 0 w 23053"/>
                <a:gd name="T10" fmla="*/ 0 h 43200"/>
                <a:gd name="T11" fmla="*/ 23053 w 23053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053" h="43200" fill="none" extrusionOk="0">
                  <a:moveTo>
                    <a:pt x="1452" y="0"/>
                  </a:moveTo>
                  <a:cubicBezTo>
                    <a:pt x="13382" y="0"/>
                    <a:pt x="23053" y="9670"/>
                    <a:pt x="23053" y="21600"/>
                  </a:cubicBezTo>
                  <a:cubicBezTo>
                    <a:pt x="23053" y="33529"/>
                    <a:pt x="13382" y="43200"/>
                    <a:pt x="1453" y="43200"/>
                  </a:cubicBezTo>
                  <a:cubicBezTo>
                    <a:pt x="968" y="43200"/>
                    <a:pt x="483" y="43183"/>
                    <a:pt x="-1" y="43151"/>
                  </a:cubicBezTo>
                </a:path>
                <a:path w="23053" h="43200" stroke="0" extrusionOk="0">
                  <a:moveTo>
                    <a:pt x="1452" y="0"/>
                  </a:moveTo>
                  <a:cubicBezTo>
                    <a:pt x="13382" y="0"/>
                    <a:pt x="23053" y="9670"/>
                    <a:pt x="23053" y="21600"/>
                  </a:cubicBezTo>
                  <a:cubicBezTo>
                    <a:pt x="23053" y="33529"/>
                    <a:pt x="13382" y="43200"/>
                    <a:pt x="1453" y="43200"/>
                  </a:cubicBezTo>
                  <a:cubicBezTo>
                    <a:pt x="968" y="43200"/>
                    <a:pt x="483" y="43183"/>
                    <a:pt x="-1" y="43151"/>
                  </a:cubicBezTo>
                  <a:lnTo>
                    <a:pt x="1453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47" name="Line 6"/>
            <p:cNvSpPr>
              <a:spLocks noChangeShapeType="1"/>
            </p:cNvSpPr>
            <p:nvPr/>
          </p:nvSpPr>
          <p:spPr bwMode="auto">
            <a:xfrm>
              <a:off x="4269" y="2077"/>
              <a:ext cx="1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8" name="Line 7"/>
            <p:cNvSpPr>
              <a:spLocks noChangeShapeType="1"/>
            </p:cNvSpPr>
            <p:nvPr/>
          </p:nvSpPr>
          <p:spPr bwMode="auto">
            <a:xfrm flipH="1" flipV="1">
              <a:off x="4271" y="1921"/>
              <a:ext cx="169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9" name="Line 8"/>
            <p:cNvSpPr>
              <a:spLocks noChangeShapeType="1"/>
            </p:cNvSpPr>
            <p:nvPr/>
          </p:nvSpPr>
          <p:spPr bwMode="auto">
            <a:xfrm flipV="1">
              <a:off x="5088" y="1922"/>
              <a:ext cx="169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0" name="Line 9"/>
            <p:cNvSpPr>
              <a:spLocks noChangeShapeType="1"/>
            </p:cNvSpPr>
            <p:nvPr/>
          </p:nvSpPr>
          <p:spPr bwMode="auto">
            <a:xfrm rot="3600000" flipH="1" flipV="1">
              <a:off x="4668" y="1793"/>
              <a:ext cx="169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1" name="Line 10"/>
            <p:cNvSpPr>
              <a:spLocks noChangeShapeType="1"/>
            </p:cNvSpPr>
            <p:nvPr/>
          </p:nvSpPr>
          <p:spPr bwMode="auto">
            <a:xfrm rot="1879341" flipH="1" flipV="1">
              <a:off x="4449" y="1813"/>
              <a:ext cx="169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2" name="Line 11"/>
            <p:cNvSpPr>
              <a:spLocks noChangeShapeType="1"/>
            </p:cNvSpPr>
            <p:nvPr/>
          </p:nvSpPr>
          <p:spPr bwMode="auto">
            <a:xfrm rot="19720659" flipV="1">
              <a:off x="4899" y="1816"/>
              <a:ext cx="169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196476" y="3348161"/>
            <a:ext cx="1652587" cy="803275"/>
            <a:chOff x="4277" y="2380"/>
            <a:chExt cx="1041" cy="506"/>
          </a:xfrm>
        </p:grpSpPr>
        <p:sp>
          <p:nvSpPr>
            <p:cNvPr id="18439" name="Arc 13"/>
            <p:cNvSpPr>
              <a:spLocks/>
            </p:cNvSpPr>
            <p:nvPr/>
          </p:nvSpPr>
          <p:spPr bwMode="auto">
            <a:xfrm rot="16228421" flipV="1">
              <a:off x="4707" y="2481"/>
              <a:ext cx="137" cy="674"/>
            </a:xfrm>
            <a:custGeom>
              <a:avLst/>
              <a:gdLst>
                <a:gd name="T0" fmla="*/ 0 w 23053"/>
                <a:gd name="T1" fmla="*/ 0 h 43200"/>
                <a:gd name="T2" fmla="*/ 0 w 23053"/>
                <a:gd name="T3" fmla="*/ 0 h 43200"/>
                <a:gd name="T4" fmla="*/ 0 w 23053"/>
                <a:gd name="T5" fmla="*/ 0 h 43200"/>
                <a:gd name="T6" fmla="*/ 0 60000 65536"/>
                <a:gd name="T7" fmla="*/ 0 60000 65536"/>
                <a:gd name="T8" fmla="*/ 0 60000 65536"/>
                <a:gd name="T9" fmla="*/ 0 w 23053"/>
                <a:gd name="T10" fmla="*/ 0 h 43200"/>
                <a:gd name="T11" fmla="*/ 23053 w 23053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053" h="43200" fill="none" extrusionOk="0">
                  <a:moveTo>
                    <a:pt x="1452" y="0"/>
                  </a:moveTo>
                  <a:cubicBezTo>
                    <a:pt x="13382" y="0"/>
                    <a:pt x="23053" y="9670"/>
                    <a:pt x="23053" y="21600"/>
                  </a:cubicBezTo>
                  <a:cubicBezTo>
                    <a:pt x="23053" y="33529"/>
                    <a:pt x="13382" y="43200"/>
                    <a:pt x="1453" y="43200"/>
                  </a:cubicBezTo>
                  <a:cubicBezTo>
                    <a:pt x="968" y="43200"/>
                    <a:pt x="483" y="43183"/>
                    <a:pt x="-1" y="43151"/>
                  </a:cubicBezTo>
                </a:path>
                <a:path w="23053" h="43200" stroke="0" extrusionOk="0">
                  <a:moveTo>
                    <a:pt x="1452" y="0"/>
                  </a:moveTo>
                  <a:cubicBezTo>
                    <a:pt x="13382" y="0"/>
                    <a:pt x="23053" y="9670"/>
                    <a:pt x="23053" y="21600"/>
                  </a:cubicBezTo>
                  <a:cubicBezTo>
                    <a:pt x="23053" y="33529"/>
                    <a:pt x="13382" y="43200"/>
                    <a:pt x="1453" y="43200"/>
                  </a:cubicBezTo>
                  <a:cubicBezTo>
                    <a:pt x="968" y="43200"/>
                    <a:pt x="483" y="43183"/>
                    <a:pt x="-1" y="43151"/>
                  </a:cubicBezTo>
                  <a:lnTo>
                    <a:pt x="1453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40" name="Line 14"/>
            <p:cNvSpPr>
              <a:spLocks noChangeShapeType="1"/>
            </p:cNvSpPr>
            <p:nvPr/>
          </p:nvSpPr>
          <p:spPr bwMode="auto">
            <a:xfrm>
              <a:off x="4277" y="2883"/>
              <a:ext cx="1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1" name="Line 15"/>
            <p:cNvSpPr>
              <a:spLocks noChangeShapeType="1"/>
            </p:cNvSpPr>
            <p:nvPr/>
          </p:nvSpPr>
          <p:spPr bwMode="auto">
            <a:xfrm flipH="1" flipV="1">
              <a:off x="4279" y="2727"/>
              <a:ext cx="169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2" name="Line 16"/>
            <p:cNvSpPr>
              <a:spLocks noChangeShapeType="1"/>
            </p:cNvSpPr>
            <p:nvPr/>
          </p:nvSpPr>
          <p:spPr bwMode="auto">
            <a:xfrm flipV="1">
              <a:off x="5096" y="2728"/>
              <a:ext cx="169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3" name="Line 17"/>
            <p:cNvSpPr>
              <a:spLocks noChangeShapeType="1"/>
            </p:cNvSpPr>
            <p:nvPr/>
          </p:nvSpPr>
          <p:spPr bwMode="auto">
            <a:xfrm rot="3600000" flipH="1" flipV="1">
              <a:off x="4591" y="2451"/>
              <a:ext cx="338" cy="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4" name="Line 18"/>
            <p:cNvSpPr>
              <a:spLocks noChangeShapeType="1"/>
            </p:cNvSpPr>
            <p:nvPr/>
          </p:nvSpPr>
          <p:spPr bwMode="auto">
            <a:xfrm rot="1879341" flipH="1" flipV="1">
              <a:off x="4457" y="2619"/>
              <a:ext cx="169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5" name="Line 19"/>
            <p:cNvSpPr>
              <a:spLocks noChangeShapeType="1"/>
            </p:cNvSpPr>
            <p:nvPr/>
          </p:nvSpPr>
          <p:spPr bwMode="auto">
            <a:xfrm rot="19720659" flipV="1">
              <a:off x="4907" y="2622"/>
              <a:ext cx="169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234577" y="5079092"/>
            <a:ext cx="1652587" cy="760650"/>
            <a:chOff x="6833281" y="4147457"/>
            <a:chExt cx="1652587" cy="760650"/>
          </a:xfrm>
        </p:grpSpPr>
        <p:grpSp>
          <p:nvGrpSpPr>
            <p:cNvPr id="21" name="Group 12"/>
            <p:cNvGrpSpPr>
              <a:grpSpLocks/>
            </p:cNvGrpSpPr>
            <p:nvPr/>
          </p:nvGrpSpPr>
          <p:grpSpPr bwMode="auto">
            <a:xfrm>
              <a:off x="6833281" y="4690619"/>
              <a:ext cx="1652587" cy="217488"/>
              <a:chOff x="4277" y="2749"/>
              <a:chExt cx="1041" cy="137"/>
            </a:xfrm>
          </p:grpSpPr>
          <p:sp>
            <p:nvSpPr>
              <p:cNvPr id="22" name="Arc 13"/>
              <p:cNvSpPr>
                <a:spLocks/>
              </p:cNvSpPr>
              <p:nvPr/>
            </p:nvSpPr>
            <p:spPr bwMode="auto">
              <a:xfrm rot="16228421" flipV="1">
                <a:off x="4707" y="2481"/>
                <a:ext cx="137" cy="674"/>
              </a:xfrm>
              <a:custGeom>
                <a:avLst/>
                <a:gdLst>
                  <a:gd name="T0" fmla="*/ 0 w 23053"/>
                  <a:gd name="T1" fmla="*/ 0 h 43200"/>
                  <a:gd name="T2" fmla="*/ 0 w 23053"/>
                  <a:gd name="T3" fmla="*/ 0 h 43200"/>
                  <a:gd name="T4" fmla="*/ 0 w 2305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3053"/>
                  <a:gd name="T10" fmla="*/ 0 h 43200"/>
                  <a:gd name="T11" fmla="*/ 23053 w 2305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053" h="43200" fill="none" extrusionOk="0">
                    <a:moveTo>
                      <a:pt x="1452" y="0"/>
                    </a:moveTo>
                    <a:cubicBezTo>
                      <a:pt x="13382" y="0"/>
                      <a:pt x="23053" y="9670"/>
                      <a:pt x="23053" y="21600"/>
                    </a:cubicBezTo>
                    <a:cubicBezTo>
                      <a:pt x="23053" y="33529"/>
                      <a:pt x="13382" y="43200"/>
                      <a:pt x="1453" y="43200"/>
                    </a:cubicBezTo>
                    <a:cubicBezTo>
                      <a:pt x="968" y="43200"/>
                      <a:pt x="483" y="43183"/>
                      <a:pt x="-1" y="43151"/>
                    </a:cubicBezTo>
                  </a:path>
                  <a:path w="23053" h="43200" stroke="0" extrusionOk="0">
                    <a:moveTo>
                      <a:pt x="1452" y="0"/>
                    </a:moveTo>
                    <a:cubicBezTo>
                      <a:pt x="13382" y="0"/>
                      <a:pt x="23053" y="9670"/>
                      <a:pt x="23053" y="21600"/>
                    </a:cubicBezTo>
                    <a:cubicBezTo>
                      <a:pt x="23053" y="33529"/>
                      <a:pt x="13382" y="43200"/>
                      <a:pt x="1453" y="43200"/>
                    </a:cubicBezTo>
                    <a:cubicBezTo>
                      <a:pt x="968" y="43200"/>
                      <a:pt x="483" y="43183"/>
                      <a:pt x="-1" y="43151"/>
                    </a:cubicBezTo>
                    <a:lnTo>
                      <a:pt x="1453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" name="Line 14"/>
              <p:cNvSpPr>
                <a:spLocks noChangeShapeType="1"/>
              </p:cNvSpPr>
              <p:nvPr/>
            </p:nvSpPr>
            <p:spPr bwMode="auto">
              <a:xfrm>
                <a:off x="4277" y="2883"/>
                <a:ext cx="10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5" name="자유형 34"/>
            <p:cNvSpPr/>
            <p:nvPr/>
          </p:nvSpPr>
          <p:spPr>
            <a:xfrm>
              <a:off x="6945086" y="4147457"/>
              <a:ext cx="1284514" cy="533400"/>
            </a:xfrm>
            <a:custGeom>
              <a:avLst/>
              <a:gdLst>
                <a:gd name="connsiteX0" fmla="*/ 0 w 1284514"/>
                <a:gd name="connsiteY0" fmla="*/ 0 h 533400"/>
                <a:gd name="connsiteX1" fmla="*/ 653143 w 1284514"/>
                <a:gd name="connsiteY1" fmla="*/ 533400 h 533400"/>
                <a:gd name="connsiteX2" fmla="*/ 1284514 w 1284514"/>
                <a:gd name="connsiteY2" fmla="*/ 21772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4514" h="533400">
                  <a:moveTo>
                    <a:pt x="0" y="0"/>
                  </a:moveTo>
                  <a:lnTo>
                    <a:pt x="653143" y="533400"/>
                  </a:lnTo>
                  <a:lnTo>
                    <a:pt x="1284514" y="21772"/>
                  </a:ln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688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조명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98035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광원 설정</a:t>
            </a:r>
            <a:endParaRPr lang="en-US" altLang="ko-KR" sz="2800" dirty="0" smtClean="0"/>
          </a:p>
          <a:p>
            <a:pPr lvl="1"/>
            <a:r>
              <a:rPr lang="ko-KR" altLang="en-US" sz="2000" dirty="0" smtClean="0"/>
              <a:t>광원의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속성은 </a:t>
            </a:r>
            <a:r>
              <a:rPr lang="en-US" altLang="ko-KR" sz="2000" dirty="0" err="1" smtClean="0"/>
              <a:t>glLight</a:t>
            </a:r>
            <a:r>
              <a:rPr lang="en-US" altLang="ko-KR" sz="2000" dirty="0" smtClean="0"/>
              <a:t> ()</a:t>
            </a:r>
            <a:r>
              <a:rPr lang="ko-KR" altLang="en-US" sz="2000" dirty="0" smtClean="0"/>
              <a:t>함수에 의해 지정된다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광원은 위치</a:t>
            </a:r>
            <a:r>
              <a:rPr lang="en-US" altLang="ko-KR" sz="2000" dirty="0" smtClean="0"/>
              <a:t>(position)</a:t>
            </a:r>
            <a:r>
              <a:rPr lang="ko-KR" altLang="en-US" sz="2000" dirty="0" smtClean="0"/>
              <a:t>와 색</a:t>
            </a:r>
            <a:r>
              <a:rPr lang="en-US" altLang="ko-KR" sz="2000" dirty="0" smtClean="0"/>
              <a:t>(color)</a:t>
            </a:r>
            <a:r>
              <a:rPr lang="ko-KR" altLang="en-US" sz="2000" dirty="0" smtClean="0"/>
              <a:t>를 갖는다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광원의 강도는 색의 강도에 의해 결정된다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광원은 </a:t>
            </a:r>
            <a:r>
              <a:rPr lang="ko-KR" altLang="en-US" sz="2000" dirty="0"/>
              <a:t>방향성 광원</a:t>
            </a:r>
            <a:r>
              <a:rPr lang="en-US" altLang="ko-KR" sz="2000" dirty="0"/>
              <a:t>(directional light, infinite light)</a:t>
            </a:r>
            <a:r>
              <a:rPr lang="ko-KR" altLang="en-US" sz="2000" dirty="0"/>
              <a:t>이거나 </a:t>
            </a:r>
            <a:r>
              <a:rPr lang="ko-KR" altLang="en-US" sz="2000" dirty="0" err="1"/>
              <a:t>위치성</a:t>
            </a:r>
            <a:r>
              <a:rPr lang="ko-KR" altLang="en-US" sz="2000" dirty="0"/>
              <a:t> 광원</a:t>
            </a:r>
            <a:r>
              <a:rPr lang="en-US" altLang="ko-KR" sz="2000" dirty="0"/>
              <a:t>(positional light, local light)</a:t>
            </a:r>
            <a:r>
              <a:rPr lang="ko-KR" altLang="en-US" sz="2000" dirty="0"/>
              <a:t> 이다</a:t>
            </a:r>
            <a:r>
              <a:rPr lang="en-US" altLang="ko-KR" sz="2000" dirty="0"/>
              <a:t>.</a:t>
            </a:r>
          </a:p>
          <a:p>
            <a:pPr lvl="2"/>
            <a:r>
              <a:rPr lang="ko-KR" altLang="en-US" sz="1600" dirty="0"/>
              <a:t>방향성 광원의 모든 빛은 같은 방향을 갖는다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600" dirty="0" err="1"/>
              <a:t>위치성</a:t>
            </a:r>
            <a:r>
              <a:rPr lang="ko-KR" altLang="en-US" sz="1600" dirty="0"/>
              <a:t> 광원은 공간의 특정 지점에서 오는 빛이다</a:t>
            </a:r>
            <a:r>
              <a:rPr lang="en-US" altLang="ko-KR" sz="1600" dirty="0"/>
              <a:t>.</a:t>
            </a:r>
          </a:p>
          <a:p>
            <a:pPr lvl="3"/>
            <a:r>
              <a:rPr lang="ko-KR" altLang="en-US" sz="1600" dirty="0"/>
              <a:t>광원의</a:t>
            </a:r>
            <a:r>
              <a:rPr lang="en-US" altLang="ko-KR" sz="1600" dirty="0"/>
              <a:t> </a:t>
            </a:r>
            <a:r>
              <a:rPr lang="ko-KR" altLang="en-US" sz="1600" dirty="0"/>
              <a:t>위치의 </a:t>
            </a:r>
            <a:r>
              <a:rPr lang="en-US" altLang="ko-KR" sz="1600" dirty="0"/>
              <a:t>4</a:t>
            </a:r>
            <a:r>
              <a:rPr lang="ko-KR" altLang="en-US" sz="1600" dirty="0"/>
              <a:t>번째 값이 </a:t>
            </a:r>
            <a:r>
              <a:rPr lang="en-US" altLang="ko-KR" sz="1600" dirty="0"/>
              <a:t>0</a:t>
            </a:r>
            <a:r>
              <a:rPr lang="ko-KR" altLang="en-US" sz="1600" dirty="0"/>
              <a:t>이면 방향성 광원이고</a:t>
            </a:r>
            <a:r>
              <a:rPr lang="en-US" altLang="ko-KR" sz="1600" dirty="0"/>
              <a:t>, 1</a:t>
            </a:r>
            <a:r>
              <a:rPr lang="ko-KR" altLang="en-US" sz="1600" dirty="0"/>
              <a:t>이면 </a:t>
            </a:r>
            <a:r>
              <a:rPr lang="ko-KR" altLang="en-US" sz="1600" dirty="0" err="1"/>
              <a:t>위치성</a:t>
            </a:r>
            <a:r>
              <a:rPr lang="ko-KR" altLang="en-US" sz="1600" dirty="0"/>
              <a:t> 광원이다</a:t>
            </a:r>
            <a:r>
              <a:rPr lang="en-US" altLang="ko-KR" sz="1600" dirty="0" smtClean="0"/>
              <a:t>.</a:t>
            </a:r>
          </a:p>
          <a:p>
            <a:pPr marL="685800" lvl="1"/>
            <a:r>
              <a:rPr lang="ko-KR" altLang="en-US" sz="2000" dirty="0">
                <a:solidFill>
                  <a:srgbClr val="FF0000"/>
                </a:solidFill>
              </a:rPr>
              <a:t>광원의 위치는 현재 변환에 영향을 받는다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</a:p>
          <a:p>
            <a:pPr marL="1085850" lvl="2"/>
            <a:r>
              <a:rPr lang="ko-KR" altLang="en-US" sz="1800" dirty="0"/>
              <a:t>카메라 변환 후에 지정하는 것이 좋다</a:t>
            </a:r>
            <a:r>
              <a:rPr lang="en-US" altLang="ko-KR" sz="1800" dirty="0"/>
              <a:t>.</a:t>
            </a:r>
          </a:p>
          <a:p>
            <a:pPr marL="1085850" lvl="2"/>
            <a:r>
              <a:rPr lang="ko-KR" altLang="en-US" sz="1800" dirty="0"/>
              <a:t>광원은 객체와 같이 변한 행렬에 의해 움직일 수 있다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vl="3"/>
            <a:endParaRPr lang="en-US" altLang="ko-KR" sz="1900" dirty="0" smtClean="0"/>
          </a:p>
          <a:p>
            <a:pPr marL="914400" lvl="2" indent="0">
              <a:buNone/>
            </a:pPr>
            <a:endParaRPr lang="en-US" altLang="ko-KR" sz="19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69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조명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4854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3000" dirty="0" smtClean="0"/>
              <a:t>재질의 속성</a:t>
            </a:r>
            <a:endParaRPr lang="en-US" altLang="ko-KR" sz="3000" dirty="0" smtClean="0"/>
          </a:p>
          <a:p>
            <a:pPr lvl="1"/>
            <a:r>
              <a:rPr lang="ko-KR" altLang="en-US" sz="2600" dirty="0" smtClean="0"/>
              <a:t>재질의 속성은 표면이 빛을 어떻게 반사하는지를 나타낸다</a:t>
            </a:r>
            <a:r>
              <a:rPr lang="en-US" altLang="ko-KR" sz="2600" dirty="0" smtClean="0"/>
              <a:t>.</a:t>
            </a:r>
          </a:p>
          <a:p>
            <a:pPr lvl="1"/>
            <a:r>
              <a:rPr lang="ko-KR" altLang="en-US" sz="2600" dirty="0" smtClean="0"/>
              <a:t>조명이 활성화 되면</a:t>
            </a:r>
            <a:r>
              <a:rPr lang="en-US" altLang="ko-KR" sz="2600" dirty="0" smtClean="0"/>
              <a:t>, </a:t>
            </a:r>
            <a:r>
              <a:rPr lang="en-US" altLang="ko-KR" sz="2600" dirty="0" err="1" smtClean="0"/>
              <a:t>glColor</a:t>
            </a:r>
            <a:r>
              <a:rPr lang="ko-KR" altLang="en-US" sz="2600" dirty="0" smtClean="0"/>
              <a:t>는 무시되고 재질이</a:t>
            </a:r>
            <a:r>
              <a:rPr lang="en-US" altLang="ko-KR" sz="2600" dirty="0" smtClean="0"/>
              <a:t> </a:t>
            </a:r>
            <a:r>
              <a:rPr lang="ko-KR" altLang="en-US" sz="2600" dirty="0" smtClean="0"/>
              <a:t>대신 사용된다</a:t>
            </a:r>
            <a:r>
              <a:rPr lang="en-US" altLang="ko-KR" sz="2600" dirty="0" smtClean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19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369338" y="3915257"/>
            <a:ext cx="3676650" cy="2660876"/>
            <a:chOff x="1699532" y="3058205"/>
            <a:chExt cx="4829175" cy="32385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9532" y="4810805"/>
              <a:ext cx="4829175" cy="876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9532" y="3934505"/>
              <a:ext cx="4829175" cy="876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9532" y="3058205"/>
              <a:ext cx="4829175" cy="876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9532" y="5687105"/>
              <a:ext cx="4829175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907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OpenGL</a:t>
            </a:r>
            <a:r>
              <a:rPr lang="ko-KR" altLang="en-US" dirty="0" smtClean="0"/>
              <a:t>과 셰이딩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차례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컬러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쉐이딩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상태 설정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은면</a:t>
            </a:r>
            <a:r>
              <a:rPr lang="ko-KR" altLang="en-US" dirty="0" smtClean="0"/>
              <a:t> 제거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조명 모델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재질 설정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조명 모델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5917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조명과 음영 넣기</a:t>
            </a:r>
            <a:r>
              <a:rPr lang="en-US" altLang="ko-KR" dirty="0" smtClean="0"/>
              <a:t>	</a:t>
            </a:r>
          </a:p>
          <a:p>
            <a:pPr lvl="1"/>
            <a:r>
              <a:rPr lang="ko-KR" altLang="en-US" dirty="0" smtClean="0"/>
              <a:t>조명 기능 활성화 </a:t>
            </a:r>
            <a:r>
              <a:rPr lang="en-US" altLang="ko-KR" dirty="0" smtClean="0"/>
              <a:t>(Enable lighting)</a:t>
            </a:r>
          </a:p>
          <a:p>
            <a:pPr lvl="1"/>
            <a:r>
              <a:rPr lang="ko-KR" altLang="en-US" dirty="0" smtClean="0"/>
              <a:t>광원 정의 </a:t>
            </a:r>
            <a:r>
              <a:rPr lang="en-US" altLang="ko-KR" dirty="0" smtClean="0"/>
              <a:t>(Specify lights)</a:t>
            </a:r>
          </a:p>
          <a:p>
            <a:pPr lvl="1"/>
            <a:r>
              <a:rPr lang="ko-KR" altLang="en-US" dirty="0" smtClean="0"/>
              <a:t>음영 모드 정의 </a:t>
            </a:r>
            <a:r>
              <a:rPr lang="en-US" altLang="ko-KR" dirty="0" smtClean="0"/>
              <a:t>(Shading mode)</a:t>
            </a:r>
          </a:p>
          <a:p>
            <a:pPr lvl="1"/>
            <a:r>
              <a:rPr lang="ko-KR" altLang="en-US" dirty="0" smtClean="0"/>
              <a:t>법선 벡터 정의 </a:t>
            </a:r>
            <a:r>
              <a:rPr lang="en-US" altLang="ko-KR" dirty="0" smtClean="0"/>
              <a:t>(surface normal)</a:t>
            </a:r>
          </a:p>
          <a:p>
            <a:pPr lvl="1"/>
            <a:r>
              <a:rPr lang="ko-KR" altLang="en-US" dirty="0" smtClean="0"/>
              <a:t>재</a:t>
            </a:r>
            <a:r>
              <a:rPr lang="ko-KR" altLang="en-US" dirty="0"/>
              <a:t>질</a:t>
            </a:r>
            <a:r>
              <a:rPr lang="ko-KR" altLang="en-US" dirty="0" smtClean="0"/>
              <a:t> 특성 정의 </a:t>
            </a:r>
            <a:r>
              <a:rPr lang="en-US" altLang="ko-KR" dirty="0" smtClean="0"/>
              <a:t>(surface material)</a:t>
            </a:r>
          </a:p>
          <a:p>
            <a:pPr lvl="1"/>
            <a:r>
              <a:rPr lang="ko-KR" altLang="en-US" dirty="0" smtClean="0"/>
              <a:t>조명모델 정의 </a:t>
            </a:r>
            <a:r>
              <a:rPr lang="en-US" altLang="ko-KR" dirty="0" smtClean="0"/>
              <a:t>(lighting model)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조명 모델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3373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조명 기능 활성화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조명 기능을 활성화 해야 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b="1" dirty="0" err="1" smtClean="0">
                <a:solidFill>
                  <a:srgbClr val="0000FF"/>
                </a:solidFill>
              </a:rPr>
              <a:t>glEnable</a:t>
            </a:r>
            <a:r>
              <a:rPr lang="en-US" altLang="ko-KR" b="1" dirty="0" smtClean="0">
                <a:solidFill>
                  <a:srgbClr val="0000FF"/>
                </a:solidFill>
              </a:rPr>
              <a:t> (GL_LIGHTING);</a:t>
            </a:r>
            <a:r>
              <a:rPr lang="en-US" altLang="ko-KR" dirty="0" smtClean="0"/>
              <a:t>	</a:t>
            </a:r>
          </a:p>
          <a:p>
            <a:pPr lvl="3">
              <a:lnSpc>
                <a:spcPct val="120000"/>
              </a:lnSpc>
            </a:pPr>
            <a:r>
              <a:rPr lang="ko-KR" altLang="en-US" dirty="0" smtClean="0"/>
              <a:t>조명 사용이 가능하도록 한다</a:t>
            </a:r>
            <a:r>
              <a:rPr lang="en-US" altLang="ko-KR" dirty="0" smtClean="0"/>
              <a:t>.</a:t>
            </a:r>
          </a:p>
          <a:p>
            <a:pPr lvl="3">
              <a:lnSpc>
                <a:spcPct val="120000"/>
              </a:lnSpc>
            </a:pPr>
            <a:r>
              <a:rPr lang="ko-KR" altLang="en-US" dirty="0" smtClean="0"/>
              <a:t>장면 내에 있는 각 꼭지점의 색상을 결정할 때 재질 속성과 조명 인자를 계산에 넣게 된다</a:t>
            </a:r>
            <a:r>
              <a:rPr lang="en-US" altLang="ko-KR" dirty="0" smtClean="0"/>
              <a:t>.</a:t>
            </a:r>
          </a:p>
          <a:p>
            <a:pPr lvl="3">
              <a:lnSpc>
                <a:spcPct val="120000"/>
              </a:lnSpc>
            </a:pPr>
            <a:r>
              <a:rPr lang="ko-KR" altLang="en-US" u="sng" dirty="0" smtClean="0"/>
              <a:t>조명기능이 활성화 되면</a:t>
            </a:r>
            <a:r>
              <a:rPr lang="en-US" altLang="ko-KR" u="sng" dirty="0" smtClean="0"/>
              <a:t>, </a:t>
            </a:r>
          </a:p>
          <a:p>
            <a:pPr lvl="4">
              <a:lnSpc>
                <a:spcPct val="12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물체의 색은 광원과 물체의 특성에 의해서 결정 </a:t>
            </a:r>
            <a:endParaRPr lang="en-US" altLang="ko-KR" sz="1800" b="1" dirty="0" smtClean="0">
              <a:solidFill>
                <a:srgbClr val="C00000"/>
              </a:solidFill>
            </a:endParaRPr>
          </a:p>
          <a:p>
            <a:pPr lvl="4">
              <a:lnSpc>
                <a:spcPct val="120000"/>
              </a:lnSpc>
            </a:pPr>
            <a:r>
              <a:rPr lang="en-US" altLang="ko-KR" sz="1800" dirty="0" err="1" smtClean="0"/>
              <a:t>glColor</a:t>
            </a:r>
            <a:r>
              <a:rPr lang="ko-KR" altLang="en-US" sz="1800" dirty="0" smtClean="0"/>
              <a:t>에 의해 정의된 색은 무시</a:t>
            </a:r>
            <a:endParaRPr lang="en-US" altLang="ko-KR" sz="1800" dirty="0" smtClean="0"/>
          </a:p>
          <a:p>
            <a:pPr lvl="3">
              <a:lnSpc>
                <a:spcPct val="120000"/>
              </a:lnSpc>
            </a:pPr>
            <a:r>
              <a:rPr lang="ko-KR" altLang="en-US" dirty="0" smtClean="0"/>
              <a:t>이러한 인자를 지정하는 부분</a:t>
            </a:r>
            <a:endParaRPr lang="en-US" altLang="ko-KR" dirty="0" smtClean="0"/>
          </a:p>
          <a:p>
            <a:pPr lvl="4">
              <a:lnSpc>
                <a:spcPct val="120000"/>
              </a:lnSpc>
            </a:pPr>
            <a:r>
              <a:rPr lang="ko-KR" altLang="en-US" sz="1800" dirty="0" smtClean="0"/>
              <a:t>그리기가 이루어지기 직전에 수행</a:t>
            </a:r>
            <a:endParaRPr lang="en-US" altLang="ko-KR" sz="1800" dirty="0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조명 모델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32348" y="1520689"/>
            <a:ext cx="8731770" cy="524736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광원 정의</a:t>
            </a:r>
            <a:endParaRPr lang="en-US" altLang="ko-KR" sz="2400" dirty="0" smtClean="0"/>
          </a:p>
          <a:p>
            <a:pPr lvl="1">
              <a:lnSpc>
                <a:spcPct val="80000"/>
              </a:lnSpc>
            </a:pPr>
            <a:r>
              <a:rPr lang="ko-KR" altLang="en-US" sz="2000" dirty="0" smtClean="0"/>
              <a:t>광원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세기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특정 위치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방향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 smtClean="0"/>
              <a:t>OpenGL</a:t>
            </a:r>
            <a:r>
              <a:rPr lang="ko-KR" altLang="en-US" sz="2000" dirty="0" smtClean="0"/>
              <a:t>에서는 독립적인 광원을 </a:t>
            </a:r>
            <a:r>
              <a:rPr lang="en-US" altLang="ko-KR" sz="2000" dirty="0" smtClean="0"/>
              <a:t>8</a:t>
            </a:r>
            <a:r>
              <a:rPr lang="ko-KR" altLang="en-US" sz="2000" dirty="0" smtClean="0"/>
              <a:t>개까지 사용할 수 있다</a:t>
            </a:r>
            <a:r>
              <a:rPr lang="en-US" altLang="ko-KR" sz="2000" dirty="0" smtClean="0"/>
              <a:t>.</a:t>
            </a:r>
          </a:p>
          <a:p>
            <a:pPr lvl="2">
              <a:lnSpc>
                <a:spcPct val="80000"/>
              </a:lnSpc>
            </a:pPr>
            <a:r>
              <a:rPr lang="ko-KR" altLang="en-US" sz="1800" dirty="0" smtClean="0"/>
              <a:t>광원 번호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GL_LIGHTx</a:t>
            </a:r>
            <a:r>
              <a:rPr lang="en-US" altLang="ko-KR" sz="1800" dirty="0" smtClean="0"/>
              <a:t> (0 ≤ x ≤ 7)</a:t>
            </a:r>
          </a:p>
          <a:p>
            <a:pPr lvl="2">
              <a:lnSpc>
                <a:spcPct val="80000"/>
              </a:lnSpc>
            </a:pPr>
            <a:r>
              <a:rPr lang="ko-KR" altLang="en-US" sz="1800" dirty="0" err="1" smtClean="0"/>
              <a:t>주변광</a:t>
            </a:r>
            <a:r>
              <a:rPr lang="ko-KR" altLang="en-US" sz="1800" dirty="0" smtClean="0"/>
              <a:t> 성분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GLfloatf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ambientLight</a:t>
            </a:r>
            <a:r>
              <a:rPr lang="en-US" altLang="ko-KR" sz="1800" dirty="0" smtClean="0"/>
              <a:t>[ ];</a:t>
            </a:r>
          </a:p>
          <a:p>
            <a:pPr lvl="2">
              <a:lnSpc>
                <a:spcPct val="80000"/>
              </a:lnSpc>
            </a:pPr>
            <a:r>
              <a:rPr lang="ko-KR" altLang="en-US" sz="1800" dirty="0" smtClean="0"/>
              <a:t>산란반사광 성분</a:t>
            </a:r>
            <a:r>
              <a:rPr lang="en-US" altLang="ko-KR" sz="1800" dirty="0" smtClean="0"/>
              <a:t>: </a:t>
            </a:r>
            <a:r>
              <a:rPr lang="en-US" altLang="ko-KR" sz="1800" dirty="0" err="1"/>
              <a:t>GLfloatf</a:t>
            </a:r>
            <a:r>
              <a:rPr lang="en-US" altLang="ko-KR" sz="1800" dirty="0"/>
              <a:t> </a:t>
            </a:r>
            <a:r>
              <a:rPr lang="en-US" altLang="ko-KR" sz="1800" dirty="0" err="1"/>
              <a:t>diffuseLight</a:t>
            </a:r>
            <a:r>
              <a:rPr lang="en-US" altLang="ko-KR" sz="1800" dirty="0" smtClean="0"/>
              <a:t>[ ]</a:t>
            </a:r>
          </a:p>
          <a:p>
            <a:pPr lvl="2">
              <a:lnSpc>
                <a:spcPct val="80000"/>
              </a:lnSpc>
            </a:pPr>
            <a:r>
              <a:rPr lang="ko-KR" altLang="en-US" sz="1800" dirty="0" smtClean="0"/>
              <a:t>거울반사광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성분</a:t>
            </a:r>
            <a:r>
              <a:rPr lang="en-US" altLang="ko-KR" sz="1800" dirty="0" smtClean="0"/>
              <a:t>: </a:t>
            </a:r>
            <a:r>
              <a:rPr lang="en-US" altLang="ko-KR" sz="1800" dirty="0" err="1"/>
              <a:t>GLfloatf</a:t>
            </a:r>
            <a:r>
              <a:rPr lang="en-US" altLang="ko-KR" sz="1800" dirty="0"/>
              <a:t> </a:t>
            </a:r>
            <a:r>
              <a:rPr lang="en-US" altLang="ko-KR" sz="1800" dirty="0" err="1" smtClean="0"/>
              <a:t>specularLight</a:t>
            </a:r>
            <a:r>
              <a:rPr lang="en-US" altLang="ko-KR" sz="1800" dirty="0"/>
              <a:t>[ </a:t>
            </a:r>
            <a:r>
              <a:rPr lang="en-US" altLang="ko-KR" sz="1800" dirty="0" smtClean="0"/>
              <a:t>]</a:t>
            </a:r>
          </a:p>
          <a:p>
            <a:pPr lvl="2">
              <a:lnSpc>
                <a:spcPct val="80000"/>
              </a:lnSpc>
            </a:pPr>
            <a:r>
              <a:rPr lang="ko-KR" altLang="en-US" sz="1800" dirty="0" smtClean="0"/>
              <a:t>광원의 위치</a:t>
            </a:r>
            <a:r>
              <a:rPr lang="en-US" altLang="ko-KR" sz="1800" dirty="0" smtClean="0"/>
              <a:t>: </a:t>
            </a:r>
            <a:r>
              <a:rPr lang="en-US" altLang="ko-KR" sz="1800" dirty="0" err="1"/>
              <a:t>GLfloatf</a:t>
            </a:r>
            <a:r>
              <a:rPr lang="en-US" altLang="ko-KR" sz="1800" dirty="0"/>
              <a:t> </a:t>
            </a:r>
            <a:r>
              <a:rPr lang="en-US" altLang="ko-KR" sz="1800" dirty="0" err="1" smtClean="0"/>
              <a:t>lightPos</a:t>
            </a:r>
            <a:r>
              <a:rPr lang="en-US" altLang="ko-KR" sz="1800" dirty="0" smtClean="0"/>
              <a:t>[ ];</a:t>
            </a:r>
          </a:p>
          <a:p>
            <a:pPr lvl="3">
              <a:lnSpc>
                <a:spcPct val="80000"/>
              </a:lnSpc>
            </a:pPr>
            <a:r>
              <a:rPr lang="ko-KR" altLang="en-US" sz="1600" dirty="0"/>
              <a:t>마지막 값이 </a:t>
            </a:r>
            <a:r>
              <a:rPr lang="en-US" altLang="ko-KR" sz="1600" dirty="0"/>
              <a:t>0.0</a:t>
            </a:r>
            <a:r>
              <a:rPr lang="ko-KR" altLang="en-US" sz="1600" dirty="0"/>
              <a:t>이면 </a:t>
            </a:r>
            <a:r>
              <a:rPr lang="en-US" altLang="ko-KR" sz="1600" dirty="0">
                <a:latin typeface="Arial" charset="0"/>
              </a:rPr>
              <a:t>–</a:t>
            </a:r>
            <a:r>
              <a:rPr lang="en-US" altLang="ko-KR" sz="1600" dirty="0"/>
              <a:t> </a:t>
            </a:r>
            <a:r>
              <a:rPr lang="ko-KR" altLang="en-US" sz="1600" dirty="0"/>
              <a:t>원점에서 좌표 값을 향하는 벡터 방향의 방향성 광원</a:t>
            </a:r>
            <a:endParaRPr lang="en-US" altLang="ko-KR" sz="1600" dirty="0"/>
          </a:p>
          <a:p>
            <a:pPr lvl="3">
              <a:lnSpc>
                <a:spcPct val="80000"/>
              </a:lnSpc>
            </a:pPr>
            <a:r>
              <a:rPr lang="ko-KR" altLang="en-US" sz="1600" dirty="0" smtClean="0"/>
              <a:t>마지막 값이 </a:t>
            </a:r>
            <a:r>
              <a:rPr lang="en-US" altLang="ko-KR" sz="1600" dirty="0" smtClean="0"/>
              <a:t>1.0</a:t>
            </a:r>
            <a:r>
              <a:rPr lang="ko-KR" altLang="en-US" sz="1600" dirty="0" smtClean="0"/>
              <a:t>이면 </a:t>
            </a:r>
            <a:r>
              <a:rPr lang="en-US" altLang="ko-KR" sz="1600" dirty="0" smtClean="0">
                <a:latin typeface="Arial" charset="0"/>
              </a:rPr>
              <a:t>–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지정된 좌표가 광원의 위치인 </a:t>
            </a:r>
            <a:r>
              <a:rPr lang="ko-KR" altLang="en-US" sz="1600" dirty="0" err="1" smtClean="0"/>
              <a:t>위치성</a:t>
            </a:r>
            <a:r>
              <a:rPr lang="ko-KR" altLang="en-US" sz="1600" dirty="0" smtClean="0"/>
              <a:t> 광원</a:t>
            </a:r>
          </a:p>
          <a:p>
            <a:pPr lvl="3">
              <a:lnSpc>
                <a:spcPct val="80000"/>
              </a:lnSpc>
            </a:pPr>
            <a:endParaRPr lang="en-US" altLang="ko-KR" sz="1600" dirty="0" smtClean="0"/>
          </a:p>
          <a:p>
            <a:pPr lvl="3">
              <a:lnSpc>
                <a:spcPct val="80000"/>
              </a:lnSpc>
            </a:pPr>
            <a:endParaRPr lang="en-US" altLang="ko-KR" sz="1600" dirty="0"/>
          </a:p>
          <a:p>
            <a:pPr lvl="3">
              <a:lnSpc>
                <a:spcPct val="80000"/>
              </a:lnSpc>
            </a:pPr>
            <a:endParaRPr lang="en-US" altLang="ko-KR" sz="1600" dirty="0" smtClean="0"/>
          </a:p>
          <a:p>
            <a:pPr lvl="3">
              <a:lnSpc>
                <a:spcPct val="80000"/>
              </a:lnSpc>
            </a:pPr>
            <a:endParaRPr lang="en-US" altLang="ko-KR" sz="1600" dirty="0"/>
          </a:p>
          <a:p>
            <a:pPr lvl="3">
              <a:lnSpc>
                <a:spcPct val="80000"/>
              </a:lnSpc>
            </a:pPr>
            <a:endParaRPr lang="en-US" altLang="ko-KR" sz="1600" dirty="0" smtClean="0"/>
          </a:p>
          <a:p>
            <a:pPr lvl="3">
              <a:lnSpc>
                <a:spcPct val="80000"/>
              </a:lnSpc>
            </a:pPr>
            <a:endParaRPr lang="en-US" altLang="ko-KR" sz="1600" dirty="0" smtClean="0"/>
          </a:p>
          <a:p>
            <a:pPr lvl="1">
              <a:lnSpc>
                <a:spcPct val="80000"/>
              </a:lnSpc>
            </a:pPr>
            <a:r>
              <a:rPr lang="ko-KR" altLang="en-US" sz="2000" dirty="0" smtClean="0"/>
              <a:t>광원을 켠다</a:t>
            </a:r>
            <a:r>
              <a:rPr lang="en-US" altLang="ko-KR" sz="2000" dirty="0" smtClean="0"/>
              <a:t>: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glEnable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(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GL_LIGHTx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);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 err="1" smtClean="0"/>
              <a:t>glLight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함수로 광원의 속성을 설정한다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80000"/>
              </a:lnSpc>
            </a:pPr>
            <a:endParaRPr lang="en-US" altLang="ko-KR" sz="2400" dirty="0" smtClean="0"/>
          </a:p>
          <a:p>
            <a:pPr lvl="1">
              <a:lnSpc>
                <a:spcPct val="80000"/>
              </a:lnSpc>
            </a:pPr>
            <a:endParaRPr lang="en-US" altLang="ko-KR" sz="1800" dirty="0" smtClean="0"/>
          </a:p>
          <a:p>
            <a:pPr lvl="1"/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5" name="Picture 8" descr="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701" y="4469750"/>
            <a:ext cx="1068073" cy="1065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6" descr="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772" y="4673182"/>
            <a:ext cx="1620044" cy="981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67774" y="4673183"/>
            <a:ext cx="118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방향성 광원</a:t>
            </a:r>
            <a:endParaRPr lang="en-US" altLang="ko-KR" sz="1400" dirty="0" smtClean="0"/>
          </a:p>
          <a:p>
            <a:r>
              <a:rPr lang="ko-KR" altLang="en-US" sz="1400" dirty="0" smtClean="0"/>
              <a:t>방향만 고려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378168" y="5290279"/>
            <a:ext cx="11837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위치성</a:t>
            </a:r>
            <a:r>
              <a:rPr lang="ko-KR" altLang="en-US" sz="1400" dirty="0" smtClean="0"/>
              <a:t> 광원</a:t>
            </a:r>
            <a:endParaRPr lang="en-US" altLang="ko-KR" sz="1400" dirty="0" smtClean="0"/>
          </a:p>
          <a:p>
            <a:r>
              <a:rPr lang="ko-KR" altLang="en-US" sz="1400" dirty="0" smtClean="0"/>
              <a:t>광원 중심으로 모든 방향에 영향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조명 모델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94845"/>
            <a:ext cx="8357016" cy="501304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b="1" dirty="0" err="1" smtClean="0">
                <a:solidFill>
                  <a:srgbClr val="0000FF"/>
                </a:solidFill>
              </a:rPr>
              <a:t>glLight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사용 가능한 </a:t>
            </a:r>
            <a:r>
              <a:rPr lang="en-US" altLang="ko-KR" sz="2000" dirty="0" smtClean="0"/>
              <a:t>8</a:t>
            </a:r>
            <a:r>
              <a:rPr lang="ko-KR" altLang="en-US" sz="2000" dirty="0" smtClean="0"/>
              <a:t>개의 광원 중 하나의  광원 인자 지정</a:t>
            </a:r>
          </a:p>
          <a:p>
            <a:pPr lvl="2">
              <a:lnSpc>
                <a:spcPct val="80000"/>
              </a:lnSpc>
            </a:pPr>
            <a:r>
              <a:rPr lang="en-US" altLang="ko-KR" sz="1600" dirty="0" err="1" smtClean="0"/>
              <a:t>glLightf</a:t>
            </a:r>
            <a:r>
              <a:rPr lang="en-US" altLang="ko-KR" sz="1600" dirty="0" smtClean="0"/>
              <a:t> (</a:t>
            </a:r>
            <a:r>
              <a:rPr lang="en-US" altLang="ko-KR" sz="1600" dirty="0" err="1" smtClean="0"/>
              <a:t>GLenum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lightID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GLenum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pname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GLfloat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);</a:t>
            </a:r>
          </a:p>
          <a:p>
            <a:pPr lvl="2">
              <a:lnSpc>
                <a:spcPct val="80000"/>
              </a:lnSpc>
            </a:pPr>
            <a:r>
              <a:rPr lang="en-US" altLang="ko-KR" sz="1600" dirty="0" err="1" smtClean="0"/>
              <a:t>glLighti</a:t>
            </a:r>
            <a:r>
              <a:rPr lang="en-US" altLang="ko-KR" sz="1600" dirty="0" smtClean="0"/>
              <a:t> (</a:t>
            </a:r>
            <a:r>
              <a:rPr lang="en-US" altLang="ko-KR" sz="1600" dirty="0" err="1" smtClean="0"/>
              <a:t>GLenum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lightID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GLenum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pname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GLint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);</a:t>
            </a:r>
          </a:p>
          <a:p>
            <a:pPr lvl="2">
              <a:lnSpc>
                <a:spcPct val="80000"/>
              </a:lnSpc>
            </a:pPr>
            <a:r>
              <a:rPr lang="en-US" altLang="ko-KR" sz="1600" dirty="0" err="1" smtClean="0"/>
              <a:t>glLightfv</a:t>
            </a:r>
            <a:r>
              <a:rPr lang="en-US" altLang="ko-KR" sz="1600" dirty="0" smtClean="0"/>
              <a:t> (</a:t>
            </a:r>
            <a:r>
              <a:rPr lang="en-US" altLang="ko-KR" sz="1600" dirty="0" err="1" smtClean="0"/>
              <a:t>GLenum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lightID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GLenum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pname</a:t>
            </a:r>
            <a:r>
              <a:rPr lang="en-US" altLang="ko-KR" sz="1600" dirty="0" smtClean="0"/>
              <a:t>, const </a:t>
            </a:r>
            <a:r>
              <a:rPr lang="en-US" altLang="ko-KR" sz="1600" dirty="0" err="1" smtClean="0"/>
              <a:t>GLfloat</a:t>
            </a:r>
            <a:r>
              <a:rPr lang="en-US" altLang="ko-KR" sz="1600" dirty="0" smtClean="0"/>
              <a:t> *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);</a:t>
            </a:r>
          </a:p>
          <a:p>
            <a:pPr lvl="2">
              <a:lnSpc>
                <a:spcPct val="80000"/>
              </a:lnSpc>
            </a:pPr>
            <a:r>
              <a:rPr lang="en-US" altLang="ko-KR" sz="1600" dirty="0" err="1" smtClean="0"/>
              <a:t>glLightiv</a:t>
            </a:r>
            <a:r>
              <a:rPr lang="en-US" altLang="ko-KR" sz="1600" dirty="0" smtClean="0"/>
              <a:t> (</a:t>
            </a:r>
            <a:r>
              <a:rPr lang="en-US" altLang="ko-KR" sz="1600" dirty="0" err="1" smtClean="0"/>
              <a:t>GLenum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lightID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GLenum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pname</a:t>
            </a:r>
            <a:r>
              <a:rPr lang="en-US" altLang="ko-KR" sz="1600" dirty="0" smtClean="0"/>
              <a:t>, const </a:t>
            </a:r>
            <a:r>
              <a:rPr lang="en-US" altLang="ko-KR" sz="1600" dirty="0" err="1" smtClean="0"/>
              <a:t>GLint</a:t>
            </a:r>
            <a:r>
              <a:rPr lang="en-US" altLang="ko-KR" sz="1600" dirty="0" smtClean="0"/>
              <a:t> *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);</a:t>
            </a:r>
          </a:p>
          <a:p>
            <a:pPr lvl="1">
              <a:lnSpc>
                <a:spcPct val="80000"/>
              </a:lnSpc>
            </a:pPr>
            <a:r>
              <a:rPr lang="en-US" altLang="ko-KR" sz="1500" dirty="0" smtClean="0"/>
              <a:t>Parameters:</a:t>
            </a:r>
          </a:p>
          <a:p>
            <a:pPr lvl="2">
              <a:lnSpc>
                <a:spcPct val="80000"/>
              </a:lnSpc>
            </a:pPr>
            <a:r>
              <a:rPr lang="en-US" altLang="ko-KR" sz="1600" dirty="0" err="1" smtClean="0"/>
              <a:t>lightID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어느 광원을 수정할 지 지정한다</a:t>
            </a:r>
            <a:r>
              <a:rPr lang="en-US" altLang="ko-KR" sz="1600" dirty="0" smtClean="0"/>
              <a:t>.</a:t>
            </a:r>
          </a:p>
          <a:p>
            <a:pPr lvl="3">
              <a:lnSpc>
                <a:spcPct val="80000"/>
              </a:lnSpc>
            </a:pPr>
            <a:r>
              <a:rPr lang="en-US" altLang="ko-KR" sz="1400" dirty="0" smtClean="0"/>
              <a:t>GL_LIGHT0 ~ GL_LIGHT7</a:t>
            </a:r>
          </a:p>
          <a:p>
            <a:pPr lvl="2">
              <a:lnSpc>
                <a:spcPct val="80000"/>
              </a:lnSpc>
            </a:pPr>
            <a:r>
              <a:rPr lang="en-US" altLang="ko-KR" sz="1600" dirty="0" err="1" smtClean="0"/>
              <a:t>pname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사용할 조명 인자를 지정</a:t>
            </a:r>
            <a:endParaRPr lang="en-US" altLang="ko-KR" sz="1600" dirty="0" smtClean="0"/>
          </a:p>
          <a:p>
            <a:pPr lvl="3">
              <a:lnSpc>
                <a:spcPct val="80000"/>
              </a:lnSpc>
            </a:pPr>
            <a:r>
              <a:rPr lang="en-US" altLang="ko-KR" sz="1400" dirty="0" smtClean="0">
                <a:solidFill>
                  <a:srgbClr val="C00000"/>
                </a:solidFill>
              </a:rPr>
              <a:t>GL_AMBIENT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주변 조명의 세기 </a:t>
            </a:r>
            <a:r>
              <a:rPr lang="en-US" altLang="ko-KR" sz="1400" dirty="0" smtClean="0"/>
              <a:t>(r, g, b, a)</a:t>
            </a:r>
            <a:r>
              <a:rPr lang="ko-KR" altLang="en-US" sz="1400" dirty="0" smtClean="0"/>
              <a:t>를 지정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초기값은 </a:t>
            </a:r>
            <a:r>
              <a:rPr lang="en-US" altLang="ko-KR" sz="1400" dirty="0" smtClean="0"/>
              <a:t>(0, 0, 0, 0))</a:t>
            </a:r>
            <a:endParaRPr lang="en-US" altLang="ko-KR" sz="1400" dirty="0"/>
          </a:p>
          <a:p>
            <a:pPr lvl="3">
              <a:lnSpc>
                <a:spcPct val="80000"/>
              </a:lnSpc>
            </a:pPr>
            <a:r>
              <a:rPr lang="en-US" altLang="ko-KR" sz="1400" dirty="0" smtClean="0">
                <a:solidFill>
                  <a:srgbClr val="C00000"/>
                </a:solidFill>
              </a:rPr>
              <a:t>GL_DIFFUSE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산란 반사 조명의 세기 </a:t>
            </a:r>
            <a:r>
              <a:rPr lang="en-US" altLang="ko-KR" sz="1400" dirty="0" smtClean="0"/>
              <a:t>(r, g, b, a)</a:t>
            </a:r>
            <a:r>
              <a:rPr lang="ko-KR" altLang="en-US" sz="1400" dirty="0" smtClean="0"/>
              <a:t>를 지정 </a:t>
            </a:r>
            <a:r>
              <a:rPr lang="en-US" altLang="ko-KR" sz="1400" dirty="0" smtClean="0"/>
              <a:t>(1, 1, 1, 1))</a:t>
            </a:r>
            <a:endParaRPr lang="en-US" altLang="ko-KR" sz="1400" dirty="0"/>
          </a:p>
          <a:p>
            <a:pPr lvl="3">
              <a:lnSpc>
                <a:spcPct val="80000"/>
              </a:lnSpc>
            </a:pPr>
            <a:r>
              <a:rPr lang="en-US" altLang="ko-KR" sz="1400" dirty="0" smtClean="0">
                <a:solidFill>
                  <a:srgbClr val="C00000"/>
                </a:solidFill>
              </a:rPr>
              <a:t>GL_SPECULAR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거울 반사 조명의 세기 </a:t>
            </a:r>
            <a:r>
              <a:rPr lang="en-US" altLang="ko-KR" sz="1400" dirty="0" smtClean="0"/>
              <a:t>(r, g, b, a)</a:t>
            </a:r>
            <a:r>
              <a:rPr lang="ko-KR" altLang="en-US" sz="1400" dirty="0" smtClean="0"/>
              <a:t>를 지정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초기값은 </a:t>
            </a:r>
            <a:r>
              <a:rPr lang="en-US" altLang="ko-KR" sz="1400" dirty="0" smtClean="0"/>
              <a:t>(1, 1, 1, 1))</a:t>
            </a:r>
            <a:endParaRPr lang="en-US" altLang="ko-KR" sz="1400" dirty="0"/>
          </a:p>
          <a:p>
            <a:pPr lvl="3">
              <a:lnSpc>
                <a:spcPct val="80000"/>
              </a:lnSpc>
            </a:pPr>
            <a:r>
              <a:rPr lang="en-US" altLang="ko-KR" sz="1400" dirty="0" smtClean="0">
                <a:solidFill>
                  <a:srgbClr val="C00000"/>
                </a:solidFill>
              </a:rPr>
              <a:t>GL_POSITION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조명의 </a:t>
            </a:r>
            <a:r>
              <a:rPr lang="en-US" altLang="ko-KR" sz="1400" dirty="0" smtClean="0"/>
              <a:t>(x, y, z, w) </a:t>
            </a:r>
            <a:r>
              <a:rPr lang="ko-KR" altLang="en-US" sz="1400" dirty="0" smtClean="0"/>
              <a:t>값 지정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초기값은 </a:t>
            </a:r>
            <a:r>
              <a:rPr lang="en-US" altLang="ko-KR" sz="1400" dirty="0" smtClean="0"/>
              <a:t>(0, 0, 1, 0))</a:t>
            </a:r>
          </a:p>
          <a:p>
            <a:pPr lvl="3">
              <a:lnSpc>
                <a:spcPct val="80000"/>
              </a:lnSpc>
            </a:pPr>
            <a:endParaRPr lang="en-US" altLang="ko-KR" sz="1400" dirty="0" smtClean="0"/>
          </a:p>
          <a:p>
            <a:pPr lvl="3">
              <a:lnSpc>
                <a:spcPct val="80000"/>
              </a:lnSpc>
            </a:pPr>
            <a:r>
              <a:rPr lang="en-US" altLang="ko-KR" sz="1400" dirty="0" smtClean="0">
                <a:solidFill>
                  <a:srgbClr val="C00000"/>
                </a:solidFill>
              </a:rPr>
              <a:t>GL_SPOT_DIRECTION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스포트라이트의 방향 벡터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초기값은 </a:t>
            </a:r>
            <a:r>
              <a:rPr lang="en-US" altLang="ko-KR" sz="1400" dirty="0" smtClean="0"/>
              <a:t>(0, 0, -1))</a:t>
            </a:r>
          </a:p>
          <a:p>
            <a:pPr lvl="3">
              <a:lnSpc>
                <a:spcPct val="80000"/>
              </a:lnSpc>
            </a:pPr>
            <a:r>
              <a:rPr lang="en-US" altLang="ko-KR" sz="1400" dirty="0" smtClean="0">
                <a:solidFill>
                  <a:srgbClr val="C00000"/>
                </a:solidFill>
              </a:rPr>
              <a:t>GL_SPOT_CUTOFF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스포트라이트의 확산 각도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초기값은 </a:t>
            </a:r>
            <a:r>
              <a:rPr lang="en-US" altLang="ko-KR" sz="1400" dirty="0" smtClean="0"/>
              <a:t>180.0)</a:t>
            </a:r>
          </a:p>
          <a:p>
            <a:pPr lvl="3">
              <a:lnSpc>
                <a:spcPct val="80000"/>
              </a:lnSpc>
            </a:pPr>
            <a:r>
              <a:rPr lang="en-US" altLang="ko-KR" sz="1400" dirty="0" smtClean="0">
                <a:solidFill>
                  <a:srgbClr val="C00000"/>
                </a:solidFill>
              </a:rPr>
              <a:t>GL_SPOT_EXPONENT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스포트라이트 지수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초기값은 </a:t>
            </a:r>
            <a:r>
              <a:rPr lang="en-US" altLang="ko-KR" sz="1400" dirty="0" smtClean="0"/>
              <a:t>0)</a:t>
            </a:r>
          </a:p>
          <a:p>
            <a:pPr lvl="3">
              <a:lnSpc>
                <a:spcPct val="80000"/>
              </a:lnSpc>
            </a:pPr>
            <a:r>
              <a:rPr lang="en-US" altLang="ko-KR" sz="1400" dirty="0" smtClean="0">
                <a:solidFill>
                  <a:srgbClr val="C00000"/>
                </a:solidFill>
              </a:rPr>
              <a:t>GL_CONSTANT_ATTENUATION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빛이 점점 흐려지는 </a:t>
            </a:r>
            <a:r>
              <a:rPr lang="ko-KR" altLang="en-US" sz="1400" dirty="0" err="1" smtClean="0"/>
              <a:t>감쇠율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초기값은 </a:t>
            </a:r>
            <a:r>
              <a:rPr lang="en-US" altLang="ko-KR" sz="1400" dirty="0" smtClean="0"/>
              <a:t>1)</a:t>
            </a:r>
          </a:p>
          <a:p>
            <a:pPr lvl="3">
              <a:lnSpc>
                <a:spcPct val="80000"/>
              </a:lnSpc>
            </a:pPr>
            <a:r>
              <a:rPr lang="en-US" altLang="ko-KR" sz="1400" dirty="0" smtClean="0">
                <a:solidFill>
                  <a:srgbClr val="C00000"/>
                </a:solidFill>
              </a:rPr>
              <a:t>GL_LINEAR_ATTENUATION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빛이 점점 흐려지는 </a:t>
            </a:r>
            <a:r>
              <a:rPr lang="ko-KR" altLang="en-US" sz="1400" dirty="0" err="1" smtClean="0"/>
              <a:t>감쇠율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(1</a:t>
            </a:r>
            <a:r>
              <a:rPr lang="ko-KR" altLang="en-US" sz="1400" dirty="0" smtClean="0"/>
              <a:t>차 계수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초기값은 </a:t>
            </a:r>
            <a:r>
              <a:rPr lang="en-US" altLang="ko-KR" sz="1400" dirty="0" smtClean="0"/>
              <a:t>0)</a:t>
            </a:r>
          </a:p>
          <a:p>
            <a:pPr lvl="3">
              <a:lnSpc>
                <a:spcPct val="80000"/>
              </a:lnSpc>
            </a:pPr>
            <a:r>
              <a:rPr lang="en-US" altLang="ko-KR" sz="1400" dirty="0" smtClean="0">
                <a:solidFill>
                  <a:srgbClr val="C00000"/>
                </a:solidFill>
              </a:rPr>
              <a:t>GL_QUATRATIC_ATTENUATION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빛이 점점 흐려지는 </a:t>
            </a:r>
            <a:r>
              <a:rPr lang="ko-KR" altLang="en-US" sz="1400" dirty="0" err="1" smtClean="0"/>
              <a:t>감쇠율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(2</a:t>
            </a:r>
            <a:r>
              <a:rPr lang="ko-KR" altLang="en-US" sz="1400" dirty="0" smtClean="0"/>
              <a:t>차 계수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초기값은 </a:t>
            </a:r>
            <a:r>
              <a:rPr lang="en-US" altLang="ko-KR" sz="1400" dirty="0" smtClean="0"/>
              <a:t>0)</a:t>
            </a:r>
            <a:endParaRPr lang="en-US" altLang="ko-KR" sz="1200" dirty="0" smtClean="0"/>
          </a:p>
          <a:p>
            <a:pPr lvl="2">
              <a:lnSpc>
                <a:spcPct val="80000"/>
              </a:lnSpc>
            </a:pP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pname</a:t>
            </a:r>
            <a:r>
              <a:rPr lang="ko-KR" altLang="en-US" sz="1600" dirty="0" smtClean="0"/>
              <a:t>의 값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조명 모델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18984" y="1518698"/>
            <a:ext cx="7982465" cy="5170429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ko-KR" altLang="en-US" sz="1500" dirty="0" smtClean="0"/>
              <a:t>예</a:t>
            </a:r>
            <a:r>
              <a:rPr lang="en-US" altLang="ko-KR" sz="1500" dirty="0" smtClean="0"/>
              <a:t>) (1, 2, 3)</a:t>
            </a:r>
            <a:r>
              <a:rPr lang="ko-KR" altLang="en-US" sz="1500" dirty="0" smtClean="0"/>
              <a:t>에서 주변조명은 녹색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산란 반사 조명은 적색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반사광은 백색인 광원 </a:t>
            </a:r>
            <a:r>
              <a:rPr lang="en-US" altLang="ko-KR" sz="1500" dirty="0" smtClean="0"/>
              <a:t>0</a:t>
            </a:r>
            <a:r>
              <a:rPr lang="ko-KR" altLang="en-US" sz="1500" dirty="0" smtClean="0"/>
              <a:t>를 좌표 </a:t>
            </a:r>
            <a:r>
              <a:rPr lang="en-US" altLang="ko-KR" sz="1500" dirty="0" smtClean="0"/>
              <a:t>(1, 2, 3)</a:t>
            </a:r>
            <a:r>
              <a:rPr lang="ko-KR" altLang="en-US" sz="1500" dirty="0" smtClean="0"/>
              <a:t>에 설치하기</a:t>
            </a:r>
            <a:endParaRPr lang="en-US" altLang="ko-KR" sz="1500" dirty="0" smtClean="0"/>
          </a:p>
          <a:p>
            <a:pPr lvl="1">
              <a:lnSpc>
                <a:spcPct val="80000"/>
              </a:lnSpc>
            </a:pPr>
            <a:endParaRPr lang="en-US" altLang="ko-KR" sz="1500" dirty="0" smtClean="0"/>
          </a:p>
          <a:p>
            <a:pPr lvl="1">
              <a:lnSpc>
                <a:spcPct val="80000"/>
              </a:lnSpc>
            </a:pPr>
            <a:endParaRPr lang="en-US" altLang="ko-KR" sz="1500" dirty="0" smtClean="0"/>
          </a:p>
          <a:p>
            <a:pPr lvl="1">
              <a:lnSpc>
                <a:spcPct val="80000"/>
              </a:lnSpc>
              <a:buNone/>
            </a:pPr>
            <a:r>
              <a:rPr lang="en-US" altLang="ko-KR" sz="1500" dirty="0" smtClean="0"/>
              <a:t>	</a:t>
            </a:r>
            <a:r>
              <a:rPr lang="en-US" altLang="ko-KR" sz="1500" dirty="0" err="1" smtClean="0"/>
              <a:t>GLfloat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AmbientLight</a:t>
            </a:r>
            <a:r>
              <a:rPr lang="en-US" altLang="ko-KR" sz="1500" dirty="0" smtClean="0"/>
              <a:t>[] = {0.0f, 1.0f, 0.0f, 1.0f};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ko-KR" sz="1500" dirty="0" smtClean="0"/>
              <a:t>	</a:t>
            </a:r>
            <a:r>
              <a:rPr lang="en-US" altLang="ko-KR" sz="1500" dirty="0" err="1" smtClean="0"/>
              <a:t>GLfloat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DiffuseLight</a:t>
            </a:r>
            <a:r>
              <a:rPr lang="en-US" altLang="ko-KR" sz="1500" dirty="0" smtClean="0"/>
              <a:t>[] = {1.0f, 0.0f, 0.0f, 1.0f};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ko-KR" sz="1500" dirty="0" smtClean="0"/>
              <a:t>	</a:t>
            </a:r>
            <a:r>
              <a:rPr lang="en-US" altLang="ko-KR" sz="1500" dirty="0" err="1" smtClean="0"/>
              <a:t>GLfloat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SpecularLight</a:t>
            </a:r>
            <a:r>
              <a:rPr lang="en-US" altLang="ko-KR" sz="1500" dirty="0" smtClean="0"/>
              <a:t>[] = {1.0, 1.0, 1.0, 1.0};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ko-KR" sz="1500" dirty="0" smtClean="0"/>
              <a:t>	</a:t>
            </a:r>
            <a:r>
              <a:rPr lang="en-US" altLang="ko-KR" sz="1500" dirty="0" err="1" smtClean="0"/>
              <a:t>Glfloat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lightPos</a:t>
            </a:r>
            <a:r>
              <a:rPr lang="en-US" altLang="ko-KR" sz="1500" dirty="0" smtClean="0"/>
              <a:t>[] = {1.0, 2.0, 3.0. 1.0};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ko-KR" sz="1500" dirty="0" smtClean="0"/>
              <a:t>	</a:t>
            </a:r>
            <a:r>
              <a:rPr lang="en-US" altLang="ko-KR" sz="1500" dirty="0" smtClean="0">
                <a:latin typeface="Arial" charset="0"/>
              </a:rPr>
              <a:t>…</a:t>
            </a:r>
            <a:endParaRPr lang="en-US" altLang="ko-KR" sz="1500" dirty="0" smtClean="0"/>
          </a:p>
          <a:p>
            <a:pPr lvl="1">
              <a:lnSpc>
                <a:spcPct val="80000"/>
              </a:lnSpc>
              <a:buNone/>
            </a:pPr>
            <a:r>
              <a:rPr lang="en-US" altLang="ko-KR" sz="1500" dirty="0" smtClean="0"/>
              <a:t>	// </a:t>
            </a:r>
            <a:r>
              <a:rPr lang="ko-KR" altLang="en-US" sz="1500" dirty="0" smtClean="0"/>
              <a:t>조명을 사용하도록 설정</a:t>
            </a:r>
          </a:p>
          <a:p>
            <a:pPr lvl="1">
              <a:lnSpc>
                <a:spcPct val="80000"/>
              </a:lnSpc>
              <a:buNone/>
            </a:pPr>
            <a:r>
              <a:rPr lang="ko-KR" altLang="en-US" sz="1500" dirty="0" smtClean="0"/>
              <a:t>	</a:t>
            </a:r>
            <a:r>
              <a:rPr lang="en-US" altLang="ko-KR" sz="1500" dirty="0" err="1" smtClean="0"/>
              <a:t>glEnable</a:t>
            </a:r>
            <a:r>
              <a:rPr lang="en-US" altLang="ko-KR" sz="1500" dirty="0" smtClean="0"/>
              <a:t> (GL_LIGHTING);</a:t>
            </a:r>
          </a:p>
          <a:p>
            <a:pPr lvl="1">
              <a:lnSpc>
                <a:spcPct val="80000"/>
              </a:lnSpc>
              <a:buNone/>
            </a:pPr>
            <a:endParaRPr lang="en-US" altLang="ko-KR" sz="1500" dirty="0" smtClean="0"/>
          </a:p>
          <a:p>
            <a:pPr lvl="1">
              <a:lnSpc>
                <a:spcPct val="80000"/>
              </a:lnSpc>
              <a:buNone/>
            </a:pPr>
            <a:r>
              <a:rPr lang="en-US" altLang="ko-KR" sz="1500" dirty="0" smtClean="0"/>
              <a:t>	// </a:t>
            </a:r>
            <a:r>
              <a:rPr lang="ko-KR" altLang="en-US" sz="1500" dirty="0" smtClean="0"/>
              <a:t>조명 설정</a:t>
            </a:r>
          </a:p>
          <a:p>
            <a:pPr lvl="1">
              <a:lnSpc>
                <a:spcPct val="80000"/>
              </a:lnSpc>
              <a:buNone/>
            </a:pPr>
            <a:r>
              <a:rPr lang="ko-KR" altLang="en-US" sz="1500" dirty="0" smtClean="0"/>
              <a:t>	</a:t>
            </a:r>
            <a:r>
              <a:rPr lang="en-US" altLang="ko-KR" sz="1500" dirty="0" err="1" smtClean="0"/>
              <a:t>glLightfv</a:t>
            </a:r>
            <a:r>
              <a:rPr lang="en-US" altLang="ko-KR" sz="1500" dirty="0" smtClean="0"/>
              <a:t> (GL_LIGHT0, GL_AMBIENT, </a:t>
            </a:r>
            <a:r>
              <a:rPr lang="en-US" altLang="ko-KR" sz="1500" dirty="0" err="1" smtClean="0"/>
              <a:t>AmbientLight</a:t>
            </a:r>
            <a:r>
              <a:rPr lang="en-US" altLang="ko-KR" sz="1500" dirty="0" smtClean="0"/>
              <a:t>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ko-KR" sz="1500" dirty="0" smtClean="0"/>
              <a:t>	</a:t>
            </a:r>
            <a:r>
              <a:rPr lang="en-US" altLang="ko-KR" sz="1500" dirty="0" err="1" smtClean="0"/>
              <a:t>glLightfv</a:t>
            </a:r>
            <a:r>
              <a:rPr lang="en-US" altLang="ko-KR" sz="1500" dirty="0" smtClean="0"/>
              <a:t> (GL_LIGHT0, GL_DIFFUSE, </a:t>
            </a:r>
            <a:r>
              <a:rPr lang="en-US" altLang="ko-KR" sz="1500" dirty="0" err="1" smtClean="0"/>
              <a:t>DiffuseLight</a:t>
            </a:r>
            <a:r>
              <a:rPr lang="en-US" altLang="ko-KR" sz="1500" dirty="0" smtClean="0"/>
              <a:t>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ko-KR" sz="1500" dirty="0" smtClean="0"/>
              <a:t>	</a:t>
            </a:r>
            <a:r>
              <a:rPr lang="en-US" altLang="ko-KR" sz="1500" dirty="0" err="1" smtClean="0"/>
              <a:t>glLightfv</a:t>
            </a:r>
            <a:r>
              <a:rPr lang="en-US" altLang="ko-KR" sz="1500" dirty="0" smtClean="0"/>
              <a:t> (GL_LIGHT0, GL_SPECULAR, </a:t>
            </a:r>
            <a:r>
              <a:rPr lang="en-US" altLang="ko-KR" sz="1500" dirty="0" err="1" smtClean="0"/>
              <a:t>SpecularLight</a:t>
            </a:r>
            <a:r>
              <a:rPr lang="en-US" altLang="ko-KR" sz="1500" dirty="0" smtClean="0"/>
              <a:t>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ko-KR" sz="1500" dirty="0" smtClean="0"/>
              <a:t>	</a:t>
            </a:r>
            <a:r>
              <a:rPr lang="en-US" altLang="ko-KR" sz="1500" dirty="0" err="1" smtClean="0"/>
              <a:t>glLightfv</a:t>
            </a:r>
            <a:r>
              <a:rPr lang="en-US" altLang="ko-KR" sz="1500" dirty="0" smtClean="0"/>
              <a:t> (GL_LIGHT0, GL_POSITION, </a:t>
            </a:r>
            <a:r>
              <a:rPr lang="en-US" altLang="ko-KR" sz="1500" dirty="0" err="1" smtClean="0"/>
              <a:t>lightPos</a:t>
            </a:r>
            <a:r>
              <a:rPr lang="en-US" altLang="ko-KR" sz="1500" dirty="0" smtClean="0"/>
              <a:t>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ko-KR" sz="1500" dirty="0" smtClean="0"/>
              <a:t>	</a:t>
            </a:r>
            <a:r>
              <a:rPr lang="en-US" altLang="ko-KR" sz="1500" dirty="0" err="1" smtClean="0"/>
              <a:t>glEnable</a:t>
            </a:r>
            <a:r>
              <a:rPr lang="en-US" altLang="ko-KR" sz="1500" dirty="0" smtClean="0"/>
              <a:t> (GL_LIGHT0);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조명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58686"/>
            <a:ext cx="8229600" cy="531222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음영 모드 정의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glShadeModel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함수를 사용하여 </a:t>
            </a:r>
            <a:r>
              <a:rPr lang="ko-KR" altLang="en-US" sz="2000" dirty="0" err="1" smtClean="0"/>
              <a:t>쉐이딩을</a:t>
            </a:r>
            <a:r>
              <a:rPr lang="ko-KR" altLang="en-US" sz="2000" dirty="0" smtClean="0"/>
              <a:t> 설정한다</a:t>
            </a:r>
            <a:r>
              <a:rPr lang="en-US" altLang="ko-KR" sz="2000" dirty="0" smtClean="0"/>
              <a:t>.</a:t>
            </a:r>
          </a:p>
          <a:p>
            <a:pPr lvl="2"/>
            <a:r>
              <a:rPr lang="en-US" altLang="ko-KR" sz="1800" dirty="0" smtClean="0"/>
              <a:t>GL_FLAT </a:t>
            </a:r>
            <a:r>
              <a:rPr lang="ko-KR" altLang="en-US" sz="1800" dirty="0" smtClean="0"/>
              <a:t>또는 </a:t>
            </a:r>
            <a:r>
              <a:rPr lang="en-US" altLang="ko-KR" sz="1800" dirty="0" smtClean="0"/>
              <a:t>GL_SMOOTH </a:t>
            </a:r>
            <a:r>
              <a:rPr lang="ko-KR" altLang="en-US" sz="1800" dirty="0" smtClean="0"/>
              <a:t>사용하여 </a:t>
            </a:r>
            <a:r>
              <a:rPr lang="ko-KR" altLang="en-US" sz="1800" dirty="0" err="1" smtClean="0"/>
              <a:t>쉐이딩</a:t>
            </a:r>
            <a:r>
              <a:rPr lang="ko-KR" altLang="en-US" sz="1800" dirty="0" smtClean="0"/>
              <a:t> 설정</a:t>
            </a:r>
            <a:endParaRPr lang="en-US" altLang="ko-KR" sz="1800" dirty="0" smtClean="0"/>
          </a:p>
          <a:p>
            <a:pPr lvl="2"/>
            <a:r>
              <a:rPr lang="ko-KR" altLang="en-US" sz="1800" dirty="0" err="1" smtClean="0"/>
              <a:t>지엘은</a:t>
            </a:r>
            <a:r>
              <a:rPr lang="ko-KR" altLang="en-US" sz="1800" dirty="0" smtClean="0"/>
              <a:t> 플랫 </a:t>
            </a:r>
            <a:r>
              <a:rPr lang="ko-KR" altLang="en-US" sz="1800" dirty="0" err="1" smtClean="0"/>
              <a:t>셰이딩과</a:t>
            </a:r>
            <a:r>
              <a:rPr lang="ko-KR" altLang="en-US" sz="1800" dirty="0" smtClean="0"/>
              <a:t> 구로 </a:t>
            </a:r>
            <a:r>
              <a:rPr lang="ko-KR" altLang="en-US" sz="1800" dirty="0" err="1" smtClean="0"/>
              <a:t>셰이딩</a:t>
            </a:r>
            <a:r>
              <a:rPr lang="ko-KR" altLang="en-US" sz="1800" dirty="0" smtClean="0"/>
              <a:t> 지원</a:t>
            </a:r>
            <a:endParaRPr lang="en-US" altLang="ko-KR" sz="1800" dirty="0" smtClean="0"/>
          </a:p>
          <a:p>
            <a:pPr lvl="2"/>
            <a:endParaRPr lang="en-US" altLang="ko-KR" sz="1800" dirty="0" smtClean="0"/>
          </a:p>
          <a:p>
            <a:r>
              <a:rPr lang="ko-KR" altLang="en-US" sz="2400" dirty="0" smtClean="0"/>
              <a:t>법선 벡터 정의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반사광의 세기를 계산하기 위해 법선 벡터 사용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정점의 법선 벡터와 표면 법선 벡터는 수동으로 설정해야 한다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25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649546" y="4959619"/>
            <a:ext cx="3348681" cy="1281220"/>
            <a:chOff x="1956486" y="3551303"/>
            <a:chExt cx="3348681" cy="1281220"/>
          </a:xfrm>
        </p:grpSpPr>
        <p:cxnSp>
          <p:nvCxnSpPr>
            <p:cNvPr id="6" name="직선 화살표 연결선 5"/>
            <p:cNvCxnSpPr/>
            <p:nvPr/>
          </p:nvCxnSpPr>
          <p:spPr>
            <a:xfrm rot="5400000" flipH="1" flipV="1">
              <a:off x="2244814" y="3834715"/>
              <a:ext cx="56841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010032" y="4555524"/>
              <a:ext cx="4530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A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69740" y="4073611"/>
              <a:ext cx="4530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B</a:t>
              </a:r>
              <a:endParaRPr lang="ko-KR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56486" y="3571102"/>
              <a:ext cx="4530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C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91944" y="3702907"/>
              <a:ext cx="2813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표면 </a:t>
              </a:r>
              <a:r>
                <a:rPr lang="ko-KR" altLang="en-US" sz="1200" dirty="0" err="1" smtClean="0"/>
                <a:t>법선벡터</a:t>
              </a:r>
              <a:r>
                <a:rPr lang="en-US" altLang="ko-KR" sz="1200" dirty="0" smtClean="0"/>
                <a:t>: (B-A)</a:t>
              </a:r>
              <a:r>
                <a:rPr lang="en-US" altLang="ko-KR" sz="1200" dirty="0" smtClean="0">
                  <a:sym typeface="Symbol"/>
                </a:rPr>
                <a:t>(C-A) (</a:t>
              </a:r>
              <a:r>
                <a:rPr lang="ko-KR" altLang="en-US" sz="1200" dirty="0" smtClean="0">
                  <a:sym typeface="Symbol"/>
                </a:rPr>
                <a:t>외적</a:t>
              </a:r>
              <a:r>
                <a:rPr lang="en-US" altLang="ko-KR" sz="1200" dirty="0" smtClean="0">
                  <a:sym typeface="Symbol"/>
                </a:rPr>
                <a:t>)</a:t>
              </a:r>
              <a:endParaRPr lang="ko-KR" altLang="en-US" sz="12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397764" y="4959619"/>
            <a:ext cx="3138614" cy="975390"/>
            <a:chOff x="4600834" y="3629561"/>
            <a:chExt cx="3138614" cy="975390"/>
          </a:xfrm>
        </p:grpSpPr>
        <p:grpSp>
          <p:nvGrpSpPr>
            <p:cNvPr id="12" name="그룹 21"/>
            <p:cNvGrpSpPr/>
            <p:nvPr/>
          </p:nvGrpSpPr>
          <p:grpSpPr>
            <a:xfrm>
              <a:off x="4830703" y="3629561"/>
              <a:ext cx="2908745" cy="568411"/>
              <a:chOff x="4748325" y="3720178"/>
              <a:chExt cx="2908745" cy="568411"/>
            </a:xfrm>
          </p:grpSpPr>
          <p:cxnSp>
            <p:nvCxnSpPr>
              <p:cNvPr id="18" name="직선 화살표 연결선 17"/>
              <p:cNvCxnSpPr/>
              <p:nvPr/>
            </p:nvCxnSpPr>
            <p:spPr>
              <a:xfrm rot="5400000" flipH="1" flipV="1">
                <a:off x="4464913" y="4003590"/>
                <a:ext cx="56841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843847" y="3739977"/>
                <a:ext cx="28132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정점 </a:t>
                </a:r>
                <a:r>
                  <a:rPr lang="ko-KR" altLang="en-US" sz="1200" dirty="0" err="1" smtClean="0"/>
                  <a:t>법선벡터</a:t>
                </a:r>
                <a:r>
                  <a:rPr lang="en-US" altLang="ko-KR" sz="1200" dirty="0" smtClean="0"/>
                  <a:t>: </a:t>
                </a:r>
                <a:r>
                  <a:rPr lang="ko-KR" altLang="en-US" sz="1200" dirty="0" smtClean="0"/>
                  <a:t>해당 정점을 공유하는 네 개의 면의 </a:t>
                </a:r>
                <a:r>
                  <a:rPr lang="ko-KR" altLang="en-US" sz="1200" dirty="0" err="1" smtClean="0"/>
                  <a:t>법선벡터를</a:t>
                </a:r>
                <a:r>
                  <a:rPr lang="ko-KR" altLang="en-US" sz="1200" dirty="0" smtClean="0"/>
                  <a:t> 서로 더한다</a:t>
                </a:r>
                <a:r>
                  <a:rPr lang="en-US" altLang="ko-KR" sz="1200" dirty="0" smtClean="0"/>
                  <a:t>.</a:t>
                </a:r>
                <a:endParaRPr lang="ko-KR" altLang="en-US" sz="1200" dirty="0"/>
              </a:p>
            </p:txBody>
          </p:sp>
        </p:grpSp>
        <p:grpSp>
          <p:nvGrpSpPr>
            <p:cNvPr id="13" name="그룹 26"/>
            <p:cNvGrpSpPr/>
            <p:nvPr/>
          </p:nvGrpSpPr>
          <p:grpSpPr>
            <a:xfrm rot="20191188">
              <a:off x="4600834" y="3842950"/>
              <a:ext cx="469555" cy="761999"/>
              <a:chOff x="5128055" y="4897395"/>
              <a:chExt cx="469555" cy="761999"/>
            </a:xfrm>
          </p:grpSpPr>
          <p:sp>
            <p:nvSpPr>
              <p:cNvPr id="14" name="이등변 삼각형 13"/>
              <p:cNvSpPr/>
              <p:nvPr/>
            </p:nvSpPr>
            <p:spPr>
              <a:xfrm>
                <a:off x="5140410" y="5272217"/>
                <a:ext cx="453081" cy="354227"/>
              </a:xfrm>
              <a:prstGeom prst="triangle">
                <a:avLst/>
              </a:prstGeom>
              <a:no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이등변 삼각형 14"/>
              <p:cNvSpPr/>
              <p:nvPr/>
            </p:nvSpPr>
            <p:spPr>
              <a:xfrm rot="10800000">
                <a:off x="5144529" y="4913871"/>
                <a:ext cx="453081" cy="354227"/>
              </a:xfrm>
              <a:prstGeom prst="triangle">
                <a:avLst/>
              </a:prstGeom>
              <a:no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이등변 삼각형 15"/>
              <p:cNvSpPr/>
              <p:nvPr/>
            </p:nvSpPr>
            <p:spPr>
              <a:xfrm rot="5400000">
                <a:off x="4868563" y="5156887"/>
                <a:ext cx="733167" cy="214183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이등변 삼각형 16"/>
              <p:cNvSpPr/>
              <p:nvPr/>
            </p:nvSpPr>
            <p:spPr>
              <a:xfrm rot="16200000">
                <a:off x="5119817" y="5185719"/>
                <a:ext cx="733167" cy="214183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25" name="직선 화살표 연결선 24"/>
          <p:cNvCxnSpPr>
            <a:stCxn id="7" idx="0"/>
            <a:endCxn id="8" idx="1"/>
          </p:cNvCxnSpPr>
          <p:nvPr/>
        </p:nvCxnSpPr>
        <p:spPr>
          <a:xfrm flipV="1">
            <a:off x="1929633" y="5620427"/>
            <a:ext cx="733167" cy="3434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7" idx="0"/>
            <a:endCxn id="9" idx="2"/>
          </p:cNvCxnSpPr>
          <p:nvPr/>
        </p:nvCxnSpPr>
        <p:spPr>
          <a:xfrm flipH="1" flipV="1">
            <a:off x="1876087" y="5256417"/>
            <a:ext cx="53546" cy="7074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8" idx="1"/>
          </p:cNvCxnSpPr>
          <p:nvPr/>
        </p:nvCxnSpPr>
        <p:spPr>
          <a:xfrm flipH="1" flipV="1">
            <a:off x="1902860" y="5256417"/>
            <a:ext cx="759940" cy="36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조명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87774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ko-KR" altLang="en-US" dirty="0"/>
              <a:t>법선 벡터 설정</a:t>
            </a:r>
          </a:p>
          <a:p>
            <a:pPr lvl="2"/>
            <a:r>
              <a:rPr lang="en-US" altLang="ko-KR" b="1" dirty="0">
                <a:solidFill>
                  <a:srgbClr val="0000FF"/>
                </a:solidFill>
              </a:rPr>
              <a:t>glNormal3f (</a:t>
            </a:r>
            <a:r>
              <a:rPr lang="en-US" altLang="ko-KR" b="1" dirty="0" err="1">
                <a:solidFill>
                  <a:srgbClr val="0000FF"/>
                </a:solidFill>
              </a:rPr>
              <a:t>GLfloat</a:t>
            </a:r>
            <a:r>
              <a:rPr lang="ko-KR" altLang="en-US" b="1" dirty="0">
                <a:solidFill>
                  <a:srgbClr val="0000FF"/>
                </a:solidFill>
              </a:rPr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x, </a:t>
            </a:r>
            <a:r>
              <a:rPr lang="en-US" altLang="ko-KR" b="1" dirty="0" err="1">
                <a:solidFill>
                  <a:srgbClr val="0000FF"/>
                </a:solidFill>
              </a:rPr>
              <a:t>GLfloat</a:t>
            </a:r>
            <a:r>
              <a:rPr lang="ko-KR" altLang="en-US" b="1" dirty="0">
                <a:solidFill>
                  <a:srgbClr val="0000FF"/>
                </a:solidFill>
              </a:rPr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y, </a:t>
            </a:r>
            <a:r>
              <a:rPr lang="en-US" altLang="ko-KR" b="1" dirty="0" err="1">
                <a:solidFill>
                  <a:srgbClr val="0000FF"/>
                </a:solidFill>
              </a:rPr>
              <a:t>GLfloat</a:t>
            </a:r>
            <a:r>
              <a:rPr lang="ko-KR" altLang="en-US" b="1" dirty="0">
                <a:solidFill>
                  <a:srgbClr val="0000FF"/>
                </a:solidFill>
              </a:rPr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z);</a:t>
            </a:r>
          </a:p>
          <a:p>
            <a:pPr lvl="3"/>
            <a:r>
              <a:rPr lang="ko-KR" altLang="en-US" dirty="0"/>
              <a:t>법선 벡터는 단위벡터라야 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곡선일 때는 각각의 정점에 법선 벡터를 설정한다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사용 예</a:t>
            </a:r>
            <a:r>
              <a:rPr lang="en-US" altLang="ko-KR" dirty="0"/>
              <a:t>)</a:t>
            </a:r>
          </a:p>
          <a:p>
            <a:pPr lvl="4">
              <a:buNone/>
            </a:pPr>
            <a:r>
              <a:rPr lang="en-US" altLang="ko-KR" dirty="0" err="1"/>
              <a:t>glBegin</a:t>
            </a:r>
            <a:r>
              <a:rPr lang="ko-KR" altLang="en-US" dirty="0"/>
              <a:t> </a:t>
            </a:r>
            <a:r>
              <a:rPr lang="en-US" altLang="ko-KR" dirty="0"/>
              <a:t>(GL_TRIANGLE);</a:t>
            </a:r>
          </a:p>
          <a:p>
            <a:pPr lvl="5">
              <a:buNone/>
            </a:pPr>
            <a:r>
              <a:rPr lang="en-US" altLang="ko-KR" b="1" dirty="0"/>
              <a:t>glNormal3f (0.0, 1.0, 0.0</a:t>
            </a:r>
            <a:r>
              <a:rPr lang="en-US" altLang="ko-KR" b="1" dirty="0" smtClean="0"/>
              <a:t>);</a:t>
            </a: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// </a:t>
            </a:r>
            <a:r>
              <a:rPr lang="ko-KR" altLang="en-US" dirty="0"/>
              <a:t>아래의 </a:t>
            </a:r>
            <a:r>
              <a:rPr lang="en-US" altLang="ko-KR" dirty="0"/>
              <a:t>3</a:t>
            </a:r>
            <a:r>
              <a:rPr lang="ko-KR" altLang="en-US" dirty="0"/>
              <a:t>개의 정점 모두에 적용</a:t>
            </a:r>
          </a:p>
          <a:p>
            <a:pPr lvl="5">
              <a:buNone/>
            </a:pPr>
            <a:r>
              <a:rPr lang="en-US" altLang="ko-KR" dirty="0"/>
              <a:t>glVertex3f (0.0, 0.0, -1.0);</a:t>
            </a:r>
          </a:p>
          <a:p>
            <a:pPr lvl="5">
              <a:buNone/>
            </a:pPr>
            <a:r>
              <a:rPr lang="en-US" altLang="ko-KR" dirty="0"/>
              <a:t>glVertex3f (0.0, 1.0, 0.0);</a:t>
            </a:r>
          </a:p>
          <a:p>
            <a:pPr lvl="5">
              <a:buNone/>
            </a:pPr>
            <a:r>
              <a:rPr lang="en-US" altLang="ko-KR" dirty="0"/>
              <a:t>glVertex3f (-1.0, 0.0, 0.0);</a:t>
            </a:r>
          </a:p>
          <a:p>
            <a:pPr lvl="4">
              <a:buNone/>
            </a:pPr>
            <a:r>
              <a:rPr lang="en-US" altLang="ko-KR" dirty="0" err="1"/>
              <a:t>glEnd</a:t>
            </a:r>
            <a:r>
              <a:rPr lang="ko-KR" altLang="en-US" dirty="0"/>
              <a:t> </a:t>
            </a:r>
            <a:r>
              <a:rPr lang="en-US" altLang="ko-KR" dirty="0" smtClean="0"/>
              <a:t>();</a:t>
            </a:r>
          </a:p>
          <a:p>
            <a:pPr lvl="2"/>
            <a:r>
              <a:rPr lang="ko-KR" altLang="en-US" dirty="0" smtClean="0"/>
              <a:t>단위벡터로 </a:t>
            </a:r>
            <a:r>
              <a:rPr lang="ko-KR" altLang="en-US" dirty="0"/>
              <a:t>만들 때</a:t>
            </a:r>
            <a:r>
              <a:rPr lang="en-US" altLang="ko-KR" dirty="0"/>
              <a:t>:  </a:t>
            </a:r>
            <a:r>
              <a:rPr lang="en-US" altLang="ko-KR" b="1" dirty="0" err="1">
                <a:solidFill>
                  <a:srgbClr val="0000FF"/>
                </a:solidFill>
              </a:rPr>
              <a:t>glEnable</a:t>
            </a:r>
            <a:r>
              <a:rPr lang="ko-KR" altLang="en-US" b="1" dirty="0">
                <a:solidFill>
                  <a:srgbClr val="0000FF"/>
                </a:solidFill>
              </a:rPr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(GL_NORMALIZED);</a:t>
            </a:r>
            <a:r>
              <a:rPr lang="ko-KR" altLang="en-US" dirty="0"/>
              <a:t>	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148" y="4987974"/>
            <a:ext cx="1603135" cy="159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49" y="4987974"/>
            <a:ext cx="1632461" cy="1622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2060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조명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7317" y="1600200"/>
            <a:ext cx="8581869" cy="4831862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물체면 특성 정의 </a:t>
            </a:r>
            <a:r>
              <a:rPr lang="en-US" altLang="ko-KR" dirty="0" smtClean="0"/>
              <a:t>(Material)</a:t>
            </a:r>
          </a:p>
          <a:p>
            <a:pPr lvl="1"/>
            <a:r>
              <a:rPr lang="ko-KR" altLang="en-US" dirty="0" smtClean="0"/>
              <a:t>물체의 특성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물체면의</a:t>
            </a:r>
            <a:r>
              <a:rPr lang="ko-KR" altLang="en-US" dirty="0" smtClean="0"/>
              <a:t> 색과 </a:t>
            </a:r>
            <a:r>
              <a:rPr lang="ko-KR" altLang="en-US" dirty="0" err="1" smtClean="0"/>
              <a:t>물체면의</a:t>
            </a:r>
            <a:r>
              <a:rPr lang="ko-KR" altLang="en-US" dirty="0" smtClean="0"/>
              <a:t> 매끄러움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물체면의</a:t>
            </a:r>
            <a:r>
              <a:rPr lang="ko-KR" altLang="en-US" dirty="0" smtClean="0"/>
              <a:t> 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주변조명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산란반사조명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거울반사조명 등 반사의 종류별로 </a:t>
            </a:r>
            <a:r>
              <a:rPr lang="ko-KR" altLang="en-US" dirty="0" err="1" smtClean="0"/>
              <a:t>물체면에서</a:t>
            </a:r>
            <a:r>
              <a:rPr lang="ko-KR" altLang="en-US" dirty="0" smtClean="0"/>
              <a:t> 어떤 크기로 빛을 반사하는지를 의미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물체면의</a:t>
            </a:r>
            <a:r>
              <a:rPr lang="ko-KR" altLang="en-US" dirty="0" smtClean="0"/>
              <a:t> 매끄러움</a:t>
            </a:r>
            <a:r>
              <a:rPr lang="en-US" altLang="ko-KR" dirty="0" smtClean="0"/>
              <a:t>: </a:t>
            </a:r>
            <a:r>
              <a:rPr lang="ko-KR" altLang="en-US" dirty="0" smtClean="0"/>
              <a:t>거울반사광의 광택 계수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>
              <a:lnSpc>
                <a:spcPct val="90000"/>
              </a:lnSpc>
            </a:pPr>
            <a:r>
              <a:rPr lang="ko-KR" altLang="en-US" sz="2200" dirty="0" smtClean="0"/>
              <a:t>표면이 어떤 물체로 만들어질 것인가를 결정한다</a:t>
            </a:r>
            <a:r>
              <a:rPr lang="en-US" altLang="ko-KR" sz="22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sz="2200" dirty="0" smtClean="0"/>
              <a:t>물체가 얼마나 빛을 반사 할 것인가를 결정한다</a:t>
            </a:r>
            <a:r>
              <a:rPr lang="en-US" altLang="ko-KR" sz="22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sz="2200" dirty="0" smtClean="0"/>
              <a:t>적당한 조명 효과를 만들기 위해서 재질의 특성을 결정해야 한다</a:t>
            </a:r>
            <a:r>
              <a:rPr lang="en-US" altLang="ko-KR" sz="2200" dirty="0" smtClean="0"/>
              <a:t>.</a:t>
            </a:r>
          </a:p>
          <a:p>
            <a:pPr lvl="1">
              <a:lnSpc>
                <a:spcPct val="90000"/>
              </a:lnSpc>
            </a:pPr>
            <a:endParaRPr lang="en-US" altLang="ko-KR" sz="2200" dirty="0" smtClean="0"/>
          </a:p>
          <a:p>
            <a:pPr lvl="2">
              <a:lnSpc>
                <a:spcPct val="90000"/>
              </a:lnSpc>
            </a:pPr>
            <a:r>
              <a:rPr lang="en-US" altLang="ko-KR" sz="2000" dirty="0" smtClean="0"/>
              <a:t>Ambient: </a:t>
            </a:r>
            <a:r>
              <a:rPr lang="ko-KR" altLang="en-US" sz="2000" dirty="0" smtClean="0"/>
              <a:t>특정한 방향이 없이 들어오고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모든 방향으로 반사 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 smtClean="0"/>
              <a:t>Diffuse: </a:t>
            </a:r>
            <a:r>
              <a:rPr lang="ko-KR" altLang="en-US" sz="2000" dirty="0" smtClean="0"/>
              <a:t>특정한 방향에서 들어오고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모든 방향으로 반사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 smtClean="0"/>
              <a:t>Specular: </a:t>
            </a:r>
            <a:r>
              <a:rPr lang="ko-KR" altLang="en-US" sz="2000" dirty="0" smtClean="0"/>
              <a:t>특정한 방향에서 들어오고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특정 방향으로 뚜렷하게 반사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 smtClean="0"/>
              <a:t>Shininess: </a:t>
            </a:r>
            <a:r>
              <a:rPr lang="ko-KR" altLang="en-US" sz="2000" dirty="0" smtClean="0"/>
              <a:t>특정한 방향에서 들어오고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특정 방향으로 같은 양이 반사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 smtClean="0"/>
              <a:t>Emissive: </a:t>
            </a:r>
            <a:r>
              <a:rPr lang="ko-KR" altLang="en-US" sz="2000" dirty="0" smtClean="0"/>
              <a:t>물체 자체가 발산하는 빛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재질 속성 정하기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232347" y="1600200"/>
            <a:ext cx="8836701" cy="501795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100" dirty="0" err="1" smtClean="0"/>
              <a:t>물체면의</a:t>
            </a:r>
            <a:r>
              <a:rPr lang="ko-KR" altLang="en-US" sz="2100" dirty="0" smtClean="0"/>
              <a:t> 재질 속성 설정하기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 b="1" dirty="0" err="1" smtClean="0">
                <a:solidFill>
                  <a:srgbClr val="0000FF"/>
                </a:solidFill>
              </a:rPr>
              <a:t>glMaterial</a:t>
            </a:r>
            <a:r>
              <a:rPr lang="en-US" altLang="ko-KR" sz="2000" dirty="0" smtClean="0">
                <a:solidFill>
                  <a:srgbClr val="0000FF"/>
                </a:solidFill>
              </a:rPr>
              <a:t> </a:t>
            </a:r>
            <a:r>
              <a:rPr lang="ko-KR" altLang="en-US" sz="2000" dirty="0" smtClean="0"/>
              <a:t>함수 사용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조명 모델에서 사용할 재질 인자를 결정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800" dirty="0" smtClean="0"/>
              <a:t>void </a:t>
            </a:r>
            <a:r>
              <a:rPr lang="en-US" altLang="ko-KR" sz="1800" dirty="0" err="1" smtClean="0"/>
              <a:t>glMaterialf</a:t>
            </a:r>
            <a:r>
              <a:rPr lang="en-US" altLang="ko-KR" sz="1800" dirty="0" smtClean="0"/>
              <a:t> (</a:t>
            </a:r>
            <a:r>
              <a:rPr lang="en-US" altLang="ko-KR" sz="1800" dirty="0" err="1" smtClean="0"/>
              <a:t>GLenum</a:t>
            </a:r>
            <a:r>
              <a:rPr lang="en-US" altLang="ko-KR" sz="1800" dirty="0" smtClean="0"/>
              <a:t> face, </a:t>
            </a:r>
            <a:r>
              <a:rPr lang="en-US" altLang="ko-KR" sz="1800" dirty="0" err="1" smtClean="0"/>
              <a:t>GLenum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pname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GLfloat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param</a:t>
            </a:r>
            <a:r>
              <a:rPr lang="en-US" altLang="ko-KR" sz="1800" dirty="0" smtClean="0"/>
              <a:t>);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800" dirty="0" smtClean="0"/>
              <a:t>void </a:t>
            </a:r>
            <a:r>
              <a:rPr lang="en-US" altLang="ko-KR" sz="1800" dirty="0" err="1" smtClean="0"/>
              <a:t>glMateriali</a:t>
            </a:r>
            <a:r>
              <a:rPr lang="en-US" altLang="ko-KR" sz="1800" dirty="0" smtClean="0"/>
              <a:t> (</a:t>
            </a:r>
            <a:r>
              <a:rPr lang="en-US" altLang="ko-KR" sz="1800" dirty="0" err="1" smtClean="0"/>
              <a:t>GLenum</a:t>
            </a:r>
            <a:r>
              <a:rPr lang="en-US" altLang="ko-KR" sz="1800" dirty="0" smtClean="0"/>
              <a:t> face, </a:t>
            </a:r>
            <a:r>
              <a:rPr lang="en-US" altLang="ko-KR" sz="1800" dirty="0" err="1" smtClean="0"/>
              <a:t>GLenum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pname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GLint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param</a:t>
            </a:r>
            <a:r>
              <a:rPr lang="en-US" altLang="ko-KR" sz="1800" dirty="0" smtClean="0"/>
              <a:t>);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800" dirty="0" smtClean="0"/>
              <a:t>void </a:t>
            </a:r>
            <a:r>
              <a:rPr lang="en-US" altLang="ko-KR" sz="1800" dirty="0" err="1" smtClean="0"/>
              <a:t>glMaterialfv</a:t>
            </a:r>
            <a:r>
              <a:rPr lang="en-US" altLang="ko-KR" sz="1800" dirty="0" smtClean="0"/>
              <a:t> (</a:t>
            </a:r>
            <a:r>
              <a:rPr lang="en-US" altLang="ko-KR" sz="1800" dirty="0" err="1" smtClean="0"/>
              <a:t>GLenum</a:t>
            </a:r>
            <a:r>
              <a:rPr lang="en-US" altLang="ko-KR" sz="1800" dirty="0" smtClean="0"/>
              <a:t> face, </a:t>
            </a:r>
            <a:r>
              <a:rPr lang="en-US" altLang="ko-KR" sz="1800" dirty="0" err="1" smtClean="0"/>
              <a:t>GLenum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pname</a:t>
            </a:r>
            <a:r>
              <a:rPr lang="en-US" altLang="ko-KR" sz="1800" dirty="0" smtClean="0"/>
              <a:t>, const </a:t>
            </a:r>
            <a:r>
              <a:rPr lang="en-US" altLang="ko-KR" sz="1800" dirty="0" err="1" smtClean="0"/>
              <a:t>GLfloat</a:t>
            </a:r>
            <a:r>
              <a:rPr lang="en-US" altLang="ko-KR" sz="1800" dirty="0" smtClean="0"/>
              <a:t> *</a:t>
            </a:r>
            <a:r>
              <a:rPr lang="en-US" altLang="ko-KR" sz="1800" dirty="0" err="1" smtClean="0"/>
              <a:t>param</a:t>
            </a:r>
            <a:r>
              <a:rPr lang="en-US" altLang="ko-KR" sz="1800" dirty="0" smtClean="0"/>
              <a:t>);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800" dirty="0" smtClean="0"/>
              <a:t>void </a:t>
            </a:r>
            <a:r>
              <a:rPr lang="en-US" altLang="ko-KR" sz="1800" dirty="0" err="1" smtClean="0"/>
              <a:t>glMaterialiv</a:t>
            </a:r>
            <a:r>
              <a:rPr lang="en-US" altLang="ko-KR" sz="1800" dirty="0" smtClean="0"/>
              <a:t> (</a:t>
            </a:r>
            <a:r>
              <a:rPr lang="en-US" altLang="ko-KR" sz="1800" dirty="0" err="1" smtClean="0"/>
              <a:t>GLenum</a:t>
            </a:r>
            <a:r>
              <a:rPr lang="en-US" altLang="ko-KR" sz="1800" dirty="0" smtClean="0"/>
              <a:t> face, </a:t>
            </a:r>
            <a:r>
              <a:rPr lang="en-US" altLang="ko-KR" sz="1800" dirty="0" err="1" smtClean="0"/>
              <a:t>GLenum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pname</a:t>
            </a:r>
            <a:r>
              <a:rPr lang="en-US" altLang="ko-KR" sz="1800" dirty="0" smtClean="0"/>
              <a:t>, const </a:t>
            </a:r>
            <a:r>
              <a:rPr lang="en-US" altLang="ko-KR" sz="1800" dirty="0" err="1" smtClean="0"/>
              <a:t>GLint</a:t>
            </a:r>
            <a:r>
              <a:rPr lang="en-US" altLang="ko-KR" sz="1800" dirty="0" smtClean="0"/>
              <a:t> *</a:t>
            </a:r>
            <a:r>
              <a:rPr lang="en-US" altLang="ko-KR" sz="1800" dirty="0" err="1" smtClean="0"/>
              <a:t>param</a:t>
            </a:r>
            <a:r>
              <a:rPr lang="en-US" altLang="ko-KR" sz="1800" dirty="0" smtClean="0"/>
              <a:t>);</a:t>
            </a:r>
          </a:p>
          <a:p>
            <a:pPr lvl="2" eaLnBrk="1" hangingPunct="1">
              <a:lnSpc>
                <a:spcPct val="80000"/>
              </a:lnSpc>
            </a:pPr>
            <a:endParaRPr lang="en-US" altLang="ko-KR" sz="1800" dirty="0" smtClean="0"/>
          </a:p>
          <a:p>
            <a:pPr lvl="3" eaLnBrk="1" hangingPunct="1">
              <a:lnSpc>
                <a:spcPct val="80000"/>
              </a:lnSpc>
            </a:pPr>
            <a:r>
              <a:rPr lang="en-US" altLang="ko-KR" sz="1600" dirty="0" smtClean="0"/>
              <a:t>face: </a:t>
            </a:r>
            <a:r>
              <a:rPr lang="ko-KR" altLang="en-US" sz="1600" dirty="0" smtClean="0"/>
              <a:t>재질 속성이 </a:t>
            </a:r>
            <a:r>
              <a:rPr lang="ko-KR" altLang="en-US" sz="1600" dirty="0" err="1" smtClean="0"/>
              <a:t>폴리곤의</a:t>
            </a:r>
            <a:r>
              <a:rPr lang="ko-KR" altLang="en-US" sz="1600" dirty="0" smtClean="0"/>
              <a:t> 어디에 적용할지를 결정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ko-KR" sz="1600" dirty="0" smtClean="0"/>
              <a:t>GL_FRONT / GL_BACK / GL_FRONT_AND_BACK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ko-KR" sz="1600" dirty="0" err="1" smtClean="0"/>
              <a:t>pname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재질 속성 설정</a:t>
            </a:r>
          </a:p>
          <a:p>
            <a:pPr lvl="4">
              <a:lnSpc>
                <a:spcPct val="80000"/>
              </a:lnSpc>
            </a:pPr>
            <a:r>
              <a:rPr lang="en-US" altLang="ko-KR" sz="1600" dirty="0" smtClean="0"/>
              <a:t>GL_AMBIENT: </a:t>
            </a:r>
            <a:r>
              <a:rPr lang="ko-KR" altLang="en-US" sz="1600" dirty="0" smtClean="0"/>
              <a:t>주변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반사에 대한 </a:t>
            </a:r>
            <a:r>
              <a:rPr lang="ko-KR" altLang="en-US" sz="1600" dirty="0" err="1" smtClean="0"/>
              <a:t>물체색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초기값은 </a:t>
            </a:r>
            <a:r>
              <a:rPr lang="en-US" altLang="ko-KR" sz="1600" dirty="0" smtClean="0"/>
              <a:t>(0.2, 0.2, 0.2, 1.0))</a:t>
            </a:r>
          </a:p>
          <a:p>
            <a:pPr lvl="4">
              <a:lnSpc>
                <a:spcPct val="80000"/>
              </a:lnSpc>
            </a:pPr>
            <a:r>
              <a:rPr lang="en-US" altLang="ko-KR" sz="1600" dirty="0" smtClean="0"/>
              <a:t>GL_DIFFUSE: </a:t>
            </a:r>
            <a:r>
              <a:rPr lang="ko-KR" altLang="en-US" sz="1600" dirty="0" smtClean="0"/>
              <a:t>산란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반사에 대한 </a:t>
            </a:r>
            <a:r>
              <a:rPr lang="ko-KR" altLang="en-US" sz="1600" dirty="0" err="1" smtClean="0"/>
              <a:t>물체색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초기값은 </a:t>
            </a:r>
            <a:r>
              <a:rPr lang="en-US" altLang="ko-KR" sz="1600" dirty="0" smtClean="0"/>
              <a:t>(0.8, 0.8, 0.8, 1.0))</a:t>
            </a:r>
          </a:p>
          <a:p>
            <a:pPr lvl="4">
              <a:lnSpc>
                <a:spcPct val="80000"/>
              </a:lnSpc>
            </a:pPr>
            <a:r>
              <a:rPr lang="en-US" altLang="ko-KR" sz="1600" dirty="0" smtClean="0"/>
              <a:t>GL_SPECULAR: </a:t>
            </a:r>
            <a:r>
              <a:rPr lang="ko-KR" altLang="en-US" sz="1600" dirty="0" smtClean="0"/>
              <a:t>거울 반사에 대한 </a:t>
            </a:r>
            <a:r>
              <a:rPr lang="ko-KR" altLang="en-US" sz="1600" dirty="0" err="1" smtClean="0"/>
              <a:t>물체색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초기값은 </a:t>
            </a:r>
            <a:r>
              <a:rPr lang="en-US" altLang="ko-KR" sz="1600" dirty="0" smtClean="0"/>
              <a:t>(0.0, 0.0, 0.0,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1.0))</a:t>
            </a:r>
          </a:p>
          <a:p>
            <a:pPr lvl="4">
              <a:lnSpc>
                <a:spcPct val="80000"/>
              </a:lnSpc>
            </a:pPr>
            <a:r>
              <a:rPr lang="en-US" altLang="ko-KR" sz="1600" dirty="0" smtClean="0"/>
              <a:t>GL_SHINIESS: </a:t>
            </a:r>
            <a:r>
              <a:rPr lang="ko-KR" altLang="en-US" sz="1600" dirty="0" smtClean="0"/>
              <a:t>거울 반사의 광택 계수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초기값은 </a:t>
            </a:r>
            <a:r>
              <a:rPr lang="en-US" altLang="ko-KR" sz="1600" dirty="0" smtClean="0"/>
              <a:t>0.0, 0 ~ 128</a:t>
            </a:r>
            <a:r>
              <a:rPr lang="ko-KR" altLang="en-US" sz="1600" dirty="0" smtClean="0"/>
              <a:t>사이의 값</a:t>
            </a:r>
            <a:r>
              <a:rPr lang="en-US" altLang="ko-KR" sz="1600" dirty="0" smtClean="0"/>
              <a:t>)</a:t>
            </a:r>
          </a:p>
          <a:p>
            <a:pPr lvl="4">
              <a:lnSpc>
                <a:spcPct val="80000"/>
              </a:lnSpc>
            </a:pPr>
            <a:r>
              <a:rPr lang="en-US" altLang="ko-KR" sz="1600" dirty="0" smtClean="0"/>
              <a:t>GL_EMISSION: </a:t>
            </a:r>
            <a:r>
              <a:rPr lang="ko-KR" altLang="en-US" sz="1600" dirty="0" smtClean="0"/>
              <a:t>자체적 빛 방출</a:t>
            </a:r>
            <a:r>
              <a:rPr lang="en-US" altLang="ko-KR" sz="1600" dirty="0"/>
              <a:t> (</a:t>
            </a:r>
            <a:r>
              <a:rPr lang="ko-KR" altLang="en-US" sz="1600" dirty="0"/>
              <a:t>초기값은 </a:t>
            </a:r>
            <a:r>
              <a:rPr lang="en-US" altLang="ko-KR" sz="1600" dirty="0"/>
              <a:t>(0.0, 0.0, 0.0,</a:t>
            </a:r>
            <a:r>
              <a:rPr lang="ko-KR" altLang="en-US" sz="1600" dirty="0"/>
              <a:t> </a:t>
            </a:r>
            <a:r>
              <a:rPr lang="en-US" altLang="ko-KR" sz="1600" dirty="0"/>
              <a:t>1.0))</a:t>
            </a:r>
            <a:endParaRPr lang="en-US" altLang="ko-KR" sz="1600" dirty="0" smtClean="0"/>
          </a:p>
          <a:p>
            <a:pPr lvl="4" eaLnBrk="1" hangingPunct="1">
              <a:lnSpc>
                <a:spcPct val="80000"/>
              </a:lnSpc>
            </a:pPr>
            <a:r>
              <a:rPr lang="en-US" altLang="ko-KR" sz="1600" dirty="0" smtClean="0"/>
              <a:t>GL_AMBIENT_AND_DIFFUSE: </a:t>
            </a:r>
            <a:r>
              <a:rPr lang="ko-KR" altLang="en-US" sz="1600" dirty="0" smtClean="0"/>
              <a:t>주변 반사와 산란 반사에 대한 </a:t>
            </a:r>
            <a:r>
              <a:rPr lang="ko-KR" altLang="en-US" sz="1600" dirty="0" err="1" smtClean="0"/>
              <a:t>물체색</a:t>
            </a:r>
            <a:endParaRPr lang="en-US" altLang="ko-KR" sz="1600" dirty="0" smtClean="0"/>
          </a:p>
          <a:p>
            <a:pPr lvl="3" eaLnBrk="1" hangingPunct="1">
              <a:lnSpc>
                <a:spcPct val="80000"/>
              </a:lnSpc>
            </a:pPr>
            <a:r>
              <a:rPr lang="en-US" altLang="ko-KR" sz="1600" dirty="0" err="1" smtClean="0"/>
              <a:t>params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pname</a:t>
            </a:r>
            <a:r>
              <a:rPr lang="ko-KR" altLang="en-US" sz="1600" dirty="0" smtClean="0"/>
              <a:t>으로 설정된 인자의 값</a:t>
            </a:r>
          </a:p>
          <a:p>
            <a:pPr lvl="2" eaLnBrk="1" hangingPunct="1">
              <a:lnSpc>
                <a:spcPct val="80000"/>
              </a:lnSpc>
            </a:pPr>
            <a:endParaRPr lang="en-US" altLang="ko-KR" sz="2000" dirty="0" smtClean="0"/>
          </a:p>
        </p:txBody>
      </p:sp>
      <p:sp>
        <p:nvSpPr>
          <p:cNvPr id="256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52B8D8-5218-4D66-9B43-D813316E7568}" type="slidenum">
              <a:rPr lang="en-US" altLang="ko-KR" smtClean="0">
                <a:latin typeface="굴림" charset="-127"/>
                <a:ea typeface="굴림" charset="-127"/>
              </a:rPr>
              <a:pPr/>
              <a:t>28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재질 속성 정하기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lvl="1" eaLnBrk="1" hangingPunct="1">
              <a:buFont typeface="Wingdings 2" pitchFamily="18" charset="2"/>
              <a:buNone/>
              <a:defRPr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GLfloat</a:t>
            </a:r>
            <a:r>
              <a:rPr lang="en-US" altLang="ko-KR" sz="1800" dirty="0" smtClean="0"/>
              <a:t> gray[] = {0.75f, 0.75f, 0.75f, 1.0f};</a:t>
            </a:r>
          </a:p>
          <a:p>
            <a:pPr lvl="1">
              <a:buNone/>
              <a:defRPr/>
            </a:pPr>
            <a:r>
              <a:rPr lang="en-US" altLang="ko-KR" sz="1800" dirty="0" smtClean="0"/>
              <a:t>	</a:t>
            </a:r>
            <a:r>
              <a:rPr lang="en-US" altLang="ko-KR" sz="1800" dirty="0" err="1"/>
              <a:t>GLfloat</a:t>
            </a:r>
            <a:r>
              <a:rPr lang="en-US" altLang="ko-KR" sz="1800" dirty="0"/>
              <a:t>  </a:t>
            </a:r>
            <a:r>
              <a:rPr lang="en-US" altLang="ko-KR" sz="1800" dirty="0" err="1"/>
              <a:t>specref</a:t>
            </a:r>
            <a:r>
              <a:rPr lang="en-US" altLang="ko-KR" sz="1800" dirty="0"/>
              <a:t>[] =  { 1.0f, 1.0f, 1.0f, 1.0f };</a:t>
            </a:r>
          </a:p>
          <a:p>
            <a:pPr lvl="1" eaLnBrk="1" hangingPunct="1">
              <a:buFont typeface="Wingdings 2" pitchFamily="18" charset="2"/>
              <a:buNone/>
              <a:defRPr/>
            </a:pPr>
            <a:endParaRPr lang="en-US" altLang="ko-KR" sz="1800" dirty="0" smtClean="0"/>
          </a:p>
          <a:p>
            <a:pPr lvl="1" eaLnBrk="1" hangingPunct="1">
              <a:buFont typeface="Wingdings 2" pitchFamily="18" charset="2"/>
              <a:buNone/>
              <a:defRPr/>
            </a:pPr>
            <a:endParaRPr lang="en-US" altLang="ko-KR" sz="1800" dirty="0" smtClean="0"/>
          </a:p>
          <a:p>
            <a:pPr marL="719138" lvl="1" indent="-261938" eaLnBrk="1" hangingPunct="1">
              <a:buFont typeface="Wingdings 2" pitchFamily="18" charset="2"/>
              <a:buNone/>
              <a:defRPr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glMaterialfv</a:t>
            </a:r>
            <a:r>
              <a:rPr lang="en-US" altLang="ko-KR" sz="1800" dirty="0" smtClean="0"/>
              <a:t> (GL_FRONT, GL_AMBIENT_AND_DIFFUSE,  gray);</a:t>
            </a:r>
          </a:p>
          <a:p>
            <a:pPr marL="719138" lvl="1" indent="-261938">
              <a:buNone/>
              <a:defRPr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glMaterialfv</a:t>
            </a:r>
            <a:r>
              <a:rPr lang="en-US" altLang="ko-KR" sz="1800" dirty="0" smtClean="0"/>
              <a:t>(GL_FRONT</a:t>
            </a:r>
            <a:r>
              <a:rPr lang="en-US" altLang="ko-KR" sz="1800" dirty="0"/>
              <a:t>, GL_SPECULAR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specref</a:t>
            </a:r>
            <a:r>
              <a:rPr lang="en-US" altLang="ko-KR" sz="1800" dirty="0"/>
              <a:t>);</a:t>
            </a:r>
          </a:p>
          <a:p>
            <a:pPr lvl="1">
              <a:buNone/>
              <a:defRPr/>
            </a:pPr>
            <a:r>
              <a:rPr lang="en-US" altLang="ko-KR" sz="1800" dirty="0"/>
              <a:t>   </a:t>
            </a:r>
            <a:r>
              <a:rPr lang="en-US" altLang="ko-KR" sz="1800" dirty="0" err="1" smtClean="0"/>
              <a:t>glMateriali</a:t>
            </a:r>
            <a:r>
              <a:rPr lang="en-US" altLang="ko-KR" sz="1800" dirty="0" smtClean="0"/>
              <a:t>(GL_FRONT</a:t>
            </a:r>
            <a:r>
              <a:rPr lang="en-US" altLang="ko-KR" sz="1800" dirty="0"/>
              <a:t>, </a:t>
            </a:r>
            <a:r>
              <a:rPr lang="en-US" altLang="ko-KR" sz="1800" dirty="0" smtClean="0"/>
              <a:t> GL_SHININESS, 64);</a:t>
            </a:r>
            <a:r>
              <a:rPr lang="en-US" altLang="ko-KR" sz="1800" dirty="0"/>
              <a:t>	</a:t>
            </a:r>
            <a:endParaRPr lang="en-US" altLang="ko-KR" sz="1800" dirty="0" smtClean="0"/>
          </a:p>
          <a:p>
            <a:pPr marL="719138" lvl="1" indent="-261938">
              <a:buNone/>
              <a:defRPr/>
            </a:pPr>
            <a:r>
              <a:rPr lang="en-US" altLang="ko-KR" sz="1800" dirty="0"/>
              <a:t>	</a:t>
            </a:r>
            <a:r>
              <a:rPr lang="en-US" altLang="ko-KR" sz="1800" dirty="0" err="1" smtClean="0"/>
              <a:t>glBegin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(GL_TRIANGLES);</a:t>
            </a:r>
          </a:p>
          <a:p>
            <a:pPr lvl="4" eaLnBrk="1" hangingPunct="1">
              <a:buFont typeface="Wingdings 2" pitchFamily="18" charset="2"/>
              <a:buNone/>
              <a:defRPr/>
            </a:pPr>
            <a:r>
              <a:rPr lang="en-US" altLang="ko-KR" sz="1800" dirty="0" smtClean="0"/>
              <a:t>glVertex3f (-15.0f, 0.0f, 30.0f);</a:t>
            </a:r>
          </a:p>
          <a:p>
            <a:pPr lvl="4" eaLnBrk="1" hangingPunct="1">
              <a:buFont typeface="Wingdings 2" pitchFamily="18" charset="2"/>
              <a:buNone/>
              <a:defRPr/>
            </a:pPr>
            <a:r>
              <a:rPr lang="en-US" altLang="ko-KR" sz="1800" dirty="0" smtClean="0"/>
              <a:t>glVertex3f (0.0f, 15.0f, 30.0f);</a:t>
            </a:r>
          </a:p>
          <a:p>
            <a:pPr lvl="4" eaLnBrk="1" hangingPunct="1">
              <a:buFont typeface="Wingdings 2" pitchFamily="18" charset="2"/>
              <a:buNone/>
              <a:defRPr/>
            </a:pPr>
            <a:r>
              <a:rPr lang="en-US" altLang="ko-KR" sz="1800" dirty="0" smtClean="0"/>
              <a:t>glVertex3f (0.0f, 0.0f, -50.f);</a:t>
            </a:r>
          </a:p>
          <a:p>
            <a:pPr lvl="4" indent="-1338263" eaLnBrk="1" hangingPunct="1">
              <a:buFont typeface="Wingdings 2" pitchFamily="18" charset="2"/>
              <a:buNone/>
              <a:defRPr/>
            </a:pPr>
            <a:r>
              <a:rPr lang="en-US" altLang="ko-KR" sz="1800" dirty="0" err="1" smtClean="0"/>
              <a:t>glEnd</a:t>
            </a:r>
            <a:r>
              <a:rPr lang="en-US" altLang="ko-KR" sz="1800" dirty="0" smtClean="0"/>
              <a:t> ();</a:t>
            </a:r>
          </a:p>
        </p:txBody>
      </p:sp>
      <p:sp>
        <p:nvSpPr>
          <p:cNvPr id="2662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8E9D38-4A02-42DF-A326-E4141B7FF116}" type="slidenum">
              <a:rPr lang="en-US" altLang="ko-KR" smtClean="0">
                <a:latin typeface="굴림" charset="-127"/>
                <a:ea typeface="굴림" charset="-127"/>
              </a:rPr>
              <a:pPr/>
              <a:t>29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컬러와 조명 효과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714375" y="1500458"/>
            <a:ext cx="7929563" cy="517683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ko-KR" sz="2600" dirty="0" err="1" smtClean="0"/>
              <a:t>openGL</a:t>
            </a:r>
            <a:r>
              <a:rPr lang="ko-KR" altLang="en-US" sz="2600" dirty="0" smtClean="0"/>
              <a:t>에서의 컬러 모델</a:t>
            </a:r>
            <a:r>
              <a:rPr lang="en-US" altLang="ko-KR" sz="2600" dirty="0" smtClean="0"/>
              <a:t>: RGB color model</a:t>
            </a:r>
          </a:p>
          <a:p>
            <a:pPr eaLnBrk="1" hangingPunct="1">
              <a:lnSpc>
                <a:spcPct val="80000"/>
              </a:lnSpc>
            </a:pPr>
            <a:endParaRPr lang="en-US" altLang="ko-KR" sz="2600" dirty="0" smtClean="0"/>
          </a:p>
          <a:p>
            <a:pPr eaLnBrk="1" hangingPunct="1">
              <a:lnSpc>
                <a:spcPct val="80000"/>
              </a:lnSpc>
            </a:pPr>
            <a:endParaRPr lang="en-US" altLang="ko-KR" sz="2600" dirty="0" smtClean="0"/>
          </a:p>
          <a:p>
            <a:pPr eaLnBrk="1" hangingPunct="1">
              <a:lnSpc>
                <a:spcPct val="80000"/>
              </a:lnSpc>
            </a:pPr>
            <a:endParaRPr lang="en-US" altLang="ko-KR" sz="2600" dirty="0" smtClean="0"/>
          </a:p>
          <a:p>
            <a:pPr eaLnBrk="1" hangingPunct="1">
              <a:lnSpc>
                <a:spcPct val="80000"/>
              </a:lnSpc>
            </a:pPr>
            <a:endParaRPr lang="en-US" altLang="ko-KR" sz="2600" dirty="0" smtClean="0"/>
          </a:p>
          <a:p>
            <a:pPr eaLnBrk="1" hangingPunct="1">
              <a:lnSpc>
                <a:spcPct val="80000"/>
              </a:lnSpc>
            </a:pPr>
            <a:endParaRPr lang="en-US" altLang="ko-KR" sz="2600" dirty="0" smtClean="0"/>
          </a:p>
          <a:p>
            <a:pPr eaLnBrk="1" hangingPunct="1">
              <a:lnSpc>
                <a:spcPct val="80000"/>
              </a:lnSpc>
            </a:pPr>
            <a:endParaRPr lang="en-US" altLang="ko-KR" sz="2600" dirty="0" smtClean="0"/>
          </a:p>
          <a:p>
            <a:pPr eaLnBrk="1" hangingPunct="1">
              <a:lnSpc>
                <a:spcPct val="80000"/>
              </a:lnSpc>
            </a:pPr>
            <a:endParaRPr lang="en-US" altLang="ko-KR" sz="2600" dirty="0" smtClean="0"/>
          </a:p>
          <a:p>
            <a:pPr eaLnBrk="1" hangingPunct="1">
              <a:lnSpc>
                <a:spcPct val="80000"/>
              </a:lnSpc>
            </a:pPr>
            <a:endParaRPr lang="en-US" altLang="ko-KR" sz="2600" dirty="0" smtClean="0"/>
          </a:p>
          <a:p>
            <a:pPr eaLnBrk="1" hangingPunct="1">
              <a:lnSpc>
                <a:spcPct val="80000"/>
              </a:lnSpc>
            </a:pPr>
            <a:endParaRPr lang="en-US" altLang="ko-KR" sz="2600" dirty="0" smtClean="0"/>
          </a:p>
          <a:p>
            <a:pPr eaLnBrk="1" hangingPunct="1">
              <a:lnSpc>
                <a:spcPct val="80000"/>
              </a:lnSpc>
            </a:pPr>
            <a:endParaRPr lang="en-US" altLang="ko-KR" sz="2600" dirty="0" smtClean="0"/>
          </a:p>
          <a:p>
            <a:pPr eaLnBrk="1" hangingPunct="1">
              <a:lnSpc>
                <a:spcPct val="80000"/>
              </a:lnSpc>
            </a:pPr>
            <a:endParaRPr lang="en-US" altLang="ko-KR" sz="2600" dirty="0" smtClean="0"/>
          </a:p>
          <a:p>
            <a:pPr eaLnBrk="1" hangingPunct="1">
              <a:lnSpc>
                <a:spcPct val="80000"/>
              </a:lnSpc>
            </a:pPr>
            <a:endParaRPr lang="en-US" altLang="ko-KR" sz="2600" dirty="0" smtClean="0"/>
          </a:p>
        </p:txBody>
      </p:sp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22CBDB-CC6E-4EA8-8B52-96D77C620FAF}" type="slidenum">
              <a:rPr lang="en-US" altLang="ko-KR" smtClean="0">
                <a:latin typeface="굴림" charset="-127"/>
                <a:ea typeface="굴림" charset="-127"/>
              </a:rPr>
              <a:pPr/>
              <a:t>3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1949451" y="2189844"/>
            <a:ext cx="4365626" cy="2937113"/>
            <a:chOff x="4801508" y="1569357"/>
            <a:chExt cx="4365626" cy="2937113"/>
          </a:xfrm>
        </p:grpSpPr>
        <p:cxnSp>
          <p:nvCxnSpPr>
            <p:cNvPr id="25" name="직선 화살표 연결선 24"/>
            <p:cNvCxnSpPr/>
            <p:nvPr/>
          </p:nvCxnSpPr>
          <p:spPr>
            <a:xfrm rot="16200000" flipH="1">
              <a:off x="7358082" y="3253466"/>
              <a:ext cx="1071570" cy="10715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rot="10800000" flipV="1">
              <a:off x="5429256" y="3286124"/>
              <a:ext cx="1928826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rot="5400000" flipH="1" flipV="1">
              <a:off x="6571272" y="2498521"/>
              <a:ext cx="1570842" cy="43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/>
            <p:cNvGrpSpPr/>
            <p:nvPr/>
          </p:nvGrpSpPr>
          <p:grpSpPr>
            <a:xfrm>
              <a:off x="4801508" y="1569357"/>
              <a:ext cx="4365626" cy="2937113"/>
              <a:chOff x="4801508" y="1569357"/>
              <a:chExt cx="4365626" cy="2937113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4801508" y="1569357"/>
                <a:ext cx="4365626" cy="2937113"/>
                <a:chOff x="4801508" y="1569357"/>
                <a:chExt cx="4365626" cy="2937113"/>
              </a:xfrm>
            </p:grpSpPr>
            <p:sp>
              <p:nvSpPr>
                <p:cNvPr id="4101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7193643" y="1569357"/>
                  <a:ext cx="393700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 sz="1400" dirty="0">
                      <a:latin typeface="HY헤드라인M" pitchFamily="18" charset="-127"/>
                      <a:ea typeface="HY헤드라인M" pitchFamily="18" charset="-127"/>
                    </a:rPr>
                    <a:t>G</a:t>
                  </a:r>
                </a:p>
              </p:txBody>
            </p:sp>
            <p:grpSp>
              <p:nvGrpSpPr>
                <p:cNvPr id="2" name="Group 5"/>
                <p:cNvGrpSpPr>
                  <a:grpSpLocks/>
                </p:cNvGrpSpPr>
                <p:nvPr/>
              </p:nvGrpSpPr>
              <p:grpSpPr bwMode="auto">
                <a:xfrm>
                  <a:off x="4801508" y="1577527"/>
                  <a:ext cx="4365626" cy="2928943"/>
                  <a:chOff x="3940" y="924"/>
                  <a:chExt cx="2750" cy="1845"/>
                </a:xfrm>
              </p:grpSpPr>
              <p:sp>
                <p:nvSpPr>
                  <p:cNvPr id="4112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10" y="2117"/>
                    <a:ext cx="248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ko-KR" sz="1400" dirty="0">
                        <a:latin typeface="HY헤드라인M" pitchFamily="18" charset="-127"/>
                        <a:ea typeface="HY헤드라인M" pitchFamily="18" charset="-127"/>
                      </a:rPr>
                      <a:t>R</a:t>
                    </a:r>
                  </a:p>
                </p:txBody>
              </p:sp>
              <p:sp>
                <p:nvSpPr>
                  <p:cNvPr id="4113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60" y="2575"/>
                    <a:ext cx="248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ko-KR" sz="1400" dirty="0">
                        <a:latin typeface="HY헤드라인M" pitchFamily="18" charset="-127"/>
                        <a:ea typeface="HY헤드라인M" pitchFamily="18" charset="-127"/>
                      </a:rPr>
                      <a:t>B</a:t>
                    </a:r>
                  </a:p>
                </p:txBody>
              </p:sp>
              <p:sp>
                <p:nvSpPr>
                  <p:cNvPr id="4114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2" y="1223"/>
                    <a:ext cx="544" cy="32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ko-KR" sz="1400" dirty="0">
                        <a:latin typeface="HY헤드라인M" pitchFamily="18" charset="-127"/>
                        <a:ea typeface="HY헤드라인M" pitchFamily="18" charset="-127"/>
                      </a:rPr>
                      <a:t>Yellow (</a:t>
                    </a:r>
                    <a:r>
                      <a:rPr lang="ko-KR" altLang="en-US" sz="1400" dirty="0">
                        <a:latin typeface="HY헤드라인M" pitchFamily="18" charset="-127"/>
                        <a:ea typeface="HY헤드라인M" pitchFamily="18" charset="-127"/>
                      </a:rPr>
                      <a:t>황색</a:t>
                    </a:r>
                    <a:r>
                      <a:rPr lang="en-US" altLang="ko-KR" sz="1400" dirty="0">
                        <a:latin typeface="HY헤드라인M" pitchFamily="18" charset="-127"/>
                        <a:ea typeface="HY헤드라인M" pitchFamily="18" charset="-127"/>
                      </a:rPr>
                      <a:t>)</a:t>
                    </a:r>
                  </a:p>
                </p:txBody>
              </p:sp>
              <p:sp>
                <p:nvSpPr>
                  <p:cNvPr id="4115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46" y="1448"/>
                    <a:ext cx="544" cy="32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ko-KR" sz="1400" dirty="0">
                        <a:latin typeface="HY헤드라인M" pitchFamily="18" charset="-127"/>
                        <a:ea typeface="HY헤드라인M" pitchFamily="18" charset="-127"/>
                      </a:rPr>
                      <a:t>Cyan (</a:t>
                    </a:r>
                    <a:r>
                      <a:rPr lang="ko-KR" altLang="en-US" sz="1400" dirty="0">
                        <a:latin typeface="HY헤드라인M" pitchFamily="18" charset="-127"/>
                        <a:ea typeface="HY헤드라인M" pitchFamily="18" charset="-127"/>
                      </a:rPr>
                      <a:t>청록색</a:t>
                    </a:r>
                    <a:r>
                      <a:rPr lang="en-US" altLang="ko-KR" sz="1400" dirty="0">
                        <a:latin typeface="HY헤드라인M" pitchFamily="18" charset="-127"/>
                        <a:ea typeface="HY헤드라인M" pitchFamily="18" charset="-127"/>
                      </a:rPr>
                      <a:t>)</a:t>
                    </a:r>
                  </a:p>
                </p:txBody>
              </p:sp>
              <p:sp>
                <p:nvSpPr>
                  <p:cNvPr id="4116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19" y="2443"/>
                    <a:ext cx="640" cy="32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ko-KR" sz="1400" dirty="0">
                        <a:latin typeface="HY헤드라인M" pitchFamily="18" charset="-127"/>
                        <a:ea typeface="HY헤드라인M" pitchFamily="18" charset="-127"/>
                      </a:rPr>
                      <a:t>Magenta (</a:t>
                    </a:r>
                    <a:r>
                      <a:rPr lang="ko-KR" altLang="en-US" sz="1400" dirty="0">
                        <a:latin typeface="HY헤드라인M" pitchFamily="18" charset="-127"/>
                        <a:ea typeface="HY헤드라인M" pitchFamily="18" charset="-127"/>
                      </a:rPr>
                      <a:t>자홍색</a:t>
                    </a:r>
                    <a:r>
                      <a:rPr lang="en-US" altLang="ko-KR" sz="1400" dirty="0">
                        <a:latin typeface="HY헤드라인M" pitchFamily="18" charset="-127"/>
                        <a:ea typeface="HY헤드라인M" pitchFamily="18" charset="-127"/>
                      </a:rPr>
                      <a:t>)</a:t>
                    </a:r>
                  </a:p>
                </p:txBody>
              </p:sp>
              <p:sp>
                <p:nvSpPr>
                  <p:cNvPr id="4117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26" y="924"/>
                    <a:ext cx="544" cy="32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ko-KR" sz="1400" dirty="0">
                        <a:latin typeface="HY헤드라인M" pitchFamily="18" charset="-127"/>
                        <a:ea typeface="HY헤드라인M" pitchFamily="18" charset="-127"/>
                      </a:rPr>
                      <a:t>Black (</a:t>
                    </a:r>
                    <a:r>
                      <a:rPr lang="ko-KR" altLang="en-US" sz="1400" dirty="0">
                        <a:latin typeface="HY헤드라인M" pitchFamily="18" charset="-127"/>
                        <a:ea typeface="HY헤드라인M" pitchFamily="18" charset="-127"/>
                      </a:rPr>
                      <a:t>검정색</a:t>
                    </a:r>
                    <a:r>
                      <a:rPr lang="en-US" altLang="ko-KR" sz="1400" dirty="0">
                        <a:latin typeface="HY헤드라인M" pitchFamily="18" charset="-127"/>
                        <a:ea typeface="HY헤드라인M" pitchFamily="18" charset="-127"/>
                      </a:rPr>
                      <a:t>)</a:t>
                    </a:r>
                  </a:p>
                </p:txBody>
              </p:sp>
              <p:sp>
                <p:nvSpPr>
                  <p:cNvPr id="4118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40" y="1642"/>
                    <a:ext cx="544" cy="32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ko-KR" sz="1400" dirty="0">
                        <a:latin typeface="HY헤드라인M" pitchFamily="18" charset="-127"/>
                        <a:ea typeface="HY헤드라인M" pitchFamily="18" charset="-127"/>
                      </a:rPr>
                      <a:t>White (</a:t>
                    </a:r>
                    <a:r>
                      <a:rPr lang="ko-KR" altLang="en-US" sz="1400" dirty="0">
                        <a:latin typeface="HY헤드라인M" pitchFamily="18" charset="-127"/>
                        <a:ea typeface="HY헤드라인M" pitchFamily="18" charset="-127"/>
                      </a:rPr>
                      <a:t>흰색</a:t>
                    </a:r>
                    <a:r>
                      <a:rPr lang="en-US" altLang="ko-KR" sz="1400" dirty="0">
                        <a:latin typeface="HY헤드라인M" pitchFamily="18" charset="-127"/>
                        <a:ea typeface="HY헤드라인M" pitchFamily="18" charset="-127"/>
                      </a:rPr>
                      <a:t>)</a:t>
                    </a:r>
                  </a:p>
                </p:txBody>
              </p:sp>
            </p:grpSp>
            <p:sp>
              <p:nvSpPr>
                <p:cNvPr id="410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526315" y="3628571"/>
                  <a:ext cx="591456" cy="4100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800"/>
                    </a:lnSpc>
                    <a:spcBef>
                      <a:spcPct val="50000"/>
                    </a:spcBef>
                  </a:pPr>
                  <a:r>
                    <a:rPr lang="en-US" altLang="ko-KR" sz="1400" dirty="0">
                      <a:latin typeface="HY헤드라인M" pitchFamily="18" charset="-127"/>
                      <a:ea typeface="HY헤드라인M" pitchFamily="18" charset="-127"/>
                    </a:rPr>
                    <a:t>Red </a:t>
                  </a:r>
                  <a:endParaRPr lang="en-US" altLang="ko-KR" sz="1400" dirty="0" smtClean="0">
                    <a:latin typeface="HY헤드라인M" pitchFamily="18" charset="-127"/>
                    <a:ea typeface="HY헤드라인M" pitchFamily="18" charset="-127"/>
                  </a:endParaRPr>
                </a:p>
                <a:p>
                  <a:pPr>
                    <a:lnSpc>
                      <a:spcPts val="800"/>
                    </a:lnSpc>
                    <a:spcBef>
                      <a:spcPct val="50000"/>
                    </a:spcBef>
                  </a:pPr>
                  <a:r>
                    <a:rPr lang="en-US" altLang="ko-KR" sz="1400" dirty="0" smtClean="0">
                      <a:latin typeface="HY헤드라인M" pitchFamily="18" charset="-127"/>
                      <a:ea typeface="HY헤드라인M" pitchFamily="18" charset="-127"/>
                    </a:rPr>
                    <a:t>(</a:t>
                  </a:r>
                  <a:r>
                    <a:rPr lang="ko-KR" altLang="en-US" sz="1400" dirty="0">
                      <a:latin typeface="HY헤드라인M" pitchFamily="18" charset="-127"/>
                      <a:ea typeface="HY헤드라인M" pitchFamily="18" charset="-127"/>
                    </a:rPr>
                    <a:t>적색</a:t>
                  </a:r>
                  <a:r>
                    <a:rPr lang="en-US" altLang="ko-KR" sz="1400" dirty="0" smtClean="0">
                      <a:latin typeface="HY헤드라인M" pitchFamily="18" charset="-127"/>
                      <a:ea typeface="HY헤드라인M" pitchFamily="18" charset="-127"/>
                    </a:rPr>
                    <a:t>)</a:t>
                  </a:r>
                  <a:endParaRPr lang="en-US" altLang="ko-KR" sz="1400" dirty="0">
                    <a:latin typeface="HY헤드라인M" pitchFamily="18" charset="-127"/>
                    <a:ea typeface="HY헤드라인M" pitchFamily="18" charset="-127"/>
                  </a:endParaRPr>
                </a:p>
              </p:txBody>
            </p:sp>
            <p:sp>
              <p:nvSpPr>
                <p:cNvPr id="410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7674429" y="1580243"/>
                  <a:ext cx="881743" cy="523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 sz="1400" dirty="0">
                      <a:latin typeface="HY헤드라인M" pitchFamily="18" charset="-127"/>
                      <a:ea typeface="HY헤드라인M" pitchFamily="18" charset="-127"/>
                    </a:rPr>
                    <a:t>Green     (</a:t>
                  </a:r>
                  <a:r>
                    <a:rPr lang="ko-KR" altLang="en-US" sz="1400" dirty="0">
                      <a:latin typeface="HY헤드라인M" pitchFamily="18" charset="-127"/>
                      <a:ea typeface="HY헤드라인M" pitchFamily="18" charset="-127"/>
                    </a:rPr>
                    <a:t>녹색</a:t>
                  </a:r>
                  <a:r>
                    <a:rPr lang="en-US" altLang="ko-KR" sz="1400" dirty="0">
                      <a:latin typeface="HY헤드라인M" pitchFamily="18" charset="-127"/>
                      <a:ea typeface="HY헤드라인M" pitchFamily="18" charset="-127"/>
                    </a:rPr>
                    <a:t>)</a:t>
                  </a:r>
                </a:p>
              </p:txBody>
            </p:sp>
            <p:sp>
              <p:nvSpPr>
                <p:cNvPr id="410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316686" y="3325586"/>
                  <a:ext cx="685800" cy="523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 sz="1400" dirty="0">
                      <a:latin typeface="HY헤드라인M" pitchFamily="18" charset="-127"/>
                      <a:ea typeface="HY헤드라인M" pitchFamily="18" charset="-127"/>
                    </a:rPr>
                    <a:t>Blue    (</a:t>
                  </a:r>
                  <a:r>
                    <a:rPr lang="ko-KR" altLang="en-US" sz="1400" dirty="0">
                      <a:latin typeface="HY헤드라인M" pitchFamily="18" charset="-127"/>
                      <a:ea typeface="HY헤드라인M" pitchFamily="18" charset="-127"/>
                    </a:rPr>
                    <a:t>청색</a:t>
                  </a:r>
                  <a:r>
                    <a:rPr lang="en-US" altLang="ko-KR" sz="1400" dirty="0">
                      <a:latin typeface="HY헤드라인M" pitchFamily="18" charset="-127"/>
                      <a:ea typeface="HY헤드라인M" pitchFamily="18" charset="-127"/>
                    </a:rPr>
                    <a:t>)</a:t>
                  </a:r>
                </a:p>
              </p:txBody>
            </p:sp>
          </p:grpSp>
          <p:pic>
            <p:nvPicPr>
              <p:cNvPr id="23" name="그림 22" descr="200px-RGB_color_solid_cube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143636" y="2143116"/>
                <a:ext cx="1905000" cy="190500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재질 속성 정하기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263611" y="1586258"/>
            <a:ext cx="8550875" cy="4525963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ko-KR" sz="2200" b="1" dirty="0" err="1" smtClean="0">
                <a:solidFill>
                  <a:srgbClr val="0000FF"/>
                </a:solidFill>
              </a:rPr>
              <a:t>glColorMaterial</a:t>
            </a:r>
            <a:r>
              <a:rPr lang="en-US" altLang="ko-KR" sz="2200" dirty="0" smtClean="0"/>
              <a:t>: </a:t>
            </a:r>
            <a:r>
              <a:rPr lang="en-US" altLang="ko-KR" sz="2200" dirty="0" err="1" smtClean="0"/>
              <a:t>glMaterial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함수를 호출하지 않고</a:t>
            </a:r>
            <a:r>
              <a:rPr lang="en-US" altLang="ko-KR" sz="2200" dirty="0" smtClean="0"/>
              <a:t>, </a:t>
            </a:r>
            <a:r>
              <a:rPr lang="en-US" altLang="ko-KR" sz="2200" dirty="0" err="1" smtClean="0"/>
              <a:t>glColor</a:t>
            </a:r>
            <a:r>
              <a:rPr lang="ko-KR" altLang="en-US" sz="2200" dirty="0" smtClean="0"/>
              <a:t>를 이용하여 재질 색을 설정</a:t>
            </a:r>
            <a:r>
              <a:rPr lang="en-US" altLang="ko-KR" sz="2200" dirty="0" smtClean="0"/>
              <a:t>.  </a:t>
            </a:r>
            <a:r>
              <a:rPr lang="ko-KR" altLang="en-US" sz="2200" dirty="0" smtClean="0"/>
              <a:t>현재 색대로</a:t>
            </a:r>
            <a:r>
              <a:rPr lang="en-US" altLang="ko-KR" sz="2200" dirty="0" smtClean="0"/>
              <a:t>(</a:t>
            </a:r>
            <a:r>
              <a:rPr lang="en-US" altLang="ko-KR" sz="2200" dirty="0" err="1" smtClean="0"/>
              <a:t>glColor</a:t>
            </a:r>
            <a:r>
              <a:rPr lang="ko-KR" altLang="en-US" sz="2200" dirty="0" smtClean="0"/>
              <a:t>로 설정된 색상</a:t>
            </a:r>
            <a:r>
              <a:rPr lang="en-US" altLang="ko-KR" sz="2200" dirty="0" smtClean="0"/>
              <a:t>) </a:t>
            </a:r>
            <a:r>
              <a:rPr lang="ko-KR" altLang="en-US" sz="2200" dirty="0" smtClean="0"/>
              <a:t>재질 속성을 설정</a:t>
            </a:r>
            <a:r>
              <a:rPr lang="en-US" altLang="ko-KR" sz="2200" dirty="0" smtClean="0"/>
              <a:t>.</a:t>
            </a:r>
            <a:r>
              <a:rPr lang="en-US" altLang="ko-KR" dirty="0" smtClean="0"/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2000" dirty="0" err="1" smtClean="0">
                <a:solidFill>
                  <a:srgbClr val="FF0000"/>
                </a:solidFill>
              </a:rPr>
              <a:t>glEnable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</a:rPr>
              <a:t>함수로 </a:t>
            </a:r>
            <a:r>
              <a:rPr lang="en-US" altLang="ko-KR" sz="2000" dirty="0" smtClean="0">
                <a:solidFill>
                  <a:srgbClr val="FF0000"/>
                </a:solidFill>
              </a:rPr>
              <a:t>GL_COLOR_MATERIAL </a:t>
            </a:r>
            <a:r>
              <a:rPr lang="ko-KR" altLang="en-US" sz="2000" dirty="0" smtClean="0">
                <a:solidFill>
                  <a:srgbClr val="FF0000"/>
                </a:solidFill>
              </a:rPr>
              <a:t>설정하고 사용</a:t>
            </a:r>
          </a:p>
          <a:p>
            <a:pPr lvl="2" eaLnBrk="1" hangingPunct="1">
              <a:lnSpc>
                <a:spcPct val="80000"/>
              </a:lnSpc>
            </a:pPr>
            <a:endParaRPr lang="ko-KR" altLang="en-US" sz="20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altLang="ko-KR" sz="2000" dirty="0" err="1" smtClean="0"/>
              <a:t>glColorMaterial</a:t>
            </a:r>
            <a:r>
              <a:rPr lang="en-US" altLang="ko-KR" sz="2000" dirty="0" smtClean="0"/>
              <a:t> (</a:t>
            </a:r>
            <a:r>
              <a:rPr lang="en-US" altLang="ko-KR" sz="2000" dirty="0" err="1" smtClean="0"/>
              <a:t>GLenum</a:t>
            </a:r>
            <a:r>
              <a:rPr lang="en-US" altLang="ko-KR" sz="2000" dirty="0" smtClean="0"/>
              <a:t> face, </a:t>
            </a:r>
            <a:r>
              <a:rPr lang="en-US" altLang="ko-KR" sz="2000" dirty="0" err="1" smtClean="0"/>
              <a:t>GLenum</a:t>
            </a:r>
            <a:r>
              <a:rPr lang="en-US" altLang="ko-KR" sz="2000" dirty="0" smtClean="0"/>
              <a:t> mode);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2000" dirty="0" smtClean="0"/>
              <a:t>Parameter</a:t>
            </a:r>
            <a:r>
              <a:rPr lang="en-US" altLang="ko-KR" dirty="0" smtClean="0"/>
              <a:t>: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ko-KR" sz="1800" dirty="0" smtClean="0"/>
              <a:t>Face: </a:t>
            </a:r>
            <a:r>
              <a:rPr lang="ko-KR" altLang="en-US" sz="1800" dirty="0" smtClean="0"/>
              <a:t>현재 설정할 면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ko-KR" sz="1800" dirty="0" smtClean="0"/>
              <a:t>GL_FRONT / GL_BACK / GL_FRONT_AND_BACK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ko-KR" sz="1800" dirty="0" smtClean="0"/>
              <a:t>Mode: </a:t>
            </a:r>
            <a:r>
              <a:rPr lang="ko-KR" altLang="en-US" sz="1800" dirty="0" smtClean="0"/>
              <a:t>어떤 재질 속성이 현재 색상 설정의 영향을 받을 것인지를 결정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ko-KR" sz="1800" dirty="0" smtClean="0"/>
              <a:t>GL_EMISSION / GL_AMBIENT / GL_DIFFUSE / GL_SPECULAR / GL_AMBIENT_AND_DIFFUSE</a:t>
            </a:r>
          </a:p>
        </p:txBody>
      </p:sp>
      <p:sp>
        <p:nvSpPr>
          <p:cNvPr id="2765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06F7AD-573B-4A39-97FD-75231528B769}" type="slidenum">
              <a:rPr lang="en-US" altLang="ko-KR" smtClean="0">
                <a:latin typeface="굴림" charset="-127"/>
                <a:ea typeface="굴림" charset="-127"/>
              </a:rPr>
              <a:pPr/>
              <a:t>30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재질 속성 정하기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42950" lvl="1" indent="-285750" eaLnBrk="1" hangingPunct="1">
              <a:lnSpc>
                <a:spcPct val="80000"/>
              </a:lnSpc>
            </a:pPr>
            <a:r>
              <a:rPr lang="ko-KR" altLang="en-US" sz="1900" dirty="0" smtClean="0"/>
              <a:t>예</a:t>
            </a:r>
            <a:r>
              <a:rPr lang="en-US" altLang="ko-KR" sz="1900" dirty="0" smtClean="0"/>
              <a:t>)</a:t>
            </a:r>
          </a:p>
          <a:p>
            <a:pPr marL="742950" lvl="1" indent="-28575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900" dirty="0" smtClean="0"/>
              <a:t>		</a:t>
            </a:r>
            <a:r>
              <a:rPr lang="en-US" altLang="ko-KR" sz="1500" dirty="0" err="1" smtClean="0"/>
              <a:t>GLfloat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ambientLight</a:t>
            </a:r>
            <a:r>
              <a:rPr lang="en-US" altLang="ko-KR" sz="1500" dirty="0" smtClean="0"/>
              <a:t>[] = {1.0f, 1.0f, 1.0f, 1.0f};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ko-KR" sz="1500" dirty="0" smtClean="0"/>
              <a:t>		</a:t>
            </a:r>
            <a:r>
              <a:rPr lang="en-US" altLang="ko-KR" sz="1600" dirty="0" err="1"/>
              <a:t>GLfloat</a:t>
            </a:r>
            <a:r>
              <a:rPr lang="en-US" altLang="ko-KR" sz="1600" dirty="0"/>
              <a:t>  </a:t>
            </a:r>
            <a:r>
              <a:rPr lang="en-US" altLang="ko-KR" sz="1600" dirty="0" err="1"/>
              <a:t>specref</a:t>
            </a:r>
            <a:r>
              <a:rPr lang="en-US" altLang="ko-KR" sz="1600" dirty="0"/>
              <a:t>[] =  { 1.0f, 1.0f, 1.0f, 1.0f };</a:t>
            </a:r>
          </a:p>
          <a:p>
            <a:pPr marL="742950" lvl="1" indent="-285750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ko-KR" sz="1500" dirty="0" smtClean="0"/>
          </a:p>
          <a:p>
            <a:pPr marL="742950" lvl="1" indent="-28575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500" dirty="0" smtClean="0"/>
              <a:t>	</a:t>
            </a:r>
            <a:r>
              <a:rPr lang="en-US" altLang="ko-KR" sz="1500" dirty="0" smtClean="0">
                <a:solidFill>
                  <a:srgbClr val="C00000"/>
                </a:solidFill>
              </a:rPr>
              <a:t>// </a:t>
            </a:r>
            <a:r>
              <a:rPr lang="ko-KR" altLang="en-US" sz="1500" dirty="0" smtClean="0">
                <a:solidFill>
                  <a:srgbClr val="C00000"/>
                </a:solidFill>
              </a:rPr>
              <a:t>조명 효과를 설정한다</a:t>
            </a:r>
            <a:r>
              <a:rPr lang="en-US" altLang="ko-KR" sz="1500" dirty="0" smtClean="0">
                <a:solidFill>
                  <a:srgbClr val="C00000"/>
                </a:solidFill>
              </a:rPr>
              <a:t>.</a:t>
            </a:r>
          </a:p>
          <a:p>
            <a:pPr marL="742950" lvl="1" indent="-28575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500" dirty="0" smtClean="0"/>
              <a:t>		</a:t>
            </a:r>
            <a:r>
              <a:rPr lang="en-US" altLang="ko-KR" sz="1500" dirty="0" err="1" smtClean="0"/>
              <a:t>glEnable</a:t>
            </a:r>
            <a:r>
              <a:rPr lang="en-US" altLang="ko-KR" sz="1500" dirty="0" smtClean="0"/>
              <a:t> (GL_LIGHTING);</a:t>
            </a:r>
          </a:p>
          <a:p>
            <a:pPr marL="742950" lvl="1" indent="-28575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500" dirty="0" smtClean="0"/>
              <a:t>		</a:t>
            </a:r>
            <a:r>
              <a:rPr lang="en-US" altLang="ko-KR" sz="1500" dirty="0" err="1" smtClean="0"/>
              <a:t>glLightModelfv</a:t>
            </a:r>
            <a:r>
              <a:rPr lang="en-US" altLang="ko-KR" sz="1500" dirty="0" smtClean="0"/>
              <a:t> (GL_LIGHT_MODEL_AMBIENT, </a:t>
            </a:r>
            <a:r>
              <a:rPr lang="en-US" altLang="ko-KR" sz="1500" dirty="0" err="1" smtClean="0"/>
              <a:t>ambientLight</a:t>
            </a:r>
            <a:r>
              <a:rPr lang="en-US" altLang="ko-KR" sz="1500" dirty="0" smtClean="0"/>
              <a:t>);</a:t>
            </a:r>
          </a:p>
          <a:p>
            <a:pPr marL="742950" lvl="1" indent="-285750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ko-KR" sz="1500" dirty="0" smtClean="0"/>
          </a:p>
          <a:p>
            <a:pPr marL="742950" lvl="1" indent="-28575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500" dirty="0" smtClean="0"/>
              <a:t>	</a:t>
            </a:r>
            <a:r>
              <a:rPr lang="en-US" altLang="ko-KR" sz="1500" dirty="0" smtClean="0">
                <a:solidFill>
                  <a:srgbClr val="C00000"/>
                </a:solidFill>
              </a:rPr>
              <a:t>// </a:t>
            </a:r>
            <a:r>
              <a:rPr lang="ko-KR" altLang="en-US" sz="1500" dirty="0" smtClean="0">
                <a:solidFill>
                  <a:srgbClr val="C00000"/>
                </a:solidFill>
              </a:rPr>
              <a:t>재질 컬러 </a:t>
            </a:r>
            <a:r>
              <a:rPr lang="ko-KR" altLang="en-US" sz="1500" dirty="0" err="1" smtClean="0">
                <a:solidFill>
                  <a:srgbClr val="C00000"/>
                </a:solidFill>
              </a:rPr>
              <a:t>트래킹을</a:t>
            </a:r>
            <a:r>
              <a:rPr lang="ko-KR" altLang="en-US" sz="1500" dirty="0" smtClean="0">
                <a:solidFill>
                  <a:srgbClr val="C00000"/>
                </a:solidFill>
              </a:rPr>
              <a:t> 설정한다</a:t>
            </a:r>
            <a:r>
              <a:rPr lang="en-US" altLang="ko-KR" sz="1500" dirty="0" smtClean="0">
                <a:solidFill>
                  <a:srgbClr val="C00000"/>
                </a:solidFill>
              </a:rPr>
              <a:t>.</a:t>
            </a:r>
          </a:p>
          <a:p>
            <a:pPr marL="742950" lvl="1" indent="-28575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500" dirty="0" smtClean="0"/>
              <a:t>		</a:t>
            </a:r>
            <a:r>
              <a:rPr lang="en-US" altLang="ko-KR" sz="1500" dirty="0" err="1" smtClean="0"/>
              <a:t>glEnable</a:t>
            </a:r>
            <a:r>
              <a:rPr lang="en-US" altLang="ko-KR" sz="1500" dirty="0" smtClean="0"/>
              <a:t> (GL_COLOR_MATERIAL);</a:t>
            </a:r>
          </a:p>
          <a:p>
            <a:pPr marL="742950" lvl="1" indent="-28575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500" dirty="0" smtClean="0"/>
              <a:t>		</a:t>
            </a:r>
            <a:r>
              <a:rPr lang="en-US" altLang="ko-KR" sz="1500" dirty="0" err="1" smtClean="0"/>
              <a:t>glColorMaterial</a:t>
            </a:r>
            <a:r>
              <a:rPr lang="en-US" altLang="ko-KR" sz="1500" dirty="0" smtClean="0"/>
              <a:t> (GL_FRONT, GL_AMBIENT_AND_DIFFUSE);</a:t>
            </a:r>
          </a:p>
          <a:p>
            <a:pPr marL="742950" lvl="1" indent="-285750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ko-KR" sz="1500" dirty="0" smtClean="0"/>
          </a:p>
          <a:p>
            <a:pPr marL="742950" lvl="1" indent="-285750">
              <a:lnSpc>
                <a:spcPct val="80000"/>
              </a:lnSpc>
              <a:buNone/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		</a:t>
            </a:r>
            <a:r>
              <a:rPr lang="en-US" altLang="ko-KR" sz="1500" dirty="0" err="1" smtClean="0"/>
              <a:t>glMaterialfv</a:t>
            </a:r>
            <a:r>
              <a:rPr lang="en-US" altLang="ko-KR" sz="1500" dirty="0" smtClean="0"/>
              <a:t>(GL_FRONT</a:t>
            </a:r>
            <a:r>
              <a:rPr lang="en-US" altLang="ko-KR" sz="1500" dirty="0"/>
              <a:t>, GL_SPECULAR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specref</a:t>
            </a:r>
            <a:r>
              <a:rPr lang="en-US" altLang="ko-KR" sz="1500" dirty="0" smtClean="0"/>
              <a:t>);	</a:t>
            </a:r>
            <a:endParaRPr lang="en-US" altLang="ko-KR" sz="1500" dirty="0"/>
          </a:p>
          <a:p>
            <a:pPr marL="742950" lvl="1" indent="-285750">
              <a:lnSpc>
                <a:spcPct val="80000"/>
              </a:lnSpc>
              <a:buNone/>
            </a:pPr>
            <a:r>
              <a:rPr lang="en-US" altLang="ko-KR" sz="1500" dirty="0"/>
              <a:t>    </a:t>
            </a:r>
            <a:r>
              <a:rPr lang="en-US" altLang="ko-KR" sz="1500" dirty="0" smtClean="0"/>
              <a:t>		</a:t>
            </a:r>
            <a:r>
              <a:rPr lang="en-US" altLang="ko-KR" sz="1500" dirty="0" err="1" smtClean="0"/>
              <a:t>glMateriali</a:t>
            </a:r>
            <a:r>
              <a:rPr lang="en-US" altLang="ko-KR" sz="1500" dirty="0" smtClean="0"/>
              <a:t>(GL_FRONT</a:t>
            </a:r>
            <a:r>
              <a:rPr lang="en-US" altLang="ko-KR" sz="1500" dirty="0"/>
              <a:t>, GL_SHININESS</a:t>
            </a:r>
            <a:r>
              <a:rPr lang="en-US" altLang="ko-KR" sz="1500" dirty="0" smtClean="0"/>
              <a:t>, 128);</a:t>
            </a:r>
          </a:p>
          <a:p>
            <a:pPr marL="742950" lvl="1" indent="-285750">
              <a:lnSpc>
                <a:spcPct val="80000"/>
              </a:lnSpc>
              <a:buNone/>
            </a:pPr>
            <a:endParaRPr lang="en-US" altLang="ko-KR" sz="1500" dirty="0"/>
          </a:p>
          <a:p>
            <a:pPr marL="742950" lvl="1" indent="-28575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500" dirty="0" smtClean="0"/>
              <a:t>		glColor3f (0.75f, 0.75f, 0.75f);</a:t>
            </a:r>
          </a:p>
          <a:p>
            <a:pPr marL="742950" lvl="1" indent="-28575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500" dirty="0" smtClean="0"/>
              <a:t>		</a:t>
            </a:r>
            <a:r>
              <a:rPr lang="en-US" altLang="ko-KR" sz="1500" dirty="0" err="1" smtClean="0"/>
              <a:t>glBegin</a:t>
            </a:r>
            <a:r>
              <a:rPr lang="en-US" altLang="ko-KR" sz="1500" dirty="0" smtClean="0"/>
              <a:t> (GL_TRIANGLES);</a:t>
            </a:r>
          </a:p>
          <a:p>
            <a:pPr marL="742950" lvl="1" indent="-28575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500" dirty="0" smtClean="0"/>
              <a:t>			glVertex3f (-15.0f, 0.0f, 30.0f);</a:t>
            </a:r>
          </a:p>
          <a:p>
            <a:pPr marL="742950" lvl="1" indent="-28575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500" dirty="0" smtClean="0"/>
              <a:t>			glVertex3f (0.0f, 15.0f, 30.0f);</a:t>
            </a:r>
          </a:p>
          <a:p>
            <a:pPr marL="742950" lvl="1" indent="-28575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500" dirty="0" smtClean="0"/>
              <a:t>			glVertex3f (0.0f, 0.0f, -50.f);</a:t>
            </a:r>
          </a:p>
          <a:p>
            <a:pPr marL="742950" lvl="1" indent="-28575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ko-KR" sz="1500" dirty="0" smtClean="0"/>
              <a:t>		</a:t>
            </a:r>
            <a:r>
              <a:rPr lang="en-US" altLang="ko-KR" sz="1500" dirty="0" err="1" smtClean="0"/>
              <a:t>glEnd</a:t>
            </a:r>
            <a:r>
              <a:rPr lang="en-US" altLang="ko-KR" sz="1500" dirty="0" smtClean="0"/>
              <a:t> ();</a:t>
            </a:r>
          </a:p>
        </p:txBody>
      </p:sp>
      <p:sp>
        <p:nvSpPr>
          <p:cNvPr id="286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5DD071-6ED3-4CA1-879A-608404C3C8A9}" type="slidenum">
              <a:rPr lang="en-US" altLang="ko-KR" smtClean="0">
                <a:latin typeface="굴림" charset="-127"/>
                <a:ea typeface="굴림" charset="-127"/>
              </a:rPr>
              <a:pPr/>
              <a:t>31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재질 속성 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32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430" y="1926236"/>
            <a:ext cx="3880216" cy="385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6697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조명 모델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46415"/>
            <a:ext cx="8229600" cy="53035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sz="2200" dirty="0" smtClean="0"/>
              <a:t>조명 모델 정의</a:t>
            </a:r>
            <a:endParaRPr lang="en-US" altLang="ko-KR" sz="2200" dirty="0" smtClean="0"/>
          </a:p>
          <a:p>
            <a:pPr lvl="1">
              <a:lnSpc>
                <a:spcPct val="110000"/>
              </a:lnSpc>
            </a:pPr>
            <a:r>
              <a:rPr lang="ko-KR" altLang="en-US" sz="1900" dirty="0" smtClean="0"/>
              <a:t>조명 모델 전반에 관한 변수 조절</a:t>
            </a:r>
            <a:endParaRPr lang="en-US" altLang="ko-KR" sz="1900" dirty="0" smtClean="0"/>
          </a:p>
          <a:p>
            <a:pPr>
              <a:lnSpc>
                <a:spcPct val="110000"/>
              </a:lnSpc>
            </a:pPr>
            <a:r>
              <a:rPr lang="ko-KR" altLang="en-US" sz="2200" dirty="0" smtClean="0"/>
              <a:t>조명 효과 모델 설정</a:t>
            </a:r>
          </a:p>
          <a:p>
            <a:pPr lvl="1">
              <a:lnSpc>
                <a:spcPct val="110000"/>
              </a:lnSpc>
            </a:pPr>
            <a:r>
              <a:rPr lang="en-US" altLang="ko-KR" sz="2000" b="1" dirty="0" err="1" smtClean="0">
                <a:solidFill>
                  <a:srgbClr val="0000FF"/>
                </a:solidFill>
              </a:rPr>
              <a:t>glLightModel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openGL</a:t>
            </a:r>
            <a:r>
              <a:rPr lang="ko-KR" altLang="en-US" sz="2000" dirty="0" smtClean="0"/>
              <a:t>에서 사용하는 조명 모델 인자를 설정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특정 번호의 조명이 아니라 전역 설정이므로 장면 전체에 적용</a:t>
            </a:r>
          </a:p>
          <a:p>
            <a:pPr lvl="2">
              <a:lnSpc>
                <a:spcPct val="110000"/>
              </a:lnSpc>
            </a:pPr>
            <a:r>
              <a:rPr lang="en-US" altLang="ko-KR" sz="1800" dirty="0" err="1" smtClean="0"/>
              <a:t>glLightModelf</a:t>
            </a:r>
            <a:r>
              <a:rPr lang="en-US" altLang="ko-KR" sz="1800" dirty="0" smtClean="0"/>
              <a:t> (</a:t>
            </a:r>
            <a:r>
              <a:rPr lang="en-US" altLang="ko-KR" sz="1800" dirty="0" err="1" smtClean="0"/>
              <a:t>GLenum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pname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GLfloat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param</a:t>
            </a:r>
            <a:r>
              <a:rPr lang="en-US" altLang="ko-KR" sz="1800" dirty="0" smtClean="0"/>
              <a:t>);</a:t>
            </a:r>
          </a:p>
          <a:p>
            <a:pPr lvl="2">
              <a:lnSpc>
                <a:spcPct val="110000"/>
              </a:lnSpc>
            </a:pPr>
            <a:r>
              <a:rPr lang="en-US" altLang="ko-KR" sz="1800" dirty="0" err="1" smtClean="0"/>
              <a:t>glLightModeli</a:t>
            </a:r>
            <a:r>
              <a:rPr lang="en-US" altLang="ko-KR" sz="1800" dirty="0" smtClean="0"/>
              <a:t> (</a:t>
            </a:r>
            <a:r>
              <a:rPr lang="en-US" altLang="ko-KR" sz="1800" dirty="0" err="1" smtClean="0"/>
              <a:t>GLenum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pname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GLint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param</a:t>
            </a:r>
            <a:r>
              <a:rPr lang="en-US" altLang="ko-KR" sz="1800" dirty="0" smtClean="0"/>
              <a:t>);</a:t>
            </a:r>
          </a:p>
          <a:p>
            <a:pPr lvl="2">
              <a:lnSpc>
                <a:spcPct val="110000"/>
              </a:lnSpc>
            </a:pPr>
            <a:r>
              <a:rPr lang="en-US" altLang="ko-KR" sz="1800" dirty="0" err="1" smtClean="0"/>
              <a:t>glLightModelfv</a:t>
            </a:r>
            <a:r>
              <a:rPr lang="en-US" altLang="ko-KR" sz="1800" dirty="0" smtClean="0"/>
              <a:t> (</a:t>
            </a:r>
            <a:r>
              <a:rPr lang="en-US" altLang="ko-KR" sz="1800" dirty="0" err="1" smtClean="0"/>
              <a:t>GLenum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pname</a:t>
            </a:r>
            <a:r>
              <a:rPr lang="en-US" altLang="ko-KR" sz="1800" dirty="0" smtClean="0"/>
              <a:t>, const </a:t>
            </a:r>
            <a:r>
              <a:rPr lang="en-US" altLang="ko-KR" sz="1800" dirty="0" err="1" smtClean="0"/>
              <a:t>GLfloat</a:t>
            </a:r>
            <a:r>
              <a:rPr lang="en-US" altLang="ko-KR" sz="1800" dirty="0" smtClean="0"/>
              <a:t> *</a:t>
            </a:r>
            <a:r>
              <a:rPr lang="en-US" altLang="ko-KR" sz="1800" dirty="0" err="1" smtClean="0"/>
              <a:t>params</a:t>
            </a:r>
            <a:r>
              <a:rPr lang="en-US" altLang="ko-KR" sz="1800" dirty="0" smtClean="0"/>
              <a:t>);</a:t>
            </a:r>
          </a:p>
          <a:p>
            <a:pPr lvl="2">
              <a:lnSpc>
                <a:spcPct val="110000"/>
              </a:lnSpc>
            </a:pPr>
            <a:r>
              <a:rPr lang="en-US" altLang="ko-KR" sz="1800" dirty="0" err="1" smtClean="0"/>
              <a:t>glLightModeliv</a:t>
            </a:r>
            <a:r>
              <a:rPr lang="en-US" altLang="ko-KR" sz="1800" dirty="0" smtClean="0"/>
              <a:t> (</a:t>
            </a:r>
            <a:r>
              <a:rPr lang="en-US" altLang="ko-KR" sz="1800" dirty="0" err="1" smtClean="0"/>
              <a:t>GLenum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pname</a:t>
            </a:r>
            <a:r>
              <a:rPr lang="en-US" altLang="ko-KR" sz="1800" dirty="0" smtClean="0"/>
              <a:t>, const </a:t>
            </a:r>
            <a:r>
              <a:rPr lang="en-US" altLang="ko-KR" sz="1800" dirty="0" err="1" smtClean="0"/>
              <a:t>GLint</a:t>
            </a:r>
            <a:r>
              <a:rPr lang="en-US" altLang="ko-KR" sz="1800" dirty="0" smtClean="0"/>
              <a:t> *</a:t>
            </a:r>
            <a:r>
              <a:rPr lang="en-US" altLang="ko-KR" sz="1800" dirty="0" err="1" smtClean="0"/>
              <a:t>params</a:t>
            </a:r>
            <a:r>
              <a:rPr lang="en-US" altLang="ko-KR" sz="1800" dirty="0" smtClean="0"/>
              <a:t>);</a:t>
            </a:r>
          </a:p>
          <a:p>
            <a:pPr lvl="1">
              <a:lnSpc>
                <a:spcPct val="110000"/>
              </a:lnSpc>
            </a:pPr>
            <a:r>
              <a:rPr lang="en-US" altLang="ko-KR" sz="2000" dirty="0" smtClean="0"/>
              <a:t>Parameters:</a:t>
            </a:r>
          </a:p>
          <a:p>
            <a:pPr lvl="2">
              <a:lnSpc>
                <a:spcPct val="110000"/>
              </a:lnSpc>
            </a:pPr>
            <a:r>
              <a:rPr lang="en-US" altLang="ko-KR" sz="1800" dirty="0" err="1" smtClean="0"/>
              <a:t>pname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조명 모델 인자를 지정</a:t>
            </a:r>
          </a:p>
          <a:p>
            <a:pPr lvl="3">
              <a:lnSpc>
                <a:spcPct val="110000"/>
              </a:lnSpc>
            </a:pPr>
            <a:r>
              <a:rPr lang="en-US" altLang="ko-KR" sz="1600" dirty="0" smtClean="0"/>
              <a:t>GL_LIGHT_MODEL_AMBIENT: </a:t>
            </a:r>
            <a:r>
              <a:rPr lang="ko-KR" altLang="en-US" sz="1600" dirty="0" smtClean="0"/>
              <a:t>전역 </a:t>
            </a:r>
            <a:r>
              <a:rPr lang="ko-KR" altLang="en-US" sz="1600" dirty="0" err="1" smtClean="0"/>
              <a:t>주변광</a:t>
            </a:r>
            <a:r>
              <a:rPr lang="ko-KR" altLang="en-US" sz="1600" dirty="0" smtClean="0"/>
              <a:t> 설정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초기값은 </a:t>
            </a:r>
            <a:r>
              <a:rPr lang="en-US" altLang="ko-KR" sz="1600" dirty="0" smtClean="0"/>
              <a:t>(0.2, 0.2, 0.2, 1.0))</a:t>
            </a:r>
            <a:endParaRPr lang="ko-KR" altLang="en-US" sz="1600" dirty="0" smtClean="0"/>
          </a:p>
          <a:p>
            <a:pPr lvl="4">
              <a:lnSpc>
                <a:spcPct val="110000"/>
              </a:lnSpc>
            </a:pPr>
            <a:r>
              <a:rPr lang="ko-KR" altLang="en-US" sz="1400" dirty="0" smtClean="0"/>
              <a:t>위의 모델 중 다음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개만 사용 가능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glLightModelfv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glLightModeliv</a:t>
            </a:r>
            <a:endParaRPr lang="en-US" altLang="ko-KR" sz="1400" dirty="0" smtClean="0"/>
          </a:p>
          <a:p>
            <a:pPr lvl="3">
              <a:lnSpc>
                <a:spcPct val="110000"/>
              </a:lnSpc>
            </a:pPr>
            <a:r>
              <a:rPr lang="en-US" altLang="ko-KR" sz="1600" dirty="0" smtClean="0"/>
              <a:t>GL_LIGHT_MODEL_LOCAL_VIEWER: </a:t>
            </a:r>
            <a:r>
              <a:rPr lang="ko-KR" altLang="en-US" sz="1600" dirty="0" smtClean="0"/>
              <a:t>반사광 각도 계산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초기값은 </a:t>
            </a:r>
            <a:r>
              <a:rPr lang="en-US" altLang="ko-KR" sz="1600" dirty="0" smtClean="0"/>
              <a:t>GL_FALSE)</a:t>
            </a:r>
            <a:endParaRPr lang="ko-KR" altLang="en-US" sz="1600" dirty="0" smtClean="0"/>
          </a:p>
          <a:p>
            <a:pPr lvl="4">
              <a:lnSpc>
                <a:spcPct val="110000"/>
              </a:lnSpc>
            </a:pPr>
            <a:r>
              <a:rPr lang="ko-KR" altLang="en-US" sz="1400" dirty="0" smtClean="0"/>
              <a:t>산란반사광의 각도가 </a:t>
            </a:r>
            <a:r>
              <a:rPr lang="en-US" altLang="ko-KR" sz="1400" dirty="0" smtClean="0">
                <a:latin typeface="Arial" charset="0"/>
              </a:rPr>
              <a:t>–</a:t>
            </a:r>
            <a:r>
              <a:rPr lang="en-US" altLang="ko-KR" sz="1400" dirty="0" smtClean="0"/>
              <a:t>z</a:t>
            </a:r>
            <a:r>
              <a:rPr lang="ko-KR" altLang="en-US" sz="1400" dirty="0" smtClean="0"/>
              <a:t>축 방향으로 평행</a:t>
            </a:r>
            <a:endParaRPr lang="en-US" altLang="ko-KR" sz="1400" dirty="0" smtClean="0"/>
          </a:p>
          <a:p>
            <a:pPr lvl="4">
              <a:lnSpc>
                <a:spcPct val="110000"/>
              </a:lnSpc>
            </a:pPr>
            <a:r>
              <a:rPr lang="en-US" altLang="ko-KR" sz="1400" dirty="0" smtClean="0"/>
              <a:t>GL_FALSE(0.0): </a:t>
            </a:r>
            <a:r>
              <a:rPr lang="ko-KR" altLang="en-US" sz="1400" dirty="0" smtClean="0"/>
              <a:t>조명이 평행하게 비친다</a:t>
            </a:r>
            <a:r>
              <a:rPr lang="en-US" altLang="ko-KR" sz="1400" dirty="0" smtClean="0"/>
              <a:t>.</a:t>
            </a:r>
          </a:p>
          <a:p>
            <a:pPr lvl="4">
              <a:lnSpc>
                <a:spcPct val="110000"/>
              </a:lnSpc>
            </a:pPr>
            <a:r>
              <a:rPr lang="en-US" altLang="ko-KR" sz="1400" dirty="0" smtClean="0"/>
              <a:t>GL_TRUE(1.0): </a:t>
            </a:r>
            <a:r>
              <a:rPr lang="ko-KR" altLang="en-US" sz="1400" dirty="0" smtClean="0"/>
              <a:t>정점의 방향에 따라 비친다</a:t>
            </a:r>
            <a:r>
              <a:rPr lang="en-US" altLang="ko-KR" sz="1400" dirty="0" smtClean="0"/>
              <a:t>.</a:t>
            </a:r>
          </a:p>
          <a:p>
            <a:pPr lvl="3">
              <a:lnSpc>
                <a:spcPct val="110000"/>
              </a:lnSpc>
            </a:pPr>
            <a:r>
              <a:rPr lang="ko-KR" altLang="en-US" sz="1600" dirty="0" smtClean="0"/>
              <a:t> </a:t>
            </a:r>
            <a:r>
              <a:rPr lang="en-US" altLang="ko-KR" sz="1600" dirty="0" smtClean="0"/>
              <a:t>GL_LIGHT_MODEL_TWO_SIDE: </a:t>
            </a:r>
            <a:r>
              <a:rPr lang="ko-KR" altLang="en-US" sz="1600" dirty="0" err="1" smtClean="0"/>
              <a:t>폴리곤의</a:t>
            </a:r>
            <a:r>
              <a:rPr lang="ko-KR" altLang="en-US" sz="1600" dirty="0" smtClean="0"/>
              <a:t> 양면이 조명을 받을지를 결정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초기값은</a:t>
            </a:r>
            <a:r>
              <a:rPr lang="en-US" altLang="ko-KR" sz="1600" dirty="0" smtClean="0"/>
              <a:t> GL_FALSE)</a:t>
            </a:r>
            <a:endParaRPr lang="en-US" altLang="ko-KR" dirty="0" smtClean="0"/>
          </a:p>
          <a:p>
            <a:pPr lvl="4">
              <a:lnSpc>
                <a:spcPct val="110000"/>
              </a:lnSpc>
            </a:pPr>
            <a:r>
              <a:rPr lang="en-US" altLang="ko-KR" sz="1400" dirty="0"/>
              <a:t>GL_FALSE(0.0): </a:t>
            </a:r>
            <a:r>
              <a:rPr lang="ko-KR" altLang="en-US" sz="1400" dirty="0" err="1" smtClean="0"/>
              <a:t>폴리곤의</a:t>
            </a:r>
            <a:r>
              <a:rPr lang="ko-KR" altLang="en-US" sz="1400" dirty="0" smtClean="0"/>
              <a:t> 앞면만 빛을 받는다</a:t>
            </a:r>
            <a:endParaRPr lang="en-US" altLang="ko-KR" sz="1400" dirty="0" smtClean="0"/>
          </a:p>
          <a:p>
            <a:pPr lvl="2">
              <a:lnSpc>
                <a:spcPct val="110000"/>
              </a:lnSpc>
            </a:pPr>
            <a:r>
              <a:rPr lang="en-US" altLang="ko-KR" sz="1800" dirty="0" err="1" smtClean="0"/>
              <a:t>params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빛의 값 </a:t>
            </a:r>
            <a:r>
              <a:rPr lang="en-US" altLang="ko-KR" sz="1800" dirty="0" smtClean="0"/>
              <a:t>(RGBA </a:t>
            </a:r>
            <a:r>
              <a:rPr lang="ko-KR" altLang="en-US" sz="1800" dirty="0" smtClean="0"/>
              <a:t>값</a:t>
            </a:r>
            <a:r>
              <a:rPr lang="en-US" altLang="ko-KR" sz="1800" dirty="0" smtClean="0"/>
              <a:t>)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조명 모델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ko-KR" altLang="en-US" sz="1800" dirty="0" smtClean="0"/>
              <a:t>사용 예</a:t>
            </a:r>
            <a:r>
              <a:rPr lang="en-US" altLang="ko-KR" sz="1800" dirty="0" smtClean="0"/>
              <a:t>)</a:t>
            </a:r>
          </a:p>
          <a:p>
            <a:pPr lvl="2" eaLnBrk="1" hangingPunct="1">
              <a:lnSpc>
                <a:spcPct val="80000"/>
              </a:lnSpc>
              <a:buNone/>
            </a:pPr>
            <a:r>
              <a:rPr lang="en-US" altLang="ko-KR" sz="1800" dirty="0" err="1" smtClean="0"/>
              <a:t>GLfloat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ambientLignt</a:t>
            </a:r>
            <a:r>
              <a:rPr lang="en-US" altLang="ko-KR" sz="1800" dirty="0" smtClean="0"/>
              <a:t>[] = {0.2f,  0.2f,  0.2f,  1.0f};</a:t>
            </a:r>
          </a:p>
          <a:p>
            <a:pPr lvl="2" eaLnBrk="1" hangingPunct="1">
              <a:lnSpc>
                <a:spcPct val="80000"/>
              </a:lnSpc>
              <a:buNone/>
            </a:pPr>
            <a:endParaRPr lang="en-US" altLang="ko-KR" sz="1800" dirty="0" smtClean="0"/>
          </a:p>
          <a:p>
            <a:pPr lvl="2" eaLnBrk="1" hangingPunct="1">
              <a:lnSpc>
                <a:spcPct val="80000"/>
              </a:lnSpc>
              <a:buNone/>
            </a:pPr>
            <a:r>
              <a:rPr lang="en-US" altLang="ko-KR" sz="1800" dirty="0" err="1" smtClean="0"/>
              <a:t>glEnable</a:t>
            </a:r>
            <a:r>
              <a:rPr lang="en-US" altLang="ko-KR" sz="1800" dirty="0" smtClean="0"/>
              <a:t> (GL_LIGHTING);</a:t>
            </a:r>
          </a:p>
          <a:p>
            <a:pPr lvl="2" eaLnBrk="1" hangingPunct="1">
              <a:lnSpc>
                <a:spcPct val="80000"/>
              </a:lnSpc>
              <a:buNone/>
            </a:pPr>
            <a:r>
              <a:rPr lang="en-US" altLang="ko-KR" sz="1800" dirty="0" err="1" smtClean="0"/>
              <a:t>glLightModelfv</a:t>
            </a:r>
            <a:r>
              <a:rPr lang="en-US" altLang="ko-KR" sz="1800" dirty="0" smtClean="0"/>
              <a:t> (GL_LIGHT_MODEL_AMBIENT, </a:t>
            </a:r>
            <a:r>
              <a:rPr lang="en-US" altLang="ko-KR" sz="1800" dirty="0" err="1" smtClean="0"/>
              <a:t>ambientLight</a:t>
            </a:r>
            <a:r>
              <a:rPr lang="en-US" altLang="ko-KR" sz="1800" dirty="0" smtClean="0"/>
              <a:t>);</a:t>
            </a:r>
          </a:p>
          <a:p>
            <a:pPr lvl="2" eaLnBrk="1" hangingPunct="1">
              <a:lnSpc>
                <a:spcPct val="80000"/>
              </a:lnSpc>
              <a:buNone/>
            </a:pPr>
            <a:endParaRPr lang="en-US" altLang="ko-KR" sz="1800" dirty="0" smtClean="0"/>
          </a:p>
          <a:p>
            <a:pPr lvl="2">
              <a:lnSpc>
                <a:spcPct val="80000"/>
              </a:lnSpc>
              <a:buNone/>
            </a:pPr>
            <a:r>
              <a:rPr lang="en-US" altLang="ko-KR" sz="1800" dirty="0" err="1" smtClean="0"/>
              <a:t>glLightModelf</a:t>
            </a:r>
            <a:r>
              <a:rPr lang="en-US" altLang="ko-KR" sz="1800" dirty="0" smtClean="0"/>
              <a:t> (GL_LIGHT_MODEL_LOCAL_VIEWER, 0.0);</a:t>
            </a:r>
          </a:p>
          <a:p>
            <a:pPr lvl="2">
              <a:lnSpc>
                <a:spcPct val="80000"/>
              </a:lnSpc>
              <a:buNone/>
            </a:pPr>
            <a:endParaRPr lang="en-US" altLang="ko-KR" sz="1800" dirty="0" smtClean="0"/>
          </a:p>
          <a:p>
            <a:pPr lvl="2">
              <a:lnSpc>
                <a:spcPct val="80000"/>
              </a:lnSpc>
              <a:buNone/>
            </a:pPr>
            <a:r>
              <a:rPr lang="en-US" altLang="ko-KR" sz="1800" dirty="0" err="1" smtClean="0"/>
              <a:t>glLightModelf</a:t>
            </a:r>
            <a:r>
              <a:rPr lang="en-US" altLang="ko-KR" sz="1800" dirty="0" smtClean="0"/>
              <a:t> (GL_LIGHT_MODEL_TWO_SIDE, 0.0);</a:t>
            </a:r>
          </a:p>
          <a:p>
            <a:pPr lvl="2" eaLnBrk="1" hangingPunct="1">
              <a:lnSpc>
                <a:spcPct val="80000"/>
              </a:lnSpc>
              <a:buNone/>
            </a:pPr>
            <a:endParaRPr lang="en-US" altLang="ko-KR" sz="1800" dirty="0" smtClean="0"/>
          </a:p>
        </p:txBody>
      </p:sp>
      <p:sp>
        <p:nvSpPr>
          <p:cNvPr id="204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E02ADF-A523-4EFF-89A6-EC4973423E41}" type="slidenum">
              <a:rPr lang="en-US" altLang="ko-KR" smtClean="0">
                <a:latin typeface="굴림" charset="-127"/>
                <a:ea typeface="굴림" charset="-127"/>
              </a:rPr>
              <a:pPr/>
              <a:t>34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370163" y="640410"/>
            <a:ext cx="8154987" cy="893762"/>
          </a:xfrm>
        </p:spPr>
        <p:txBody>
          <a:bodyPr/>
          <a:lstStyle/>
          <a:p>
            <a:pPr eaLnBrk="1" hangingPunct="1"/>
            <a:r>
              <a:rPr lang="ko-KR" altLang="en-US" sz="3500" dirty="0" smtClean="0"/>
              <a:t>모두 합쳐서 조명 효과 프로그래밍 하기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</a:pPr>
            <a:r>
              <a:rPr lang="ko-KR" altLang="en-US" sz="1600" dirty="0" smtClean="0"/>
              <a:t>조명을 위한 변수 값 설정하기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dirty="0" smtClean="0"/>
              <a:t>Ambient light: </a:t>
            </a:r>
            <a:r>
              <a:rPr lang="en-US" altLang="ko-KR" sz="1600" dirty="0" err="1" smtClean="0"/>
              <a:t>GLfloat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ambientLight</a:t>
            </a:r>
            <a:r>
              <a:rPr lang="en-US" altLang="ko-KR" sz="1600" dirty="0" smtClean="0"/>
              <a:t>[] = {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};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dirty="0" smtClean="0"/>
              <a:t>Diffuse light : </a:t>
            </a:r>
            <a:r>
              <a:rPr lang="en-US" altLang="ko-KR" sz="1600" dirty="0" err="1" smtClean="0"/>
              <a:t>GLfloat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diffuseLight</a:t>
            </a:r>
            <a:r>
              <a:rPr lang="en-US" altLang="ko-KR" sz="1600" dirty="0" smtClean="0"/>
              <a:t>[] = {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};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dirty="0" smtClean="0"/>
              <a:t>Specular light : </a:t>
            </a:r>
            <a:r>
              <a:rPr lang="en-US" altLang="ko-KR" sz="1600" dirty="0" err="1" smtClean="0"/>
              <a:t>GLfloat</a:t>
            </a:r>
            <a:r>
              <a:rPr lang="en-US" altLang="ko-KR" sz="1600" dirty="0" smtClean="0"/>
              <a:t> specular[] = {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};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dirty="0" smtClean="0"/>
              <a:t>Light position: </a:t>
            </a:r>
            <a:r>
              <a:rPr lang="en-US" altLang="ko-KR" sz="1600" dirty="0" err="1" smtClean="0"/>
              <a:t>GLfloat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lightPos</a:t>
            </a:r>
            <a:r>
              <a:rPr lang="en-US" altLang="ko-KR" sz="1600" dirty="0" smtClean="0"/>
              <a:t>[] = {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};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dirty="0" smtClean="0"/>
              <a:t>Specular Reflectance: </a:t>
            </a:r>
            <a:r>
              <a:rPr lang="en-US" altLang="ko-KR" sz="1600" dirty="0" err="1" smtClean="0"/>
              <a:t>GLfloat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specref</a:t>
            </a:r>
            <a:r>
              <a:rPr lang="en-US" altLang="ko-KR" sz="1600" dirty="0" smtClean="0"/>
              <a:t>[] = {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};</a:t>
            </a:r>
          </a:p>
          <a:p>
            <a:pPr lvl="1" eaLnBrk="1" hangingPunct="1">
              <a:lnSpc>
                <a:spcPct val="80000"/>
              </a:lnSpc>
            </a:pPr>
            <a:endParaRPr lang="en-US" altLang="ko-KR" sz="1600" dirty="0" smtClean="0"/>
          </a:p>
          <a:p>
            <a:pPr eaLnBrk="1" hangingPunct="1">
              <a:lnSpc>
                <a:spcPct val="80000"/>
              </a:lnSpc>
            </a:pPr>
            <a:r>
              <a:rPr lang="ko-KR" altLang="en-US" sz="1600" dirty="0" smtClean="0"/>
              <a:t>조명 효과 설정하기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dirty="0" err="1" smtClean="0"/>
              <a:t>glEnable</a:t>
            </a:r>
            <a:r>
              <a:rPr lang="en-US" altLang="ko-KR" sz="1600" dirty="0" smtClean="0"/>
              <a:t> (GL_LIGHTING)</a:t>
            </a:r>
          </a:p>
          <a:p>
            <a:pPr lvl="1" eaLnBrk="1" hangingPunct="1">
              <a:lnSpc>
                <a:spcPct val="80000"/>
              </a:lnSpc>
            </a:pPr>
            <a:endParaRPr lang="en-US" altLang="ko-KR" sz="1600" dirty="0" smtClean="0"/>
          </a:p>
          <a:p>
            <a:pPr>
              <a:lnSpc>
                <a:spcPct val="80000"/>
              </a:lnSpc>
            </a:pPr>
            <a:r>
              <a:rPr lang="ko-KR" altLang="en-US" sz="1600" dirty="0">
                <a:latin typeface="17"/>
              </a:rPr>
              <a:t>조명 </a:t>
            </a:r>
            <a:r>
              <a:rPr lang="ko-KR" altLang="en-US" sz="1600" dirty="0" smtClean="0">
                <a:latin typeface="17"/>
              </a:rPr>
              <a:t>모델</a:t>
            </a:r>
            <a:r>
              <a:rPr lang="en-US" altLang="ko-KR" sz="1600" dirty="0" smtClean="0">
                <a:latin typeface="17"/>
              </a:rPr>
              <a:t> </a:t>
            </a:r>
            <a:r>
              <a:rPr lang="ko-KR" altLang="en-US" sz="1600" dirty="0" smtClean="0">
                <a:latin typeface="17"/>
              </a:rPr>
              <a:t>설정하기</a:t>
            </a:r>
            <a:endParaRPr lang="en-US" altLang="ko-KR" sz="1600" dirty="0" smtClean="0">
              <a:latin typeface="17"/>
            </a:endParaRPr>
          </a:p>
          <a:p>
            <a:pPr lvl="1">
              <a:lnSpc>
                <a:spcPct val="80000"/>
              </a:lnSpc>
            </a:pPr>
            <a:r>
              <a:rPr lang="en-US" altLang="ko-KR" sz="1200" dirty="0">
                <a:latin typeface="17"/>
              </a:rPr>
              <a:t> </a:t>
            </a:r>
            <a:r>
              <a:rPr lang="en-US" altLang="ko-KR" sz="1600" dirty="0" err="1"/>
              <a:t>glLightModelfv</a:t>
            </a:r>
            <a:r>
              <a:rPr lang="en-US" altLang="ko-KR" sz="1600" dirty="0"/>
              <a:t>(GL_LIGHT_MODEL_AMBIENT, </a:t>
            </a:r>
            <a:r>
              <a:rPr lang="en-US" altLang="ko-KR" sz="1600" dirty="0" err="1"/>
              <a:t>ambientLight</a:t>
            </a:r>
            <a:r>
              <a:rPr lang="en-US" altLang="ko-KR" sz="1600" dirty="0"/>
              <a:t>);</a:t>
            </a:r>
            <a:endParaRPr lang="en-US" altLang="ko-KR" sz="1600" dirty="0" smtClean="0"/>
          </a:p>
          <a:p>
            <a:pPr lvl="1" eaLnBrk="1" hangingPunct="1">
              <a:lnSpc>
                <a:spcPct val="80000"/>
              </a:lnSpc>
            </a:pPr>
            <a:endParaRPr lang="en-US" altLang="ko-KR" sz="1600" dirty="0" smtClean="0"/>
          </a:p>
          <a:p>
            <a:pPr eaLnBrk="1" hangingPunct="1">
              <a:lnSpc>
                <a:spcPct val="80000"/>
              </a:lnSpc>
            </a:pPr>
            <a:r>
              <a:rPr lang="ko-KR" altLang="en-US" sz="1600" dirty="0" smtClean="0"/>
              <a:t>조명 켜기 </a:t>
            </a:r>
            <a:r>
              <a:rPr lang="en-US" altLang="ko-KR" sz="1600" dirty="0" smtClean="0"/>
              <a:t>(0 ~ 7)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600" dirty="0" smtClean="0"/>
              <a:t>광원 설정하기</a:t>
            </a:r>
          </a:p>
          <a:p>
            <a:pPr lvl="2">
              <a:lnSpc>
                <a:spcPct val="80000"/>
              </a:lnSpc>
            </a:pPr>
            <a:r>
              <a:rPr lang="en-US" altLang="ko-KR" sz="1600" dirty="0" err="1" smtClean="0"/>
              <a:t>glLightfv</a:t>
            </a:r>
            <a:r>
              <a:rPr lang="en-US" altLang="ko-KR" sz="1600" dirty="0" smtClean="0"/>
              <a:t> (</a:t>
            </a:r>
            <a:r>
              <a:rPr lang="en-US" altLang="ko-KR" sz="1600" dirty="0" err="1" smtClean="0"/>
              <a:t>GL_LIGHTx</a:t>
            </a:r>
            <a:r>
              <a:rPr lang="en-US" altLang="ko-KR" sz="1600" dirty="0" smtClean="0"/>
              <a:t>, GL_AMBIENT, </a:t>
            </a:r>
            <a:r>
              <a:rPr lang="en-US" altLang="ko-KR" sz="1600" dirty="0" err="1" smtClean="0"/>
              <a:t>ambientLight</a:t>
            </a:r>
            <a:r>
              <a:rPr lang="en-US" altLang="ko-KR" sz="1600" dirty="0" smtClean="0"/>
              <a:t>);		// </a:t>
            </a:r>
            <a:r>
              <a:rPr lang="en-US" altLang="ko-KR" sz="1600" dirty="0"/>
              <a:t>Ambient </a:t>
            </a:r>
            <a:r>
              <a:rPr lang="en-US" altLang="ko-KR" sz="1600" dirty="0" smtClean="0"/>
              <a:t>light</a:t>
            </a:r>
          </a:p>
          <a:p>
            <a:pPr lvl="2">
              <a:lnSpc>
                <a:spcPct val="80000"/>
              </a:lnSpc>
            </a:pPr>
            <a:r>
              <a:rPr lang="en-US" altLang="ko-KR" sz="1600" dirty="0" err="1" smtClean="0"/>
              <a:t>glLightfv</a:t>
            </a:r>
            <a:r>
              <a:rPr lang="en-US" altLang="ko-KR" sz="1600" dirty="0" smtClean="0"/>
              <a:t> (</a:t>
            </a:r>
            <a:r>
              <a:rPr lang="en-US" altLang="ko-KR" sz="1600" dirty="0" err="1" smtClean="0"/>
              <a:t>GL_LIGHTx</a:t>
            </a:r>
            <a:r>
              <a:rPr lang="en-US" altLang="ko-KR" sz="1600" dirty="0" smtClean="0"/>
              <a:t>, GL_DIFFUSE, </a:t>
            </a:r>
            <a:r>
              <a:rPr lang="en-US" altLang="ko-KR" sz="1600" dirty="0" err="1" smtClean="0"/>
              <a:t>diffuseLight</a:t>
            </a:r>
            <a:r>
              <a:rPr lang="en-US" altLang="ko-KR" sz="1600" dirty="0"/>
              <a:t>); </a:t>
            </a:r>
            <a:r>
              <a:rPr lang="en-US" altLang="ko-KR" sz="1600" dirty="0" smtClean="0"/>
              <a:t>		// Diffuse light</a:t>
            </a:r>
          </a:p>
          <a:p>
            <a:pPr lvl="2">
              <a:lnSpc>
                <a:spcPct val="80000"/>
              </a:lnSpc>
            </a:pPr>
            <a:r>
              <a:rPr lang="en-US" altLang="ko-KR" sz="1600" dirty="0" err="1" smtClean="0"/>
              <a:t>glLightfv</a:t>
            </a:r>
            <a:r>
              <a:rPr lang="en-US" altLang="ko-KR" sz="1600" dirty="0" smtClean="0"/>
              <a:t> (</a:t>
            </a:r>
            <a:r>
              <a:rPr lang="en-US" altLang="ko-KR" sz="1600" dirty="0" err="1" smtClean="0"/>
              <a:t>GL_LIGHTx</a:t>
            </a:r>
            <a:r>
              <a:rPr lang="en-US" altLang="ko-KR" sz="1600" dirty="0" smtClean="0"/>
              <a:t>, GL_SPECULAR, specular</a:t>
            </a:r>
            <a:r>
              <a:rPr lang="en-US" altLang="ko-KR" sz="1600" dirty="0"/>
              <a:t>); </a:t>
            </a:r>
            <a:r>
              <a:rPr lang="en-US" altLang="ko-KR" sz="1600" dirty="0" smtClean="0"/>
              <a:t>		// Specular light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dirty="0" err="1" smtClean="0"/>
              <a:t>glEnable</a:t>
            </a:r>
            <a:r>
              <a:rPr lang="en-US" altLang="ko-KR" sz="1600" dirty="0" smtClean="0"/>
              <a:t> (</a:t>
            </a:r>
            <a:r>
              <a:rPr lang="en-US" altLang="ko-KR" sz="1600" dirty="0" err="1" smtClean="0"/>
              <a:t>GL_LIGHTx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296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6CFC1D-F628-4E0A-9530-CC2C373EE4C9}" type="slidenum">
              <a:rPr lang="en-US" altLang="ko-KR" smtClean="0">
                <a:latin typeface="굴림" charset="-127"/>
                <a:ea typeface="굴림" charset="-127"/>
              </a:rPr>
              <a:pPr/>
              <a:t>35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61850" y="623784"/>
            <a:ext cx="8075612" cy="893762"/>
          </a:xfrm>
        </p:spPr>
        <p:txBody>
          <a:bodyPr/>
          <a:lstStyle/>
          <a:p>
            <a:pPr eaLnBrk="1" hangingPunct="1"/>
            <a:r>
              <a:rPr lang="ko-KR" altLang="en-US" sz="3500" smtClean="0"/>
              <a:t>모두 합쳐서 조명 효과 프로그래밍 하기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378941" y="1524311"/>
            <a:ext cx="8264997" cy="503078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sz="1800" dirty="0" smtClean="0"/>
              <a:t>물체 표면의 재질 설정하기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700" dirty="0" smtClean="0"/>
              <a:t>컬러 </a:t>
            </a:r>
            <a:r>
              <a:rPr lang="ko-KR" altLang="en-US" sz="1700" dirty="0" err="1" smtClean="0"/>
              <a:t>트랙킹</a:t>
            </a:r>
            <a:r>
              <a:rPr lang="ko-KR" altLang="en-US" sz="1700" dirty="0" smtClean="0"/>
              <a:t> 설정하기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dirty="0" err="1" smtClean="0"/>
              <a:t>glEnable</a:t>
            </a:r>
            <a:r>
              <a:rPr lang="en-US" altLang="ko-KR" sz="1800" dirty="0" smtClean="0"/>
              <a:t> (GL_COLOR_MATERIAL)</a:t>
            </a:r>
          </a:p>
          <a:p>
            <a:pPr lvl="2" eaLnBrk="1" hangingPunct="1">
              <a:lnSpc>
                <a:spcPct val="90000"/>
              </a:lnSpc>
            </a:pPr>
            <a:endParaRPr lang="en-US" altLang="ko-KR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z="1700" dirty="0" smtClean="0"/>
              <a:t>현재 색의 </a:t>
            </a:r>
            <a:r>
              <a:rPr lang="ko-KR" altLang="en-US" sz="1700" dirty="0" err="1" smtClean="0"/>
              <a:t>트랙킹을</a:t>
            </a:r>
            <a:r>
              <a:rPr lang="ko-KR" altLang="en-US" sz="1700" dirty="0" smtClean="0"/>
              <a:t> 위해서 재질 속성 설정하기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dirty="0" err="1" smtClean="0"/>
              <a:t>glColorMaterial</a:t>
            </a:r>
            <a:r>
              <a:rPr lang="en-US" altLang="ko-KR" sz="1800" dirty="0" smtClean="0"/>
              <a:t> (GL_FRONT, GL_AMBIENT_AND_DIFFUSE);</a:t>
            </a:r>
          </a:p>
          <a:p>
            <a:pPr lvl="2" eaLnBrk="1" hangingPunct="1">
              <a:lnSpc>
                <a:spcPct val="90000"/>
              </a:lnSpc>
            </a:pPr>
            <a:endParaRPr lang="en-US" altLang="ko-KR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z="1700" dirty="0" smtClean="0"/>
              <a:t>조명 모델을 위한 재질 변수 값 설정하기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dirty="0" smtClean="0"/>
              <a:t>특정 면에 대해 재질 값을 설정한다</a:t>
            </a:r>
            <a:r>
              <a:rPr lang="en-US" altLang="ko-KR" sz="1800" dirty="0" smtClean="0"/>
              <a:t>.</a:t>
            </a:r>
          </a:p>
          <a:p>
            <a:pPr lvl="3" eaLnBrk="1" hangingPunct="1">
              <a:lnSpc>
                <a:spcPct val="90000"/>
              </a:lnSpc>
            </a:pPr>
            <a:r>
              <a:rPr lang="ko-KR" altLang="en-US" sz="1600" dirty="0" smtClean="0"/>
              <a:t>앞면</a:t>
            </a:r>
            <a:r>
              <a:rPr lang="en-US" altLang="ko-KR" sz="1600" dirty="0" smtClean="0"/>
              <a:t>: </a:t>
            </a:r>
            <a:r>
              <a:rPr lang="en-US" altLang="ko-KR" dirty="0" smtClean="0"/>
              <a:t>	</a:t>
            </a:r>
          </a:p>
          <a:p>
            <a:pPr marL="1371600" lvl="3" indent="0" eaLnBrk="1" hangingPunct="1">
              <a:lnSpc>
                <a:spcPct val="90000"/>
              </a:lnSpc>
              <a:buNone/>
            </a:pPr>
            <a:r>
              <a:rPr lang="en-US" altLang="ko-KR" dirty="0"/>
              <a:t>	</a:t>
            </a:r>
            <a:r>
              <a:rPr lang="en-US" altLang="ko-KR" sz="1600" dirty="0" err="1" smtClean="0"/>
              <a:t>glMaterialfv</a:t>
            </a:r>
            <a:r>
              <a:rPr lang="en-US" altLang="ko-KR" sz="1600" dirty="0" smtClean="0"/>
              <a:t>(GL_FRONT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GL_SPECULAR,specref</a:t>
            </a:r>
            <a:r>
              <a:rPr lang="en-US" altLang="ko-KR" sz="1600" dirty="0"/>
              <a:t>);</a:t>
            </a:r>
          </a:p>
          <a:p>
            <a:pPr marL="822960" lvl="3" indent="0">
              <a:lnSpc>
                <a:spcPct val="9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glMateriali</a:t>
            </a:r>
            <a:r>
              <a:rPr lang="en-US" altLang="ko-KR" sz="1600" dirty="0" smtClean="0"/>
              <a:t>(GL_FRONT</a:t>
            </a:r>
            <a:r>
              <a:rPr lang="en-US" altLang="ko-KR" sz="1600" dirty="0"/>
              <a:t>, GL_SHININESS,128</a:t>
            </a:r>
            <a:r>
              <a:rPr lang="en-US" altLang="ko-KR" sz="1600" dirty="0" smtClean="0"/>
              <a:t>);</a:t>
            </a:r>
          </a:p>
          <a:p>
            <a:pPr marL="2080260" lvl="5" indent="-342900">
              <a:lnSpc>
                <a:spcPct val="90000"/>
              </a:lnSpc>
            </a:pPr>
            <a:r>
              <a:rPr lang="en-US" altLang="ko-KR" sz="1600" dirty="0" smtClean="0"/>
              <a:t>GL_SPECULAR / GL_SHININESS / GL_AMBIENT / GL_DIFFUSE</a:t>
            </a:r>
            <a:r>
              <a:rPr lang="en-US" altLang="ko-KR" sz="1600" dirty="0" smtClean="0">
                <a:latin typeface="Arial" charset="0"/>
              </a:rPr>
              <a:t>…</a:t>
            </a:r>
          </a:p>
          <a:p>
            <a:pPr marL="822960" lvl="3" indent="0">
              <a:lnSpc>
                <a:spcPct val="90000"/>
              </a:lnSpc>
              <a:buNone/>
            </a:pPr>
            <a:endParaRPr lang="en-US" altLang="ko-KR" sz="1600" dirty="0" smtClean="0"/>
          </a:p>
          <a:p>
            <a:pPr lvl="3" eaLnBrk="1" hangingPunct="1">
              <a:lnSpc>
                <a:spcPct val="90000"/>
              </a:lnSpc>
            </a:pPr>
            <a:r>
              <a:rPr lang="ko-KR" altLang="en-US" sz="1600" dirty="0" smtClean="0"/>
              <a:t>뒷면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glMaterialfv</a:t>
            </a:r>
            <a:r>
              <a:rPr lang="en-US" altLang="ko-KR" sz="1600" dirty="0" smtClean="0"/>
              <a:t> (GL_BACK, 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);</a:t>
            </a:r>
          </a:p>
          <a:p>
            <a:pPr lvl="3" eaLnBrk="1" hangingPunct="1">
              <a:lnSpc>
                <a:spcPct val="90000"/>
              </a:lnSpc>
            </a:pPr>
            <a:r>
              <a:rPr lang="ko-KR" altLang="en-US" sz="1600" dirty="0" err="1" smtClean="0"/>
              <a:t>앞뒷면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glMaterialfv</a:t>
            </a:r>
            <a:r>
              <a:rPr lang="en-US" altLang="ko-KR" sz="1600" dirty="0" smtClean="0"/>
              <a:t> (GL_FRONT_AND_BACK, 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latin typeface="Arial" charset="0"/>
              </a:rPr>
              <a:t>…</a:t>
            </a:r>
            <a:r>
              <a:rPr lang="en-US" altLang="ko-KR" sz="1600" dirty="0" smtClean="0"/>
              <a:t>);</a:t>
            </a:r>
          </a:p>
        </p:txBody>
      </p:sp>
      <p:sp>
        <p:nvSpPr>
          <p:cNvPr id="307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EA9B04-7C73-4098-9F74-C74524035F3E}" type="slidenum">
              <a:rPr lang="en-US" altLang="ko-KR" smtClean="0">
                <a:latin typeface="굴림" charset="-127"/>
                <a:ea typeface="굴림" charset="-127"/>
              </a:rPr>
              <a:pPr/>
              <a:t>36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22</a:t>
            </a:r>
            <a:endParaRPr lang="ko-KR" altLang="en-US" dirty="0" smtClean="0"/>
          </a:p>
        </p:txBody>
      </p:sp>
      <p:sp>
        <p:nvSpPr>
          <p:cNvPr id="33795" name="내용 개체 틀 2"/>
          <p:cNvSpPr>
            <a:spLocks noGrp="1"/>
          </p:cNvSpPr>
          <p:nvPr>
            <p:ph idx="1"/>
          </p:nvPr>
        </p:nvSpPr>
        <p:spPr>
          <a:xfrm>
            <a:off x="457200" y="1520786"/>
            <a:ext cx="8229600" cy="329855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800" dirty="0" smtClean="0"/>
              <a:t>조명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개를 사용 해 본다</a:t>
            </a:r>
            <a:r>
              <a:rPr lang="en-US" altLang="ko-KR" sz="2800" dirty="0" smtClean="0"/>
              <a:t>.</a:t>
            </a:r>
          </a:p>
          <a:p>
            <a:pPr lvl="1"/>
            <a:r>
              <a:rPr lang="ko-KR" altLang="en-US" sz="2400" dirty="0" smtClean="0"/>
              <a:t>가운데에 피라미드를 그리고 그 주위를 지구가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지구 주위를 달이 공전한다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smtClean="0"/>
              <a:t>화면의 좌우에 조명을 각각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개씩 놓는다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smtClean="0"/>
              <a:t>명령어</a:t>
            </a:r>
            <a:endParaRPr lang="en-US" altLang="ko-KR" sz="2400" dirty="0"/>
          </a:p>
          <a:p>
            <a:pPr lvl="2"/>
            <a:r>
              <a:rPr lang="en-US" altLang="ko-KR" sz="2100" dirty="0"/>
              <a:t>A/a: </a:t>
            </a:r>
            <a:r>
              <a:rPr lang="ko-KR" altLang="en-US" sz="2100" dirty="0"/>
              <a:t>광원의 </a:t>
            </a:r>
            <a:r>
              <a:rPr lang="en-US" altLang="ko-KR" sz="2100" dirty="0"/>
              <a:t>ambient light</a:t>
            </a:r>
            <a:r>
              <a:rPr lang="ko-KR" altLang="en-US" sz="2100" dirty="0"/>
              <a:t>를 높게 </a:t>
            </a:r>
            <a:r>
              <a:rPr lang="en-US" altLang="ko-KR" sz="2100" dirty="0"/>
              <a:t>/ </a:t>
            </a:r>
            <a:r>
              <a:rPr lang="ko-KR" altLang="en-US" sz="2100" dirty="0"/>
              <a:t>낮게</a:t>
            </a:r>
            <a:endParaRPr lang="en-US" altLang="ko-KR" sz="2100" dirty="0"/>
          </a:p>
          <a:p>
            <a:pPr lvl="2"/>
            <a:r>
              <a:rPr lang="en-US" altLang="ko-KR" sz="2100" dirty="0"/>
              <a:t>D/d: </a:t>
            </a:r>
            <a:r>
              <a:rPr lang="ko-KR" altLang="en-US" sz="2100" dirty="0"/>
              <a:t>광원의 </a:t>
            </a:r>
            <a:r>
              <a:rPr lang="en-US" altLang="ko-KR" sz="2100" dirty="0"/>
              <a:t>diffuse light</a:t>
            </a:r>
            <a:r>
              <a:rPr lang="ko-KR" altLang="en-US" sz="2100" dirty="0"/>
              <a:t>를 높게 </a:t>
            </a:r>
            <a:r>
              <a:rPr lang="en-US" altLang="ko-KR" sz="2100" dirty="0"/>
              <a:t>/ </a:t>
            </a:r>
            <a:r>
              <a:rPr lang="ko-KR" altLang="en-US" sz="2100" dirty="0"/>
              <a:t>낮게</a:t>
            </a:r>
            <a:endParaRPr lang="en-US" altLang="ko-KR" sz="2100" dirty="0"/>
          </a:p>
          <a:p>
            <a:pPr lvl="2"/>
            <a:r>
              <a:rPr lang="en-US" altLang="ko-KR" sz="2100" dirty="0"/>
              <a:t>S/s: </a:t>
            </a:r>
            <a:r>
              <a:rPr lang="ko-KR" altLang="en-US" sz="2100" dirty="0"/>
              <a:t>광원의 </a:t>
            </a:r>
            <a:r>
              <a:rPr lang="en-US" altLang="ko-KR" sz="2100" dirty="0"/>
              <a:t>specular light</a:t>
            </a:r>
            <a:r>
              <a:rPr lang="ko-KR" altLang="en-US" sz="2100" dirty="0"/>
              <a:t>를 높게 </a:t>
            </a:r>
            <a:r>
              <a:rPr lang="en-US" altLang="ko-KR" sz="2100" dirty="0"/>
              <a:t>/ </a:t>
            </a:r>
            <a:r>
              <a:rPr lang="ko-KR" altLang="en-US" sz="2100" dirty="0" smtClean="0"/>
              <a:t>낮게</a:t>
            </a:r>
            <a:endParaRPr lang="en-US" altLang="ko-KR" sz="2100" dirty="0" smtClean="0"/>
          </a:p>
          <a:p>
            <a:pPr lvl="2"/>
            <a:r>
              <a:rPr lang="en-US" altLang="ko-KR" sz="2100" dirty="0" smtClean="0"/>
              <a:t>1: 1</a:t>
            </a:r>
            <a:r>
              <a:rPr lang="ko-KR" altLang="en-US" sz="2100" dirty="0" smtClean="0"/>
              <a:t>번 조명을 켠다</a:t>
            </a:r>
            <a:r>
              <a:rPr lang="en-US" altLang="ko-KR" sz="2100" dirty="0" smtClean="0"/>
              <a:t>/</a:t>
            </a:r>
            <a:r>
              <a:rPr lang="ko-KR" altLang="en-US" sz="2100" dirty="0" smtClean="0"/>
              <a:t>끈다</a:t>
            </a:r>
            <a:endParaRPr lang="en-US" altLang="ko-KR" sz="2100" dirty="0" smtClean="0"/>
          </a:p>
          <a:p>
            <a:pPr lvl="2"/>
            <a:r>
              <a:rPr lang="en-US" altLang="ko-KR" sz="2100" dirty="0" smtClean="0"/>
              <a:t>2: 2</a:t>
            </a:r>
            <a:r>
              <a:rPr lang="ko-KR" altLang="en-US" sz="2100" dirty="0" smtClean="0"/>
              <a:t>번 조명을 켠다</a:t>
            </a:r>
            <a:r>
              <a:rPr lang="en-US" altLang="ko-KR" sz="2100" dirty="0" smtClean="0"/>
              <a:t>/</a:t>
            </a:r>
            <a:r>
              <a:rPr lang="ko-KR" altLang="en-US" sz="2100" dirty="0" smtClean="0"/>
              <a:t>끈다</a:t>
            </a:r>
            <a:endParaRPr lang="en-US" altLang="ko-KR" sz="2100" dirty="0"/>
          </a:p>
          <a:p>
            <a:pPr lvl="1"/>
            <a:r>
              <a:rPr lang="ko-KR" altLang="en-US" sz="2400" dirty="0" smtClean="0"/>
              <a:t>조명의 위치에 작은 콘을 그려 조명을 표시한다</a:t>
            </a:r>
            <a:r>
              <a:rPr lang="en-US" altLang="ko-KR" sz="2400" dirty="0" smtClean="0"/>
              <a:t>.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 smtClean="0"/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502941-E558-43DE-9CAA-CEA17F13D3DE}" type="slidenum">
              <a:rPr lang="en-US" altLang="ko-KR" smtClean="0">
                <a:latin typeface="굴림" charset="-127"/>
                <a:ea typeface="굴림" charset="-127"/>
              </a:rPr>
              <a:pPr/>
              <a:t>37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pic>
        <p:nvPicPr>
          <p:cNvPr id="5" name="내용 개체 틀 3" descr="lab13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2585" y="5243406"/>
            <a:ext cx="2087965" cy="1235379"/>
          </a:xfrm>
          <a:prstGeom prst="rect">
            <a:avLst/>
          </a:prstGeom>
        </p:spPr>
      </p:pic>
      <p:pic>
        <p:nvPicPr>
          <p:cNvPr id="6" name="그림 5" descr="lab13_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7381" y="5205925"/>
            <a:ext cx="2183905" cy="1310343"/>
          </a:xfrm>
          <a:prstGeom prst="rect">
            <a:avLst/>
          </a:prstGeom>
        </p:spPr>
      </p:pic>
      <p:pic>
        <p:nvPicPr>
          <p:cNvPr id="7" name="그림 6" descr="lab13_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2556" y="5204696"/>
            <a:ext cx="2269701" cy="13727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2867" y="4932571"/>
            <a:ext cx="2569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조명이 초기에는 꺼져있음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133943" y="4899759"/>
            <a:ext cx="1547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조명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이 켜졌음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024841" y="4887601"/>
            <a:ext cx="1519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조명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가 켜졌음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9103" y="1534601"/>
            <a:ext cx="7496619" cy="5136022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눈 내리는 피라미드 애니메이션 구현하기 </a:t>
            </a:r>
            <a:endParaRPr lang="en-US" altLang="ko-KR" dirty="0" smtClean="0"/>
          </a:p>
          <a:p>
            <a:pPr lvl="1"/>
            <a:r>
              <a:rPr lang="ko-KR" altLang="en-US" dirty="0"/>
              <a:t>원근 투영을 사용한다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바닥</a:t>
            </a:r>
            <a:r>
              <a:rPr lang="en-US" altLang="ko-KR" dirty="0"/>
              <a:t>: </a:t>
            </a:r>
            <a:r>
              <a:rPr lang="ko-KR" altLang="en-US" dirty="0"/>
              <a:t>평면을 사용하여 바닥을 그린다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피라미드</a:t>
            </a:r>
            <a:r>
              <a:rPr lang="en-US" altLang="ko-KR" dirty="0"/>
              <a:t>: </a:t>
            </a:r>
            <a:r>
              <a:rPr lang="ko-KR" altLang="en-US" dirty="0" smtClean="0"/>
              <a:t>평면에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피라미드를 </a:t>
            </a:r>
            <a:r>
              <a:rPr lang="ko-KR" altLang="en-US" dirty="0"/>
              <a:t>그린다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피라미드 주변을 </a:t>
            </a:r>
            <a:r>
              <a:rPr lang="ko-KR" altLang="en-US" dirty="0" smtClean="0"/>
              <a:t>각각 지구와 달이 </a:t>
            </a:r>
            <a:r>
              <a:rPr lang="ko-KR" altLang="en-US" dirty="0"/>
              <a:t>공전한다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바닥과 피라미드는 </a:t>
            </a:r>
            <a:r>
              <a:rPr lang="en-US" altLang="ko-KR" dirty="0"/>
              <a:t>smooth </a:t>
            </a:r>
            <a:r>
              <a:rPr lang="ko-KR" altLang="en-US" dirty="0" err="1"/>
              <a:t>쉐이딩을</a:t>
            </a:r>
            <a:r>
              <a:rPr lang="ko-KR" altLang="en-US" dirty="0"/>
              <a:t> 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 smtClean="0"/>
              <a:t>은면</a:t>
            </a:r>
            <a:r>
              <a:rPr lang="ko-KR" altLang="en-US" dirty="0" smtClean="0"/>
              <a:t> 제거를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바닥의 네 꼭지점 위에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조명을 넣는다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조명을 각각 조정할 수 있도록 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22)</a:t>
            </a:r>
            <a:endParaRPr lang="en-US" altLang="ko-KR" dirty="0"/>
          </a:p>
          <a:p>
            <a:pPr lvl="1"/>
            <a:r>
              <a:rPr lang="ko-KR" altLang="en-US" dirty="0" smtClean="0"/>
              <a:t>화면의 위 부분에서 눈이 내린다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눈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오픈지엘이</a:t>
            </a:r>
            <a:r>
              <a:rPr lang="ko-KR" altLang="en-US" dirty="0" smtClean="0"/>
              <a:t> 제공하는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 도형 사용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Cone</a:t>
            </a:r>
            <a:r>
              <a:rPr lang="ko-KR" altLang="en-US" dirty="0" smtClean="0"/>
              <a:t>으로 눈 모양을 만들 수도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눈은 임의의 높이에서 아래로 떨어진다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눈이 바닥에 닿으면 다시 위에서 내린다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화면 애니메이션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초기 화면에서 </a:t>
            </a:r>
            <a:r>
              <a:rPr lang="ko-KR" altLang="en-US" dirty="0" err="1" smtClean="0"/>
              <a:t>줌인을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(z</a:t>
            </a:r>
            <a:r>
              <a:rPr lang="ko-KR" altLang="en-US" dirty="0" smtClean="0"/>
              <a:t>축으로 이동</a:t>
            </a:r>
            <a:r>
              <a:rPr lang="en-US" altLang="ko-KR" dirty="0" smtClean="0"/>
              <a:t>)</a:t>
            </a:r>
            <a:r>
              <a:rPr lang="ko-KR" altLang="en-US" dirty="0" smtClean="0"/>
              <a:t> 시켜서 가까이 간다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특정 위치에 도달하면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축으로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바퀴 회전한다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회전이 끝나면 다시 제자리로 </a:t>
            </a:r>
            <a:r>
              <a:rPr lang="ko-KR" altLang="en-US" dirty="0" err="1" smtClean="0"/>
              <a:t>줌아웃한다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38</a:t>
            </a:fld>
            <a:endParaRPr lang="ko-KR" altLang="en-US"/>
          </a:p>
        </p:txBody>
      </p:sp>
      <p:pic>
        <p:nvPicPr>
          <p:cNvPr id="4" name="그림 3" descr="실습11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12104" y="2506028"/>
            <a:ext cx="2420180" cy="1870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8015"/>
          </a:xfrm>
        </p:spPr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01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쉐이딩</a:t>
            </a:r>
            <a:endParaRPr lang="en-US" altLang="ko-KR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12739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600" dirty="0" err="1" smtClean="0"/>
              <a:t>그림색</a:t>
            </a:r>
            <a:r>
              <a:rPr lang="ko-KR" altLang="en-US" sz="2600" dirty="0" smtClean="0"/>
              <a:t> 결정</a:t>
            </a:r>
          </a:p>
          <a:p>
            <a:pPr lvl="1"/>
            <a:r>
              <a:rPr lang="en-US" altLang="ko-KR" sz="2200" dirty="0" err="1" smtClean="0"/>
              <a:t>glColor</a:t>
            </a:r>
            <a:r>
              <a:rPr lang="en-US" altLang="ko-KR" sz="2200" dirty="0" smtClean="0"/>
              <a:t>&lt;x&gt;&lt;t&gt; (red, green, blue, alpha);</a:t>
            </a:r>
          </a:p>
          <a:p>
            <a:pPr lvl="2"/>
            <a:r>
              <a:rPr lang="en-US" altLang="ko-KR" sz="2000" dirty="0" smtClean="0"/>
              <a:t>x: </a:t>
            </a:r>
            <a:r>
              <a:rPr lang="ko-KR" altLang="en-US" sz="2000" dirty="0" smtClean="0"/>
              <a:t>인자의 개수</a:t>
            </a:r>
            <a:r>
              <a:rPr lang="en-US" altLang="ko-KR" sz="2000" dirty="0" smtClean="0"/>
              <a:t>, t: </a:t>
            </a:r>
            <a:r>
              <a:rPr lang="ko-KR" altLang="en-US" sz="2000" dirty="0" smtClean="0"/>
              <a:t>인자의 </a:t>
            </a:r>
            <a:r>
              <a:rPr lang="ko-KR" altLang="en-US" sz="2000" dirty="0" err="1" smtClean="0"/>
              <a:t>자료형</a:t>
            </a:r>
            <a:endParaRPr lang="ko-KR" altLang="en-US" sz="2000" dirty="0" smtClean="0"/>
          </a:p>
          <a:p>
            <a:pPr lvl="2"/>
            <a:r>
              <a:rPr lang="ko-KR" altLang="en-US" sz="2000" dirty="0" smtClean="0"/>
              <a:t>현재 드로잉 색상을 설정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 명령 뒤에 드로잉 되는 모든 물체는 이 색상을 사용한다</a:t>
            </a:r>
            <a:r>
              <a:rPr lang="en-US" altLang="ko-KR" sz="2000" dirty="0" smtClean="0"/>
              <a:t>.</a:t>
            </a:r>
          </a:p>
          <a:p>
            <a:pPr lvl="3"/>
            <a:r>
              <a:rPr lang="en-US" altLang="ko-KR" sz="1800" dirty="0" smtClean="0"/>
              <a:t>glColor3f,  glColor3ub</a:t>
            </a:r>
            <a:r>
              <a:rPr lang="en-US" altLang="ko-KR" sz="1800" dirty="0" smtClean="0">
                <a:latin typeface="Arial" charset="0"/>
              </a:rPr>
              <a:t>…</a:t>
            </a:r>
          </a:p>
          <a:p>
            <a:pPr lvl="2"/>
            <a:r>
              <a:rPr lang="en-US" altLang="ko-KR" sz="2000" dirty="0" err="1" smtClean="0">
                <a:latin typeface="Arial" charset="0"/>
              </a:rPr>
              <a:t>glColor</a:t>
            </a:r>
            <a:r>
              <a:rPr lang="en-US" altLang="ko-KR" sz="2000" dirty="0" smtClean="0">
                <a:latin typeface="Arial" charset="0"/>
              </a:rPr>
              <a:t> </a:t>
            </a:r>
            <a:r>
              <a:rPr lang="ko-KR" altLang="en-US" sz="2000" dirty="0" smtClean="0">
                <a:latin typeface="Arial" charset="0"/>
              </a:rPr>
              <a:t>함수는 이 명령 뒤에 그려지는 모든 </a:t>
            </a:r>
            <a:r>
              <a:rPr lang="ko-KR" altLang="en-US" sz="2000" dirty="0" err="1" smtClean="0">
                <a:latin typeface="Arial" charset="0"/>
              </a:rPr>
              <a:t>버텍스에</a:t>
            </a:r>
            <a:r>
              <a:rPr lang="ko-KR" altLang="en-US" sz="2000" dirty="0" smtClean="0">
                <a:latin typeface="Arial" charset="0"/>
              </a:rPr>
              <a:t> 적용되는 색상을 지정하는데 사용된다</a:t>
            </a:r>
            <a:r>
              <a:rPr lang="en-US" altLang="ko-KR" sz="2000" dirty="0" smtClean="0">
                <a:latin typeface="Arial" charset="0"/>
              </a:rPr>
              <a:t>.</a:t>
            </a:r>
          </a:p>
          <a:p>
            <a:pPr lvl="2"/>
            <a:endParaRPr lang="en-US" altLang="ko-KR" sz="2000" dirty="0" smtClean="0">
              <a:latin typeface="Arial" charset="0"/>
            </a:endParaRPr>
          </a:p>
          <a:p>
            <a:pPr lvl="1"/>
            <a:r>
              <a:rPr lang="ko-KR" altLang="en-US" sz="2200" dirty="0" smtClean="0">
                <a:latin typeface="Arial" charset="0"/>
              </a:rPr>
              <a:t>각 </a:t>
            </a:r>
            <a:r>
              <a:rPr lang="ko-KR" altLang="en-US" sz="2200" dirty="0" err="1" smtClean="0">
                <a:latin typeface="Arial" charset="0"/>
              </a:rPr>
              <a:t>버텍스에</a:t>
            </a:r>
            <a:r>
              <a:rPr lang="ko-KR" altLang="en-US" sz="2200" dirty="0" smtClean="0">
                <a:latin typeface="Arial" charset="0"/>
              </a:rPr>
              <a:t> 다른 색상을 지정하면 색상이 부드럽게 변환된다</a:t>
            </a:r>
            <a:r>
              <a:rPr lang="en-US" altLang="ko-KR" sz="2200" dirty="0" smtClean="0">
                <a:latin typeface="Arial" charset="0"/>
              </a:rPr>
              <a:t>.</a:t>
            </a:r>
            <a:endParaRPr lang="en-US" altLang="ko-KR" sz="2200" dirty="0" smtClean="0"/>
          </a:p>
          <a:p>
            <a:pPr eaLnBrk="1" hangingPunct="1"/>
            <a:endParaRPr lang="en-US" altLang="ko-KR" sz="2600" dirty="0" smtClean="0"/>
          </a:p>
        </p:txBody>
      </p:sp>
      <p:sp>
        <p:nvSpPr>
          <p:cNvPr id="51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A1E01A-B39C-408E-8CBA-8CD170A3FB6E}" type="slidenum">
              <a:rPr lang="en-US" altLang="ko-KR" smtClean="0">
                <a:latin typeface="굴림" charset="-127"/>
                <a:ea typeface="굴림" charset="-127"/>
              </a:rPr>
              <a:pPr/>
              <a:t>4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0502"/>
          </a:xfrm>
        </p:spPr>
        <p:txBody>
          <a:bodyPr>
            <a:normAutofit/>
          </a:bodyPr>
          <a:lstStyle/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675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50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88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쉐이딩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504788"/>
            <a:ext cx="8229600" cy="4525963"/>
          </a:xfrm>
        </p:spPr>
        <p:txBody>
          <a:bodyPr/>
          <a:lstStyle/>
          <a:p>
            <a:r>
              <a:rPr lang="ko-KR" altLang="en-US" sz="2600" dirty="0" smtClean="0"/>
              <a:t>음영 </a:t>
            </a:r>
            <a:r>
              <a:rPr lang="en-US" altLang="ko-KR" sz="2600" dirty="0" smtClean="0"/>
              <a:t>(Shading) </a:t>
            </a:r>
            <a:r>
              <a:rPr lang="ko-KR" altLang="en-US" sz="2600" dirty="0" smtClean="0"/>
              <a:t>넣기</a:t>
            </a:r>
          </a:p>
          <a:p>
            <a:pPr lvl="1"/>
            <a:r>
              <a:rPr lang="ko-KR" altLang="en-US" sz="2200" dirty="0" err="1" smtClean="0"/>
              <a:t>쉐이딩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음영 또는 표면 </a:t>
            </a:r>
            <a:r>
              <a:rPr lang="ko-KR" altLang="en-US" sz="2200" dirty="0" err="1" smtClean="0"/>
              <a:t>렌더링으로</a:t>
            </a:r>
            <a:r>
              <a:rPr lang="ko-KR" altLang="en-US" sz="2200" dirty="0" smtClean="0"/>
              <a:t> 물체 면의 색을 부여하는 것</a:t>
            </a:r>
            <a:endParaRPr lang="en-US" altLang="ko-KR" sz="2200" dirty="0" smtClean="0"/>
          </a:p>
          <a:p>
            <a:pPr lvl="1"/>
            <a:r>
              <a:rPr lang="ko-KR" altLang="en-US" sz="2200" dirty="0" err="1" smtClean="0"/>
              <a:t>쉐이딩</a:t>
            </a:r>
            <a:r>
              <a:rPr lang="ko-KR" altLang="en-US" sz="2200" dirty="0" smtClean="0"/>
              <a:t> 모델 설정</a:t>
            </a:r>
            <a:endParaRPr lang="en-US" altLang="ko-KR" sz="2200" dirty="0" smtClean="0"/>
          </a:p>
          <a:p>
            <a:pPr lvl="2"/>
            <a:r>
              <a:rPr lang="en-US" altLang="ko-KR" sz="2000" dirty="0" err="1" smtClean="0">
                <a:solidFill>
                  <a:srgbClr val="0000FF"/>
                </a:solidFill>
              </a:rPr>
              <a:t>glShadeModel</a:t>
            </a:r>
            <a:r>
              <a:rPr lang="en-US" altLang="ko-KR" sz="2000" dirty="0" smtClean="0">
                <a:solidFill>
                  <a:srgbClr val="0000FF"/>
                </a:solidFill>
              </a:rPr>
              <a:t> (</a:t>
            </a:r>
            <a:r>
              <a:rPr lang="en-US" altLang="ko-KR" sz="2000" dirty="0" err="1" smtClean="0">
                <a:solidFill>
                  <a:srgbClr val="0000FF"/>
                </a:solidFill>
              </a:rPr>
              <a:t>GLenum</a:t>
            </a:r>
            <a:r>
              <a:rPr lang="en-US" altLang="ko-KR" sz="2000" dirty="0" smtClean="0">
                <a:solidFill>
                  <a:srgbClr val="0000FF"/>
                </a:solidFill>
              </a:rPr>
              <a:t> mode);</a:t>
            </a:r>
          </a:p>
          <a:p>
            <a:pPr lvl="3"/>
            <a:r>
              <a:rPr lang="ko-KR" altLang="en-US" sz="1800" dirty="0" smtClean="0"/>
              <a:t>기본 </a:t>
            </a:r>
            <a:r>
              <a:rPr lang="ko-KR" altLang="en-US" sz="1800" dirty="0" err="1" smtClean="0"/>
              <a:t>쉐이딩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폴리건</a:t>
            </a:r>
            <a:r>
              <a:rPr lang="ko-KR" altLang="en-US" sz="1800" dirty="0" smtClean="0"/>
              <a:t> 내부의 색은 각 정점에 설정된 색을 </a:t>
            </a:r>
            <a:r>
              <a:rPr lang="ko-KR" altLang="en-US" sz="1800" dirty="0" err="1" smtClean="0"/>
              <a:t>보간한</a:t>
            </a:r>
            <a:r>
              <a:rPr lang="ko-KR" altLang="en-US" sz="1800" dirty="0" smtClean="0"/>
              <a:t> 값으로 지정된다</a:t>
            </a:r>
            <a:r>
              <a:rPr lang="en-US" altLang="ko-KR" sz="1800" dirty="0" smtClean="0"/>
              <a:t>.  Flat </a:t>
            </a:r>
            <a:r>
              <a:rPr lang="ko-KR" altLang="en-US" sz="1800" dirty="0" smtClean="0"/>
              <a:t>이나 </a:t>
            </a:r>
            <a:r>
              <a:rPr lang="en-US" altLang="ko-KR" sz="1800" dirty="0" smtClean="0"/>
              <a:t>smooth </a:t>
            </a:r>
            <a:r>
              <a:rPr lang="ko-KR" altLang="en-US" sz="1800" dirty="0" smtClean="0"/>
              <a:t>으로 결정한다</a:t>
            </a:r>
            <a:r>
              <a:rPr lang="en-US" altLang="ko-KR" sz="1800" dirty="0" smtClean="0"/>
              <a:t>.</a:t>
            </a:r>
          </a:p>
          <a:p>
            <a:pPr lvl="3"/>
            <a:r>
              <a:rPr lang="en-US" altLang="ko-KR" sz="1800" dirty="0" err="1" smtClean="0"/>
              <a:t>GLenum</a:t>
            </a:r>
            <a:r>
              <a:rPr lang="en-US" altLang="ko-KR" sz="1800" dirty="0" smtClean="0"/>
              <a:t> mode: </a:t>
            </a:r>
          </a:p>
          <a:p>
            <a:pPr lvl="4"/>
            <a:r>
              <a:rPr lang="en-US" altLang="ko-KR" sz="1700" dirty="0" smtClean="0">
                <a:solidFill>
                  <a:srgbClr val="0000FF"/>
                </a:solidFill>
              </a:rPr>
              <a:t>GL_FLAT</a:t>
            </a:r>
            <a:r>
              <a:rPr lang="en-US" altLang="ko-KR" sz="1700" dirty="0" smtClean="0"/>
              <a:t>: </a:t>
            </a:r>
            <a:r>
              <a:rPr lang="ko-KR" altLang="en-US" sz="1700" dirty="0" smtClean="0"/>
              <a:t>평면 </a:t>
            </a:r>
            <a:r>
              <a:rPr lang="ko-KR" altLang="en-US" sz="1700" dirty="0" err="1" smtClean="0"/>
              <a:t>쉐이딩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(flat shading) </a:t>
            </a:r>
            <a:r>
              <a:rPr lang="en-US" altLang="ko-KR" sz="1700" dirty="0" smtClean="0">
                <a:latin typeface="Arial" charset="0"/>
              </a:rPr>
              <a:t>–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마지막 정점에 대해 설정된 색으로 칠해지게 된다</a:t>
            </a:r>
            <a:r>
              <a:rPr lang="en-US" altLang="ko-KR" sz="1700" dirty="0" smtClean="0"/>
              <a:t>.</a:t>
            </a:r>
          </a:p>
          <a:p>
            <a:pPr lvl="4"/>
            <a:r>
              <a:rPr lang="en-US" altLang="ko-KR" sz="1700" dirty="0" smtClean="0">
                <a:solidFill>
                  <a:srgbClr val="0000FF"/>
                </a:solidFill>
              </a:rPr>
              <a:t>GL_SMOOTH</a:t>
            </a:r>
            <a:r>
              <a:rPr lang="en-US" altLang="ko-KR" sz="1700" dirty="0" smtClean="0"/>
              <a:t>:  </a:t>
            </a:r>
            <a:r>
              <a:rPr lang="ko-KR" altLang="en-US" sz="1700" dirty="0" smtClean="0"/>
              <a:t>부드러운 </a:t>
            </a:r>
            <a:r>
              <a:rPr lang="ko-KR" altLang="en-US" sz="1700" dirty="0" err="1" smtClean="0"/>
              <a:t>쉐이딩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(smooth shading) </a:t>
            </a:r>
            <a:r>
              <a:rPr lang="en-US" altLang="ko-KR" sz="1700" dirty="0" smtClean="0">
                <a:latin typeface="Arial" charset="0"/>
              </a:rPr>
              <a:t>–</a:t>
            </a:r>
            <a:r>
              <a:rPr lang="ko-KR" altLang="en-US" sz="1700" dirty="0" smtClean="0"/>
              <a:t>지정된 색들이 </a:t>
            </a:r>
            <a:r>
              <a:rPr lang="ko-KR" altLang="en-US" sz="1700" dirty="0" err="1" smtClean="0"/>
              <a:t>보간법에</a:t>
            </a:r>
            <a:r>
              <a:rPr lang="ko-KR" altLang="en-US" sz="1700" dirty="0" smtClean="0"/>
              <a:t> 의해 점차로 변해가게 칠해진다</a:t>
            </a:r>
            <a:r>
              <a:rPr lang="en-US" altLang="ko-KR" sz="1700" dirty="0" smtClean="0"/>
              <a:t>.</a:t>
            </a:r>
          </a:p>
          <a:p>
            <a:pPr lvl="2"/>
            <a:endParaRPr lang="en-US" altLang="ko-KR" sz="20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473D-2BBD-4D7E-AC20-E07BF824F0B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Shading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3275729"/>
          </a:xfrm>
        </p:spPr>
        <p:txBody>
          <a:bodyPr>
            <a:normAutofit fontScale="70000" lnSpcReduction="20000"/>
          </a:bodyPr>
          <a:lstStyle/>
          <a:p>
            <a:pPr lvl="2" eaLnBrk="1" hangingPunct="1">
              <a:tabLst>
                <a:tab pos="1793875" algn="l"/>
                <a:tab pos="1976438" algn="l"/>
              </a:tabLst>
            </a:pPr>
            <a:r>
              <a:rPr lang="ko-KR" altLang="en-US" sz="3300" dirty="0" smtClean="0"/>
              <a:t>예</a:t>
            </a:r>
            <a:r>
              <a:rPr lang="en-US" altLang="ko-KR" sz="3300" dirty="0" smtClean="0"/>
              <a:t>) </a:t>
            </a:r>
            <a:r>
              <a:rPr lang="ko-KR" altLang="en-US" sz="3300" dirty="0" smtClean="0"/>
              <a:t>부드러운 </a:t>
            </a:r>
            <a:r>
              <a:rPr lang="ko-KR" altLang="en-US" sz="3300" dirty="0" err="1" smtClean="0"/>
              <a:t>쉐이딩이</a:t>
            </a:r>
            <a:r>
              <a:rPr lang="ko-KR" altLang="en-US" sz="3300" dirty="0" smtClean="0"/>
              <a:t> 적용된 사각형 그리기</a:t>
            </a:r>
          </a:p>
          <a:p>
            <a:pPr lvl="2" eaLnBrk="1" hangingPunct="1">
              <a:tabLst>
                <a:tab pos="1793875" algn="l"/>
                <a:tab pos="1976438" algn="l"/>
              </a:tabLst>
            </a:pPr>
            <a:endParaRPr lang="ko-KR" altLang="en-US" sz="2000" dirty="0" smtClean="0"/>
          </a:p>
          <a:p>
            <a:pPr lvl="2">
              <a:buNone/>
            </a:pPr>
            <a:r>
              <a:rPr lang="ko-KR" altLang="en-US" sz="1400" dirty="0" smtClean="0"/>
              <a:t>	</a:t>
            </a:r>
            <a:r>
              <a:rPr lang="en-US" altLang="ko-KR" sz="2200" dirty="0" err="1" smtClean="0"/>
              <a:t>glShadeModel</a:t>
            </a:r>
            <a:r>
              <a:rPr lang="en-US" altLang="ko-KR" sz="2200" dirty="0" smtClean="0"/>
              <a:t> (GL_SMOOTH);  	// </a:t>
            </a:r>
            <a:r>
              <a:rPr lang="ko-KR" altLang="en-US" sz="2200" dirty="0" smtClean="0"/>
              <a:t>또는 </a:t>
            </a:r>
            <a:r>
              <a:rPr lang="en-US" altLang="ko-KR" sz="2200" dirty="0" err="1" smtClean="0"/>
              <a:t>glShadeModel</a:t>
            </a:r>
            <a:r>
              <a:rPr lang="en-US" altLang="ko-KR" sz="2200" dirty="0" smtClean="0"/>
              <a:t> (GL_FLAT)</a:t>
            </a:r>
          </a:p>
          <a:p>
            <a:pPr lvl="2">
              <a:buNone/>
            </a:pPr>
            <a:r>
              <a:rPr lang="en-US" altLang="ko-KR" sz="2200" dirty="0" smtClean="0"/>
              <a:t>	</a:t>
            </a:r>
            <a:r>
              <a:rPr lang="en-US" altLang="ko-KR" sz="2200" dirty="0" err="1" smtClean="0"/>
              <a:t>glBegin</a:t>
            </a:r>
            <a:r>
              <a:rPr lang="en-US" altLang="ko-KR" sz="2200" dirty="0" smtClean="0"/>
              <a:t> (GL_QUADS);</a:t>
            </a:r>
          </a:p>
          <a:p>
            <a:pPr lvl="2" defTabSz="882650">
              <a:buNone/>
              <a:tabLst>
                <a:tab pos="1797050" algn="l"/>
              </a:tabLst>
            </a:pPr>
            <a:r>
              <a:rPr lang="ko-KR" altLang="en-US" sz="2200" dirty="0" smtClean="0"/>
              <a:t>		</a:t>
            </a:r>
            <a:r>
              <a:rPr lang="en-US" altLang="ko-KR" sz="2200" dirty="0" smtClean="0"/>
              <a:t>	</a:t>
            </a:r>
            <a:r>
              <a:rPr lang="en-US" altLang="ko-KR" sz="2200" dirty="0" smtClean="0">
                <a:solidFill>
                  <a:srgbClr val="00B050"/>
                </a:solidFill>
              </a:rPr>
              <a:t>glColor3f (1.0f, 1.0f, 0.0f);</a:t>
            </a:r>
            <a:r>
              <a:rPr lang="en-US" altLang="ko-KR" sz="2200" dirty="0" smtClean="0"/>
              <a:t>	// Yellow</a:t>
            </a:r>
          </a:p>
          <a:p>
            <a:pPr lvl="2" defTabSz="882650">
              <a:buNone/>
              <a:tabLst>
                <a:tab pos="1797050" algn="l"/>
              </a:tabLst>
            </a:pPr>
            <a:r>
              <a:rPr lang="en-US" altLang="ko-KR" sz="2200" dirty="0" smtClean="0"/>
              <a:t>			glVertex3f (100.0, 100.0, 0.0);</a:t>
            </a:r>
          </a:p>
          <a:p>
            <a:pPr lvl="2" defTabSz="882650">
              <a:buNone/>
              <a:tabLst>
                <a:tab pos="1797050" algn="l"/>
              </a:tabLst>
            </a:pPr>
            <a:r>
              <a:rPr lang="en-US" altLang="ko-KR" sz="2200" dirty="0" smtClean="0"/>
              <a:t>		</a:t>
            </a:r>
            <a:r>
              <a:rPr lang="en-US" altLang="ko-KR" sz="2200" dirty="0" smtClean="0">
                <a:solidFill>
                  <a:srgbClr val="00B050"/>
                </a:solidFill>
              </a:rPr>
              <a:t>	glColor3f (1.0f, 0.0, 1.0f);</a:t>
            </a:r>
            <a:r>
              <a:rPr lang="en-US" altLang="ko-KR" sz="2200" dirty="0" smtClean="0"/>
              <a:t>	// Magenta</a:t>
            </a:r>
          </a:p>
          <a:p>
            <a:pPr lvl="2" defTabSz="882650">
              <a:buNone/>
              <a:tabLst>
                <a:tab pos="1797050" algn="l"/>
              </a:tabLst>
            </a:pPr>
            <a:r>
              <a:rPr lang="en-US" altLang="ko-KR" sz="2200" dirty="0" smtClean="0"/>
              <a:t>			glVertex3f (-100.0, 100.0, 0.0);</a:t>
            </a:r>
          </a:p>
          <a:p>
            <a:pPr lvl="2" defTabSz="882650">
              <a:buNone/>
              <a:tabLst>
                <a:tab pos="1797050" algn="l"/>
              </a:tabLst>
            </a:pPr>
            <a:r>
              <a:rPr lang="en-US" altLang="ko-KR" sz="2200" dirty="0" smtClean="0"/>
              <a:t>		</a:t>
            </a:r>
            <a:r>
              <a:rPr lang="en-US" altLang="ko-KR" sz="2200" dirty="0" smtClean="0">
                <a:solidFill>
                  <a:srgbClr val="00B050"/>
                </a:solidFill>
              </a:rPr>
              <a:t>	glColor3f (0.0f, 1.0f, 1.0f);</a:t>
            </a:r>
            <a:r>
              <a:rPr lang="en-US" altLang="ko-KR" sz="2200" dirty="0" smtClean="0"/>
              <a:t>	// Cyan</a:t>
            </a:r>
          </a:p>
          <a:p>
            <a:pPr lvl="2" defTabSz="882650">
              <a:buNone/>
              <a:tabLst>
                <a:tab pos="1797050" algn="l"/>
              </a:tabLst>
            </a:pPr>
            <a:r>
              <a:rPr lang="en-US" altLang="ko-KR" sz="2200" dirty="0" smtClean="0"/>
              <a:t>			glVertex3f (-100.0, -100.0, 0.0);</a:t>
            </a:r>
          </a:p>
          <a:p>
            <a:pPr lvl="2" defTabSz="882650">
              <a:buNone/>
              <a:tabLst>
                <a:tab pos="1797050" algn="l"/>
              </a:tabLst>
            </a:pPr>
            <a:r>
              <a:rPr lang="en-US" altLang="ko-KR" sz="2200" dirty="0" smtClean="0"/>
              <a:t>		</a:t>
            </a:r>
            <a:r>
              <a:rPr lang="en-US" altLang="ko-KR" sz="2200" dirty="0" smtClean="0">
                <a:solidFill>
                  <a:srgbClr val="00B050"/>
                </a:solidFill>
              </a:rPr>
              <a:t>	glColor3f (0.0f, 0.0f, 1.0f);</a:t>
            </a:r>
            <a:r>
              <a:rPr lang="en-US" altLang="ko-KR" sz="2200" dirty="0" smtClean="0"/>
              <a:t>	// Blue</a:t>
            </a:r>
          </a:p>
          <a:p>
            <a:pPr lvl="2" defTabSz="882650">
              <a:buNone/>
              <a:tabLst>
                <a:tab pos="1797050" algn="l"/>
              </a:tabLst>
            </a:pPr>
            <a:r>
              <a:rPr lang="en-US" altLang="ko-KR" sz="2200" dirty="0" smtClean="0"/>
              <a:t>			glVertex3f (100.0, -100.0, 0.0);</a:t>
            </a:r>
            <a:r>
              <a:rPr lang="ko-KR" altLang="en-US" sz="2200" dirty="0" smtClean="0"/>
              <a:t>	</a:t>
            </a:r>
          </a:p>
          <a:p>
            <a:pPr lvl="2">
              <a:buNone/>
            </a:pPr>
            <a:r>
              <a:rPr lang="en-US" altLang="ko-KR" sz="2200" dirty="0" smtClean="0"/>
              <a:t>	</a:t>
            </a:r>
            <a:r>
              <a:rPr lang="en-US" altLang="ko-KR" sz="2200" dirty="0" err="1" smtClean="0"/>
              <a:t>glEnd</a:t>
            </a:r>
            <a:r>
              <a:rPr lang="en-US" altLang="ko-KR" sz="2200" dirty="0" smtClean="0"/>
              <a:t> ();</a:t>
            </a:r>
            <a:endParaRPr lang="en-US" altLang="ko-KR" sz="5400" dirty="0" smtClean="0"/>
          </a:p>
        </p:txBody>
      </p:sp>
      <p:sp>
        <p:nvSpPr>
          <p:cNvPr id="61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404563-3EE2-4F9B-9688-6CFC624D69CF}" type="slidenum">
              <a:rPr lang="en-US" altLang="ko-KR" smtClean="0">
                <a:latin typeface="굴림" charset="-127"/>
                <a:ea typeface="굴림" charset="-127"/>
              </a:rPr>
              <a:pPr/>
              <a:t>6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pic>
        <p:nvPicPr>
          <p:cNvPr id="5" name="그림 4" descr="shad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6208" y="4896531"/>
            <a:ext cx="2163535" cy="1692616"/>
          </a:xfrm>
          <a:prstGeom prst="rect">
            <a:avLst/>
          </a:prstGeom>
        </p:spPr>
      </p:pic>
      <p:pic>
        <p:nvPicPr>
          <p:cNvPr id="6" name="그림 5" descr="shade2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11147" y="4877481"/>
            <a:ext cx="2145167" cy="1682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500" smtClean="0"/>
              <a:t>상태 설정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04788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ko-KR" sz="2600" dirty="0" smtClean="0"/>
              <a:t>OpenGL</a:t>
            </a:r>
            <a:r>
              <a:rPr lang="ko-KR" altLang="en-US" sz="2600" dirty="0" smtClean="0"/>
              <a:t>에서의 상태 및 상태 관리</a:t>
            </a:r>
          </a:p>
          <a:p>
            <a:pPr lvl="1"/>
            <a:r>
              <a:rPr lang="ko-KR" altLang="en-US" sz="2200" dirty="0" smtClean="0"/>
              <a:t>대부분의 상태들은 </a:t>
            </a:r>
            <a:r>
              <a:rPr lang="en-US" altLang="ko-KR" sz="2200" dirty="0" smtClean="0"/>
              <a:t>(</a:t>
            </a:r>
            <a:r>
              <a:rPr lang="ko-KR" altLang="en-US" sz="2200" dirty="0" err="1" smtClean="0"/>
              <a:t>라이팅</a:t>
            </a:r>
            <a:r>
              <a:rPr lang="en-US" altLang="ko-KR" sz="2200" dirty="0" smtClean="0"/>
              <a:t>, </a:t>
            </a:r>
            <a:r>
              <a:rPr lang="ko-KR" altLang="en-US" sz="2200" dirty="0" err="1" smtClean="0"/>
              <a:t>텍스처링</a:t>
            </a:r>
            <a:r>
              <a:rPr lang="en-US" altLang="ko-KR" sz="2200" dirty="0" smtClean="0"/>
              <a:t>, </a:t>
            </a:r>
            <a:r>
              <a:rPr lang="ko-KR" altLang="en-US" sz="2200" dirty="0" err="1" smtClean="0"/>
              <a:t>은면</a:t>
            </a:r>
            <a:r>
              <a:rPr lang="ko-KR" altLang="en-US" sz="2200" dirty="0" smtClean="0"/>
              <a:t> 제거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안개 효과 등</a:t>
            </a:r>
            <a:r>
              <a:rPr lang="en-US" altLang="ko-KR" sz="2200" dirty="0" smtClean="0"/>
              <a:t>) </a:t>
            </a:r>
            <a:r>
              <a:rPr lang="ko-KR" altLang="en-US" sz="2200" dirty="0" smtClean="0"/>
              <a:t>디폴트로 비활성화</a:t>
            </a:r>
            <a:r>
              <a:rPr lang="en-US" altLang="ko-KR" sz="2200" dirty="0" smtClean="0"/>
              <a:t>(disable)</a:t>
            </a:r>
            <a:r>
              <a:rPr lang="ko-KR" altLang="en-US" sz="2200" dirty="0" smtClean="0"/>
              <a:t>되어 있다</a:t>
            </a:r>
            <a:r>
              <a:rPr lang="en-US" altLang="ko-KR" sz="2200" dirty="0" smtClean="0"/>
              <a:t>.</a:t>
            </a:r>
          </a:p>
          <a:p>
            <a:pPr lvl="1" eaLnBrk="1" hangingPunct="1"/>
            <a:r>
              <a:rPr lang="ko-KR" altLang="en-US" sz="2200" dirty="0" smtClean="0"/>
              <a:t>상태를 활성화</a:t>
            </a:r>
            <a:r>
              <a:rPr lang="en-US" altLang="ko-KR" sz="2200" dirty="0" smtClean="0"/>
              <a:t>(</a:t>
            </a:r>
            <a:r>
              <a:rPr lang="ko-KR" altLang="en-US" sz="2200" dirty="0" smtClean="0"/>
              <a:t>켜거나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하거나 비활성화</a:t>
            </a:r>
            <a:r>
              <a:rPr lang="en-US" altLang="ko-KR" sz="2200" dirty="0" smtClean="0"/>
              <a:t>(</a:t>
            </a:r>
            <a:r>
              <a:rPr lang="ko-KR" altLang="en-US" sz="2200" dirty="0" smtClean="0"/>
              <a:t>끄는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하는 명령어</a:t>
            </a:r>
          </a:p>
          <a:p>
            <a:pPr lvl="2" eaLnBrk="1" hangingPunct="1"/>
            <a:r>
              <a:rPr lang="en-US" altLang="ko-KR" sz="2000" dirty="0" smtClean="0"/>
              <a:t>Void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glEnable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GLenum</a:t>
            </a:r>
            <a:r>
              <a:rPr lang="en-US" altLang="ko-KR" sz="2000" dirty="0" smtClean="0"/>
              <a:t> cap);</a:t>
            </a:r>
          </a:p>
          <a:p>
            <a:pPr lvl="3" eaLnBrk="1" hangingPunct="1"/>
            <a:r>
              <a:rPr lang="ko-KR" altLang="en-US" sz="1800" dirty="0" smtClean="0"/>
              <a:t>지정한 기능을 활성화한다</a:t>
            </a:r>
            <a:r>
              <a:rPr lang="en-US" altLang="ko-KR" sz="1800" dirty="0" smtClean="0"/>
              <a:t>.</a:t>
            </a:r>
          </a:p>
          <a:p>
            <a:pPr lvl="2" eaLnBrk="1" hangingPunct="1"/>
            <a:r>
              <a:rPr lang="en-US" altLang="ko-KR" sz="2000" dirty="0" smtClean="0"/>
              <a:t>Void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glDisable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GLenum</a:t>
            </a:r>
            <a:r>
              <a:rPr lang="en-US" altLang="ko-KR" sz="2000" dirty="0" smtClean="0"/>
              <a:t> cap);</a:t>
            </a:r>
          </a:p>
          <a:p>
            <a:pPr lvl="3" eaLnBrk="1" hangingPunct="1"/>
            <a:r>
              <a:rPr lang="ko-KR" altLang="en-US" sz="1800" dirty="0" smtClean="0"/>
              <a:t>지정한 기능을 비활성화 한다</a:t>
            </a:r>
            <a:r>
              <a:rPr lang="en-US" altLang="ko-KR" sz="1800" dirty="0" smtClean="0"/>
              <a:t>.</a:t>
            </a:r>
          </a:p>
          <a:p>
            <a:pPr lvl="1" eaLnBrk="1" hangingPunct="1"/>
            <a:endParaRPr lang="en-US" altLang="ko-KR" sz="2200" dirty="0" smtClean="0"/>
          </a:p>
          <a:p>
            <a:pPr lvl="1" eaLnBrk="1" hangingPunct="1"/>
            <a:r>
              <a:rPr lang="ko-KR" altLang="en-US" sz="2200" dirty="0" smtClean="0"/>
              <a:t>활성화 여부를 체크하는 명령어</a:t>
            </a:r>
          </a:p>
          <a:p>
            <a:pPr lvl="2" eaLnBrk="1" hangingPunct="1"/>
            <a:r>
              <a:rPr lang="en-US" altLang="ko-KR" sz="2000" dirty="0" err="1" smtClean="0"/>
              <a:t>GLboolean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glIsEnabled</a:t>
            </a:r>
            <a:r>
              <a:rPr lang="en-US" altLang="ko-KR" sz="2000" dirty="0" smtClean="0"/>
              <a:t> (</a:t>
            </a:r>
            <a:r>
              <a:rPr lang="en-US" altLang="ko-KR" sz="2000" dirty="0" err="1" smtClean="0"/>
              <a:t>GLenum</a:t>
            </a:r>
            <a:r>
              <a:rPr lang="en-US" altLang="ko-KR" sz="2000" dirty="0" smtClean="0"/>
              <a:t> cap);</a:t>
            </a:r>
          </a:p>
        </p:txBody>
      </p:sp>
      <p:sp>
        <p:nvSpPr>
          <p:cNvPr id="81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44CDA9-14E5-46BC-9C09-6EDC326CC6EB}" type="slidenum">
              <a:rPr lang="en-US" altLang="ko-KR" smtClean="0">
                <a:latin typeface="굴림" charset="-127"/>
                <a:ea typeface="굴림" charset="-127"/>
              </a:rPr>
              <a:pPr/>
              <a:t>7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상태 설정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238897" y="1515015"/>
            <a:ext cx="8613003" cy="4929188"/>
          </a:xfrm>
        </p:spPr>
        <p:txBody>
          <a:bodyPr>
            <a:normAutofit lnSpcReduction="10000"/>
          </a:bodyPr>
          <a:lstStyle/>
          <a:p>
            <a:pPr marL="342900" indent="-342900" defTabSz="863600" eaLnBrk="1" hangingPunct="1">
              <a:lnSpc>
                <a:spcPct val="90000"/>
              </a:lnSpc>
              <a:tabLst>
                <a:tab pos="5829300" algn="l"/>
                <a:tab pos="6464300" algn="l"/>
              </a:tabLst>
            </a:pPr>
            <a:r>
              <a:rPr lang="en-US" altLang="ko-KR" sz="2100" dirty="0" err="1" smtClean="0"/>
              <a:t>glEnable</a:t>
            </a:r>
            <a:r>
              <a:rPr lang="en-US" altLang="ko-KR" sz="2100" dirty="0" smtClean="0"/>
              <a:t>(</a:t>
            </a:r>
            <a:r>
              <a:rPr lang="en-US" altLang="ko-KR" sz="2100" dirty="0" err="1" smtClean="0"/>
              <a:t>GLEnum</a:t>
            </a:r>
            <a:r>
              <a:rPr lang="en-US" altLang="ko-KR" sz="2100" dirty="0" smtClean="0"/>
              <a:t> cap)/</a:t>
            </a:r>
            <a:r>
              <a:rPr lang="en-US" altLang="ko-KR" sz="2100" dirty="0" err="1" smtClean="0"/>
              <a:t>glDisable</a:t>
            </a:r>
            <a:r>
              <a:rPr lang="en-US" altLang="ko-KR" sz="2100" dirty="0" smtClean="0"/>
              <a:t>(</a:t>
            </a:r>
            <a:r>
              <a:rPr lang="en-US" altLang="ko-KR" sz="2100" dirty="0" err="1" smtClean="0"/>
              <a:t>GLEnum</a:t>
            </a:r>
            <a:r>
              <a:rPr lang="en-US" altLang="ko-KR" sz="2100" dirty="0" smtClean="0"/>
              <a:t> cap)</a:t>
            </a:r>
          </a:p>
          <a:p>
            <a:pPr marL="742950" lvl="1" indent="-285750" defTabSz="863600" eaLnBrk="1" hangingPunct="1">
              <a:lnSpc>
                <a:spcPct val="90000"/>
              </a:lnSpc>
              <a:tabLst>
                <a:tab pos="5829300" algn="l"/>
                <a:tab pos="6464300" algn="l"/>
              </a:tabLst>
            </a:pPr>
            <a:r>
              <a:rPr lang="en-US" altLang="ko-KR" sz="2000" dirty="0" smtClean="0"/>
              <a:t>OpenGL</a:t>
            </a:r>
            <a:r>
              <a:rPr lang="ko-KR" altLang="en-US" sz="2000" dirty="0" smtClean="0"/>
              <a:t>이 제공하는 다양한 기능들을 켜거나 끄거나 하는 함수</a:t>
            </a:r>
          </a:p>
          <a:p>
            <a:pPr marL="742950" lvl="1" indent="-285750" defTabSz="863600" eaLnBrk="1" hangingPunct="1">
              <a:lnSpc>
                <a:spcPct val="90000"/>
              </a:lnSpc>
              <a:tabLst>
                <a:tab pos="5829300" algn="l"/>
                <a:tab pos="6464300" algn="l"/>
              </a:tabLst>
            </a:pPr>
            <a:r>
              <a:rPr lang="en-US" altLang="ko-KR" sz="2000" dirty="0" smtClean="0"/>
              <a:t>Cap:</a:t>
            </a:r>
          </a:p>
          <a:p>
            <a:pPr marL="1143000" lvl="2" indent="-228600" defTabSz="863600" eaLnBrk="1" hangingPunct="1">
              <a:lnSpc>
                <a:spcPct val="90000"/>
              </a:lnSpc>
              <a:tabLst>
                <a:tab pos="5829300" algn="l"/>
                <a:tab pos="6464300" algn="l"/>
              </a:tabLst>
            </a:pPr>
            <a:r>
              <a:rPr lang="en-US" altLang="ko-KR" sz="1700" dirty="0" smtClean="0"/>
              <a:t>GL_ALPHA_TEST</a:t>
            </a:r>
            <a:r>
              <a:rPr lang="en-US" altLang="ko-KR" sz="1700" dirty="0" smtClean="0">
                <a:latin typeface="Arial" charset="0"/>
              </a:rPr>
              <a:t> </a:t>
            </a:r>
            <a:r>
              <a:rPr lang="en-US" altLang="ko-KR" sz="1700" dirty="0" smtClean="0"/>
              <a:t>: </a:t>
            </a:r>
            <a:r>
              <a:rPr lang="ko-KR" altLang="en-US" sz="1700" dirty="0" err="1" smtClean="0"/>
              <a:t>알파값을</a:t>
            </a:r>
            <a:r>
              <a:rPr lang="ko-KR" altLang="en-US" sz="1700" dirty="0" smtClean="0"/>
              <a:t> 테스트 </a:t>
            </a:r>
            <a:r>
              <a:rPr lang="en-US" altLang="ko-KR" sz="1700" dirty="0" smtClean="0"/>
              <a:t>(</a:t>
            </a:r>
            <a:r>
              <a:rPr lang="en-US" altLang="ko-KR" sz="1700" dirty="0" err="1" smtClean="0"/>
              <a:t>glAlphaFunc</a:t>
            </a:r>
            <a:r>
              <a:rPr lang="en-US" altLang="ko-KR" sz="1700" dirty="0" smtClean="0"/>
              <a:t>)</a:t>
            </a:r>
          </a:p>
          <a:p>
            <a:pPr marL="1143000" lvl="2" indent="-228600" defTabSz="863600" eaLnBrk="1" hangingPunct="1">
              <a:lnSpc>
                <a:spcPct val="90000"/>
              </a:lnSpc>
              <a:tabLst>
                <a:tab pos="5829300" algn="l"/>
                <a:tab pos="6464300" algn="l"/>
              </a:tabLst>
            </a:pPr>
            <a:r>
              <a:rPr lang="en-US" altLang="ko-KR" sz="1700" dirty="0" smtClean="0"/>
              <a:t>GL_BLEND: </a:t>
            </a:r>
            <a:r>
              <a:rPr lang="ko-KR" altLang="en-US" sz="1700" dirty="0" smtClean="0"/>
              <a:t>픽셀 </a:t>
            </a:r>
            <a:r>
              <a:rPr lang="ko-KR" altLang="en-US" sz="1700" dirty="0" err="1" smtClean="0"/>
              <a:t>블렌딩</a:t>
            </a:r>
            <a:r>
              <a:rPr lang="ko-KR" altLang="en-US" sz="1700" dirty="0" smtClean="0"/>
              <a:t> 연산을 수행 </a:t>
            </a:r>
            <a:r>
              <a:rPr lang="en-US" altLang="ko-KR" sz="1700" dirty="0" smtClean="0"/>
              <a:t>(</a:t>
            </a:r>
            <a:r>
              <a:rPr lang="en-US" altLang="ko-KR" sz="1700" dirty="0" err="1" smtClean="0"/>
              <a:t>glBlendFunc</a:t>
            </a:r>
            <a:r>
              <a:rPr lang="en-US" altLang="ko-KR" sz="1700" dirty="0" smtClean="0"/>
              <a:t>)</a:t>
            </a:r>
          </a:p>
          <a:p>
            <a:pPr marL="1143000" lvl="2" indent="-228600" defTabSz="863600" eaLnBrk="1" hangingPunct="1">
              <a:lnSpc>
                <a:spcPct val="90000"/>
              </a:lnSpc>
              <a:tabLst>
                <a:tab pos="5829300" algn="l"/>
                <a:tab pos="6464300" algn="l"/>
              </a:tabLst>
            </a:pPr>
            <a:r>
              <a:rPr lang="en-US" altLang="ko-KR" sz="1700" dirty="0" smtClean="0"/>
              <a:t>GL_CULL_FACE: </a:t>
            </a:r>
            <a:r>
              <a:rPr lang="ko-KR" altLang="en-US" sz="1700" dirty="0" smtClean="0"/>
              <a:t>앞면 혹은 뒷면을 향하는 </a:t>
            </a:r>
            <a:r>
              <a:rPr lang="ko-KR" altLang="en-US" sz="1700" dirty="0" err="1" smtClean="0"/>
              <a:t>폴리곤을</a:t>
            </a:r>
            <a:r>
              <a:rPr lang="ko-KR" altLang="en-US" sz="1700" dirty="0" smtClean="0"/>
              <a:t> 선별 </a:t>
            </a:r>
            <a:r>
              <a:rPr lang="en-US" altLang="ko-KR" sz="1700" dirty="0" smtClean="0"/>
              <a:t>(</a:t>
            </a:r>
            <a:r>
              <a:rPr lang="en-US" altLang="ko-KR" sz="1700" dirty="0" err="1" smtClean="0"/>
              <a:t>glCullFace</a:t>
            </a:r>
            <a:r>
              <a:rPr lang="en-US" altLang="ko-KR" sz="1700" dirty="0" smtClean="0"/>
              <a:t>) </a:t>
            </a:r>
          </a:p>
          <a:p>
            <a:pPr marL="1143000" lvl="2" indent="-228600" defTabSz="863600" eaLnBrk="1" hangingPunct="1">
              <a:lnSpc>
                <a:spcPct val="90000"/>
              </a:lnSpc>
              <a:tabLst>
                <a:tab pos="5829300" algn="l"/>
                <a:tab pos="6464300" algn="l"/>
              </a:tabLst>
            </a:pPr>
            <a:r>
              <a:rPr lang="en-US" altLang="ko-KR" sz="1700" dirty="0" smtClean="0"/>
              <a:t>GL_DEPTH_TEST: </a:t>
            </a:r>
            <a:r>
              <a:rPr lang="ko-KR" altLang="en-US" sz="1700" dirty="0" smtClean="0"/>
              <a:t>깊이를 비교 </a:t>
            </a:r>
            <a:endParaRPr lang="en-US" altLang="ko-KR" sz="1700" dirty="0" smtClean="0"/>
          </a:p>
          <a:p>
            <a:pPr marL="1143000" lvl="2" indent="-228600" defTabSz="863600" eaLnBrk="1" hangingPunct="1">
              <a:lnSpc>
                <a:spcPct val="90000"/>
              </a:lnSpc>
              <a:tabLst>
                <a:tab pos="5829300" algn="l"/>
                <a:tab pos="6464300" algn="l"/>
              </a:tabLst>
            </a:pPr>
            <a:r>
              <a:rPr lang="en-US" altLang="ko-KR" sz="1700" dirty="0" smtClean="0"/>
              <a:t>GL_DITHER: </a:t>
            </a:r>
            <a:r>
              <a:rPr lang="ko-KR" altLang="en-US" sz="1700" dirty="0" smtClean="0"/>
              <a:t>컬러의 </a:t>
            </a:r>
            <a:r>
              <a:rPr lang="ko-KR" altLang="en-US" sz="1700" dirty="0" err="1" smtClean="0"/>
              <a:t>디더링</a:t>
            </a:r>
            <a:r>
              <a:rPr lang="ko-KR" altLang="en-US" sz="1700" dirty="0" smtClean="0"/>
              <a:t> 수행</a:t>
            </a:r>
          </a:p>
          <a:p>
            <a:pPr marL="1143000" lvl="2" indent="-228600" defTabSz="863600" eaLnBrk="1" hangingPunct="1">
              <a:lnSpc>
                <a:spcPct val="90000"/>
              </a:lnSpc>
              <a:tabLst>
                <a:tab pos="5829300" algn="l"/>
                <a:tab pos="6464300" algn="l"/>
              </a:tabLst>
            </a:pPr>
            <a:r>
              <a:rPr lang="en-US" altLang="ko-KR" sz="1700" dirty="0" err="1" smtClean="0"/>
              <a:t>GL_LIGHTx</a:t>
            </a:r>
            <a:r>
              <a:rPr lang="en-US" altLang="ko-KR" sz="1700" dirty="0" smtClean="0"/>
              <a:t>: </a:t>
            </a:r>
            <a:r>
              <a:rPr lang="ko-KR" altLang="en-US" sz="1700" dirty="0" smtClean="0"/>
              <a:t>조명</a:t>
            </a:r>
            <a:r>
              <a:rPr lang="en-US" altLang="ko-KR" sz="1700" dirty="0" smtClean="0"/>
              <a:t>x</a:t>
            </a:r>
            <a:r>
              <a:rPr lang="ko-KR" altLang="en-US" sz="1700" dirty="0" smtClean="0"/>
              <a:t>를 켠다</a:t>
            </a:r>
          </a:p>
          <a:p>
            <a:pPr marL="1143000" lvl="2" indent="-228600" defTabSz="863600" eaLnBrk="1" hangingPunct="1">
              <a:lnSpc>
                <a:spcPct val="90000"/>
              </a:lnSpc>
              <a:tabLst>
                <a:tab pos="5829300" algn="l"/>
                <a:tab pos="6464300" algn="l"/>
              </a:tabLst>
            </a:pPr>
            <a:r>
              <a:rPr lang="en-US" altLang="ko-KR" sz="1700" dirty="0" smtClean="0"/>
              <a:t>GL_LIGHTING : </a:t>
            </a:r>
            <a:r>
              <a:rPr lang="ko-KR" altLang="en-US" sz="1700" dirty="0" smtClean="0"/>
              <a:t>조명 연산을 켠다 </a:t>
            </a:r>
            <a:r>
              <a:rPr lang="en-US" altLang="ko-KR" sz="1700" dirty="0" smtClean="0"/>
              <a:t>(</a:t>
            </a:r>
            <a:r>
              <a:rPr lang="en-US" altLang="ko-KR" sz="1700" dirty="0" err="1" smtClean="0"/>
              <a:t>glLight</a:t>
            </a:r>
            <a:r>
              <a:rPr lang="en-US" altLang="ko-KR" sz="1700" dirty="0" smtClean="0"/>
              <a:t>)</a:t>
            </a:r>
          </a:p>
          <a:p>
            <a:pPr marL="1143000" lvl="2" indent="-228600" defTabSz="863600" eaLnBrk="1" hangingPunct="1">
              <a:lnSpc>
                <a:spcPct val="90000"/>
              </a:lnSpc>
              <a:tabLst>
                <a:tab pos="5829300" algn="l"/>
                <a:tab pos="6464300" algn="l"/>
              </a:tabLst>
            </a:pPr>
            <a:r>
              <a:rPr lang="en-US" altLang="ko-KR" sz="1700" dirty="0" smtClean="0"/>
              <a:t>GL_LINE_SMOOTH: </a:t>
            </a:r>
            <a:r>
              <a:rPr lang="ko-KR" altLang="en-US" sz="1700" dirty="0" smtClean="0"/>
              <a:t>선의 </a:t>
            </a:r>
            <a:r>
              <a:rPr lang="ko-KR" altLang="en-US" sz="1700" dirty="0" err="1" smtClean="0"/>
              <a:t>안티알리아싱</a:t>
            </a:r>
            <a:r>
              <a:rPr lang="ko-KR" altLang="en-US" sz="1700" dirty="0" smtClean="0"/>
              <a:t> 효과 </a:t>
            </a:r>
            <a:endParaRPr lang="en-US" altLang="ko-KR" sz="1700" dirty="0" smtClean="0"/>
          </a:p>
          <a:p>
            <a:pPr marL="1143000" lvl="2" indent="-228600" defTabSz="863600" eaLnBrk="1" hangingPunct="1">
              <a:lnSpc>
                <a:spcPct val="90000"/>
              </a:lnSpc>
              <a:tabLst>
                <a:tab pos="5829300" algn="l"/>
                <a:tab pos="6464300" algn="l"/>
              </a:tabLst>
            </a:pPr>
            <a:r>
              <a:rPr lang="en-US" altLang="ko-KR" sz="1700" dirty="0" smtClean="0"/>
              <a:t>GL_STENCIL_TEST: </a:t>
            </a:r>
            <a:r>
              <a:rPr lang="ko-KR" altLang="en-US" sz="1700" dirty="0" smtClean="0"/>
              <a:t>스텐실 테스트</a:t>
            </a:r>
            <a:endParaRPr lang="en-US" altLang="ko-KR" sz="1700" dirty="0" smtClean="0"/>
          </a:p>
          <a:p>
            <a:pPr marL="1143000" lvl="2" indent="-228600" defTabSz="863600" eaLnBrk="1" hangingPunct="1">
              <a:lnSpc>
                <a:spcPct val="90000"/>
              </a:lnSpc>
              <a:tabLst>
                <a:tab pos="5829300" algn="l"/>
                <a:tab pos="6464300" algn="l"/>
              </a:tabLst>
            </a:pPr>
            <a:r>
              <a:rPr lang="en-US" altLang="ko-KR" sz="1700" dirty="0" smtClean="0"/>
              <a:t>GL_TEXTURE_CUBE_MAP: </a:t>
            </a:r>
            <a:r>
              <a:rPr lang="ko-KR" altLang="en-US" sz="1700" dirty="0" err="1" smtClean="0"/>
              <a:t>큐브맵</a:t>
            </a:r>
            <a:r>
              <a:rPr lang="ko-KR" altLang="en-US" sz="1700" dirty="0" smtClean="0"/>
              <a:t> </a:t>
            </a:r>
            <a:r>
              <a:rPr lang="ko-KR" altLang="en-US" sz="1700" dirty="0" err="1" smtClean="0"/>
              <a:t>텍스처링</a:t>
            </a:r>
            <a:endParaRPr lang="en-US" altLang="ko-KR" sz="1700" dirty="0" smtClean="0"/>
          </a:p>
          <a:p>
            <a:pPr marL="1143000" lvl="2" indent="-228600" defTabSz="863600" eaLnBrk="1" hangingPunct="1">
              <a:lnSpc>
                <a:spcPct val="90000"/>
              </a:lnSpc>
              <a:tabLst>
                <a:tab pos="5829300" algn="l"/>
                <a:tab pos="6464300" algn="l"/>
              </a:tabLst>
            </a:pPr>
            <a:r>
              <a:rPr lang="en-US" altLang="ko-KR" sz="1700" dirty="0" smtClean="0"/>
              <a:t>GL_TEXTURE_1D: 2D </a:t>
            </a:r>
            <a:r>
              <a:rPr lang="ko-KR" altLang="en-US" sz="1700" dirty="0" err="1" smtClean="0"/>
              <a:t>텍스처링이</a:t>
            </a:r>
            <a:r>
              <a:rPr lang="ko-KR" altLang="en-US" sz="1700" dirty="0" smtClean="0"/>
              <a:t> 생성되지 않을 때 </a:t>
            </a:r>
            <a:r>
              <a:rPr lang="en-US" altLang="ko-KR" sz="1700" dirty="0" smtClean="0"/>
              <a:t>1D </a:t>
            </a:r>
            <a:r>
              <a:rPr lang="ko-KR" altLang="en-US" sz="1700" dirty="0" smtClean="0"/>
              <a:t>텍스처 </a:t>
            </a:r>
            <a:r>
              <a:rPr lang="ko-KR" altLang="en-US" sz="1700" dirty="0" err="1" smtClean="0"/>
              <a:t>맵핑</a:t>
            </a:r>
            <a:r>
              <a:rPr lang="ko-KR" altLang="en-US" sz="1700" dirty="0" smtClean="0"/>
              <a:t> 수행 </a:t>
            </a:r>
            <a:r>
              <a:rPr lang="en-US" altLang="ko-KR" sz="1700" dirty="0" smtClean="0"/>
              <a:t>(glTextImage1D)</a:t>
            </a:r>
          </a:p>
          <a:p>
            <a:pPr marL="1143000" lvl="2" indent="-228600" defTabSz="863600" eaLnBrk="1" hangingPunct="1">
              <a:lnSpc>
                <a:spcPct val="90000"/>
              </a:lnSpc>
              <a:tabLst>
                <a:tab pos="5829300" algn="l"/>
                <a:tab pos="6464300" algn="l"/>
              </a:tabLst>
            </a:pPr>
            <a:r>
              <a:rPr lang="en-US" altLang="ko-KR" sz="1700" dirty="0" smtClean="0"/>
              <a:t>GL_TEXTURE_2D: 2D </a:t>
            </a:r>
            <a:r>
              <a:rPr lang="ko-KR" altLang="en-US" sz="1700" dirty="0" smtClean="0"/>
              <a:t>텍스처 </a:t>
            </a:r>
            <a:r>
              <a:rPr lang="ko-KR" altLang="en-US" sz="1700" dirty="0" err="1" smtClean="0"/>
              <a:t>맵핑</a:t>
            </a:r>
            <a:r>
              <a:rPr lang="ko-KR" altLang="en-US" sz="1700" dirty="0" smtClean="0"/>
              <a:t> 수행 </a:t>
            </a:r>
            <a:r>
              <a:rPr lang="en-US" altLang="ko-KR" sz="1700" dirty="0" smtClean="0"/>
              <a:t>(glTextImage2D)</a:t>
            </a:r>
            <a:r>
              <a:rPr lang="en-US" altLang="ko-KR" sz="1700" dirty="0" smtClean="0">
                <a:latin typeface="Arial" charset="0"/>
              </a:rPr>
              <a:t> </a:t>
            </a:r>
          </a:p>
          <a:p>
            <a:pPr marL="1143000" lvl="2" indent="-228600" defTabSz="863600" eaLnBrk="1" hangingPunct="1">
              <a:lnSpc>
                <a:spcPct val="90000"/>
              </a:lnSpc>
              <a:tabLst>
                <a:tab pos="5829300" algn="l"/>
                <a:tab pos="6464300" algn="l"/>
              </a:tabLst>
            </a:pPr>
            <a:r>
              <a:rPr lang="en-US" altLang="ko-KR" sz="1700" dirty="0" smtClean="0">
                <a:latin typeface="Arial" charset="0"/>
              </a:rPr>
              <a:t>…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endParaRPr lang="en-US" altLang="ko-KR" sz="1700" dirty="0" smtClean="0"/>
          </a:p>
        </p:txBody>
      </p:sp>
      <p:sp>
        <p:nvSpPr>
          <p:cNvPr id="921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866570-C730-4BAF-B035-ACF7086B55F5}" type="slidenum">
              <a:rPr lang="en-US" altLang="ko-KR" smtClean="0">
                <a:latin typeface="굴림" charset="-127"/>
                <a:ea typeface="굴림" charset="-127"/>
              </a:rPr>
              <a:pPr/>
              <a:t>8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은면 제거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266007" y="1516361"/>
            <a:ext cx="8636924" cy="472813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sz="2600" dirty="0" err="1" smtClean="0"/>
              <a:t>은면</a:t>
            </a:r>
            <a:r>
              <a:rPr lang="ko-KR" altLang="en-US" sz="2600" dirty="0" smtClean="0"/>
              <a:t> 제거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100" dirty="0" smtClean="0"/>
              <a:t>3</a:t>
            </a:r>
            <a:r>
              <a:rPr lang="ko-KR" altLang="en-US" sz="2100" dirty="0" smtClean="0"/>
              <a:t>차원 장면을 </a:t>
            </a:r>
            <a:r>
              <a:rPr lang="en-US" altLang="ko-KR" sz="2100" dirty="0" smtClean="0"/>
              <a:t>2</a:t>
            </a:r>
            <a:r>
              <a:rPr lang="ko-KR" altLang="en-US" sz="2100" dirty="0" smtClean="0"/>
              <a:t>차원 평면에 투영시키면 물체들이 중첩될 수 있는데</a:t>
            </a:r>
            <a:r>
              <a:rPr lang="en-US" altLang="ko-KR" sz="2100" dirty="0" smtClean="0"/>
              <a:t>, </a:t>
            </a:r>
            <a:r>
              <a:rPr lang="ko-KR" altLang="en-US" sz="2100" dirty="0" smtClean="0"/>
              <a:t>관측자의 시점에서 가까운 면은 보이고 깊이가 큰 면은 가려져 보이도록 </a:t>
            </a:r>
            <a:r>
              <a:rPr lang="ko-KR" altLang="en-US" sz="2100" dirty="0" err="1" smtClean="0"/>
              <a:t>은면</a:t>
            </a:r>
            <a:r>
              <a:rPr lang="ko-KR" altLang="en-US" sz="2100" dirty="0" smtClean="0"/>
              <a:t> 제거를 한다</a:t>
            </a:r>
            <a:r>
              <a:rPr lang="en-US" altLang="ko-KR" sz="2100" dirty="0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sz="21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100" b="1" u="sng" dirty="0" smtClean="0">
                <a:solidFill>
                  <a:srgbClr val="C00000"/>
                </a:solidFill>
              </a:rPr>
              <a:t>깊이 검사 </a:t>
            </a:r>
            <a:r>
              <a:rPr lang="en-US" altLang="ko-KR" sz="2100" b="1" u="sng" dirty="0" smtClean="0">
                <a:solidFill>
                  <a:srgbClr val="C00000"/>
                </a:solidFill>
              </a:rPr>
              <a:t>(depth test)</a:t>
            </a:r>
            <a:r>
              <a:rPr lang="ko-KR" altLang="en-US" sz="2100" b="1" u="sng" dirty="0" smtClean="0">
                <a:solidFill>
                  <a:srgbClr val="C00000"/>
                </a:solidFill>
              </a:rPr>
              <a:t>를 사용한다</a:t>
            </a:r>
            <a:r>
              <a:rPr lang="en-US" altLang="ko-KR" sz="2100" b="1" dirty="0" smtClean="0"/>
              <a:t>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ko-KR" altLang="en-US" sz="1900" dirty="0" smtClean="0"/>
              <a:t>윈도우 초기화 시 깊이 검사 모드 설정</a:t>
            </a:r>
            <a:endParaRPr lang="en-US" altLang="ko-KR" sz="1900" dirty="0" smtClean="0"/>
          </a:p>
          <a:p>
            <a:pPr lvl="3">
              <a:lnSpc>
                <a:spcPct val="90000"/>
              </a:lnSpc>
              <a:defRPr/>
            </a:pPr>
            <a:r>
              <a:rPr lang="en-US" altLang="ko-KR" sz="1900" dirty="0" err="1" smtClean="0"/>
              <a:t>glutInitDisplayMode</a:t>
            </a:r>
            <a:r>
              <a:rPr lang="en-US" altLang="ko-KR" sz="1900" dirty="0" smtClean="0"/>
              <a:t> ( GLUT_DOUBLE | GLUT_RGB | </a:t>
            </a:r>
            <a:r>
              <a:rPr lang="en-US" altLang="ko-KR" sz="1900" b="1" i="1" dirty="0" smtClean="0">
                <a:solidFill>
                  <a:srgbClr val="0000FF"/>
                </a:solidFill>
              </a:rPr>
              <a:t>GLUT_DEPTH</a:t>
            </a:r>
            <a:r>
              <a:rPr lang="en-US" altLang="ko-KR" sz="1900" dirty="0" smtClean="0"/>
              <a:t>)</a:t>
            </a:r>
          </a:p>
          <a:p>
            <a:pPr lvl="2">
              <a:lnSpc>
                <a:spcPct val="90000"/>
              </a:lnSpc>
              <a:defRPr/>
            </a:pPr>
            <a:r>
              <a:rPr lang="ko-KR" altLang="en-US" sz="1900" dirty="0" smtClean="0"/>
              <a:t>깊이 버퍼를 </a:t>
            </a:r>
            <a:r>
              <a:rPr lang="ko-KR" altLang="en-US" sz="1900" dirty="0" err="1" smtClean="0"/>
              <a:t>클리어한다</a:t>
            </a:r>
            <a:endParaRPr lang="en-US" altLang="ko-KR" sz="1900" dirty="0" smtClean="0"/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ko-KR" sz="1900" dirty="0" smtClean="0"/>
              <a:t> </a:t>
            </a:r>
            <a:r>
              <a:rPr lang="en-US" altLang="ko-KR" sz="1900" dirty="0" err="1" smtClean="0"/>
              <a:t>glClear</a:t>
            </a:r>
            <a:r>
              <a:rPr lang="en-US" altLang="ko-KR" sz="1900" dirty="0" smtClean="0"/>
              <a:t> ( GL_COLOR_BUFFER_BIT | </a:t>
            </a:r>
            <a:r>
              <a:rPr lang="en-US" altLang="ko-KR" sz="1900" b="1" i="1" dirty="0" smtClean="0">
                <a:solidFill>
                  <a:srgbClr val="0000FF"/>
                </a:solidFill>
              </a:rPr>
              <a:t>GL_DEPTH_BUFFER_BIT</a:t>
            </a:r>
            <a:r>
              <a:rPr lang="en-US" altLang="ko-KR" sz="1900" dirty="0" smtClean="0"/>
              <a:t> );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ko-KR" altLang="en-US" sz="1900" dirty="0" smtClean="0"/>
              <a:t>깊이 검사를 설정</a:t>
            </a:r>
            <a:r>
              <a:rPr lang="en-US" altLang="ko-KR" sz="1900" dirty="0" smtClean="0"/>
              <a:t>: 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ko-KR" sz="1900" dirty="0" err="1" smtClean="0"/>
              <a:t>glEnable</a:t>
            </a:r>
            <a:r>
              <a:rPr lang="en-US" altLang="ko-KR" sz="1900" dirty="0" smtClean="0"/>
              <a:t> (</a:t>
            </a:r>
            <a:r>
              <a:rPr lang="en-US" altLang="ko-KR" sz="1900" b="1" dirty="0" smtClean="0">
                <a:solidFill>
                  <a:srgbClr val="FF0000"/>
                </a:solidFill>
              </a:rPr>
              <a:t>GL_DEPTH_TEST</a:t>
            </a:r>
            <a:r>
              <a:rPr lang="en-US" altLang="ko-KR" sz="1900" dirty="0" smtClean="0"/>
              <a:t>);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ko-KR" altLang="en-US" sz="1900" dirty="0" smtClean="0"/>
              <a:t>깊이 검사를 해제</a:t>
            </a:r>
            <a:r>
              <a:rPr lang="en-US" altLang="ko-KR" sz="1900" dirty="0" smtClean="0"/>
              <a:t>: 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ko-KR" sz="1900" dirty="0" err="1" smtClean="0"/>
              <a:t>glDisable</a:t>
            </a:r>
            <a:r>
              <a:rPr lang="en-US" altLang="ko-KR" sz="1900" dirty="0" smtClean="0"/>
              <a:t> (</a:t>
            </a:r>
            <a:r>
              <a:rPr lang="en-US" altLang="ko-KR" sz="1900" b="1" dirty="0" smtClean="0">
                <a:solidFill>
                  <a:srgbClr val="FF0000"/>
                </a:solidFill>
              </a:rPr>
              <a:t>GL_DEPTH_TEST</a:t>
            </a:r>
            <a:r>
              <a:rPr lang="en-US" altLang="ko-KR" sz="1900" dirty="0" smtClean="0"/>
              <a:t>);</a:t>
            </a:r>
          </a:p>
          <a:p>
            <a:pPr lvl="2" eaLnBrk="1" hangingPunct="1">
              <a:lnSpc>
                <a:spcPct val="90000"/>
              </a:lnSpc>
              <a:defRPr/>
            </a:pPr>
            <a:endParaRPr lang="en-US" altLang="ko-KR" dirty="0" smtClean="0"/>
          </a:p>
        </p:txBody>
      </p:sp>
      <p:sp>
        <p:nvSpPr>
          <p:cNvPr id="1024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CCD100-E56E-46FE-8488-0AC78C7F6B54}" type="slidenum">
              <a:rPr lang="en-US" altLang="ko-KR" smtClean="0">
                <a:latin typeface="굴림" charset="-127"/>
                <a:ea typeface="굴림" charset="-127"/>
              </a:rPr>
              <a:pPr/>
              <a:t>9</a:t>
            </a:fld>
            <a:endParaRPr lang="en-US" altLang="ko-KR" dirty="0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56565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56565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3348</TotalTime>
  <Words>2628</Words>
  <Application>Microsoft Office PowerPoint</Application>
  <PresentationFormat>화면 슬라이드 쇼(4:3)</PresentationFormat>
  <Paragraphs>539</Paragraphs>
  <Slides>42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Office 테마</vt:lpstr>
      <vt:lpstr>Computer graphics 제3장 셰이딩과 셰이딩</vt:lpstr>
      <vt:lpstr>OpenGL과 셰이딩</vt:lpstr>
      <vt:lpstr>컬러와 조명 효과</vt:lpstr>
      <vt:lpstr>쉐이딩</vt:lpstr>
      <vt:lpstr>쉐이딩</vt:lpstr>
      <vt:lpstr>Shading</vt:lpstr>
      <vt:lpstr>상태 설정</vt:lpstr>
      <vt:lpstr>상태 설정</vt:lpstr>
      <vt:lpstr>은면 제거</vt:lpstr>
      <vt:lpstr>은면 제거</vt:lpstr>
      <vt:lpstr>은면 제거</vt:lpstr>
      <vt:lpstr>은면 제거</vt:lpstr>
      <vt:lpstr>실습 19</vt:lpstr>
      <vt:lpstr>실습 20</vt:lpstr>
      <vt:lpstr>실습 21</vt:lpstr>
      <vt:lpstr>조명 모델</vt:lpstr>
      <vt:lpstr>조명 모델</vt:lpstr>
      <vt:lpstr>조명 모델</vt:lpstr>
      <vt:lpstr>조명 모델</vt:lpstr>
      <vt:lpstr>조명 모델</vt:lpstr>
      <vt:lpstr>조명 모델</vt:lpstr>
      <vt:lpstr>조명 모델</vt:lpstr>
      <vt:lpstr>조명 모델</vt:lpstr>
      <vt:lpstr>조명 모델</vt:lpstr>
      <vt:lpstr>조명 모델</vt:lpstr>
      <vt:lpstr>조명 모델</vt:lpstr>
      <vt:lpstr>조명 모델 </vt:lpstr>
      <vt:lpstr>재질 속성 정하기</vt:lpstr>
      <vt:lpstr>재질 속성 정하기</vt:lpstr>
      <vt:lpstr>재질 속성 정하기</vt:lpstr>
      <vt:lpstr>재질 속성 정하기</vt:lpstr>
      <vt:lpstr>재질 속성 정하기</vt:lpstr>
      <vt:lpstr>조명 모델</vt:lpstr>
      <vt:lpstr>조명 모델</vt:lpstr>
      <vt:lpstr>모두 합쳐서 조명 효과 프로그래밍 하기</vt:lpstr>
      <vt:lpstr>모두 합쳐서 조명 효과 프로그래밍 하기</vt:lpstr>
      <vt:lpstr>실습 22</vt:lpstr>
      <vt:lpstr>실습 23</vt:lpstr>
      <vt:lpstr>실습 24</vt:lpstr>
      <vt:lpstr>실습 25</vt:lpstr>
      <vt:lpstr>실습 26</vt:lpstr>
      <vt:lpstr>실습 27</vt:lpstr>
    </vt:vector>
  </TitlesOfParts>
  <Company>Customer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Preferred Customer</dc:creator>
  <cp:lastModifiedBy>Wh</cp:lastModifiedBy>
  <cp:revision>152</cp:revision>
  <dcterms:created xsi:type="dcterms:W3CDTF">2009-10-06T10:33:20Z</dcterms:created>
  <dcterms:modified xsi:type="dcterms:W3CDTF">2015-10-14T06:38:31Z</dcterms:modified>
</cp:coreProperties>
</file>