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7" r:id="rId3"/>
    <p:sldId id="278" r:id="rId4"/>
    <p:sldId id="257" r:id="rId5"/>
    <p:sldId id="258" r:id="rId6"/>
    <p:sldId id="265" r:id="rId7"/>
    <p:sldId id="266" r:id="rId8"/>
    <p:sldId id="268" r:id="rId9"/>
    <p:sldId id="263" r:id="rId10"/>
    <p:sldId id="264" r:id="rId11"/>
    <p:sldId id="261" r:id="rId12"/>
    <p:sldId id="267" r:id="rId13"/>
    <p:sldId id="262" r:id="rId14"/>
    <p:sldId id="26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C86C-D5D0-48AB-B2B0-50448A72A3F4}" type="datetimeFigureOut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FE3A7-5E73-488D-BAB9-C84901B40B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FE3A7-5E73-488D-BAB9-C84901B40B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3D7-0AFD-4626-8B41-B10970FE041D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7995-E70F-4E67-B10D-1E98E74CC626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00E1-9A46-4545-AE2A-B303BFE48148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EB56-BEA5-4EF4-B4D1-D08474FF8ECC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22E7-EBED-43DA-9EB9-3BDDD0673726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0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2157-39B3-44BF-908D-075CE73CE9A8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1A1-51DF-49B3-8A31-F93D6DB7625B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BC9-9E7F-4CDF-ACD5-ECDBEA82CC0B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66C-1763-4BBE-A174-D406F092F963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992F-163E-4D0E-853C-CF4AEDB872E7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41B-3568-4C86-A58D-3865AF70BEFF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1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2B3D-3572-401F-9FA9-3BAE31056AC5}" type="datetime1">
              <a:rPr lang="ko-KR" altLang="en-US" smtClean="0"/>
              <a:pPr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67AC-AC00-4849-803E-C1D0D52317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08878" y="1345580"/>
            <a:ext cx="838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574" y="2643446"/>
            <a:ext cx="7182338" cy="1422681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 smtClean="0"/>
              <a:t>Computer graphics</a:t>
            </a:r>
            <a:br>
              <a:rPr lang="en-US" altLang="ko-KR" sz="4400" dirty="0" smtClean="0"/>
            </a:br>
            <a:r>
              <a:rPr lang="en-US" altLang="ko-KR" sz="4400" dirty="0" smtClean="0"/>
              <a:t>OpenGL</a:t>
            </a:r>
            <a:r>
              <a:rPr lang="ko-KR" altLang="en-US" sz="4400" dirty="0" smtClean="0"/>
              <a:t>과 곡선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곡면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24" y="4876819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ko-KR" altLang="en-US" dirty="0"/>
              <a:t> </a:t>
            </a:r>
            <a:r>
              <a:rPr lang="ko-KR" altLang="en-US" dirty="0" smtClean="0"/>
              <a:t>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046" cy="452596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3800" dirty="0" smtClean="0"/>
              <a:t>곡</a:t>
            </a:r>
            <a:r>
              <a:rPr lang="ko-KR" altLang="en-US" sz="3800" dirty="0"/>
              <a:t>면</a:t>
            </a:r>
            <a:r>
              <a:rPr lang="ko-KR" altLang="en-US" sz="3800" dirty="0" smtClean="0"/>
              <a:t> 그리기 활성화</a:t>
            </a:r>
            <a:endParaRPr lang="en-US" altLang="ko-KR" sz="3800" dirty="0" smtClean="0"/>
          </a:p>
          <a:p>
            <a:pPr lvl="1"/>
            <a:r>
              <a:rPr lang="en-US" altLang="ko-KR" sz="3200" dirty="0" err="1" smtClean="0"/>
              <a:t>glEnable</a:t>
            </a:r>
            <a:r>
              <a:rPr lang="en-US" altLang="ko-KR" sz="3200" dirty="0" smtClean="0"/>
              <a:t> (GL_MAP2_VERTEX_3);</a:t>
            </a:r>
          </a:p>
          <a:p>
            <a:endParaRPr lang="en-US" altLang="ko-KR" dirty="0" smtClean="0"/>
          </a:p>
          <a:p>
            <a:r>
              <a:rPr lang="en-US" altLang="ko-KR" sz="3800" dirty="0" smtClean="0"/>
              <a:t>2D </a:t>
            </a:r>
            <a:r>
              <a:rPr lang="ko-KR" altLang="en-US" sz="3800" dirty="0" err="1" smtClean="0"/>
              <a:t>맵핑</a:t>
            </a:r>
            <a:r>
              <a:rPr lang="en-US" altLang="ko-KR" sz="3800" dirty="0" smtClean="0"/>
              <a:t> </a:t>
            </a:r>
            <a:r>
              <a:rPr lang="ko-KR" altLang="en-US" sz="3800" dirty="0" smtClean="0"/>
              <a:t>격자 정의</a:t>
            </a:r>
            <a:endParaRPr lang="en-US" altLang="ko-KR" sz="3800" dirty="0"/>
          </a:p>
          <a:p>
            <a:pPr lvl="1"/>
            <a:r>
              <a:rPr lang="en-US" altLang="ko-KR" sz="3200" dirty="0" smtClean="0"/>
              <a:t>glMapGrid2f (</a:t>
            </a:r>
            <a:r>
              <a:rPr lang="en-US" altLang="ko-KR" sz="3200" dirty="0" err="1" smtClean="0"/>
              <a:t>GLint</a:t>
            </a:r>
            <a:r>
              <a:rPr lang="en-US" altLang="ko-KR" sz="3200" dirty="0" smtClean="0"/>
              <a:t> un, </a:t>
            </a:r>
            <a:r>
              <a:rPr lang="en-US" altLang="ko-KR" sz="3200" dirty="0" err="1" smtClean="0"/>
              <a:t>GLfloat</a:t>
            </a:r>
            <a:r>
              <a:rPr lang="en-US" altLang="ko-KR" sz="3200" dirty="0" smtClean="0"/>
              <a:t> u1, </a:t>
            </a:r>
            <a:r>
              <a:rPr lang="en-US" altLang="ko-KR" sz="3200" dirty="0" err="1"/>
              <a:t>GLfloat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u2, </a:t>
            </a:r>
            <a:r>
              <a:rPr lang="en-US" altLang="ko-KR" sz="3200" dirty="0" err="1"/>
              <a:t>GLint</a:t>
            </a:r>
            <a:r>
              <a:rPr lang="en-US" altLang="ko-KR" sz="3200" dirty="0"/>
              <a:t> </a:t>
            </a:r>
            <a:r>
              <a:rPr lang="en-US" altLang="ko-KR" sz="3200" dirty="0" err="1" smtClean="0"/>
              <a:t>vn</a:t>
            </a:r>
            <a:r>
              <a:rPr lang="en-US" altLang="ko-KR" sz="3200" dirty="0" smtClean="0"/>
              <a:t>, </a:t>
            </a:r>
            <a:r>
              <a:rPr lang="en-US" altLang="ko-KR" sz="3200" dirty="0" err="1"/>
              <a:t>GLfloat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v1, </a:t>
            </a:r>
            <a:r>
              <a:rPr lang="en-US" altLang="ko-KR" sz="3200" dirty="0" err="1"/>
              <a:t>GLfloat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v2);</a:t>
            </a:r>
          </a:p>
          <a:p>
            <a:pPr lvl="2"/>
            <a:r>
              <a:rPr lang="en-US" altLang="ko-KR" sz="2600" dirty="0" smtClean="0"/>
              <a:t>un, </a:t>
            </a:r>
            <a:r>
              <a:rPr lang="en-US" altLang="ko-KR" sz="2600" dirty="0" err="1" smtClean="0"/>
              <a:t>vn</a:t>
            </a:r>
            <a:r>
              <a:rPr lang="en-US" altLang="ko-KR" sz="2600" dirty="0" smtClean="0"/>
              <a:t>: u</a:t>
            </a:r>
            <a:r>
              <a:rPr lang="ko-KR" altLang="en-US" sz="2600" dirty="0" smtClean="0"/>
              <a:t>나 </a:t>
            </a:r>
            <a:r>
              <a:rPr lang="en-US" altLang="ko-KR" sz="2600" dirty="0" smtClean="0"/>
              <a:t>v </a:t>
            </a:r>
            <a:r>
              <a:rPr lang="ko-KR" altLang="en-US" sz="2600" dirty="0" smtClean="0"/>
              <a:t>방향의 격자 분할 수 지정</a:t>
            </a:r>
            <a:endParaRPr lang="en-US" altLang="ko-KR" sz="2600" dirty="0" smtClean="0"/>
          </a:p>
          <a:p>
            <a:pPr lvl="2"/>
            <a:r>
              <a:rPr lang="en-US" altLang="ko-KR" sz="2600" dirty="0" smtClean="0"/>
              <a:t>u1, u2: u </a:t>
            </a:r>
            <a:r>
              <a:rPr lang="ko-KR" altLang="en-US" sz="2600" dirty="0" smtClean="0"/>
              <a:t>방향의 격자 영역 최소치와 최고치 지정</a:t>
            </a:r>
            <a:endParaRPr lang="en-US" altLang="ko-KR" sz="2600" dirty="0" smtClean="0"/>
          </a:p>
          <a:p>
            <a:pPr lvl="2"/>
            <a:r>
              <a:rPr lang="en-US" altLang="ko-KR" sz="2600" dirty="0" smtClean="0"/>
              <a:t>v1, v2: v </a:t>
            </a:r>
            <a:r>
              <a:rPr lang="ko-KR" altLang="en-US" sz="2600" dirty="0" smtClean="0"/>
              <a:t>방향의 격자 영역 최소치와 최고치 지정</a:t>
            </a:r>
            <a:endParaRPr lang="en-US" altLang="ko-KR" sz="2600" dirty="0" smtClean="0"/>
          </a:p>
          <a:p>
            <a:pPr lvl="1"/>
            <a:endParaRPr lang="en-US" altLang="ko-KR" dirty="0" smtClean="0"/>
          </a:p>
          <a:p>
            <a:r>
              <a:rPr lang="ko-KR" altLang="en-US" sz="3800" dirty="0" smtClean="0"/>
              <a:t>선으로 구성된 </a:t>
            </a:r>
            <a:r>
              <a:rPr lang="en-US" altLang="ko-KR" sz="3800" dirty="0" smtClean="0"/>
              <a:t>2D </a:t>
            </a:r>
            <a:r>
              <a:rPr lang="ko-KR" altLang="en-US" sz="3800" dirty="0" smtClean="0"/>
              <a:t>격자 계산</a:t>
            </a:r>
            <a:endParaRPr lang="en-US" altLang="ko-KR" sz="3800" dirty="0"/>
          </a:p>
          <a:p>
            <a:pPr lvl="1"/>
            <a:r>
              <a:rPr lang="en-US" altLang="ko-KR" sz="3200" dirty="0" smtClean="0"/>
              <a:t>glEvalMesh2 (</a:t>
            </a:r>
            <a:r>
              <a:rPr lang="en-US" altLang="ko-KR" sz="3200" dirty="0" err="1" smtClean="0"/>
              <a:t>GLenum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mode, </a:t>
            </a:r>
            <a:r>
              <a:rPr lang="en-US" altLang="ko-KR" sz="3200" dirty="0" err="1"/>
              <a:t>GLint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i1, </a:t>
            </a:r>
            <a:r>
              <a:rPr lang="en-US" altLang="ko-KR" sz="3200" dirty="0" err="1"/>
              <a:t>GLint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i2, </a:t>
            </a:r>
            <a:r>
              <a:rPr lang="en-US" altLang="ko-KR" sz="3200" dirty="0" err="1"/>
              <a:t>GLint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j1, </a:t>
            </a:r>
            <a:r>
              <a:rPr lang="en-US" altLang="ko-KR" sz="3200" dirty="0" err="1"/>
              <a:t>GLint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j2);</a:t>
            </a:r>
          </a:p>
          <a:p>
            <a:pPr lvl="2"/>
            <a:r>
              <a:rPr lang="en-US" altLang="ko-KR" dirty="0" smtClean="0"/>
              <a:t>mode: </a:t>
            </a:r>
            <a:r>
              <a:rPr lang="ko-KR" altLang="en-US" dirty="0" err="1" smtClean="0"/>
              <a:t>매쉬</a:t>
            </a:r>
            <a:r>
              <a:rPr lang="ko-KR" altLang="en-US" dirty="0" smtClean="0"/>
              <a:t> 모드 설정 </a:t>
            </a:r>
            <a:r>
              <a:rPr lang="en-US" altLang="ko-KR" dirty="0" smtClean="0"/>
              <a:t>(GL_LINE)</a:t>
            </a:r>
          </a:p>
          <a:p>
            <a:pPr lvl="2"/>
            <a:r>
              <a:rPr lang="en-US" altLang="ko-KR" dirty="0" smtClean="0"/>
              <a:t>i1, i2: u </a:t>
            </a:r>
            <a:r>
              <a:rPr lang="ko-KR" altLang="en-US" dirty="0" smtClean="0"/>
              <a:t>값의 최소치와 최고치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j1, j2: v </a:t>
            </a:r>
            <a:r>
              <a:rPr lang="ko-KR" altLang="en-US" dirty="0" smtClean="0"/>
              <a:t>값의 최소치와 최고치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ko-KR" altLang="en-US" dirty="0"/>
              <a:t> 곡면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092"/>
          </a:xfrm>
        </p:spPr>
        <p:txBody>
          <a:bodyPr>
            <a:noAutofit/>
          </a:bodyPr>
          <a:lstStyle/>
          <a:p>
            <a:r>
              <a:rPr lang="ko-KR" altLang="en-US" sz="1200" dirty="0" smtClean="0"/>
              <a:t>사용 예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>
                <a:solidFill>
                  <a:srgbClr val="0000FF"/>
                </a:solidFill>
              </a:rPr>
              <a:t>// 3</a:t>
            </a:r>
            <a:r>
              <a:rPr lang="ko-KR" altLang="en-US" sz="1200" dirty="0" smtClean="0">
                <a:solidFill>
                  <a:srgbClr val="0000FF"/>
                </a:solidFill>
              </a:rPr>
              <a:t>차원 상의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제어점</a:t>
            </a:r>
            <a:r>
              <a:rPr lang="ko-KR" altLang="en-US" sz="1200" dirty="0" smtClean="0">
                <a:solidFill>
                  <a:srgbClr val="0000FF"/>
                </a:solidFill>
              </a:rPr>
              <a:t> 설정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err="1" smtClean="0"/>
              <a:t>GLfloat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ctrlpoints</a:t>
            </a:r>
            <a:r>
              <a:rPr lang="en-US" altLang="ko-KR" sz="1200" dirty="0"/>
              <a:t>[3][3][3] = {{{-4.0, 0.0, 4.0},{-2.0, 4.0, 4.0},{4.0, 0.0, 4.0}},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/>
              <a:t>			{{-</a:t>
            </a:r>
            <a:r>
              <a:rPr lang="en-US" altLang="ko-KR" sz="1200" dirty="0"/>
              <a:t>4.0, 0.0, 0.0}, {-2.0, 4.0, 0.0}, {4.0, 0.0, 0.0}},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/>
              <a:t>			{{-</a:t>
            </a:r>
            <a:r>
              <a:rPr lang="en-US" altLang="ko-KR" sz="1200" dirty="0"/>
              <a:t>4.0, 0.0, -4.0}, {-2.0, 4.0, -4.0}, {4.0, 0.0, -4.0}}};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>
                <a:solidFill>
                  <a:srgbClr val="0000FF"/>
                </a:solidFill>
              </a:rPr>
              <a:t>// </a:t>
            </a:r>
            <a:r>
              <a:rPr lang="ko-KR" altLang="en-US" sz="1200" dirty="0" smtClean="0">
                <a:solidFill>
                  <a:srgbClr val="0000FF"/>
                </a:solidFill>
              </a:rPr>
              <a:t>곡면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제어점</a:t>
            </a:r>
            <a:r>
              <a:rPr lang="ko-KR" altLang="en-US" sz="1200" dirty="0" smtClean="0">
                <a:solidFill>
                  <a:srgbClr val="0000FF"/>
                </a:solidFill>
              </a:rPr>
              <a:t> 설정</a:t>
            </a:r>
            <a:endParaRPr lang="ko-KR" altLang="en-US" sz="1200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/>
              <a:t>glMap2f (GL_MAP2_VERTEX_3, </a:t>
            </a:r>
            <a:r>
              <a:rPr lang="en-US" altLang="ko-KR" sz="1200" dirty="0">
                <a:solidFill>
                  <a:srgbClr val="C00000"/>
                </a:solidFill>
              </a:rPr>
              <a:t>0.0, 1.0, 3, 3,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0.0, 1.0, 9, 3,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ctrlpoints</a:t>
            </a:r>
            <a:r>
              <a:rPr lang="en-US" altLang="ko-KR" sz="1200" dirty="0"/>
              <a:t>[0][0][0]);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err="1"/>
              <a:t>glEnable</a:t>
            </a:r>
            <a:r>
              <a:rPr lang="en-US" altLang="ko-KR" sz="1200" dirty="0"/>
              <a:t> (GL_MAP2_VERTEX_3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>
                <a:solidFill>
                  <a:srgbClr val="0000FF"/>
                </a:solidFill>
              </a:rPr>
              <a:t>//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그리드를</a:t>
            </a:r>
            <a:r>
              <a:rPr lang="ko-KR" altLang="en-US" sz="1200" dirty="0" smtClean="0">
                <a:solidFill>
                  <a:srgbClr val="0000FF"/>
                </a:solidFill>
              </a:rPr>
              <a:t> 이용한 곡면 드로잉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/>
              <a:t>glMapGrid2f (10, 0.0, 1.0, 10, 0.0, 1.0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>
                <a:solidFill>
                  <a:srgbClr val="0000FF"/>
                </a:solidFill>
              </a:rPr>
              <a:t>// </a:t>
            </a:r>
            <a:r>
              <a:rPr lang="ko-KR" altLang="en-US" sz="1200" dirty="0" smtClean="0">
                <a:solidFill>
                  <a:srgbClr val="0000FF"/>
                </a:solidFill>
              </a:rPr>
              <a:t>선을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이용하여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그리드</a:t>
            </a:r>
            <a:r>
              <a:rPr lang="ko-KR" altLang="en-US" sz="1200" dirty="0" smtClean="0">
                <a:solidFill>
                  <a:srgbClr val="0000FF"/>
                </a:solidFill>
              </a:rPr>
              <a:t> 연결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/>
              <a:t>glEvalMesh2 (</a:t>
            </a:r>
            <a:r>
              <a:rPr lang="en-US" altLang="ko-KR" sz="1200" dirty="0" smtClean="0"/>
              <a:t>GL_LINE, </a:t>
            </a:r>
            <a:r>
              <a:rPr lang="en-US" altLang="ko-KR" sz="1200" dirty="0"/>
              <a:t>0, 10, 0, 10);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endParaRPr lang="ko-KR" altLang="en-US" sz="1200" dirty="0"/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err="1"/>
              <a:t>glPointSize</a:t>
            </a:r>
            <a:r>
              <a:rPr lang="en-US" altLang="ko-KR" sz="1200" dirty="0"/>
              <a:t> (2.0</a:t>
            </a:r>
            <a:r>
              <a:rPr lang="en-US" altLang="ko-KR" sz="1200" dirty="0" smtClean="0"/>
              <a:t>); glColor3f </a:t>
            </a:r>
            <a:r>
              <a:rPr lang="en-US" altLang="ko-KR" sz="1200" dirty="0"/>
              <a:t>(0.0, 0.0, 1.0);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err="1"/>
              <a:t>glBegin</a:t>
            </a:r>
            <a:r>
              <a:rPr lang="en-US" altLang="ko-KR" sz="1200" dirty="0"/>
              <a:t>(GL_POINTS);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nn-NO" altLang="ko-KR" sz="1200" dirty="0" smtClean="0"/>
              <a:t>	for </a:t>
            </a:r>
            <a:r>
              <a:rPr lang="nn-NO" altLang="ko-KR" sz="1200" dirty="0"/>
              <a:t>( i = 0; i &lt; 3; i++ )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/>
              <a:t>		for </a:t>
            </a:r>
            <a:r>
              <a:rPr lang="en-US" altLang="ko-KR" sz="1200" dirty="0"/>
              <a:t>( j = 0; j &lt; 3; j++ ) 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smtClean="0"/>
              <a:t>			glVertex3fv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ctrlpoints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][j]);</a:t>
            </a:r>
          </a:p>
          <a:p>
            <a:pPr marL="0" indent="0">
              <a:buNone/>
              <a:tabLst>
                <a:tab pos="360363" algn="l"/>
                <a:tab pos="719138" algn="l"/>
                <a:tab pos="1079500" algn="l"/>
                <a:tab pos="1431925" algn="l"/>
              </a:tabLst>
            </a:pPr>
            <a:r>
              <a:rPr lang="en-US" altLang="ko-KR" sz="1200" dirty="0" err="1" smtClean="0"/>
              <a:t>glEnd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();</a:t>
            </a:r>
          </a:p>
          <a:p>
            <a:pPr lvl="1"/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ko-KR" altLang="en-US" dirty="0"/>
              <a:t> 곡면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88" y="2608287"/>
            <a:ext cx="2916679" cy="302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73" y="2608287"/>
            <a:ext cx="2901166" cy="302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22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마우스를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찍어서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화면에 곡선을 그린다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3</a:t>
            </a:r>
            <a:r>
              <a:rPr lang="ko-KR" altLang="en-US" sz="2000" dirty="0" smtClean="0"/>
              <a:t>차 곡선을 그리도록 한다</a:t>
            </a:r>
            <a:r>
              <a:rPr lang="en-US" altLang="ko-KR" sz="2000" dirty="0" smtClean="0"/>
              <a:t>. (</a:t>
            </a:r>
            <a:r>
              <a:rPr lang="ko-KR" altLang="en-US" sz="2000" dirty="0" err="1" smtClean="0"/>
              <a:t>제어점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개씩 사용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화면은 </a:t>
            </a:r>
            <a:r>
              <a:rPr lang="en-US" altLang="ko-KR" sz="2000" dirty="0" err="1" smtClean="0"/>
              <a:t>glOrtho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평면으로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r/R: </a:t>
            </a:r>
            <a:r>
              <a:rPr lang="ko-KR" altLang="en-US" sz="2000" dirty="0" smtClean="0"/>
              <a:t>새로운 곡선을 그릴 수 있도록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8" y="3483090"/>
            <a:ext cx="2614847" cy="268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50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724" y="1600200"/>
            <a:ext cx="8229600" cy="48768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28 </a:t>
            </a:r>
            <a:r>
              <a:rPr lang="ko-KR" altLang="en-US" sz="2400" dirty="0" smtClean="0"/>
              <a:t>에 바닥 곡면 넣기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실습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에서 바닥을 평면 대신 곡면을 사용 해 본다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꼭지점을 명시하여 곡면을 그린다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800" dirty="0" smtClean="0"/>
              <a:t>부분으로 나누어 그린다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2000" dirty="0"/>
              <a:t>키보드 명령어로 곡면의 </a:t>
            </a:r>
            <a:r>
              <a:rPr lang="ko-KR" altLang="en-US" sz="2000" dirty="0" err="1"/>
              <a:t>제어점을</a:t>
            </a:r>
            <a:r>
              <a:rPr lang="ko-KR" altLang="en-US" sz="2000" dirty="0"/>
              <a:t> 움직인다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곡면이 물결처럼 위</a:t>
            </a:r>
            <a:r>
              <a:rPr lang="en-US" altLang="ko-KR" sz="1800" dirty="0"/>
              <a:t>, </a:t>
            </a:r>
            <a:r>
              <a:rPr lang="ko-KR" altLang="en-US" sz="1800" dirty="0"/>
              <a:t>아래로 움직이도록 </a:t>
            </a:r>
            <a:r>
              <a:rPr lang="ko-KR" altLang="en-US" sz="1800" dirty="0" err="1"/>
              <a:t>제어점을</a:t>
            </a:r>
            <a:r>
              <a:rPr lang="ko-KR" altLang="en-US" sz="1800" dirty="0"/>
              <a:t> 움직인다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pPr lvl="2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06687"/>
            <a:ext cx="3050498" cy="235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30" y="4026734"/>
            <a:ext cx="3016770" cy="233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70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베지에</a:t>
            </a:r>
            <a:r>
              <a:rPr lang="ko-KR" altLang="en-US" dirty="0" smtClean="0"/>
              <a:t> 곡선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>
                <a:latin typeface="+mn-ea"/>
                <a:cs typeface="Arial" charset="0"/>
              </a:rPr>
              <a:t>다항식으로 표현되는 근사곡선</a:t>
            </a:r>
            <a:r>
              <a:rPr lang="ko-KR" altLang="en-US" dirty="0">
                <a:latin typeface="+mn-ea"/>
                <a:cs typeface="Arial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+mn-ea"/>
                <a:cs typeface="Arial" charset="0"/>
              </a:rPr>
              <a:t>CAD</a:t>
            </a:r>
            <a:r>
              <a:rPr lang="ko-KR" altLang="en-US" sz="1800" dirty="0">
                <a:latin typeface="+mn-ea"/>
                <a:cs typeface="Arial" charset="0"/>
              </a:rPr>
              <a:t>에서 많이 사용되는 커브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+mn-ea"/>
                <a:cs typeface="Arial" charset="0"/>
              </a:rPr>
              <a:t>주어진 </a:t>
            </a:r>
            <a:r>
              <a:rPr lang="ko-KR" altLang="en-US" sz="1800" dirty="0" err="1">
                <a:latin typeface="+mn-ea"/>
                <a:cs typeface="Arial" charset="0"/>
              </a:rPr>
              <a:t>제어점의</a:t>
            </a:r>
            <a:r>
              <a:rPr lang="ko-KR" altLang="en-US" sz="1800" dirty="0">
                <a:latin typeface="+mn-ea"/>
                <a:cs typeface="Arial" charset="0"/>
              </a:rPr>
              <a:t> 위치에 의해 곡선의 형태가 결정되는 근사곡선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+mn-ea"/>
                <a:cs typeface="Arial" charset="0"/>
              </a:rPr>
              <a:t>어떤 숫자의 </a:t>
            </a:r>
            <a:r>
              <a:rPr lang="ko-KR" altLang="en-US" sz="1800" dirty="0" err="1">
                <a:latin typeface="+mn-ea"/>
                <a:cs typeface="Arial" charset="0"/>
              </a:rPr>
              <a:t>제어점에도</a:t>
            </a:r>
            <a:r>
              <a:rPr lang="ko-KR" altLang="en-US" sz="1800" dirty="0">
                <a:latin typeface="+mn-ea"/>
                <a:cs typeface="Arial" charset="0"/>
              </a:rPr>
              <a:t> </a:t>
            </a:r>
            <a:r>
              <a:rPr lang="ko-KR" altLang="en-US" sz="1800" dirty="0" err="1">
                <a:latin typeface="+mn-ea"/>
                <a:cs typeface="Arial" charset="0"/>
              </a:rPr>
              <a:t>베지에</a:t>
            </a:r>
            <a:r>
              <a:rPr lang="ko-KR" altLang="en-US" sz="1800" dirty="0">
                <a:latin typeface="+mn-ea"/>
                <a:cs typeface="Arial" charset="0"/>
              </a:rPr>
              <a:t> 커브는 적용될 수 있다</a:t>
            </a:r>
            <a:r>
              <a:rPr lang="en-US" altLang="ko-KR" sz="1800" dirty="0">
                <a:latin typeface="+mn-ea"/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 err="1">
                <a:latin typeface="+mn-ea"/>
                <a:cs typeface="Arial" charset="0"/>
              </a:rPr>
              <a:t>제어점의</a:t>
            </a:r>
            <a:r>
              <a:rPr lang="ko-KR" altLang="en-US" sz="1800" dirty="0">
                <a:latin typeface="+mn-ea"/>
                <a:cs typeface="Arial" charset="0"/>
              </a:rPr>
              <a:t> 수는 베지어 다항식의 차수를 결정 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latin typeface="+mn-ea"/>
                <a:cs typeface="Arial" charset="0"/>
              </a:rPr>
              <a:t>2</a:t>
            </a:r>
            <a:r>
              <a:rPr lang="ko-KR" altLang="en-US" sz="1600" dirty="0">
                <a:latin typeface="+mn-ea"/>
                <a:cs typeface="Arial" charset="0"/>
              </a:rPr>
              <a:t>개의 </a:t>
            </a:r>
            <a:r>
              <a:rPr lang="ko-KR" altLang="en-US" sz="1600" dirty="0" err="1">
                <a:latin typeface="+mn-ea"/>
                <a:cs typeface="Arial" charset="0"/>
              </a:rPr>
              <a:t>제어점</a:t>
            </a:r>
            <a:r>
              <a:rPr lang="en-US" altLang="ko-KR" sz="1600" dirty="0">
                <a:latin typeface="+mn-ea"/>
                <a:cs typeface="Arial" charset="0"/>
              </a:rPr>
              <a:t>: </a:t>
            </a:r>
            <a:r>
              <a:rPr lang="ko-KR" altLang="en-US" sz="1600" dirty="0">
                <a:latin typeface="+mn-ea"/>
                <a:cs typeface="Arial" charset="0"/>
              </a:rPr>
              <a:t>두 점 사이의 선분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latin typeface="+mn-ea"/>
                <a:cs typeface="Arial" charset="0"/>
              </a:rPr>
              <a:t>3</a:t>
            </a:r>
            <a:r>
              <a:rPr lang="ko-KR" altLang="en-US" sz="1600" dirty="0">
                <a:latin typeface="+mn-ea"/>
                <a:cs typeface="Arial" charset="0"/>
              </a:rPr>
              <a:t>개의 </a:t>
            </a:r>
            <a:r>
              <a:rPr lang="ko-KR" altLang="en-US" sz="1600" dirty="0" err="1">
                <a:latin typeface="+mn-ea"/>
                <a:cs typeface="Arial" charset="0"/>
              </a:rPr>
              <a:t>제어점</a:t>
            </a:r>
            <a:r>
              <a:rPr lang="en-US" altLang="ko-KR" sz="1600" dirty="0">
                <a:latin typeface="+mn-ea"/>
                <a:cs typeface="Arial" charset="0"/>
              </a:rPr>
              <a:t>: 2</a:t>
            </a:r>
            <a:r>
              <a:rPr lang="ko-KR" altLang="en-US" sz="1600" dirty="0">
                <a:latin typeface="+mn-ea"/>
                <a:cs typeface="Arial" charset="0"/>
              </a:rPr>
              <a:t>차원 곡선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>
                <a:latin typeface="+mn-ea"/>
                <a:cs typeface="Arial" charset="0"/>
              </a:rPr>
              <a:t>4</a:t>
            </a:r>
            <a:r>
              <a:rPr lang="ko-KR" altLang="en-US" sz="1600" dirty="0">
                <a:latin typeface="+mn-ea"/>
                <a:cs typeface="Arial" charset="0"/>
              </a:rPr>
              <a:t>개의 </a:t>
            </a:r>
            <a:r>
              <a:rPr lang="ko-KR" altLang="en-US" sz="1600" dirty="0" err="1">
                <a:latin typeface="+mn-ea"/>
                <a:cs typeface="Arial" charset="0"/>
              </a:rPr>
              <a:t>제어점</a:t>
            </a:r>
            <a:r>
              <a:rPr lang="en-US" altLang="ko-KR" sz="1600" dirty="0">
                <a:latin typeface="+mn-ea"/>
                <a:cs typeface="Arial" charset="0"/>
              </a:rPr>
              <a:t>: 3</a:t>
            </a:r>
            <a:r>
              <a:rPr lang="ko-KR" altLang="en-US" sz="1600" dirty="0">
                <a:latin typeface="+mn-ea"/>
                <a:cs typeface="Arial" charset="0"/>
              </a:rPr>
              <a:t>차원 곡선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 descr="bezi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14818"/>
            <a:ext cx="47561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ko-KR" altLang="en-US" dirty="0"/>
              <a:t> 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ko-KR" altLang="en-US" sz="1800" dirty="0" err="1">
                <a:latin typeface="+mn-ea"/>
                <a:cs typeface="Arial" charset="0"/>
              </a:rPr>
              <a:t>제어점</a:t>
            </a:r>
            <a:r>
              <a:rPr lang="ko-KR" altLang="en-US" sz="1800" dirty="0">
                <a:latin typeface="+mn-ea"/>
                <a:cs typeface="Arial" charset="0"/>
              </a:rPr>
              <a:t> 중 처음과 끝 점을 빼고는 보통 어느 </a:t>
            </a:r>
            <a:r>
              <a:rPr lang="ko-KR" altLang="en-US" sz="1800" dirty="0" err="1">
                <a:latin typeface="+mn-ea"/>
                <a:cs typeface="Arial" charset="0"/>
              </a:rPr>
              <a:t>조절점과도</a:t>
            </a:r>
            <a:r>
              <a:rPr lang="ko-KR" altLang="en-US" sz="1800" dirty="0">
                <a:latin typeface="+mn-ea"/>
                <a:cs typeface="Arial" charset="0"/>
              </a:rPr>
              <a:t> 만나지 않는다</a:t>
            </a:r>
            <a:r>
              <a:rPr lang="en-US" altLang="ko-KR" sz="1800" dirty="0">
                <a:latin typeface="+mn-ea"/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ko-KR" sz="1800" dirty="0">
                <a:latin typeface="+mn-ea"/>
                <a:cs typeface="Arial" charset="0"/>
              </a:rPr>
              <a:t>          2</a:t>
            </a:r>
            <a:r>
              <a:rPr lang="ko-KR" altLang="en-US" sz="1800" dirty="0">
                <a:latin typeface="+mn-ea"/>
                <a:cs typeface="Arial" charset="0"/>
              </a:rPr>
              <a:t>차원 커브</a:t>
            </a:r>
            <a:r>
              <a:rPr lang="en-US" altLang="ko-KR" sz="1800" dirty="0">
                <a:latin typeface="+mn-ea"/>
                <a:cs typeface="Arial" charset="0"/>
              </a:rPr>
              <a:t>		  3</a:t>
            </a:r>
            <a:r>
              <a:rPr lang="ko-KR" altLang="en-US" sz="1800" dirty="0">
                <a:latin typeface="+mn-ea"/>
                <a:cs typeface="Arial" charset="0"/>
              </a:rPr>
              <a:t>차원 커브</a:t>
            </a:r>
            <a:r>
              <a:rPr lang="en-US" altLang="ko-KR" sz="1800" dirty="0">
                <a:latin typeface="+mn-ea"/>
                <a:cs typeface="Arial" charset="0"/>
              </a:rPr>
              <a:t>		4</a:t>
            </a:r>
            <a:r>
              <a:rPr lang="ko-KR" altLang="en-US" sz="1800" dirty="0">
                <a:latin typeface="+mn-ea"/>
                <a:cs typeface="Arial" charset="0"/>
              </a:rPr>
              <a:t>차원 커브</a:t>
            </a:r>
            <a:r>
              <a:rPr lang="en-US" altLang="ko-KR" sz="1800" dirty="0">
                <a:latin typeface="+mn-ea"/>
                <a:cs typeface="Arial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800" dirty="0">
                <a:latin typeface="+mn-ea"/>
                <a:cs typeface="Arial" charset="0"/>
              </a:rPr>
              <a:t>				</a:t>
            </a:r>
            <a:endParaRPr lang="ko-KR" altLang="en-US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+mn-ea"/>
                <a:cs typeface="Arial" charset="0"/>
              </a:rPr>
              <a:t>곡선은</a:t>
            </a:r>
            <a:r>
              <a:rPr lang="en-US" altLang="ko-KR" sz="1800" dirty="0">
                <a:latin typeface="+mn-ea"/>
                <a:cs typeface="Arial" charset="0"/>
              </a:rPr>
              <a:t>, </a:t>
            </a:r>
            <a:r>
              <a:rPr lang="ko-KR" altLang="en-US" sz="1800" dirty="0">
                <a:latin typeface="+mn-ea"/>
                <a:cs typeface="Arial" charset="0"/>
              </a:rPr>
              <a:t>항상 </a:t>
            </a:r>
            <a:r>
              <a:rPr lang="ko-KR" altLang="en-US" sz="1800" dirty="0" err="1">
                <a:latin typeface="+mn-ea"/>
                <a:cs typeface="Arial" charset="0"/>
              </a:rPr>
              <a:t>제어점으로</a:t>
            </a:r>
            <a:r>
              <a:rPr lang="ko-KR" altLang="en-US" sz="1800" dirty="0">
                <a:latin typeface="+mn-ea"/>
                <a:cs typeface="Arial" charset="0"/>
              </a:rPr>
              <a:t> 이루어진 다각형 안에 들어가고</a:t>
            </a:r>
            <a:r>
              <a:rPr lang="en-US" altLang="ko-KR" sz="1800" dirty="0">
                <a:latin typeface="+mn-ea"/>
                <a:cs typeface="Arial" charset="0"/>
              </a:rPr>
              <a:t>, </a:t>
            </a:r>
            <a:r>
              <a:rPr lang="ko-KR" altLang="en-US" sz="1800" dirty="0">
                <a:latin typeface="+mn-ea"/>
                <a:cs typeface="Arial" charset="0"/>
              </a:rPr>
              <a:t>곡선이 </a:t>
            </a:r>
            <a:r>
              <a:rPr lang="ko-KR" altLang="en-US" sz="1800" dirty="0" err="1">
                <a:latin typeface="+mn-ea"/>
                <a:cs typeface="Arial" charset="0"/>
              </a:rPr>
              <a:t>조절점들</a:t>
            </a:r>
            <a:r>
              <a:rPr lang="ko-KR" altLang="en-US" sz="1800" dirty="0">
                <a:latin typeface="+mn-ea"/>
                <a:cs typeface="Arial" charset="0"/>
              </a:rPr>
              <a:t> 사이에서 크게 벗어나지 않는다</a:t>
            </a:r>
            <a:r>
              <a:rPr lang="en-US" altLang="ko-KR" sz="1800" dirty="0">
                <a:latin typeface="+mn-ea"/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+mn-ea"/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1800" dirty="0">
                <a:latin typeface="+mn-ea"/>
                <a:cs typeface="Arial" charset="0"/>
              </a:rPr>
              <a:t>배합함수</a:t>
            </a:r>
            <a:r>
              <a:rPr lang="en-US" altLang="ko-KR" sz="1800" dirty="0">
                <a:latin typeface="+mn-ea"/>
                <a:cs typeface="Arial" charset="0"/>
              </a:rPr>
              <a:t>(Blending Function) 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>
                <a:latin typeface="+mn-ea"/>
                <a:cs typeface="Arial" charset="0"/>
              </a:rPr>
              <a:t>어느 한 점에서 각 </a:t>
            </a:r>
            <a:r>
              <a:rPr lang="ko-KR" altLang="en-US" sz="1800" dirty="0" err="1">
                <a:latin typeface="+mn-ea"/>
                <a:cs typeface="Arial" charset="0"/>
              </a:rPr>
              <a:t>제어점이</a:t>
            </a:r>
            <a:r>
              <a:rPr lang="ko-KR" altLang="en-US" sz="1800" dirty="0">
                <a:latin typeface="+mn-ea"/>
                <a:cs typeface="Arial" charset="0"/>
              </a:rPr>
              <a:t> 미치는 영향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err="1">
                <a:latin typeface="+mn-ea"/>
                <a:cs typeface="Arial" charset="0"/>
              </a:rPr>
              <a:t>제어점의</a:t>
            </a:r>
            <a:r>
              <a:rPr lang="ko-KR" altLang="en-US" sz="1800" dirty="0">
                <a:latin typeface="+mn-ea"/>
                <a:cs typeface="Arial" charset="0"/>
              </a:rPr>
              <a:t> 차수보다 하나 작은 다항식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 descr="Bezier_2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214554"/>
            <a:ext cx="2400317" cy="1000132"/>
          </a:xfrm>
          <a:prstGeom prst="rect">
            <a:avLst/>
          </a:prstGeom>
        </p:spPr>
      </p:pic>
      <p:pic>
        <p:nvPicPr>
          <p:cNvPr id="6" name="그림 5" descr="Bezier_3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2214554"/>
            <a:ext cx="2400317" cy="1000132"/>
          </a:xfrm>
          <a:prstGeom prst="rect">
            <a:avLst/>
          </a:prstGeom>
        </p:spPr>
      </p:pic>
      <p:pic>
        <p:nvPicPr>
          <p:cNvPr id="7" name="그림 6" descr="Bezier_4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2214554"/>
            <a:ext cx="2143128" cy="8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베지에</a:t>
            </a:r>
            <a:r>
              <a:rPr lang="ko-KR" altLang="en-US" dirty="0" smtClean="0"/>
              <a:t> 곡선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02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800" dirty="0" err="1" smtClean="0"/>
              <a:t>베지에</a:t>
            </a:r>
            <a:r>
              <a:rPr lang="en-US" altLang="ko-KR" sz="3800" dirty="0" smtClean="0"/>
              <a:t> </a:t>
            </a:r>
            <a:r>
              <a:rPr lang="ko-KR" altLang="en-US" sz="3800" dirty="0" smtClean="0"/>
              <a:t>곡선</a:t>
            </a:r>
            <a:endParaRPr lang="en-US" altLang="ko-KR" sz="3800" dirty="0" smtClean="0"/>
          </a:p>
          <a:p>
            <a:pPr lvl="1"/>
            <a:r>
              <a:rPr lang="ko-KR" altLang="en-US" sz="3200" dirty="0" smtClean="0"/>
              <a:t>매개변수 </a:t>
            </a:r>
            <a:r>
              <a:rPr lang="en-US" altLang="ko-KR" sz="3200" dirty="0" smtClean="0"/>
              <a:t>u, v</a:t>
            </a:r>
            <a:r>
              <a:rPr lang="ko-KR" altLang="en-US" sz="3200" dirty="0" smtClean="0"/>
              <a:t>를 사용하여 곡선이나 곡면을 그린다</a:t>
            </a:r>
            <a:r>
              <a:rPr lang="en-US" altLang="ko-KR" sz="3200" dirty="0" smtClean="0"/>
              <a:t>.</a:t>
            </a:r>
          </a:p>
          <a:p>
            <a:pPr lvl="2"/>
            <a:r>
              <a:rPr lang="ko-KR" altLang="en-US" sz="2600" dirty="0" err="1" smtClean="0"/>
              <a:t>제어점을</a:t>
            </a:r>
            <a:r>
              <a:rPr lang="ko-KR" altLang="en-US" sz="2600" dirty="0" smtClean="0"/>
              <a:t> 지정</a:t>
            </a:r>
            <a:endParaRPr lang="en-US" altLang="ko-KR" sz="2600" dirty="0" smtClean="0"/>
          </a:p>
          <a:p>
            <a:pPr lvl="2"/>
            <a:r>
              <a:rPr lang="ko-KR" altLang="en-US" sz="2600" dirty="0" smtClean="0"/>
              <a:t>매개변수인 </a:t>
            </a:r>
            <a:r>
              <a:rPr lang="en-US" altLang="ko-KR" sz="2600" dirty="0" smtClean="0"/>
              <a:t>u</a:t>
            </a:r>
            <a:r>
              <a:rPr lang="ko-KR" altLang="en-US" sz="2600" dirty="0" smtClean="0"/>
              <a:t>와</a:t>
            </a:r>
            <a:r>
              <a:rPr lang="en-US" altLang="ko-KR" sz="2600" dirty="0" smtClean="0"/>
              <a:t> v</a:t>
            </a:r>
            <a:r>
              <a:rPr lang="ko-KR" altLang="en-US" sz="2600" dirty="0" smtClean="0"/>
              <a:t>의 범위를 결정</a:t>
            </a:r>
            <a:endParaRPr lang="en-US" altLang="ko-KR" sz="2600" dirty="0" smtClean="0"/>
          </a:p>
          <a:p>
            <a:pPr lvl="2"/>
            <a:r>
              <a:rPr lang="ko-KR" altLang="en-US" sz="2600" dirty="0" err="1" smtClean="0"/>
              <a:t>좌표값</a:t>
            </a:r>
            <a:r>
              <a:rPr lang="ko-KR" altLang="en-US" sz="2600" dirty="0" smtClean="0"/>
              <a:t> 계산 함수를 실행</a:t>
            </a:r>
            <a:endParaRPr lang="en-US" altLang="ko-KR" sz="2600" dirty="0" smtClean="0"/>
          </a:p>
          <a:p>
            <a:pPr lvl="2"/>
            <a:endParaRPr lang="en-US" altLang="ko-KR" sz="2600" dirty="0" smtClean="0"/>
          </a:p>
          <a:p>
            <a:pPr lvl="1"/>
            <a:r>
              <a:rPr lang="ko-KR" altLang="en-US" sz="3200" dirty="0" err="1" smtClean="0"/>
              <a:t>제어점</a:t>
            </a:r>
            <a:r>
              <a:rPr lang="ko-KR" altLang="en-US" sz="3200" dirty="0" smtClean="0"/>
              <a:t> 설정</a:t>
            </a:r>
            <a:endParaRPr lang="en-US" altLang="ko-KR" sz="3200" dirty="0" smtClean="0"/>
          </a:p>
          <a:p>
            <a:pPr lvl="2"/>
            <a:r>
              <a:rPr lang="en-US" altLang="ko-KR" sz="2600" dirty="0"/>
              <a:t>void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glMap1f</a:t>
            </a:r>
            <a:r>
              <a:rPr lang="en-US" altLang="ko-KR" sz="2600" dirty="0" smtClean="0"/>
              <a:t> (</a:t>
            </a:r>
            <a:r>
              <a:rPr lang="en-US" altLang="ko-KR" sz="2600" dirty="0" err="1"/>
              <a:t>GLenum</a:t>
            </a:r>
            <a:r>
              <a:rPr lang="en-US" altLang="ko-KR" sz="2600" dirty="0"/>
              <a:t> target, </a:t>
            </a:r>
            <a:r>
              <a:rPr lang="en-US" altLang="ko-KR" sz="2600" dirty="0" err="1"/>
              <a:t>GLfloat</a:t>
            </a:r>
            <a:r>
              <a:rPr lang="en-US" altLang="ko-KR" sz="2600" dirty="0"/>
              <a:t> u1, </a:t>
            </a:r>
            <a:r>
              <a:rPr lang="en-US" altLang="ko-KR" sz="2600" dirty="0" err="1"/>
              <a:t>GLfloat</a:t>
            </a:r>
            <a:r>
              <a:rPr lang="en-US" altLang="ko-KR" sz="2600" dirty="0"/>
              <a:t> u2, </a:t>
            </a:r>
            <a:r>
              <a:rPr lang="en-US" altLang="ko-KR" sz="2600" dirty="0" err="1"/>
              <a:t>GLint</a:t>
            </a:r>
            <a:r>
              <a:rPr lang="en-US" altLang="ko-KR" sz="2600" dirty="0"/>
              <a:t> stride, </a:t>
            </a:r>
            <a:r>
              <a:rPr lang="en-US" altLang="ko-KR" sz="2600" dirty="0" err="1"/>
              <a:t>GLint</a:t>
            </a:r>
            <a:r>
              <a:rPr lang="en-US" altLang="ko-KR" sz="2600" dirty="0"/>
              <a:t> order, </a:t>
            </a:r>
            <a:r>
              <a:rPr lang="en-US" altLang="ko-KR" sz="2600" dirty="0" err="1"/>
              <a:t>const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GLfloat</a:t>
            </a:r>
            <a:r>
              <a:rPr lang="en-US" altLang="ko-KR" sz="2600" dirty="0"/>
              <a:t> *points);</a:t>
            </a:r>
          </a:p>
          <a:p>
            <a:pPr lvl="3"/>
            <a:r>
              <a:rPr lang="en-US" altLang="ko-KR" sz="2200" dirty="0" smtClean="0"/>
              <a:t>Target: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GL_MAP1_VERTEX_3  </a:t>
            </a:r>
            <a:endParaRPr lang="en-US" altLang="ko-KR" sz="2200" dirty="0"/>
          </a:p>
          <a:p>
            <a:pPr lvl="3"/>
            <a:r>
              <a:rPr lang="en-US" altLang="ko-KR" sz="2200" dirty="0"/>
              <a:t>u</a:t>
            </a:r>
            <a:r>
              <a:rPr lang="en-US" altLang="ko-KR" sz="2200" dirty="0" smtClean="0"/>
              <a:t>1,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u2: </a:t>
            </a:r>
            <a:r>
              <a:rPr lang="ko-KR" altLang="en-US" sz="2200" dirty="0" smtClean="0"/>
              <a:t>각각 </a:t>
            </a:r>
            <a:r>
              <a:rPr lang="ko-KR" altLang="en-US" sz="2200" dirty="0"/>
              <a:t>매개변수 </a:t>
            </a:r>
            <a:r>
              <a:rPr lang="en-US" altLang="ko-KR" sz="2200" dirty="0"/>
              <a:t>u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하한값과</a:t>
            </a:r>
            <a:r>
              <a:rPr lang="ko-KR" altLang="en-US" sz="2200" dirty="0"/>
              <a:t> </a:t>
            </a:r>
            <a:r>
              <a:rPr lang="ko-KR" altLang="en-US" sz="2200" dirty="0" err="1" smtClean="0"/>
              <a:t>상한값</a:t>
            </a:r>
            <a:endParaRPr lang="en-US" altLang="ko-KR" sz="2200" dirty="0"/>
          </a:p>
          <a:p>
            <a:pPr lvl="3"/>
            <a:r>
              <a:rPr lang="en-US" altLang="ko-KR" sz="2200" dirty="0" smtClean="0"/>
              <a:t>stride: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*</a:t>
            </a:r>
            <a:r>
              <a:rPr lang="ko-KR" altLang="en-US" sz="2200" dirty="0" smtClean="0"/>
              <a:t>포인트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데이터 </a:t>
            </a:r>
            <a:r>
              <a:rPr lang="ko-KR" altLang="en-US" sz="2200" dirty="0" err="1" smtClean="0"/>
              <a:t>구조내에</a:t>
            </a:r>
            <a:r>
              <a:rPr lang="ko-KR" altLang="en-US" sz="2200" dirty="0" smtClean="0"/>
              <a:t> 있는 </a:t>
            </a:r>
            <a:r>
              <a:rPr lang="ko-KR" altLang="en-US" sz="2200" dirty="0" err="1" smtClean="0"/>
              <a:t>제어점</a:t>
            </a:r>
            <a:r>
              <a:rPr lang="ko-KR" altLang="en-US" sz="2200" dirty="0" smtClean="0"/>
              <a:t> 배열 내에서 </a:t>
            </a:r>
            <a:r>
              <a:rPr lang="ko-KR" altLang="en-US" sz="2200" dirty="0" err="1" smtClean="0"/>
              <a:t>제어점</a:t>
            </a:r>
            <a:r>
              <a:rPr lang="ko-KR" altLang="en-US" sz="2200" dirty="0" smtClean="0"/>
              <a:t> 간의 데이터 개수</a:t>
            </a:r>
            <a:endParaRPr lang="en-US" altLang="ko-KR" sz="2200" dirty="0"/>
          </a:p>
          <a:p>
            <a:pPr lvl="3"/>
            <a:r>
              <a:rPr lang="en-US" altLang="ko-KR" sz="2200" dirty="0" smtClean="0"/>
              <a:t>order:</a:t>
            </a:r>
            <a:r>
              <a:rPr lang="ko-KR" altLang="en-US" sz="2200" dirty="0" smtClean="0"/>
              <a:t> 전체 </a:t>
            </a:r>
            <a:r>
              <a:rPr lang="ko-KR" altLang="en-US" sz="2200" dirty="0" err="1" smtClean="0"/>
              <a:t>제어점의</a:t>
            </a:r>
            <a:r>
              <a:rPr lang="ko-KR" altLang="en-US" sz="2200" dirty="0" smtClean="0"/>
              <a:t> 수</a:t>
            </a:r>
            <a:endParaRPr lang="en-US" altLang="ko-KR" sz="2200" dirty="0" smtClean="0"/>
          </a:p>
          <a:p>
            <a:pPr lvl="3"/>
            <a:r>
              <a:rPr lang="en-US" altLang="ko-KR" sz="2200" dirty="0" smtClean="0"/>
              <a:t>Points:</a:t>
            </a:r>
            <a:r>
              <a:rPr lang="ko-KR" altLang="en-US" sz="2200" dirty="0" smtClean="0"/>
              <a:t> </a:t>
            </a:r>
            <a:r>
              <a:rPr lang="ko-KR" altLang="en-US" sz="2200" dirty="0" err="1"/>
              <a:t>제어점</a:t>
            </a:r>
            <a:r>
              <a:rPr lang="ko-KR" altLang="en-US" sz="2200" dirty="0"/>
              <a:t> 배열을 가리키는 </a:t>
            </a:r>
            <a:r>
              <a:rPr lang="ko-KR" altLang="en-US" sz="2200" dirty="0" smtClean="0"/>
              <a:t>포인터</a:t>
            </a:r>
            <a:endParaRPr lang="en-US" altLang="ko-KR" sz="2200" dirty="0"/>
          </a:p>
          <a:p>
            <a:pPr lvl="2"/>
            <a:endParaRPr lang="en-US" altLang="ko-KR" sz="2600" dirty="0" smtClean="0"/>
          </a:p>
          <a:p>
            <a:pPr lvl="1"/>
            <a:r>
              <a:rPr lang="ko-KR" altLang="en-US" sz="3200" dirty="0" smtClean="0"/>
              <a:t>곡선 그리기 상태 활성화</a:t>
            </a:r>
            <a:endParaRPr lang="en-US" altLang="ko-KR" sz="3200" dirty="0" smtClean="0"/>
          </a:p>
          <a:p>
            <a:pPr lvl="2"/>
            <a:r>
              <a:rPr lang="en-US" altLang="ko-KR" sz="2600" b="1" dirty="0">
                <a:solidFill>
                  <a:srgbClr val="0000FF"/>
                </a:solidFill>
              </a:rPr>
              <a:t> </a:t>
            </a:r>
            <a:r>
              <a:rPr lang="en-US" altLang="ko-KR" sz="2600" b="1" dirty="0" err="1" smtClean="0">
                <a:solidFill>
                  <a:srgbClr val="0000FF"/>
                </a:solidFill>
              </a:rPr>
              <a:t>glEnable</a:t>
            </a:r>
            <a:r>
              <a:rPr lang="en-US" altLang="ko-KR" sz="2600" b="1" dirty="0" smtClean="0">
                <a:solidFill>
                  <a:srgbClr val="0000FF"/>
                </a:solidFill>
              </a:rPr>
              <a:t> (GL_MAP1_VERTEX_3);</a:t>
            </a:r>
            <a:endParaRPr lang="ko-KR" altLang="en-US" sz="2600" b="1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ko-KR" altLang="en-US" dirty="0"/>
              <a:t> </a:t>
            </a:r>
            <a:r>
              <a:rPr lang="ko-KR" altLang="en-US" dirty="0" smtClean="0"/>
              <a:t>곡선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차원 혹은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상에서 해당되는 점의 좌표 값을 계산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void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glEvalCoord1f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GLfloat</a:t>
            </a:r>
            <a:r>
              <a:rPr lang="en-US" altLang="ko-KR" sz="2000" dirty="0" smtClean="0"/>
              <a:t> u);</a:t>
            </a:r>
          </a:p>
          <a:p>
            <a:pPr lvl="1"/>
            <a:r>
              <a:rPr lang="en-US" altLang="ko-KR" sz="2000" dirty="0" smtClean="0"/>
              <a:t>void glEvalCoord1d (</a:t>
            </a:r>
            <a:r>
              <a:rPr lang="en-US" altLang="ko-KR" sz="2000" dirty="0" err="1" smtClean="0"/>
              <a:t>GLdouble</a:t>
            </a:r>
            <a:r>
              <a:rPr lang="en-US" altLang="ko-KR" sz="2000" dirty="0" smtClean="0"/>
              <a:t> u);</a:t>
            </a:r>
          </a:p>
          <a:p>
            <a:pPr lvl="1"/>
            <a:r>
              <a:rPr lang="en-US" altLang="ko-KR" sz="2000" dirty="0" smtClean="0"/>
              <a:t>void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glEvalCoord2f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GLfloat</a:t>
            </a:r>
            <a:r>
              <a:rPr lang="en-US" altLang="ko-KR" sz="2000" dirty="0" smtClean="0"/>
              <a:t> u, </a:t>
            </a:r>
            <a:r>
              <a:rPr lang="en-US" altLang="ko-KR" sz="2000" dirty="0" err="1" smtClean="0"/>
              <a:t>GLfloat</a:t>
            </a:r>
            <a:r>
              <a:rPr lang="en-US" altLang="ko-KR" sz="2000" dirty="0" smtClean="0"/>
              <a:t> v);</a:t>
            </a:r>
          </a:p>
          <a:p>
            <a:pPr lvl="1"/>
            <a:r>
              <a:rPr lang="en-US" altLang="ko-KR" sz="2000" dirty="0" smtClean="0"/>
              <a:t>void glEvalCoord2d (</a:t>
            </a:r>
            <a:r>
              <a:rPr lang="en-US" altLang="ko-KR" sz="2000" dirty="0" err="1" smtClean="0"/>
              <a:t>GLdouble</a:t>
            </a:r>
            <a:r>
              <a:rPr lang="en-US" altLang="ko-KR" sz="2000" dirty="0" smtClean="0"/>
              <a:t> u, </a:t>
            </a:r>
            <a:r>
              <a:rPr lang="en-US" altLang="ko-KR" sz="2000" dirty="0" err="1" smtClean="0"/>
              <a:t>GLdouble</a:t>
            </a:r>
            <a:r>
              <a:rPr lang="en-US" altLang="ko-KR" sz="2000" dirty="0" smtClean="0"/>
              <a:t> v);</a:t>
            </a:r>
          </a:p>
          <a:p>
            <a:pPr lvl="2"/>
            <a:r>
              <a:rPr lang="ko-KR" altLang="en-US" sz="1800" dirty="0" smtClean="0"/>
              <a:t>곡선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상에서 해당되는 점의 </a:t>
            </a:r>
            <a:r>
              <a:rPr lang="ko-KR" altLang="en-US" sz="1800" dirty="0" err="1" smtClean="0"/>
              <a:t>좌표값을</a:t>
            </a:r>
            <a:r>
              <a:rPr lang="ko-KR" altLang="en-US" sz="1800" dirty="0" smtClean="0"/>
              <a:t> 계산한다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내부적으로 </a:t>
            </a:r>
            <a:r>
              <a:rPr lang="en-US" altLang="ko-KR" sz="1800" dirty="0" smtClean="0"/>
              <a:t>glVertex3f </a:t>
            </a:r>
            <a:r>
              <a:rPr lang="ko-KR" altLang="en-US" sz="1800" dirty="0" smtClean="0"/>
              <a:t>함수를 호출한다</a:t>
            </a:r>
            <a:r>
              <a:rPr lang="en-US" altLang="ko-KR" sz="1800" dirty="0" smtClean="0"/>
              <a:t>.</a:t>
            </a:r>
          </a:p>
          <a:p>
            <a:pPr lvl="3"/>
            <a:r>
              <a:rPr lang="en-US" altLang="ko-KR" sz="1600" dirty="0" smtClean="0"/>
              <a:t>u: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점의 </a:t>
            </a:r>
            <a:r>
              <a:rPr lang="ko-KR" altLang="en-US" sz="1600" dirty="0" err="1" smtClean="0"/>
              <a:t>좌표값</a:t>
            </a:r>
            <a:r>
              <a:rPr lang="ko-KR" altLang="en-US" sz="1600" dirty="0" smtClean="0"/>
              <a:t> 계산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v: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점의 </a:t>
            </a:r>
            <a:r>
              <a:rPr lang="ko-KR" altLang="en-US" sz="1600" dirty="0" err="1" smtClean="0"/>
              <a:t>좌표값</a:t>
            </a:r>
            <a:r>
              <a:rPr lang="ko-KR" altLang="en-US" sz="1600" dirty="0" smtClean="0"/>
              <a:t> 계산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곡선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sz="4500" dirty="0" smtClean="0"/>
              <a:t>사용 예</a:t>
            </a:r>
            <a:r>
              <a:rPr lang="en-US" altLang="ko-KR" sz="4500" dirty="0" smtClean="0"/>
              <a:t>)</a:t>
            </a:r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ko-KR" altLang="en-US" dirty="0" smtClean="0">
                <a:solidFill>
                  <a:srgbClr val="0000FF"/>
                </a:solidFill>
              </a:rPr>
              <a:t>컨트롤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포인트 설정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altLang="ko-KR" dirty="0" err="1" smtClean="0"/>
              <a:t>GLfloat</a:t>
            </a:r>
            <a:r>
              <a:rPr lang="en-US" altLang="ko-KR" dirty="0" smtClean="0"/>
              <a:t> </a:t>
            </a:r>
            <a:r>
              <a:rPr lang="en-US" altLang="ko-KR" dirty="0" err="1"/>
              <a:t>ctrlpoints</a:t>
            </a:r>
            <a:r>
              <a:rPr lang="en-US" altLang="ko-KR" dirty="0"/>
              <a:t>[4][3] = {</a:t>
            </a:r>
          </a:p>
          <a:p>
            <a:pPr marL="274320" lvl="1" indent="0">
              <a:buNone/>
            </a:pPr>
            <a:r>
              <a:rPr lang="en-US" altLang="ko-KR" dirty="0"/>
              <a:t>	{-40.0, -40.0, 0.0}, {-20.0, 40.0, 0.0}, {20.0, 20.0, 0.0} , {40.0, 0.0, 0.0</a:t>
            </a:r>
            <a:r>
              <a:rPr lang="en-US" altLang="ko-KR" dirty="0" smtClean="0"/>
              <a:t>}};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ko-KR" altLang="en-US" dirty="0" smtClean="0">
                <a:solidFill>
                  <a:srgbClr val="0000FF"/>
                </a:solidFill>
              </a:rPr>
              <a:t>곡선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</a:t>
            </a:r>
            <a:r>
              <a:rPr lang="ko-KR" altLang="en-US" dirty="0" smtClean="0">
                <a:solidFill>
                  <a:srgbClr val="0000FF"/>
                </a:solidFill>
              </a:rPr>
              <a:t> 설정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 매개변수 </a:t>
            </a:r>
            <a:r>
              <a:rPr lang="en-US" altLang="ko-KR" dirty="0" smtClean="0">
                <a:solidFill>
                  <a:srgbClr val="0000FF"/>
                </a:solidFill>
              </a:rPr>
              <a:t>u</a:t>
            </a:r>
            <a:r>
              <a:rPr lang="ko-KR" altLang="en-US" dirty="0" smtClean="0">
                <a:solidFill>
                  <a:srgbClr val="0000FF"/>
                </a:solidFill>
              </a:rPr>
              <a:t>의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최소값은 </a:t>
            </a:r>
            <a:r>
              <a:rPr lang="en-US" altLang="ko-KR" dirty="0" smtClean="0">
                <a:solidFill>
                  <a:srgbClr val="0000FF"/>
                </a:solidFill>
              </a:rPr>
              <a:t>0, </a:t>
            </a:r>
            <a:r>
              <a:rPr lang="ko-KR" altLang="en-US" dirty="0" smtClean="0">
                <a:solidFill>
                  <a:srgbClr val="0000FF"/>
                </a:solidFill>
              </a:rPr>
              <a:t>최대값은 </a:t>
            </a:r>
            <a:r>
              <a:rPr lang="en-US" altLang="ko-KR" dirty="0" smtClean="0">
                <a:solidFill>
                  <a:srgbClr val="0000FF"/>
                </a:solidFill>
              </a:rPr>
              <a:t>1, </a:t>
            </a:r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		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제어점간의</a:t>
            </a:r>
            <a:r>
              <a:rPr lang="ko-KR" altLang="en-US" dirty="0" smtClean="0">
                <a:solidFill>
                  <a:srgbClr val="0000FF"/>
                </a:solidFill>
              </a:rPr>
              <a:t> 데이터 개수는 </a:t>
            </a:r>
            <a:r>
              <a:rPr lang="en-US" altLang="ko-KR" dirty="0" smtClean="0">
                <a:solidFill>
                  <a:srgbClr val="0000FF"/>
                </a:solidFill>
              </a:rPr>
              <a:t>3,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제어점은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4</a:t>
            </a:r>
            <a:r>
              <a:rPr lang="ko-KR" altLang="en-US" dirty="0" smtClean="0">
                <a:solidFill>
                  <a:srgbClr val="0000FF"/>
                </a:solidFill>
              </a:rPr>
              <a:t>개를 사용</a:t>
            </a:r>
            <a:endParaRPr lang="en-US" altLang="ko-KR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/>
              <a:t>glMap1f </a:t>
            </a:r>
            <a:r>
              <a:rPr lang="en-US" altLang="ko-KR" dirty="0"/>
              <a:t>(GL_MAP1_VERTEX_3, 0.0, 1.0, 3, 4, &amp;</a:t>
            </a:r>
            <a:r>
              <a:rPr lang="en-US" altLang="ko-KR" dirty="0" err="1" smtClean="0"/>
              <a:t>ctrlpoints</a:t>
            </a:r>
            <a:r>
              <a:rPr lang="en-US" altLang="ko-KR" dirty="0" smtClean="0"/>
              <a:t>[0][</a:t>
            </a:r>
            <a:r>
              <a:rPr lang="en-US" altLang="ko-KR" dirty="0"/>
              <a:t>0]);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err="1" smtClean="0"/>
              <a:t>glEnable</a:t>
            </a:r>
            <a:r>
              <a:rPr lang="en-US" altLang="ko-KR" dirty="0" smtClean="0"/>
              <a:t> </a:t>
            </a:r>
            <a:r>
              <a:rPr lang="en-US" altLang="ko-KR" dirty="0"/>
              <a:t>(GL_MAP1_VERTEX_3</a:t>
            </a:r>
            <a:r>
              <a:rPr lang="en-US" altLang="ko-KR" dirty="0" smtClean="0"/>
              <a:t>);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</a:t>
            </a:r>
            <a:r>
              <a:rPr lang="ko-KR" altLang="en-US" dirty="0" smtClean="0">
                <a:solidFill>
                  <a:srgbClr val="0000FF"/>
                </a:solidFill>
              </a:rPr>
              <a:t> 사이의 </a:t>
            </a:r>
            <a:r>
              <a:rPr lang="ko-KR" altLang="en-US" dirty="0" err="1" smtClean="0">
                <a:solidFill>
                  <a:srgbClr val="0000FF"/>
                </a:solidFill>
              </a:rPr>
              <a:t>곡선위의</a:t>
            </a:r>
            <a:r>
              <a:rPr lang="ko-KR" altLang="en-US" dirty="0" smtClean="0">
                <a:solidFill>
                  <a:srgbClr val="0000FF"/>
                </a:solidFill>
              </a:rPr>
              <a:t> 점들을 계산한다</a:t>
            </a:r>
            <a:r>
              <a:rPr lang="en-US" altLang="ko-KR" dirty="0" smtClean="0">
                <a:solidFill>
                  <a:srgbClr val="0000FF"/>
                </a:solidFill>
              </a:rPr>
              <a:t>. 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</a:t>
            </a:r>
            <a:r>
              <a:rPr lang="ko-KR" altLang="en-US" dirty="0" smtClean="0">
                <a:solidFill>
                  <a:srgbClr val="0000FF"/>
                </a:solidFill>
              </a:rPr>
              <a:t> 사이를 </a:t>
            </a:r>
            <a:r>
              <a:rPr lang="en-US" altLang="ko-KR" dirty="0" smtClean="0">
                <a:solidFill>
                  <a:srgbClr val="0000FF"/>
                </a:solidFill>
              </a:rPr>
              <a:t>30</a:t>
            </a:r>
            <a:r>
              <a:rPr lang="ko-KR" altLang="en-US" dirty="0" smtClean="0">
                <a:solidFill>
                  <a:srgbClr val="0000FF"/>
                </a:solidFill>
              </a:rPr>
              <a:t>개로 나누어 그 점들을 연결한다</a:t>
            </a:r>
            <a:r>
              <a:rPr lang="en-US" altLang="ko-KR" dirty="0" smtClean="0">
                <a:solidFill>
                  <a:srgbClr val="0000FF"/>
                </a:solidFill>
              </a:rPr>
              <a:t>. ==</a:t>
            </a:r>
            <a:r>
              <a:rPr lang="en-US" altLang="ko-KR" dirty="0" smtClean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ko-KR" altLang="en-US" dirty="0" err="1" smtClean="0">
                <a:solidFill>
                  <a:srgbClr val="0000FF"/>
                </a:solidFill>
                <a:sym typeface="Wingdings" pitchFamily="2" charset="2"/>
              </a:rPr>
              <a:t>곡선위의</a:t>
            </a:r>
            <a:r>
              <a:rPr lang="ko-KR" altLang="en-US" dirty="0" smtClean="0">
                <a:solidFill>
                  <a:srgbClr val="0000FF"/>
                </a:solidFill>
                <a:sym typeface="Wingdings" pitchFamily="2" charset="2"/>
              </a:rPr>
              <a:t> 점 계산</a:t>
            </a:r>
            <a:endParaRPr lang="en-US" altLang="ko-KR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altLang="ko-KR" dirty="0" err="1" smtClean="0">
                <a:solidFill>
                  <a:srgbClr val="C00000"/>
                </a:solidFill>
              </a:rPr>
              <a:t>glBegin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(GL_LINE_STRIP);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for (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en-US" altLang="ko-KR" dirty="0">
                <a:solidFill>
                  <a:srgbClr val="C00000"/>
                </a:solidFill>
              </a:rPr>
              <a:t> = 0; 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en-US" altLang="ko-KR" dirty="0">
                <a:solidFill>
                  <a:srgbClr val="C00000"/>
                </a:solidFill>
              </a:rPr>
              <a:t> &lt;= 30; 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en-US" altLang="ko-KR" dirty="0">
                <a:solidFill>
                  <a:srgbClr val="C00000"/>
                </a:solidFill>
              </a:rPr>
              <a:t>++ ) 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	glEvalCoord1f ((</a:t>
            </a:r>
            <a:r>
              <a:rPr lang="en-US" altLang="ko-KR" dirty="0" err="1">
                <a:solidFill>
                  <a:srgbClr val="C00000"/>
                </a:solidFill>
              </a:rPr>
              <a:t>GLfloat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en-US" altLang="ko-KR" dirty="0">
                <a:solidFill>
                  <a:srgbClr val="C00000"/>
                </a:solidFill>
              </a:rPr>
              <a:t> / 30.0);</a:t>
            </a:r>
          </a:p>
          <a:p>
            <a:pPr marL="274320" lvl="1" indent="0">
              <a:buNone/>
            </a:pPr>
            <a:r>
              <a:rPr lang="en-US" altLang="ko-KR" dirty="0" err="1" smtClean="0">
                <a:solidFill>
                  <a:srgbClr val="C00000"/>
                </a:solidFill>
              </a:rPr>
              <a:t>glEnd</a:t>
            </a:r>
            <a:r>
              <a:rPr lang="en-US" altLang="ko-KR" dirty="0" smtClean="0">
                <a:solidFill>
                  <a:srgbClr val="C00000"/>
                </a:solidFill>
              </a:rPr>
              <a:t> ();</a:t>
            </a:r>
          </a:p>
          <a:p>
            <a:pPr marL="274320" lvl="1" indent="0">
              <a:buNone/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US" altLang="ko-KR" dirty="0" err="1" smtClean="0">
                <a:solidFill>
                  <a:srgbClr val="C00000"/>
                </a:solidFill>
              </a:rPr>
              <a:t>glDisable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(GL_MAP1_VERTEX_3);	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ko-KR" altLang="en-US" dirty="0" err="1" smtClean="0">
                <a:solidFill>
                  <a:srgbClr val="0000FF"/>
                </a:solidFill>
              </a:rPr>
              <a:t>제어점에</a:t>
            </a:r>
            <a:r>
              <a:rPr lang="ko-KR" altLang="en-US" dirty="0" smtClean="0">
                <a:solidFill>
                  <a:srgbClr val="0000FF"/>
                </a:solidFill>
              </a:rPr>
              <a:t> 점을 그린다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altLang="ko-KR" dirty="0" err="1" smtClean="0"/>
              <a:t>glPointSize</a:t>
            </a:r>
            <a:r>
              <a:rPr lang="en-US" altLang="ko-KR" dirty="0" smtClean="0"/>
              <a:t> </a:t>
            </a:r>
            <a:r>
              <a:rPr lang="en-US" altLang="ko-KR" dirty="0"/>
              <a:t>(5.0);</a:t>
            </a:r>
          </a:p>
          <a:p>
            <a:pPr marL="274320" lvl="1" indent="0">
              <a:buNone/>
            </a:pPr>
            <a:r>
              <a:rPr lang="en-US" altLang="ko-KR" dirty="0" smtClean="0"/>
              <a:t>glColor3f </a:t>
            </a:r>
            <a:r>
              <a:rPr lang="en-US" altLang="ko-KR" dirty="0"/>
              <a:t>(0.0, 0.0, 1.0);</a:t>
            </a:r>
          </a:p>
          <a:p>
            <a:pPr marL="274320" lvl="1" indent="0">
              <a:buNone/>
            </a:pPr>
            <a:r>
              <a:rPr lang="en-US" altLang="ko-KR" dirty="0" err="1" smtClean="0"/>
              <a:t>glBegin</a:t>
            </a:r>
            <a:r>
              <a:rPr lang="en-US" altLang="ko-KR" dirty="0" smtClean="0"/>
              <a:t>(GL_POINTS</a:t>
            </a:r>
            <a:r>
              <a:rPr lang="en-US" altLang="ko-KR" dirty="0"/>
              <a:t>);</a:t>
            </a:r>
          </a:p>
          <a:p>
            <a:pPr marL="274320" lvl="1" indent="0">
              <a:buNone/>
            </a:pPr>
            <a:r>
              <a:rPr lang="en-US" altLang="ko-KR" dirty="0"/>
              <a:t>	for (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smtClean="0"/>
              <a:t>4; </a:t>
            </a:r>
            <a:r>
              <a:rPr lang="en-US" altLang="ko-KR" dirty="0" err="1"/>
              <a:t>i</a:t>
            </a:r>
            <a:r>
              <a:rPr lang="en-US" altLang="ko-KR" dirty="0"/>
              <a:t>++ ) </a:t>
            </a:r>
          </a:p>
          <a:p>
            <a:pPr marL="27432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glVertex3fv </a:t>
            </a:r>
            <a:r>
              <a:rPr lang="en-US" altLang="ko-KR" dirty="0"/>
              <a:t>(&amp;</a:t>
            </a:r>
            <a:r>
              <a:rPr lang="en-US" altLang="ko-KR" dirty="0" err="1" smtClean="0"/>
              <a:t>ctrlpoints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][0]);</a:t>
            </a:r>
          </a:p>
          <a:p>
            <a:pPr marL="274320" lvl="1" indent="0">
              <a:buNone/>
            </a:pPr>
            <a:r>
              <a:rPr lang="en-US" altLang="ko-KR" dirty="0" err="1" smtClean="0"/>
              <a:t>glEnd</a:t>
            </a:r>
            <a:r>
              <a:rPr lang="en-US" altLang="ko-KR" dirty="0" smtClean="0"/>
              <a:t> ();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59384" cy="487680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400" dirty="0" err="1" smtClean="0"/>
              <a:t>곡선위의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점 계산을 아래의 방법으로도 할 수 있다</a:t>
            </a:r>
            <a:r>
              <a:rPr lang="en-US" altLang="ko-KR" sz="3400" dirty="0" smtClean="0"/>
              <a:t>.</a:t>
            </a:r>
          </a:p>
          <a:p>
            <a:pPr lvl="1"/>
            <a:r>
              <a:rPr lang="ko-KR" altLang="en-US" dirty="0" err="1" smtClean="0"/>
              <a:t>맵핑</a:t>
            </a:r>
            <a:r>
              <a:rPr lang="en-US" altLang="ko-KR" dirty="0" smtClean="0"/>
              <a:t> </a:t>
            </a:r>
            <a:r>
              <a:rPr lang="ko-KR" altLang="en-US" dirty="0"/>
              <a:t>격자 정의</a:t>
            </a:r>
            <a:endParaRPr lang="en-US" altLang="ko-KR" dirty="0"/>
          </a:p>
          <a:p>
            <a:pPr lvl="2"/>
            <a:r>
              <a:rPr lang="en-US" altLang="ko-KR" dirty="0" smtClean="0"/>
              <a:t>glMapGrid1f </a:t>
            </a:r>
            <a:r>
              <a:rPr lang="en-US" altLang="ko-KR" dirty="0"/>
              <a:t>(</a:t>
            </a:r>
            <a:r>
              <a:rPr lang="en-US" altLang="ko-KR" dirty="0" err="1"/>
              <a:t>GLint</a:t>
            </a:r>
            <a:r>
              <a:rPr lang="en-US" altLang="ko-KR" dirty="0"/>
              <a:t> un, </a:t>
            </a:r>
            <a:r>
              <a:rPr lang="en-US" altLang="ko-KR" dirty="0" err="1"/>
              <a:t>GLfloat</a:t>
            </a:r>
            <a:r>
              <a:rPr lang="en-US" altLang="ko-KR" dirty="0"/>
              <a:t> u1, </a:t>
            </a:r>
            <a:r>
              <a:rPr lang="en-US" altLang="ko-KR" dirty="0" err="1"/>
              <a:t>GLfloat</a:t>
            </a:r>
            <a:r>
              <a:rPr lang="en-US" altLang="ko-KR" dirty="0"/>
              <a:t> </a:t>
            </a:r>
            <a:r>
              <a:rPr lang="en-US" altLang="ko-KR" dirty="0" smtClean="0"/>
              <a:t>u2);</a:t>
            </a:r>
            <a:endParaRPr lang="en-US" altLang="ko-KR" dirty="0"/>
          </a:p>
          <a:p>
            <a:pPr lvl="3"/>
            <a:r>
              <a:rPr lang="en-US" altLang="ko-KR" dirty="0" smtClean="0"/>
              <a:t>un: u </a:t>
            </a:r>
            <a:r>
              <a:rPr lang="ko-KR" altLang="en-US" dirty="0"/>
              <a:t>방향의 격자 분할 수 지정</a:t>
            </a:r>
            <a:endParaRPr lang="en-US" altLang="ko-KR" dirty="0"/>
          </a:p>
          <a:p>
            <a:pPr lvl="3"/>
            <a:r>
              <a:rPr lang="en-US" altLang="ko-KR" dirty="0"/>
              <a:t>u1, u2: u </a:t>
            </a:r>
            <a:r>
              <a:rPr lang="ko-KR" altLang="en-US" dirty="0"/>
              <a:t>방향의 격자 영역 최소치와 최고치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선으로 구성된 </a:t>
            </a:r>
            <a:r>
              <a:rPr lang="ko-KR" altLang="en-US" dirty="0" smtClean="0"/>
              <a:t>격자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2"/>
            <a:r>
              <a:rPr lang="en-US" altLang="ko-KR" dirty="0" smtClean="0"/>
              <a:t>glEvalMesh1 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ko-KR" altLang="en-US" dirty="0"/>
              <a:t> </a:t>
            </a:r>
            <a:r>
              <a:rPr lang="en-US" altLang="ko-KR" dirty="0"/>
              <a:t>mode, </a:t>
            </a:r>
            <a:r>
              <a:rPr lang="en-US" altLang="ko-KR" dirty="0" err="1"/>
              <a:t>GLint</a:t>
            </a:r>
            <a:r>
              <a:rPr lang="en-US" altLang="ko-KR" dirty="0"/>
              <a:t> i1, </a:t>
            </a:r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smtClean="0"/>
              <a:t>i2);</a:t>
            </a:r>
            <a:endParaRPr lang="en-US" altLang="ko-KR" dirty="0"/>
          </a:p>
          <a:p>
            <a:pPr lvl="3"/>
            <a:r>
              <a:rPr lang="en-US" altLang="ko-KR" dirty="0"/>
              <a:t>mode: </a:t>
            </a:r>
            <a:r>
              <a:rPr lang="ko-KR" altLang="en-US" dirty="0" err="1"/>
              <a:t>매쉬</a:t>
            </a:r>
            <a:r>
              <a:rPr lang="ko-KR" altLang="en-US" dirty="0"/>
              <a:t> 모드 설정 </a:t>
            </a:r>
            <a:r>
              <a:rPr lang="en-US" altLang="ko-KR" dirty="0" smtClean="0"/>
              <a:t>(GL_POINT / GL_LINE / GL_FILL)</a:t>
            </a:r>
            <a:endParaRPr lang="en-US" altLang="ko-KR" dirty="0"/>
          </a:p>
          <a:p>
            <a:pPr lvl="3"/>
            <a:r>
              <a:rPr lang="en-US" altLang="ko-KR" dirty="0"/>
              <a:t>i1, i2: u </a:t>
            </a:r>
            <a:r>
              <a:rPr lang="ko-KR" altLang="en-US" dirty="0"/>
              <a:t>값의 최소치와 최고치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앞 페이지의 예제에서 </a:t>
            </a:r>
            <a:r>
              <a:rPr lang="ko-KR" altLang="en-US" dirty="0" err="1" smtClean="0"/>
              <a:t>곡선위의</a:t>
            </a:r>
            <a:r>
              <a:rPr lang="ko-KR" altLang="en-US" dirty="0" smtClean="0"/>
              <a:t> 점 계산 부분을 아래의 코드로 전환 가능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 smtClean="0"/>
              <a:t>glMapGrid1f </a:t>
            </a:r>
            <a:r>
              <a:rPr lang="en-US" altLang="ko-KR" dirty="0"/>
              <a:t>(100.0, 0, 1.0</a:t>
            </a:r>
            <a:r>
              <a:rPr lang="en-US" altLang="ko-KR" dirty="0" smtClean="0"/>
              <a:t>);	       //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0~1 </a:t>
            </a:r>
            <a:r>
              <a:rPr lang="ko-KR" altLang="en-US" dirty="0" smtClean="0"/>
              <a:t>사이를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개로 나눔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 smtClean="0"/>
              <a:t>glEvalMesh1 </a:t>
            </a:r>
            <a:r>
              <a:rPr lang="en-US" altLang="ko-KR" dirty="0"/>
              <a:t>(GL_LINE, </a:t>
            </a:r>
            <a:r>
              <a:rPr lang="en-US" altLang="ko-KR" dirty="0" smtClean="0"/>
              <a:t>0</a:t>
            </a:r>
            <a:r>
              <a:rPr lang="en-US" altLang="ko-KR" dirty="0"/>
              <a:t>, 100</a:t>
            </a:r>
            <a:r>
              <a:rPr lang="en-US" altLang="ko-KR" dirty="0" smtClean="0"/>
              <a:t>); </a:t>
            </a:r>
            <a:r>
              <a:rPr lang="en-US" altLang="ko-KR" dirty="0" smtClean="0"/>
              <a:t>  // </a:t>
            </a:r>
            <a:r>
              <a:rPr lang="ko-KR" altLang="en-US" dirty="0" smtClean="0"/>
              <a:t>선분으로 나눈 부분 </a:t>
            </a:r>
            <a:r>
              <a:rPr lang="en-US" altLang="ko-KR" dirty="0" smtClean="0"/>
              <a:t>0~100</a:t>
            </a:r>
            <a:r>
              <a:rPr lang="ko-KR" altLang="en-US" dirty="0" smtClean="0"/>
              <a:t>까지 </a:t>
            </a:r>
            <a:r>
              <a:rPr lang="ko-KR" altLang="en-US" dirty="0" smtClean="0"/>
              <a:t>선으로 그림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베지에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" y="2116346"/>
            <a:ext cx="2850710" cy="298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65" y="2116346"/>
            <a:ext cx="2856355" cy="29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24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베지에</a:t>
            </a:r>
            <a:r>
              <a:rPr lang="ko-KR" altLang="en-US" dirty="0" smtClean="0"/>
              <a:t> 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0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 err="1" smtClean="0"/>
              <a:t>베지에</a:t>
            </a:r>
            <a:r>
              <a:rPr lang="ko-KR" altLang="en-US" sz="2600" dirty="0" smtClean="0"/>
              <a:t> 곡선에 매개변수 하나 </a:t>
            </a:r>
            <a:r>
              <a:rPr lang="en-US" altLang="ko-KR" sz="2600" dirty="0" smtClean="0"/>
              <a:t>(v)</a:t>
            </a:r>
            <a:r>
              <a:rPr lang="ko-KR" altLang="en-US" sz="2600" dirty="0" smtClean="0"/>
              <a:t> 더 추가한다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200" dirty="0" err="1" smtClean="0"/>
              <a:t>제어점</a:t>
            </a:r>
            <a:r>
              <a:rPr lang="ko-KR" altLang="en-US" sz="2200" dirty="0" smtClean="0"/>
              <a:t> 설정 함수</a:t>
            </a:r>
            <a:endParaRPr lang="en-US" altLang="ko-KR" sz="2200" dirty="0" smtClean="0"/>
          </a:p>
          <a:p>
            <a:pPr lvl="2"/>
            <a:r>
              <a:rPr lang="en-US" altLang="ko-KR" sz="1900" b="1" dirty="0" smtClean="0">
                <a:solidFill>
                  <a:srgbClr val="FF0000"/>
                </a:solidFill>
              </a:rPr>
              <a:t>glMap2f</a:t>
            </a:r>
            <a:r>
              <a:rPr lang="en-US" altLang="ko-KR" sz="1900" dirty="0" smtClean="0"/>
              <a:t> (</a:t>
            </a:r>
            <a:r>
              <a:rPr lang="en-US" altLang="ko-KR" sz="1900" dirty="0" err="1" smtClean="0"/>
              <a:t>GLenum</a:t>
            </a:r>
            <a:r>
              <a:rPr lang="en-US" altLang="ko-KR" sz="1900" dirty="0" smtClean="0"/>
              <a:t> target, </a:t>
            </a:r>
            <a:r>
              <a:rPr lang="en-US" altLang="ko-KR" sz="1900" dirty="0" err="1" smtClean="0">
                <a:solidFill>
                  <a:srgbClr val="0000FF"/>
                </a:solidFill>
              </a:rPr>
              <a:t>GLfloat</a:t>
            </a:r>
            <a:r>
              <a:rPr lang="en-US" altLang="ko-KR" sz="1900" dirty="0" smtClean="0">
                <a:solidFill>
                  <a:srgbClr val="0000FF"/>
                </a:solidFill>
              </a:rPr>
              <a:t> u1, </a:t>
            </a:r>
            <a:r>
              <a:rPr lang="en-US" altLang="ko-KR" sz="1900" dirty="0" err="1">
                <a:solidFill>
                  <a:srgbClr val="0000FF"/>
                </a:solidFill>
              </a:rPr>
              <a:t>GLfloat</a:t>
            </a:r>
            <a:r>
              <a:rPr lang="en-US" altLang="ko-KR" sz="1900" dirty="0">
                <a:solidFill>
                  <a:srgbClr val="0000FF"/>
                </a:solidFill>
              </a:rPr>
              <a:t> </a:t>
            </a:r>
            <a:r>
              <a:rPr lang="en-US" altLang="ko-KR" sz="1900" dirty="0" smtClean="0">
                <a:solidFill>
                  <a:srgbClr val="0000FF"/>
                </a:solidFill>
              </a:rPr>
              <a:t>u2, </a:t>
            </a:r>
            <a:r>
              <a:rPr lang="en-US" altLang="ko-KR" sz="1900" dirty="0" err="1" smtClean="0">
                <a:solidFill>
                  <a:srgbClr val="0000FF"/>
                </a:solidFill>
              </a:rPr>
              <a:t>GLint</a:t>
            </a:r>
            <a:r>
              <a:rPr lang="en-US" altLang="ko-KR" sz="1900" dirty="0" smtClean="0">
                <a:solidFill>
                  <a:srgbClr val="0000FF"/>
                </a:solidFill>
              </a:rPr>
              <a:t> </a:t>
            </a:r>
            <a:r>
              <a:rPr lang="en-US" altLang="ko-KR" sz="1900" dirty="0" err="1" smtClean="0">
                <a:solidFill>
                  <a:srgbClr val="0000FF"/>
                </a:solidFill>
              </a:rPr>
              <a:t>uStride</a:t>
            </a:r>
            <a:r>
              <a:rPr lang="en-US" altLang="ko-KR" sz="1900" dirty="0" smtClean="0">
                <a:solidFill>
                  <a:srgbClr val="0000FF"/>
                </a:solidFill>
              </a:rPr>
              <a:t>, </a:t>
            </a:r>
            <a:r>
              <a:rPr lang="en-US" altLang="ko-KR" sz="1900" dirty="0" err="1">
                <a:solidFill>
                  <a:srgbClr val="0000FF"/>
                </a:solidFill>
              </a:rPr>
              <a:t>GLint</a:t>
            </a:r>
            <a:r>
              <a:rPr lang="en-US" altLang="ko-KR" sz="1900" dirty="0">
                <a:solidFill>
                  <a:srgbClr val="0000FF"/>
                </a:solidFill>
              </a:rPr>
              <a:t> </a:t>
            </a:r>
            <a:r>
              <a:rPr lang="en-US" altLang="ko-KR" sz="1900" dirty="0" err="1">
                <a:solidFill>
                  <a:srgbClr val="0000FF"/>
                </a:solidFill>
              </a:rPr>
              <a:t>uOrder</a:t>
            </a:r>
            <a:r>
              <a:rPr lang="en-US" altLang="ko-KR" sz="1900" dirty="0">
                <a:solidFill>
                  <a:srgbClr val="0000FF"/>
                </a:solidFill>
              </a:rPr>
              <a:t>,</a:t>
            </a:r>
            <a:r>
              <a:rPr lang="en-US" altLang="ko-KR" sz="1900" dirty="0">
                <a:solidFill>
                  <a:srgbClr val="C00000"/>
                </a:solidFill>
              </a:rPr>
              <a:t> </a:t>
            </a:r>
            <a:r>
              <a:rPr lang="en-US" altLang="ko-KR" sz="1900" dirty="0" err="1" smtClean="0">
                <a:solidFill>
                  <a:srgbClr val="00B050"/>
                </a:solidFill>
              </a:rPr>
              <a:t>GLfloat</a:t>
            </a:r>
            <a:r>
              <a:rPr lang="en-US" altLang="ko-KR" sz="1900" dirty="0" smtClean="0">
                <a:solidFill>
                  <a:srgbClr val="00B050"/>
                </a:solidFill>
              </a:rPr>
              <a:t> v1, </a:t>
            </a:r>
            <a:r>
              <a:rPr lang="en-US" altLang="ko-KR" sz="1900" dirty="0" err="1">
                <a:solidFill>
                  <a:srgbClr val="00B050"/>
                </a:solidFill>
              </a:rPr>
              <a:t>GLfloat</a:t>
            </a:r>
            <a:r>
              <a:rPr lang="en-US" altLang="ko-KR" sz="1900" dirty="0">
                <a:solidFill>
                  <a:srgbClr val="00B050"/>
                </a:solidFill>
              </a:rPr>
              <a:t> </a:t>
            </a:r>
            <a:r>
              <a:rPr lang="en-US" altLang="ko-KR" sz="1900" dirty="0" smtClean="0">
                <a:solidFill>
                  <a:srgbClr val="00B050"/>
                </a:solidFill>
              </a:rPr>
              <a:t>v2, </a:t>
            </a:r>
            <a:r>
              <a:rPr lang="en-US" altLang="ko-KR" sz="1900" dirty="0" err="1">
                <a:solidFill>
                  <a:srgbClr val="00B050"/>
                </a:solidFill>
              </a:rPr>
              <a:t>GLint</a:t>
            </a:r>
            <a:r>
              <a:rPr lang="en-US" altLang="ko-KR" sz="1900" dirty="0">
                <a:solidFill>
                  <a:srgbClr val="00B050"/>
                </a:solidFill>
              </a:rPr>
              <a:t> </a:t>
            </a:r>
            <a:r>
              <a:rPr lang="en-US" altLang="ko-KR" sz="1900" dirty="0" err="1" smtClean="0">
                <a:solidFill>
                  <a:srgbClr val="00B050"/>
                </a:solidFill>
              </a:rPr>
              <a:t>vStride</a:t>
            </a:r>
            <a:r>
              <a:rPr lang="en-US" altLang="ko-KR" sz="1900" dirty="0" smtClean="0">
                <a:solidFill>
                  <a:srgbClr val="00B050"/>
                </a:solidFill>
              </a:rPr>
              <a:t>, </a:t>
            </a:r>
            <a:r>
              <a:rPr lang="en-US" altLang="ko-KR" sz="1900" dirty="0" err="1" smtClean="0">
                <a:solidFill>
                  <a:srgbClr val="00B050"/>
                </a:solidFill>
              </a:rPr>
              <a:t>GLint</a:t>
            </a:r>
            <a:r>
              <a:rPr lang="en-US" altLang="ko-KR" sz="1900" dirty="0" smtClean="0">
                <a:solidFill>
                  <a:srgbClr val="00B050"/>
                </a:solidFill>
              </a:rPr>
              <a:t> </a:t>
            </a:r>
            <a:r>
              <a:rPr lang="en-US" altLang="ko-KR" sz="1900" dirty="0" err="1" smtClean="0">
                <a:solidFill>
                  <a:srgbClr val="00B050"/>
                </a:solidFill>
              </a:rPr>
              <a:t>vOrder</a:t>
            </a:r>
            <a:r>
              <a:rPr lang="en-US" altLang="ko-KR" sz="1900" dirty="0" smtClean="0">
                <a:solidFill>
                  <a:srgbClr val="00B050"/>
                </a:solidFill>
              </a:rPr>
              <a:t>, </a:t>
            </a:r>
            <a:r>
              <a:rPr lang="en-US" altLang="ko-KR" sz="1900" dirty="0" err="1"/>
              <a:t>GLfloat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*points);</a:t>
            </a:r>
          </a:p>
          <a:p>
            <a:pPr lvl="3"/>
            <a:r>
              <a:rPr lang="en-US" altLang="ko-KR" sz="1700" dirty="0" smtClean="0"/>
              <a:t>target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GL_MAP2_VERTEX_3  </a:t>
            </a:r>
          </a:p>
          <a:p>
            <a:pPr lvl="3"/>
            <a:endParaRPr lang="en-US" altLang="ko-KR" sz="1700" dirty="0"/>
          </a:p>
          <a:p>
            <a:pPr lvl="3"/>
            <a:r>
              <a:rPr lang="en-US" altLang="ko-KR" sz="1700" dirty="0" smtClean="0"/>
              <a:t>u1</a:t>
            </a:r>
            <a:r>
              <a:rPr lang="en-US" altLang="ko-KR" sz="1700" dirty="0"/>
              <a:t>,</a:t>
            </a:r>
            <a:r>
              <a:rPr lang="ko-KR" altLang="en-US" sz="1700" dirty="0"/>
              <a:t> </a:t>
            </a:r>
            <a:r>
              <a:rPr lang="en-US" altLang="ko-KR" sz="1700" dirty="0"/>
              <a:t>u2: </a:t>
            </a:r>
            <a:r>
              <a:rPr lang="ko-KR" altLang="en-US" sz="1700" dirty="0" smtClean="0"/>
              <a:t>매개변수 </a:t>
            </a:r>
            <a:r>
              <a:rPr lang="en-US" altLang="ko-KR" sz="1700" dirty="0"/>
              <a:t>u</a:t>
            </a:r>
            <a:r>
              <a:rPr lang="ko-KR" altLang="en-US" sz="1700" dirty="0"/>
              <a:t>의 </a:t>
            </a:r>
            <a:r>
              <a:rPr lang="ko-KR" altLang="en-US" sz="1700" dirty="0" err="1"/>
              <a:t>하한값과</a:t>
            </a:r>
            <a:r>
              <a:rPr lang="ko-KR" altLang="en-US" sz="1700" dirty="0"/>
              <a:t> </a:t>
            </a:r>
            <a:r>
              <a:rPr lang="ko-KR" altLang="en-US" sz="1700" dirty="0" err="1" smtClean="0"/>
              <a:t>상한값</a:t>
            </a:r>
            <a:endParaRPr lang="en-US" altLang="ko-KR" sz="1700" dirty="0" smtClean="0"/>
          </a:p>
          <a:p>
            <a:pPr lvl="3"/>
            <a:r>
              <a:rPr lang="en-US" altLang="ko-KR" sz="1700" dirty="0" err="1" smtClean="0"/>
              <a:t>uStride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*</a:t>
            </a:r>
            <a:r>
              <a:rPr lang="ko-KR" altLang="en-US" sz="1700" dirty="0" smtClean="0"/>
              <a:t>포인터 데이터 구조 내에 있는 </a:t>
            </a:r>
            <a:r>
              <a:rPr lang="ko-KR" altLang="en-US" sz="1700" dirty="0" err="1" smtClean="0"/>
              <a:t>제어점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배열 내에서 </a:t>
            </a:r>
            <a:r>
              <a:rPr lang="ko-KR" altLang="en-US" sz="1700" dirty="0" err="1"/>
              <a:t>제어점</a:t>
            </a:r>
            <a:r>
              <a:rPr lang="ko-KR" altLang="en-US" sz="1700" dirty="0"/>
              <a:t> 간의 데이터 개수</a:t>
            </a:r>
            <a:endParaRPr lang="en-US" altLang="ko-KR" sz="1700" dirty="0"/>
          </a:p>
          <a:p>
            <a:pPr lvl="3"/>
            <a:r>
              <a:rPr lang="en-US" altLang="ko-KR" sz="1700" dirty="0" err="1" smtClean="0"/>
              <a:t>uOrder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u </a:t>
            </a:r>
            <a:r>
              <a:rPr lang="ko-KR" altLang="en-US" sz="1700" dirty="0" smtClean="0"/>
              <a:t>방향의 전체 </a:t>
            </a:r>
            <a:r>
              <a:rPr lang="ko-KR" altLang="en-US" sz="1700" dirty="0" err="1"/>
              <a:t>제어점의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수</a:t>
            </a:r>
            <a:endParaRPr lang="en-US" altLang="ko-KR" sz="1700" dirty="0" smtClean="0"/>
          </a:p>
          <a:p>
            <a:pPr lvl="3"/>
            <a:endParaRPr lang="en-US" altLang="ko-KR" sz="1700" dirty="0" smtClean="0"/>
          </a:p>
          <a:p>
            <a:pPr lvl="3"/>
            <a:r>
              <a:rPr lang="en-US" altLang="ko-KR" sz="1700" dirty="0" smtClean="0"/>
              <a:t>v1,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v2</a:t>
            </a:r>
            <a:r>
              <a:rPr lang="en-US" altLang="ko-KR" sz="1700" dirty="0"/>
              <a:t>: </a:t>
            </a:r>
            <a:r>
              <a:rPr lang="ko-KR" altLang="en-US" sz="1700" dirty="0" smtClean="0"/>
              <a:t>매개변수 </a:t>
            </a:r>
            <a:r>
              <a:rPr lang="en-US" altLang="ko-KR" sz="1700" dirty="0" smtClean="0"/>
              <a:t>v</a:t>
            </a:r>
            <a:r>
              <a:rPr lang="ko-KR" altLang="en-US" sz="1700" dirty="0" smtClean="0"/>
              <a:t>의 </a:t>
            </a:r>
            <a:r>
              <a:rPr lang="ko-KR" altLang="en-US" sz="1700" dirty="0" err="1"/>
              <a:t>하한값과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상한값</a:t>
            </a:r>
            <a:endParaRPr lang="en-US" altLang="ko-KR" sz="1700" dirty="0"/>
          </a:p>
          <a:p>
            <a:pPr lvl="3"/>
            <a:r>
              <a:rPr lang="en-US" altLang="ko-KR" sz="1700" dirty="0" err="1" smtClean="0"/>
              <a:t>vStride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제어점</a:t>
            </a:r>
            <a:r>
              <a:rPr lang="ko-KR" altLang="en-US" sz="1700" dirty="0"/>
              <a:t> 배열 내에서 </a:t>
            </a:r>
            <a:r>
              <a:rPr lang="ko-KR" altLang="en-US" sz="1700" dirty="0" err="1"/>
              <a:t>제어점</a:t>
            </a:r>
            <a:r>
              <a:rPr lang="ko-KR" altLang="en-US" sz="1700" dirty="0"/>
              <a:t> 간의 데이터 개수</a:t>
            </a:r>
            <a:endParaRPr lang="en-US" altLang="ko-KR" sz="1700" dirty="0"/>
          </a:p>
          <a:p>
            <a:pPr lvl="3"/>
            <a:r>
              <a:rPr lang="en-US" altLang="ko-KR" sz="1700" dirty="0" err="1" smtClean="0"/>
              <a:t>vOrder</a:t>
            </a:r>
            <a:r>
              <a:rPr lang="en-US" altLang="ko-KR" sz="1700" dirty="0"/>
              <a:t>: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v </a:t>
            </a:r>
            <a:r>
              <a:rPr lang="ko-KR" altLang="en-US" sz="1700" dirty="0"/>
              <a:t>방향의 전체 </a:t>
            </a:r>
            <a:r>
              <a:rPr lang="ko-KR" altLang="en-US" sz="1700" dirty="0" err="1"/>
              <a:t>제어점의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수</a:t>
            </a:r>
            <a:endParaRPr lang="en-US" altLang="ko-KR" sz="1700" dirty="0" smtClean="0"/>
          </a:p>
          <a:p>
            <a:pPr lvl="3"/>
            <a:endParaRPr lang="en-US" altLang="ko-KR" sz="1700" dirty="0"/>
          </a:p>
          <a:p>
            <a:pPr lvl="3"/>
            <a:r>
              <a:rPr lang="en-US" altLang="ko-KR" sz="1700" dirty="0"/>
              <a:t>Points: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제어점</a:t>
            </a:r>
            <a:r>
              <a:rPr lang="ko-KR" altLang="en-US" sz="1700" dirty="0"/>
              <a:t> 배열을 가리키는 포인터</a:t>
            </a:r>
            <a:endParaRPr lang="en-US" altLang="ko-KR" sz="1700" dirty="0"/>
          </a:p>
          <a:p>
            <a:pPr lvl="3"/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67AC-AC00-4849-803E-C1D0D52317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732</Words>
  <Application>Microsoft Office PowerPoint</Application>
  <PresentationFormat>화면 슬라이드 쇼(4:3)</PresentationFormat>
  <Paragraphs>182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 Computer graphics OpenGL과 곡선, 곡면</vt:lpstr>
      <vt:lpstr>베지에 곡선</vt:lpstr>
      <vt:lpstr>베지에 곡선</vt:lpstr>
      <vt:lpstr>베지에 곡선</vt:lpstr>
      <vt:lpstr>베지에 곡선</vt:lpstr>
      <vt:lpstr>베지에 곡선</vt:lpstr>
      <vt:lpstr>베지에 곡선</vt:lpstr>
      <vt:lpstr>베지에 곡선</vt:lpstr>
      <vt:lpstr>베지에 곡면</vt:lpstr>
      <vt:lpstr>베지에 곡면</vt:lpstr>
      <vt:lpstr>베지에 곡면</vt:lpstr>
      <vt:lpstr>베지에 곡면</vt:lpstr>
      <vt:lpstr>실습 29</vt:lpstr>
      <vt:lpstr>실습 30</vt:lpstr>
      <vt:lpstr>실습 31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제3장 OpenGL과 텍스처 매핑</dc:title>
  <dc:creator>inhee</dc:creator>
  <cp:lastModifiedBy>KPU_GAME</cp:lastModifiedBy>
  <cp:revision>188</cp:revision>
  <dcterms:created xsi:type="dcterms:W3CDTF">2009-11-08T07:00:27Z</dcterms:created>
  <dcterms:modified xsi:type="dcterms:W3CDTF">2015-11-09T11:15:10Z</dcterms:modified>
</cp:coreProperties>
</file>