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>
  <p:sldMasterIdLst>
    <p:sldMasterId id="2147483648" r:id="rId1"/>
  </p:sldMasterIdLst>
  <p:notesMasterIdLst>
    <p:notesMasterId r:id="rId9"/>
  </p:notesMasterIdLst>
  <p:sldIdLst>
    <p:sldId id="256" r:id="rId2"/>
    <p:sldId id="279" r:id="rId3"/>
    <p:sldId id="263" r:id="rId4"/>
    <p:sldId id="275" r:id="rId5"/>
    <p:sldId id="276" r:id="rId6"/>
    <p:sldId id="277" r:id="rId7"/>
    <p:sldId id="278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Montserrat ExtraBold" panose="020B0604020202020204" charset="0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4826"/>
    <a:srgbClr val="94A4B9"/>
    <a:srgbClr val="001A28"/>
    <a:srgbClr val="001A26"/>
    <a:srgbClr val="B7D432"/>
    <a:srgbClr val="3AC8DF"/>
    <a:srgbClr val="64E4F4"/>
    <a:srgbClr val="262626"/>
    <a:srgbClr val="94A5BA"/>
    <a:srgbClr val="97A4B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94679" autoAdjust="0"/>
  </p:normalViewPr>
  <p:slideViewPr>
    <p:cSldViewPr snapToGrid="0" snapToObjects="1">
      <p:cViewPr varScale="1">
        <p:scale>
          <a:sx n="71" d="100"/>
          <a:sy n="71" d="100"/>
        </p:scale>
        <p:origin x="72" y="686"/>
      </p:cViewPr>
      <p:guideLst>
        <p:guide orient="horz" pos="2160"/>
        <p:guide pos="3840"/>
        <p:guide pos="1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yne Arter" userId="2ed547309de3e05b" providerId="LiveId" clId="{3AE5A948-0A7E-4383-8D03-350672566F9F}"/>
    <pc:docChg chg="modSld">
      <pc:chgData name="Wayne Arter" userId="2ed547309de3e05b" providerId="LiveId" clId="{3AE5A948-0A7E-4383-8D03-350672566F9F}" dt="2021-04-08T09:11:36.965" v="12" actId="20577"/>
      <pc:docMkLst>
        <pc:docMk/>
      </pc:docMkLst>
      <pc:sldChg chg="modSp mod">
        <pc:chgData name="Wayne Arter" userId="2ed547309de3e05b" providerId="LiveId" clId="{3AE5A948-0A7E-4383-8D03-350672566F9F}" dt="2021-04-08T09:11:36.965" v="12" actId="20577"/>
        <pc:sldMkLst>
          <pc:docMk/>
          <pc:sldMk cId="2165062031" sldId="279"/>
        </pc:sldMkLst>
        <pc:spChg chg="mod">
          <ac:chgData name="Wayne Arter" userId="2ed547309de3e05b" providerId="LiveId" clId="{3AE5A948-0A7E-4383-8D03-350672566F9F}" dt="2021-04-08T09:11:36.965" v="12" actId="20577"/>
          <ac:spMkLst>
            <pc:docMk/>
            <pc:sldMk cId="2165062031" sldId="279"/>
            <ac:spMk id="5" creationId="{D756D68A-D496-4DD1-8D35-F77A1CC860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A792B-18E6-E847-9D9C-7680FBB54A7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EC43B-25F6-8445-A0E4-EF1DAC1E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10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itting, building, train, track&#10;&#10;Description automatically generated">
            <a:extLst>
              <a:ext uri="{FF2B5EF4-FFF2-40B4-BE49-F238E27FC236}">
                <a16:creationId xmlns:a16="http://schemas.microsoft.com/office/drawing/2014/main" id="{D99C7D38-6399-D542-9B59-15F0B2C87B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74"/>
            <a:ext cx="12192000" cy="685345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CF6911A-6958-2C4B-9CFB-A23B5E967A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5327" y="2276872"/>
            <a:ext cx="7395633" cy="909493"/>
          </a:xfrm>
          <a:prstGeom prst="rect">
            <a:avLst/>
          </a:prstGeom>
          <a:effectLst>
            <a:glow>
              <a:schemeClr val="tx1"/>
            </a:glow>
            <a:outerShdw blurRad="127000" dist="50800" dir="30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bg1"/>
                </a:solidFill>
                <a:latin typeface="Montserrat ExtraBold" pitchFamily="2" charset="77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F9871F9-5D60-F34D-9259-817949F61E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3585" y="5612554"/>
            <a:ext cx="5688633" cy="696766"/>
          </a:xfrm>
          <a:prstGeom prst="rect">
            <a:avLst/>
          </a:prstGeom>
          <a:effectLst>
            <a:outerShdw blurRad="127000" dist="50800" dir="3000000" algn="ctr" rotWithShape="0">
              <a:srgbClr val="000000"/>
            </a:outerShdw>
          </a:effectLst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sz="1800" b="1" i="0" dirty="0">
                <a:latin typeface="Montserrat" pitchFamily="2" charset="77"/>
              </a:rPr>
              <a:t>Venue, Date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1D6AE6-B5B7-4D43-BDE6-3F1347B927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585" y="4357430"/>
            <a:ext cx="5688633" cy="914400"/>
          </a:xfrm>
          <a:prstGeom prst="rect">
            <a:avLst/>
          </a:prstGeom>
          <a:effectLst>
            <a:outerShdw blurRad="127000" dist="50800" dir="3000000" algn="tl" rotWithShape="0">
              <a:schemeClr val="tx1"/>
            </a:outerShdw>
          </a:effectLst>
        </p:spPr>
        <p:txBody>
          <a:bodyPr/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sz="1800" b="1" i="0" dirty="0">
                <a:latin typeface="Montserrat" pitchFamily="2" charset="77"/>
              </a:rPr>
              <a:t>Presenter</a:t>
            </a:r>
          </a:p>
          <a:p>
            <a:pPr lvl="0"/>
            <a:r>
              <a:rPr lang="en-US" sz="1800" b="1" i="0" dirty="0">
                <a:latin typeface="Montserrat" pitchFamily="2" charset="77"/>
              </a:rPr>
              <a:t>Job Title</a:t>
            </a:r>
            <a:endParaRPr lang="en-US" dirty="0"/>
          </a:p>
        </p:txBody>
      </p:sp>
      <p:pic>
        <p:nvPicPr>
          <p:cNvPr id="7" name="Picture 6" descr="A picture containing drawing, food, plate&#10;&#10;Description automatically generated">
            <a:extLst>
              <a:ext uri="{FF2B5EF4-FFF2-40B4-BE49-F238E27FC236}">
                <a16:creationId xmlns:a16="http://schemas.microsoft.com/office/drawing/2014/main" id="{588FB1C1-1CA3-1243-8E97-3B7828986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730" y="392400"/>
            <a:ext cx="2234756" cy="1044000"/>
          </a:xfrm>
          <a:prstGeom prst="rect">
            <a:avLst/>
          </a:prstGeom>
          <a:effectLst>
            <a:outerShdw blurRad="127000" dist="50800" dir="3000000" algn="ctr" rotWithShape="0">
              <a:srgbClr val="000000"/>
            </a:outerShdw>
          </a:effectLst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58D98406-724C-EA46-8352-8B8F15E6BE5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3729" y="5735203"/>
            <a:ext cx="952240" cy="948400"/>
          </a:xfrm>
          <a:prstGeom prst="rect">
            <a:avLst/>
          </a:prstGeom>
          <a:effectLst>
            <a:outerShdw blurRad="127000" dist="50800" dir="3000000" algn="ctr" rotWithShape="0">
              <a:srgbClr val="000000"/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70A96C-7D95-F44E-8E97-F99C4206322A}"/>
              </a:ext>
            </a:extLst>
          </p:cNvPr>
          <p:cNvSpPr txBox="1"/>
          <p:nvPr userDrawn="1"/>
        </p:nvSpPr>
        <p:spPr>
          <a:xfrm>
            <a:off x="269497" y="6427054"/>
            <a:ext cx="2148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© Crown Copyright </a:t>
            </a:r>
            <a:fld id="{CA09B1C2-37EB-6B4D-AF35-5011AF9D0E08}" type="datetimeyyyy">
              <a:rPr lang="en-GB" sz="1400" smtClean="0">
                <a:solidFill>
                  <a:schemeClr val="bg1"/>
                </a:solidFill>
              </a:rPr>
              <a:t>2021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3EB14E5-E9C6-7F4B-85EC-1C663FE64369}"/>
              </a:ext>
            </a:extLst>
          </p:cNvPr>
          <p:cNvSpPr/>
          <p:nvPr userDrawn="1"/>
        </p:nvSpPr>
        <p:spPr>
          <a:xfrm>
            <a:off x="11573806" y="6314418"/>
            <a:ext cx="420413" cy="420413"/>
          </a:xfrm>
          <a:prstGeom prst="ellipse">
            <a:avLst/>
          </a:prstGeom>
          <a:solidFill>
            <a:srgbClr val="D14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BD8EFF-66D4-A348-BAC4-A2A36E23333F}"/>
              </a:ext>
            </a:extLst>
          </p:cNvPr>
          <p:cNvCxnSpPr>
            <a:cxnSpLocks/>
          </p:cNvCxnSpPr>
          <p:nvPr userDrawn="1"/>
        </p:nvCxnSpPr>
        <p:spPr>
          <a:xfrm>
            <a:off x="288925" y="260648"/>
            <a:ext cx="11610975" cy="0"/>
          </a:xfrm>
          <a:prstGeom prst="line">
            <a:avLst/>
          </a:prstGeom>
          <a:ln w="50800">
            <a:solidFill>
              <a:srgbClr val="D148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BFCA940-99C9-CD4C-B12B-03AE27EB59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8232" y="411618"/>
            <a:ext cx="11644843" cy="44319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ABF67AD-DC29-AA4A-B3CD-9A8D4140468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58232" y="881320"/>
            <a:ext cx="11644843" cy="333198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 marL="0" indent="0">
              <a:buNone/>
              <a:defRPr sz="2400" b="1">
                <a:solidFill>
                  <a:srgbClr val="D148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subtitle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E384B62B-4158-564F-AF1A-D84974B410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4921" y="6127200"/>
            <a:ext cx="1378800" cy="6441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501850-0C18-4E4B-8FD9-A5166BF32233}"/>
              </a:ext>
            </a:extLst>
          </p:cNvPr>
          <p:cNvSpPr txBox="1"/>
          <p:nvPr userDrawn="1"/>
        </p:nvSpPr>
        <p:spPr>
          <a:xfrm>
            <a:off x="197781" y="6427054"/>
            <a:ext cx="2148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© Crown Copyright </a:t>
            </a:r>
            <a:fld id="{1744C884-6A20-0841-9A67-346F248EC059}" type="datetimeyyyy">
              <a:rPr lang="en-GB" sz="1400" smtClean="0">
                <a:solidFill>
                  <a:schemeClr val="tx1"/>
                </a:solidFill>
              </a:rPr>
              <a:t>2021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C4EFD593-04D1-F149-8270-2FD28FBC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2382" y="6316349"/>
            <a:ext cx="783260" cy="420412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2F06D9-9A38-FF48-91F7-097E2C66BB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5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7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61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CALIBUR-NEPTUNE/Docum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A0BB-D2C2-C749-8B7F-1F233F23B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NeptunE</a:t>
            </a:r>
            <a:r>
              <a:rPr lang="en-US" dirty="0"/>
              <a:t> DSL 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B5964-B5AF-994E-A6ED-F52DCB6E4C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Zoom,  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C2847-11F9-914B-AE36-1DE773B1D2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Wayne Arter</a:t>
            </a:r>
          </a:p>
          <a:p>
            <a:r>
              <a:rPr lang="en-US" dirty="0"/>
              <a:t>8 April 2021</a:t>
            </a:r>
          </a:p>
        </p:txBody>
      </p:sp>
    </p:spTree>
    <p:extLst>
      <p:ext uri="{BB962C8B-B14F-4D97-AF65-F5344CB8AC3E}">
        <p14:creationId xmlns:p14="http://schemas.microsoft.com/office/powerpoint/2010/main" val="142529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758A-C64C-4199-8B5B-5EF08274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46138-FDBD-42AC-8725-0900DE841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8E23E-427B-4D7C-A835-8E1F0D7F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6D9-9A38-FF48-91F7-097E2C66BBB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6D68A-D496-4DD1-8D35-F77A1CC86036}"/>
              </a:ext>
            </a:extLst>
          </p:cNvPr>
          <p:cNvSpPr txBox="1"/>
          <p:nvPr/>
        </p:nvSpPr>
        <p:spPr>
          <a:xfrm>
            <a:off x="258232" y="1599316"/>
            <a:ext cx="99213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New material on </a:t>
            </a:r>
            <a:r>
              <a:rPr lang="en-GB" sz="2400" dirty="0">
                <a:hlinkClick r:id="rId2"/>
              </a:rPr>
              <a:t>https://github.com/ExCALIBUR-NEPTUNE/Documents</a:t>
            </a:r>
            <a:endParaRPr lang="en-GB" sz="2400" dirty="0"/>
          </a:p>
          <a:p>
            <a:r>
              <a:rPr lang="en-GB" sz="2400" dirty="0"/>
              <a:t>Branch </a:t>
            </a:r>
            <a:r>
              <a:rPr lang="en-GB" sz="2400" i="1" dirty="0"/>
              <a:t>y2end</a:t>
            </a:r>
            <a:r>
              <a:rPr lang="en-GB" sz="2400" dirty="0"/>
              <a:t> (to be merged) </a:t>
            </a:r>
          </a:p>
          <a:p>
            <a:r>
              <a:rPr lang="en-GB" sz="2400" dirty="0"/>
              <a:t>	includes presentations and minutes of the March Workshop</a:t>
            </a:r>
          </a:p>
          <a:p>
            <a:endParaRPr lang="en-GB" sz="2400" dirty="0"/>
          </a:p>
          <a:p>
            <a:r>
              <a:rPr lang="en-GB" sz="2400" dirty="0"/>
              <a:t>Next RAG progress meeting Thursday 29</a:t>
            </a:r>
            <a:r>
              <a:rPr lang="en-GB" sz="2400" baseline="30000" dirty="0"/>
              <a:t>th</a:t>
            </a:r>
            <a:r>
              <a:rPr lang="en-GB" sz="2400" dirty="0"/>
              <a:t> April  10-11am </a:t>
            </a:r>
            <a:r>
              <a:rPr lang="en-GB" sz="2400"/>
              <a:t>(email 29/3)</a:t>
            </a:r>
            <a:endParaRPr lang="en-GB" sz="2400" dirty="0"/>
          </a:p>
          <a:p>
            <a:r>
              <a:rPr lang="en-GB" sz="2400" dirty="0"/>
              <a:t>Volunteers requested for presentations, same day, 11-12am</a:t>
            </a:r>
          </a:p>
          <a:p>
            <a:r>
              <a:rPr lang="en-GB" sz="2400" dirty="0"/>
              <a:t>Doodle for regular fortnightly slot to come</a:t>
            </a:r>
          </a:p>
        </p:txBody>
      </p:sp>
    </p:spTree>
    <p:extLst>
      <p:ext uri="{BB962C8B-B14F-4D97-AF65-F5344CB8AC3E}">
        <p14:creationId xmlns:p14="http://schemas.microsoft.com/office/powerpoint/2010/main" val="216506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E3A1-A41C-43FD-9255-11482BB8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BCCD2-557B-4ABD-81FA-50293171F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Recorded only for minute taking purposes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3D72C-33E2-4607-9166-54F02131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6D9-9A38-FF48-91F7-097E2C66BBB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1A537-2A4D-41BD-93F9-516AF48C34A8}"/>
              </a:ext>
            </a:extLst>
          </p:cNvPr>
          <p:cNvSpPr txBox="1"/>
          <p:nvPr/>
        </p:nvSpPr>
        <p:spPr>
          <a:xfrm>
            <a:off x="258232" y="1738923"/>
            <a:ext cx="116897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Wayne Arter, UKAEA 	 10.35      	Chair and Introduction</a:t>
            </a:r>
          </a:p>
          <a:p>
            <a:r>
              <a:rPr lang="en-GB" dirty="0"/>
              <a:t>Gihan </a:t>
            </a:r>
            <a:r>
              <a:rPr lang="en-GB" dirty="0" err="1"/>
              <a:t>Mudalige</a:t>
            </a:r>
            <a:r>
              <a:rPr lang="en-GB" dirty="0"/>
              <a:t>,  Warwick 	 10.40	          	OPS, OP2 and Neptune work</a:t>
            </a:r>
          </a:p>
          <a:p>
            <a:r>
              <a:rPr lang="en-GB" dirty="0"/>
              <a:t>Will Saunders, UKAEA	 11.00		What makes a good DSL?</a:t>
            </a:r>
          </a:p>
          <a:p>
            <a:r>
              <a:rPr lang="en-GB" dirty="0"/>
              <a:t>Exeter/Imperial 		 11.10		Slides</a:t>
            </a:r>
          </a:p>
          <a:p>
            <a:r>
              <a:rPr lang="en-GB" dirty="0"/>
              <a:t>             --- 10 minute Break---</a:t>
            </a:r>
          </a:p>
          <a:p>
            <a:r>
              <a:rPr lang="en-GB" dirty="0"/>
              <a:t>General Discussion</a:t>
            </a:r>
          </a:p>
        </p:txBody>
      </p:sp>
    </p:spTree>
    <p:extLst>
      <p:ext uri="{BB962C8B-B14F-4D97-AF65-F5344CB8AC3E}">
        <p14:creationId xmlns:p14="http://schemas.microsoft.com/office/powerpoint/2010/main" val="25067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1BC8-9A70-47DB-9788-269FF39D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9FD07-96D0-4D5D-992B-B0728F2E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6D9-9A38-FF48-91F7-097E2C66BBB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7F2CC8-D758-4F8B-87D0-8DF2F6AA279D}"/>
              </a:ext>
            </a:extLst>
          </p:cNvPr>
          <p:cNvSpPr txBox="1"/>
          <p:nvPr/>
        </p:nvSpPr>
        <p:spPr>
          <a:xfrm>
            <a:off x="182732" y="1158087"/>
            <a:ext cx="874820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Spectral/hp element scheme, widely used in academic circles, some industry, textbook dated 2005 (1</a:t>
            </a:r>
            <a:r>
              <a:rPr lang="en-GB" sz="2400" baseline="30000" dirty="0"/>
              <a:t>st</a:t>
            </a:r>
            <a:r>
              <a:rPr lang="en-GB" sz="2400" dirty="0"/>
              <a:t> ed. 1997)</a:t>
            </a:r>
          </a:p>
          <a:p>
            <a:r>
              <a:rPr lang="en-GB" sz="2400" dirty="0"/>
              <a:t>Writing ‘beautiful’ code incorporating state-of-the-art scientific software engineering practice 2019-21</a:t>
            </a:r>
          </a:p>
          <a:p>
            <a:r>
              <a:rPr lang="en-GB" sz="2400" dirty="0"/>
              <a:t>Actionable, i.e. Uncertainty Quantification (UQ) to enable effective evaluation of  both numerical and model errors.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>
                <a:highlight>
                  <a:srgbClr val="FFFF00"/>
                </a:highlight>
              </a:rPr>
              <a:t>Attractive to use, recognising 3 classes of user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highlight>
                  <a:srgbClr val="FFFF00"/>
                </a:highlight>
              </a:rPr>
              <a:t>Engineer or physicist as ‘black box’ user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highlight>
                  <a:srgbClr val="FFFF00"/>
                </a:highlight>
              </a:rPr>
              <a:t>High level/ python programmer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highlight>
                  <a:srgbClr val="FFFF00"/>
                </a:highlight>
              </a:rPr>
              <a:t>Builder of new problem-specific codes</a:t>
            </a:r>
          </a:p>
          <a:p>
            <a:r>
              <a:rPr lang="en-GB" dirty="0"/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DEAD-26E6-4282-8E6C-6323980C7D84}"/>
              </a:ext>
            </a:extLst>
          </p:cNvPr>
          <p:cNvSpPr txBox="1"/>
          <p:nvPr/>
        </p:nvSpPr>
        <p:spPr>
          <a:xfrm>
            <a:off x="7173496" y="4524964"/>
            <a:ext cx="4694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Aim for 30+ year life in which </a:t>
            </a:r>
            <a:r>
              <a:rPr lang="en-GB" sz="2400" i="1" dirty="0"/>
              <a:t>code modifiable</a:t>
            </a:r>
            <a:r>
              <a:rPr lang="en-GB" sz="2400" dirty="0"/>
              <a:t>, implicitly required by </a:t>
            </a:r>
            <a:r>
              <a:rPr lang="en-GB" sz="2400" dirty="0" err="1"/>
              <a:t>Eurofusion</a:t>
            </a:r>
            <a:r>
              <a:rPr lang="en-GB" sz="2400" dirty="0"/>
              <a:t> Roadmap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F5CF5-6E49-41BA-B994-4148F17AD4C4}"/>
              </a:ext>
            </a:extLst>
          </p:cNvPr>
          <p:cNvSpPr txBox="1"/>
          <p:nvPr/>
        </p:nvSpPr>
        <p:spPr>
          <a:xfrm>
            <a:off x="1267633" y="5790842"/>
            <a:ext cx="5652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err="1"/>
              <a:t>Karniadakis</a:t>
            </a:r>
            <a:r>
              <a:rPr lang="en-GB" sz="1600" i="1" dirty="0"/>
              <a:t> &amp; Sherwin, Spectral/hp element methods for computational fluid dynamics, 1997/2005</a:t>
            </a:r>
          </a:p>
        </p:txBody>
      </p:sp>
    </p:spTree>
    <p:extLst>
      <p:ext uri="{BB962C8B-B14F-4D97-AF65-F5344CB8AC3E}">
        <p14:creationId xmlns:p14="http://schemas.microsoft.com/office/powerpoint/2010/main" val="365747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18C1-0199-4D2E-9E60-A952A352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equations for SOL after F. Riva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77825-4F2D-4BAB-8A90-39BFDFDF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6D9-9A38-FF48-91F7-097E2C66BBB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1F6D0-F726-4A08-B07C-D42457E28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74" y="1086696"/>
            <a:ext cx="7293166" cy="4924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1ACC90-EDB9-4FC4-8DC2-2A5228A63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091" y="5937398"/>
            <a:ext cx="6169446" cy="6114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7154EA-588A-4C51-829C-53D81E470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540" y="3326686"/>
            <a:ext cx="683046" cy="51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9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3D2D-A92C-4200-A02A-8972695C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13N – moment model (Zhdanov)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1F1A1-E4D5-4A31-A5A3-EF96A840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6D9-9A38-FF48-91F7-097E2C66BBB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67179-ECB9-4E9D-8665-5318D37CD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57" y="1204856"/>
            <a:ext cx="5335507" cy="5531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DC99BE-314B-4711-A8B9-116FCE8D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919" y="2221624"/>
            <a:ext cx="5558518" cy="34983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43DAEB-1DD9-49FC-A47E-6E3C0F66B3C0}"/>
              </a:ext>
            </a:extLst>
          </p:cNvPr>
          <p:cNvSpPr txBox="1"/>
          <p:nvPr/>
        </p:nvSpPr>
        <p:spPr>
          <a:xfrm>
            <a:off x="9328295" y="652655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…..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73C2298-33A1-4619-9ED9-74D5E7D43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232" y="881320"/>
            <a:ext cx="11644843" cy="333198"/>
          </a:xfrm>
        </p:spPr>
        <p:txBody>
          <a:bodyPr/>
          <a:lstStyle/>
          <a:p>
            <a:r>
              <a:rPr lang="en-GB" dirty="0"/>
              <a:t>Multispecies + higher order moments</a:t>
            </a:r>
          </a:p>
        </p:txBody>
      </p:sp>
    </p:spTree>
    <p:extLst>
      <p:ext uri="{BB962C8B-B14F-4D97-AF65-F5344CB8AC3E}">
        <p14:creationId xmlns:p14="http://schemas.microsoft.com/office/powerpoint/2010/main" val="13319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3D2D-A92C-4200-A02A-8972695C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13N – moment model (Zhdanov)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1F1A1-E4D5-4A31-A5A3-EF96A840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6D9-9A38-FF48-91F7-097E2C66BBB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3DAEB-1DD9-49FC-A47E-6E3C0F66B3C0}"/>
              </a:ext>
            </a:extLst>
          </p:cNvPr>
          <p:cNvSpPr txBox="1"/>
          <p:nvPr/>
        </p:nvSpPr>
        <p:spPr>
          <a:xfrm>
            <a:off x="9328295" y="652655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…..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73C2298-33A1-4619-9ED9-74D5E7D43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232" y="881320"/>
            <a:ext cx="11644843" cy="333198"/>
          </a:xfrm>
        </p:spPr>
        <p:txBody>
          <a:bodyPr/>
          <a:lstStyle/>
          <a:p>
            <a:r>
              <a:rPr lang="en-GB" dirty="0"/>
              <a:t>Multispecies + higher order moments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105CF-2597-47C2-91D5-91DC05BA7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2" y="1518616"/>
            <a:ext cx="5521846" cy="3806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155AE8-9022-4524-83E3-A8683BF2E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24" y="1518616"/>
            <a:ext cx="5678076" cy="45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9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D695C67-B842-456D-8710-35DB302E8551}" vid="{C49E8F2D-118F-4B35-BAC9-2FBDF65FEA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Excalibur_project_Neptune</Template>
  <TotalTime>815</TotalTime>
  <Words>295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Montserrat ExtraBold</vt:lpstr>
      <vt:lpstr>Montserrat</vt:lpstr>
      <vt:lpstr>Calibri</vt:lpstr>
      <vt:lpstr>Office Theme</vt:lpstr>
      <vt:lpstr>NeptunE DSL WORKSHOP</vt:lpstr>
      <vt:lpstr>Announcements</vt:lpstr>
      <vt:lpstr>Workshop</vt:lpstr>
      <vt:lpstr>New Software</vt:lpstr>
      <vt:lpstr>Model equations for SOL after F. Riva</vt:lpstr>
      <vt:lpstr>13N – moment model (Zhdanov)</vt:lpstr>
      <vt:lpstr>13N – moment model (Zhdanov)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Excalibur project NeptunE</dc:title>
  <dc:creator>Wayne Arter</dc:creator>
  <cp:lastModifiedBy>Wayne Arter</cp:lastModifiedBy>
  <cp:revision>11</cp:revision>
  <dcterms:created xsi:type="dcterms:W3CDTF">2021-01-28T07:21:50Z</dcterms:created>
  <dcterms:modified xsi:type="dcterms:W3CDTF">2021-04-08T09:12:00Z</dcterms:modified>
</cp:coreProperties>
</file>