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8"/>
  </p:normalViewPr>
  <p:slideViewPr>
    <p:cSldViewPr snapToGrid="0">
      <p:cViewPr varScale="1">
        <p:scale>
          <a:sx n="145" d="100"/>
          <a:sy n="145" d="100"/>
        </p:scale>
        <p:origin x="68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a6b555f46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a6b555f46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819c20e9e_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819c20e9e_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aedd9883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aedd9883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aedd9883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aedd9883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aedd9883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aedd9883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8b9e872d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8b9e872d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aedd98832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aedd98832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 algn="ctr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292100" algn="ctr" rtl="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221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7377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2921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 t="18586" r="2799"/>
          <a:stretch/>
        </p:blipFill>
        <p:spPr>
          <a:xfrm>
            <a:off x="7760750" y="4922300"/>
            <a:ext cx="1383250" cy="22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 t="18585" r="2799" b="58693"/>
          <a:stretch/>
        </p:blipFill>
        <p:spPr>
          <a:xfrm>
            <a:off x="2880350" y="4922300"/>
            <a:ext cx="4956626" cy="22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 t="18585" r="2799" b="58693"/>
          <a:stretch/>
        </p:blipFill>
        <p:spPr>
          <a:xfrm>
            <a:off x="0" y="4922300"/>
            <a:ext cx="4956626" cy="22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/>
        </p:nvSpPr>
        <p:spPr>
          <a:xfrm>
            <a:off x="870150" y="4908569"/>
            <a:ext cx="7403700" cy="2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p.v.coveney@ucl.ac.uk | </a:t>
            </a:r>
            <a:r>
              <a:rPr lang="fr" sz="11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Study of Uncertainty Quantification Techniques</a:t>
            </a:r>
            <a:endParaRPr sz="1100"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56123" y="4836100"/>
            <a:ext cx="671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buNone/>
              <a:defRPr sz="1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buNone/>
              <a:defRPr sz="1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buNone/>
              <a:defRPr sz="1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buNone/>
              <a:defRPr sz="1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buNone/>
              <a:defRPr sz="1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buNone/>
              <a:defRPr sz="1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buNone/>
              <a:defRPr sz="1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buNone/>
              <a:defRPr sz="1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/7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221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221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21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7377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Char char="○"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Char char="■"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Char char="●"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Char char="○"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Char char="■"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Char char="●"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Char char="○"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21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000"/>
              <a:buFont typeface="Calibri"/>
              <a:buChar char="■"/>
              <a:defRPr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cma.eu/vecma-toolkit-hackathon-19-22-january-2021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cma.eu/wp-content/uploads/2020/09/VECMA_D2.2_Advanced_UQ_UQPs_CWI_v1.5_20200611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an-turing-institute/fabmogp_pape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3"/>
          <p:cNvPicPr preferRelativeResize="0"/>
          <p:nvPr/>
        </p:nvPicPr>
        <p:blipFill rotWithShape="1">
          <a:blip r:embed="rId3">
            <a:alphaModFix/>
          </a:blip>
          <a:srcRect t="18586" r="2799"/>
          <a:stretch/>
        </p:blipFill>
        <p:spPr>
          <a:xfrm>
            <a:off x="-2" y="0"/>
            <a:ext cx="4956626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 t="18586" r="2799"/>
          <a:stretch/>
        </p:blipFill>
        <p:spPr>
          <a:xfrm>
            <a:off x="1432548" y="0"/>
            <a:ext cx="4956626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155862" y="1226514"/>
            <a:ext cx="8832300" cy="88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 b="1" dirty="0" err="1"/>
              <a:t>Study</a:t>
            </a:r>
            <a:r>
              <a:rPr lang="fr" sz="3000" b="1" dirty="0"/>
              <a:t> of </a:t>
            </a:r>
            <a:r>
              <a:rPr lang="fr" sz="3000" b="1" dirty="0" err="1"/>
              <a:t>Uncertainty</a:t>
            </a:r>
            <a:r>
              <a:rPr lang="fr" sz="3000" b="1" dirty="0"/>
              <a:t> Quantification Techniques for the NEPTUNE Project</a:t>
            </a:r>
            <a:endParaRPr sz="3000" b="1" dirty="0"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155850" y="2417800"/>
            <a:ext cx="85206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 dirty="0">
                <a:solidFill>
                  <a:srgbClr val="434343"/>
                </a:solidFill>
              </a:rPr>
              <a:t>Peter V. </a:t>
            </a:r>
            <a:r>
              <a:rPr lang="fr" sz="1800" b="1" dirty="0" err="1">
                <a:solidFill>
                  <a:srgbClr val="434343"/>
                </a:solidFill>
              </a:rPr>
              <a:t>Coveney</a:t>
            </a:r>
            <a:r>
              <a:rPr lang="fr" sz="1800" b="1" dirty="0">
                <a:solidFill>
                  <a:srgbClr val="434343"/>
                </a:solidFill>
              </a:rPr>
              <a:t> &amp; </a:t>
            </a:r>
            <a:r>
              <a:rPr lang="fr" sz="1800" b="1">
                <a:solidFill>
                  <a:srgbClr val="434343"/>
                </a:solidFill>
              </a:rPr>
              <a:t>Maxime Vassaux</a:t>
            </a:r>
            <a:endParaRPr sz="1800" dirty="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i="1" dirty="0">
                <a:solidFill>
                  <a:srgbClr val="434343"/>
                </a:solidFill>
              </a:rPr>
              <a:t>Centre for </a:t>
            </a:r>
            <a:r>
              <a:rPr lang="fr" sz="1600" i="1" dirty="0" err="1">
                <a:solidFill>
                  <a:srgbClr val="434343"/>
                </a:solidFill>
              </a:rPr>
              <a:t>Computational</a:t>
            </a:r>
            <a:r>
              <a:rPr lang="fr" sz="1600" i="1" dirty="0">
                <a:solidFill>
                  <a:srgbClr val="434343"/>
                </a:solidFill>
              </a:rPr>
              <a:t> Science,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i="1" dirty="0" err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University</a:t>
            </a:r>
            <a:r>
              <a:rPr lang="fr" sz="1600" i="1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" sz="1600" i="1" dirty="0" err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College</a:t>
            </a:r>
            <a:r>
              <a:rPr lang="fr" sz="1600" i="1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London,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i="1" dirty="0">
                <a:solidFill>
                  <a:srgbClr val="434343"/>
                </a:solidFill>
              </a:rPr>
              <a:t>UK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" sz="1600" i="1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i="1" dirty="0">
                <a:solidFill>
                  <a:srgbClr val="434343"/>
                </a:solidFill>
              </a:rPr>
              <a:t>&amp;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" sz="1600" i="1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i="1" dirty="0">
                <a:solidFill>
                  <a:srgbClr val="434343"/>
                </a:solidFill>
              </a:rPr>
              <a:t>Institute for </a:t>
            </a:r>
            <a:r>
              <a:rPr lang="fr" sz="1600" i="1" dirty="0" err="1">
                <a:solidFill>
                  <a:srgbClr val="434343"/>
                </a:solidFill>
              </a:rPr>
              <a:t>Informatics</a:t>
            </a:r>
            <a:endParaRPr lang="fr" sz="1600" i="1" dirty="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i="1" dirty="0" err="1">
                <a:solidFill>
                  <a:srgbClr val="434343"/>
                </a:solidFill>
              </a:rPr>
              <a:t>University</a:t>
            </a:r>
            <a:r>
              <a:rPr lang="fr" sz="1600" i="1" dirty="0">
                <a:solidFill>
                  <a:srgbClr val="434343"/>
                </a:solidFill>
              </a:rPr>
              <a:t> of Amsterdam,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i="1" dirty="0" err="1">
                <a:solidFill>
                  <a:srgbClr val="434343"/>
                </a:solidFill>
              </a:rPr>
              <a:t>Netherlands</a:t>
            </a:r>
            <a:r>
              <a:rPr lang="fr" sz="1600" i="1" dirty="0">
                <a:solidFill>
                  <a:srgbClr val="434343"/>
                </a:solidFill>
              </a:rPr>
              <a:t> </a:t>
            </a:r>
            <a:endParaRPr lang="fr" sz="1600" i="1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" sz="1200" b="1" i="1" dirty="0">
              <a:solidFill>
                <a:srgbClr val="434343"/>
              </a:solidFill>
              <a:latin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" sz="1600" i="1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 rotWithShape="1">
          <a:blip r:embed="rId3">
            <a:alphaModFix/>
          </a:blip>
          <a:srcRect t="18586" r="2799"/>
          <a:stretch/>
        </p:blipFill>
        <p:spPr>
          <a:xfrm>
            <a:off x="4187373" y="0"/>
            <a:ext cx="4956626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311700" y="221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Proposed activities</a:t>
            </a:r>
            <a:endParaRPr b="1" i="1"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311700" y="7377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 b="1"/>
              <a:t>Activity 1: Knowledge report on high-throughput VVUQ capabilities for the NEPTUNE software</a:t>
            </a:r>
            <a:endParaRPr sz="1500" b="1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</a:pPr>
            <a:r>
              <a:rPr lang="fr" sz="1500" b="1" u="sng">
                <a:solidFill>
                  <a:srgbClr val="434343"/>
                </a:solidFill>
              </a:rPr>
              <a:t>Objective 1:</a:t>
            </a:r>
            <a:r>
              <a:rPr lang="fr" sz="1500">
                <a:solidFill>
                  <a:srgbClr val="434343"/>
                </a:solidFill>
              </a:rPr>
              <a:t> write a concise set of recommendations as to which UQ methodologies to develop (</a:t>
            </a:r>
            <a:r>
              <a:rPr lang="fr" sz="1500" b="1">
                <a:solidFill>
                  <a:srgbClr val="434343"/>
                </a:solidFill>
              </a:rPr>
              <a:t>March</a:t>
            </a:r>
            <a:r>
              <a:rPr lang="fr" sz="1500">
                <a:solidFill>
                  <a:srgbClr val="434343"/>
                </a:solidFill>
              </a:rPr>
              <a:t>)</a:t>
            </a:r>
            <a:endParaRPr sz="1500" b="1" u="sng">
              <a:solidFill>
                <a:srgbClr val="434343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fr" sz="1500" b="1" u="sng">
                <a:solidFill>
                  <a:srgbClr val="434343"/>
                </a:solidFill>
              </a:rPr>
              <a:t>Objective 2:</a:t>
            </a:r>
            <a:r>
              <a:rPr lang="fr" sz="1500">
                <a:solidFill>
                  <a:srgbClr val="434343"/>
                </a:solidFill>
              </a:rPr>
              <a:t> explicitly describe the architecture of UQ workflows for co-design purposes toward exascale (</a:t>
            </a:r>
            <a:r>
              <a:rPr lang="fr" sz="1500" b="1">
                <a:solidFill>
                  <a:srgbClr val="434343"/>
                </a:solidFill>
              </a:rPr>
              <a:t>June</a:t>
            </a:r>
            <a:r>
              <a:rPr lang="fr" sz="1500">
                <a:solidFill>
                  <a:srgbClr val="434343"/>
                </a:solidFill>
              </a:rPr>
              <a:t>)</a:t>
            </a:r>
            <a:br>
              <a:rPr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f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 b="1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 b="1"/>
              <a:t>Activity 2: Workshops on UQ for ExCALIBUR partners</a:t>
            </a:r>
            <a:endParaRPr sz="1500" b="1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</a:pPr>
            <a:r>
              <a:rPr lang="fr" sz="1500" b="1" u="sng">
                <a:solidFill>
                  <a:srgbClr val="434343"/>
                </a:solidFill>
              </a:rPr>
              <a:t>Objective 3:</a:t>
            </a:r>
            <a:r>
              <a:rPr lang="fr" sz="1500">
                <a:solidFill>
                  <a:srgbClr val="434343"/>
                </a:solidFill>
              </a:rPr>
              <a:t> hold a first meeting to introduce EasyVVUQ capabilities, provide hands-on tutorials and partners to present the structure of their codes and UQ requirements (</a:t>
            </a:r>
            <a:r>
              <a:rPr lang="fr" sz="1500" b="1">
                <a:solidFill>
                  <a:srgbClr val="434343"/>
                </a:solidFill>
              </a:rPr>
              <a:t>mid-January</a:t>
            </a:r>
            <a:r>
              <a:rPr lang="fr" sz="1500">
                <a:solidFill>
                  <a:srgbClr val="434343"/>
                </a:solidFill>
              </a:rPr>
              <a:t>)</a:t>
            </a:r>
            <a:endParaRPr sz="1500">
              <a:solidFill>
                <a:srgbClr val="434343"/>
              </a:solidFill>
            </a:endParaRPr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</a:pPr>
            <a:r>
              <a:rPr lang="fr" sz="1500" b="1" u="sng">
                <a:solidFill>
                  <a:srgbClr val="434343"/>
                </a:solidFill>
              </a:rPr>
              <a:t>Objective 4:</a:t>
            </a:r>
            <a:r>
              <a:rPr lang="fr" sz="1500">
                <a:solidFill>
                  <a:srgbClr val="434343"/>
                </a:solidFill>
              </a:rPr>
              <a:t> hold a second meeting to present our shortlist of recommended UQ methods (</a:t>
            </a:r>
            <a:r>
              <a:rPr lang="fr" sz="1500" b="1">
                <a:solidFill>
                  <a:srgbClr val="434343"/>
                </a:solidFill>
              </a:rPr>
              <a:t>early</a:t>
            </a:r>
            <a:r>
              <a:rPr lang="fr" sz="1500">
                <a:solidFill>
                  <a:srgbClr val="434343"/>
                </a:solidFill>
              </a:rPr>
              <a:t> </a:t>
            </a:r>
            <a:r>
              <a:rPr lang="fr" sz="1500" b="1">
                <a:solidFill>
                  <a:srgbClr val="434343"/>
                </a:solidFill>
              </a:rPr>
              <a:t>July</a:t>
            </a:r>
            <a:r>
              <a:rPr lang="fr" sz="1500">
                <a:solidFill>
                  <a:srgbClr val="434343"/>
                </a:solidFill>
              </a:rPr>
              <a:t>)</a:t>
            </a:r>
            <a:endParaRPr sz="1900">
              <a:solidFill>
                <a:srgbClr val="434343"/>
              </a:solidFill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56123" y="4836100"/>
            <a:ext cx="671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</a:t>
            </a:fld>
            <a:r>
              <a:rPr lang="fr"/>
              <a:t>/7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221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January UQ workshop and hackathon</a:t>
            </a:r>
            <a:endParaRPr b="1" i="1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7377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 b="1"/>
              <a:t>UQ NEPTUNE workshop on January 18</a:t>
            </a:r>
            <a:endParaRPr sz="1500" b="1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fr" sz="1500"/>
              <a:t>Presentation of UQ and MOR capabilities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fr" sz="1500"/>
              <a:t>Presentation of application partners use cases</a:t>
            </a:r>
            <a:br>
              <a:rPr lang="fr" sz="1500"/>
            </a:b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 b="1"/>
              <a:t>VECMA Hackathon from January 19 to 21</a:t>
            </a:r>
            <a:endParaRPr sz="1500" b="1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fr" sz="1500"/>
              <a:t>assist adoption of EasyVVUQ and VECMAtk for multi-model coupling and HPC execution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fr" sz="1500"/>
              <a:t>provide hands-on tutorials and partners to present the structure of their codes and UQ requirements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fr" sz="1500"/>
              <a:t>detailed description and registration: </a:t>
            </a:r>
            <a:r>
              <a:rPr lang="fr" sz="1500" u="sng">
                <a:solidFill>
                  <a:schemeClr val="hlink"/>
                </a:solidFill>
                <a:hlinkClick r:id="rId3"/>
              </a:rPr>
              <a:t>https://www.vecma.eu/vecma-toolkit-hackathon-19-22-january-2021/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500" b="1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56123" y="4836100"/>
            <a:ext cx="671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</a:t>
            </a:fld>
            <a:r>
              <a:rPr lang="fr"/>
              <a:t>/7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221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High-throughput UQ reporting</a:t>
            </a:r>
            <a:endParaRPr b="1" i="1"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11700" y="7377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 b="1"/>
              <a:t>Concise set of recommendations as to which UQ methodologies to develop</a:t>
            </a:r>
            <a:endParaRPr sz="1500" b="1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Char char="○"/>
            </a:pPr>
            <a:r>
              <a:rPr lang="fr" sz="1400">
                <a:solidFill>
                  <a:srgbClr val="666666"/>
                </a:solidFill>
              </a:rPr>
              <a:t>Establish standard use cases of Bout++ and Nektar++ simulations jointly with NEPTUNE partners</a:t>
            </a:r>
            <a:endParaRPr sz="1400">
              <a:solidFill>
                <a:srgbClr val="666666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fr" sz="1400">
                <a:solidFill>
                  <a:srgbClr val="666666"/>
                </a:solidFill>
              </a:rPr>
              <a:t>Perform UQ on the defined use cases using EasyVVUQ (VECMA) and MOGP (ATI) capabilities</a:t>
            </a:r>
            <a:br>
              <a:rPr lang="fr" sz="1300">
                <a:solidFill>
                  <a:schemeClr val="dk1"/>
                </a:solidFill>
              </a:rPr>
            </a:br>
            <a:endParaRPr sz="1600" b="1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 b="1"/>
              <a:t>Draw on VECMA expertise</a:t>
            </a:r>
            <a:endParaRPr sz="1500" b="1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fr" sz="1500"/>
              <a:t>open source and open development software</a:t>
            </a:r>
            <a:endParaRPr sz="15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fr" sz="14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D2.2: Report on advanced multiscale UQ algorithms, including intrusive approaches, and mapping thereof in UQPs and first results on V&amp;V.</a:t>
            </a:r>
            <a:endParaRPr sz="1400">
              <a:solidFill>
                <a:schemeClr val="dk1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fr" sz="1400">
                <a:solidFill>
                  <a:srgbClr val="666666"/>
                </a:solidFill>
              </a:rPr>
              <a:t>D2.1: Report on multiscale UQ algorithms based on non-intrusive MC and semi-intrusive MC and mapping thereof in UQPs</a:t>
            </a:r>
            <a:br>
              <a:rPr lang="fr" sz="1300">
                <a:solidFill>
                  <a:schemeClr val="dk1"/>
                </a:solidFill>
              </a:rPr>
            </a:br>
            <a:endParaRPr sz="1700" b="1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 b="1"/>
              <a:t>Involvement of David Coster and Jalal Lakhlili (Fusion, MPG-IPP), Wouter Edeling (UQ, CWI) and Eric Daub (MOR, ATI)</a:t>
            </a:r>
            <a:endParaRPr sz="1500" b="1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fr" sz="1500"/>
              <a:t>in particular during NEPTUNE UQ workshop (18/01) and VECMA hackathon (19-21/01)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500" b="1"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56123" y="4836100"/>
            <a:ext cx="671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4</a:t>
            </a:fld>
            <a:r>
              <a:rPr lang="fr"/>
              <a:t>/7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00" y="221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VECMAtk: a generic toolkit for (VV)UQ</a:t>
            </a:r>
            <a:endParaRPr b="1"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11700" y="7377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An actionable </a:t>
            </a:r>
            <a:r>
              <a:rPr lang="fr" sz="1500" b="1"/>
              <a:t>VVUQ</a:t>
            </a:r>
            <a:r>
              <a:rPr lang="fr" sz="1500"/>
              <a:t> toolkit for potential exascale </a:t>
            </a:r>
            <a:r>
              <a:rPr lang="fr" sz="1500" b="1"/>
              <a:t>multiscale, multi-model </a:t>
            </a:r>
            <a:r>
              <a:rPr lang="fr" sz="1500"/>
              <a:t>applications (VECMA)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fr" sz="1500"/>
              <a:t>identified UQ patterns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fr" sz="1500"/>
              <a:t>fully automated generation, management, and execution of UQ campaigns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 b="1"/>
              <a:t>EasyVVUQ</a:t>
            </a:r>
            <a:r>
              <a:rPr lang="fr" sz="1500"/>
              <a:t>: library for creating application-specific UQ procedures, called Campaigns.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 b="1"/>
              <a:t>FabSIM</a:t>
            </a:r>
            <a:r>
              <a:rPr lang="fr" sz="1500"/>
              <a:t>, </a:t>
            </a:r>
            <a:r>
              <a:rPr lang="fr" sz="1500" b="1"/>
              <a:t>MUSCLE3</a:t>
            </a:r>
            <a:r>
              <a:rPr lang="fr" sz="1500"/>
              <a:t> and </a:t>
            </a:r>
            <a:r>
              <a:rPr lang="fr" sz="1500" b="1"/>
              <a:t>QCG-Client/PJM</a:t>
            </a:r>
            <a:r>
              <a:rPr lang="fr" sz="1500"/>
              <a:t>: to ease data transfer and job submission onto multiple Tier-0/1 EU supercomputers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500" b="1"/>
          </a:p>
        </p:txBody>
      </p:sp>
      <p:sp>
        <p:nvSpPr>
          <p:cNvPr id="90" name="Google Shape;90;p17"/>
          <p:cNvSpPr txBox="1">
            <a:spLocks noGrp="1"/>
          </p:cNvSpPr>
          <p:nvPr>
            <p:ph type="sldNum" idx="12"/>
          </p:nvPr>
        </p:nvSpPr>
        <p:spPr>
          <a:xfrm>
            <a:off x="56123" y="4836100"/>
            <a:ext cx="671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5</a:t>
            </a:fld>
            <a:r>
              <a:rPr lang="fr"/>
              <a:t>/7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t="5774" b="11607"/>
          <a:stretch/>
        </p:blipFill>
        <p:spPr>
          <a:xfrm>
            <a:off x="1897714" y="2593080"/>
            <a:ext cx="5348576" cy="20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221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VECMAtk: a generic toolkit for (VV)UQ</a:t>
            </a:r>
            <a:endParaRPr b="1"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11700" y="737775"/>
            <a:ext cx="4413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examples of application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fr" sz="1500"/>
              <a:t>large-scale SA and UQ campaign driven </a:t>
            </a:r>
            <a:br>
              <a:rPr lang="fr" sz="1500"/>
            </a:br>
            <a:r>
              <a:rPr lang="fr" sz="1500"/>
              <a:t>EasyVVUQ adaptive sampling capabilities</a:t>
            </a:r>
            <a:endParaRPr sz="1500"/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Char char="■"/>
            </a:pPr>
            <a:r>
              <a:rPr lang="fr" sz="1500">
                <a:solidFill>
                  <a:srgbClr val="666666"/>
                </a:solidFill>
              </a:rPr>
              <a:t>BAC using NAMD</a:t>
            </a:r>
            <a:endParaRPr sz="1500">
              <a:solidFill>
                <a:srgbClr val="666666"/>
              </a:solidFill>
            </a:endParaRPr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fr" sz="1500"/>
              <a:t>CovidSim [1]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500" b="1"/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56123" y="4836100"/>
            <a:ext cx="671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6</a:t>
            </a:fld>
            <a:r>
              <a:rPr lang="fr"/>
              <a:t>/7</a:t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191250" y="4462800"/>
            <a:ext cx="87615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[1] Edeling, W., Coveney, P.V., et al. "Model uncertainty and decision making: Predicting the Impact of COVID-19 Using the CovidSim Epidemiological Code." (2020): https://www.researchsquare.com/article/rs-82122/v3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800" y="2243999"/>
            <a:ext cx="4081147" cy="2237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2397" y="438313"/>
            <a:ext cx="3572000" cy="3756463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/>
          <p:nvPr/>
        </p:nvSpPr>
        <p:spPr>
          <a:xfrm>
            <a:off x="2816425" y="1993739"/>
            <a:ext cx="517475" cy="285025"/>
          </a:xfrm>
          <a:custGeom>
            <a:avLst/>
            <a:gdLst/>
            <a:ahLst/>
            <a:cxnLst/>
            <a:rect l="l" t="t" r="r" b="b"/>
            <a:pathLst>
              <a:path w="20699" h="11401" extrusionOk="0">
                <a:moveTo>
                  <a:pt x="0" y="1355"/>
                </a:moveTo>
                <a:cubicBezTo>
                  <a:pt x="5183" y="779"/>
                  <a:pt x="10612" y="-822"/>
                  <a:pt x="15626" y="611"/>
                </a:cubicBezTo>
                <a:cubicBezTo>
                  <a:pt x="19369" y="1680"/>
                  <a:pt x="21832" y="7919"/>
                  <a:pt x="20091" y="11401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3" name="Google Shape;103;p18"/>
          <p:cNvSpPr/>
          <p:nvPr/>
        </p:nvSpPr>
        <p:spPr>
          <a:xfrm>
            <a:off x="3218175" y="1757900"/>
            <a:ext cx="1897425" cy="419525"/>
          </a:xfrm>
          <a:custGeom>
            <a:avLst/>
            <a:gdLst/>
            <a:ahLst/>
            <a:cxnLst/>
            <a:rect l="l" t="t" r="r" b="b"/>
            <a:pathLst>
              <a:path w="75897" h="16781" extrusionOk="0">
                <a:moveTo>
                  <a:pt x="0" y="0"/>
                </a:moveTo>
                <a:cubicBezTo>
                  <a:pt x="10337" y="0"/>
                  <a:pt x="16651" y="13599"/>
                  <a:pt x="26787" y="15626"/>
                </a:cubicBezTo>
                <a:cubicBezTo>
                  <a:pt x="43061" y="18881"/>
                  <a:pt x="61053" y="14863"/>
                  <a:pt x="75897" y="7441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11700" y="221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VECMAtk: a generic toolkit for (VV)UQ</a:t>
            </a:r>
            <a:endParaRPr b="1"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311700" y="7377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 b="1"/>
              <a:t>Coupling FabSim with MOGP in collaboration with Eric Daub from ATI</a:t>
            </a:r>
            <a:endParaRPr sz="1500" b="1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fr" sz="1500"/>
              <a:t>Uncertainty Quantification of Dynamic Earthquake Rupture Simulations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fr" sz="1500"/>
              <a:t>Tutorial: </a:t>
            </a:r>
            <a:r>
              <a:rPr lang="fr" sz="1500" u="sng">
                <a:solidFill>
                  <a:schemeClr val="hlink"/>
                </a:solidFill>
                <a:hlinkClick r:id="rId3"/>
              </a:rPr>
              <a:t>https://github.com/alan-turing-institute/fabmogp_paper</a:t>
            </a:r>
            <a:r>
              <a:rPr lang="fr" sz="1500"/>
              <a:t> 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500" b="1"/>
          </a:p>
        </p:txBody>
      </p:sp>
      <p:sp>
        <p:nvSpPr>
          <p:cNvPr id="110" name="Google Shape;110;p19"/>
          <p:cNvSpPr txBox="1">
            <a:spLocks noGrp="1"/>
          </p:cNvSpPr>
          <p:nvPr>
            <p:ph type="sldNum" idx="12"/>
          </p:nvPr>
        </p:nvSpPr>
        <p:spPr>
          <a:xfrm>
            <a:off x="56123" y="4836100"/>
            <a:ext cx="671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7</a:t>
            </a:fld>
            <a:r>
              <a:rPr lang="fr"/>
              <a:t>/7</a:t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8275" y="379175"/>
            <a:ext cx="2220225" cy="63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94676" y="1857725"/>
            <a:ext cx="5282452" cy="2776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564</Words>
  <Application>Microsoft Macintosh PowerPoint</Application>
  <PresentationFormat>On-screen Show (16:9)</PresentationFormat>
  <Paragraphs>58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Courier New</vt:lpstr>
      <vt:lpstr>Simple Light</vt:lpstr>
      <vt:lpstr>Study of Uncertainty Quantification Techniques for the NEPTUNE Project</vt:lpstr>
      <vt:lpstr>Proposed activities</vt:lpstr>
      <vt:lpstr>January UQ workshop and hackathon</vt:lpstr>
      <vt:lpstr>High-throughput UQ reporting</vt:lpstr>
      <vt:lpstr>VECMAtk: a generic toolkit for (VV)UQ</vt:lpstr>
      <vt:lpstr>VECMAtk: a generic toolkit for (VV)UQ</vt:lpstr>
      <vt:lpstr>VECMAtk: a generic toolkit for (VV)UQ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of Uncertainty Quantification Techniques for the NEPTUNE Project</dc:title>
  <cp:lastModifiedBy>Coveney, Peter</cp:lastModifiedBy>
  <cp:revision>2</cp:revision>
  <cp:lastPrinted>2021-01-14T08:40:11Z</cp:lastPrinted>
  <dcterms:modified xsi:type="dcterms:W3CDTF">2021-01-14T11:40:26Z</dcterms:modified>
</cp:coreProperties>
</file>