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3" r:id="rId2"/>
    <p:sldId id="264" r:id="rId3"/>
    <p:sldId id="265" r:id="rId4"/>
    <p:sldId id="268" r:id="rId5"/>
    <p:sldId id="272" r:id="rId6"/>
    <p:sldId id="270" r:id="rId7"/>
    <p:sldId id="269" r:id="rId8"/>
    <p:sldId id="271" r:id="rId9"/>
    <p:sldId id="267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1BF86-422C-9449-9F85-4D15E58D2690}" type="datetimeFigureOut">
              <a:rPr lang="en-US" smtClean="0"/>
              <a:t>3/23/22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6C435-4BFE-0A4E-87CE-DD4BBF79F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5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6C435-4BFE-0A4E-87CE-DD4BBF79FC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31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6C435-4BFE-0A4E-87CE-DD4BBF79FC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2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C20C-BFD0-594C-A448-D18BEE853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A555A-90F0-254A-9ED2-926ECFC24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70A81-F1B2-104A-8C19-ECABBC98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3134-3AE2-6D42-BDEC-0BF82FDC16BD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42DFC-0E59-8746-AA5D-6AE7C45B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29146-C399-AB42-8A70-5E82F4E5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EF62-37C7-C943-A273-E23BBCFB1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EA88-C577-0945-B0D9-D44C61E35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D0BEC-0FA5-C644-B98E-6AFB5A907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592BB-2041-D042-915F-2E5FF196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3134-3AE2-6D42-BDEC-0BF82FDC16BD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7B285-8AE4-B24F-A256-8415721B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6A8E1-EBDE-BF45-B93C-DC245DE6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EF62-37C7-C943-A273-E23BBCFB1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4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ECC1C-F909-6043-8C3B-03DCE8C28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F49A3-0071-7342-9724-EECC486D6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9C101-9167-E94F-8848-4DE91D71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3134-3AE2-6D42-BDEC-0BF82FDC16BD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97F70-6006-0745-A37D-181E8FF7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9FB59-219E-E04F-AB30-2141D4AB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EF62-37C7-C943-A273-E23BBCFB1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0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7681-B836-E34D-B48B-68587E7C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DF5F6-2AD9-8E44-BCCA-B0F4C7E64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CBCAC-857F-894A-8FB9-F57481E2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3134-3AE2-6D42-BDEC-0BF82FDC16BD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8842F-A628-EB41-B743-45F3A1CD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E2713-3BBA-324C-B692-F0F25589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EF62-37C7-C943-A273-E23BBCFB1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4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405C9-819F-F64E-B981-7689956F4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AEAD9-A323-374A-AB2A-5010E586F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95ABA-FC33-404D-9B5C-6692F981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3134-3AE2-6D42-BDEC-0BF82FDC16BD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DF4AA-CCEB-204A-B94A-38C7B809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3CDE7-61CE-8344-85F7-BB0174A1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EF62-37C7-C943-A273-E23BBCFB1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8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4374-245C-D94F-BF45-3AFAF08F9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32D1E-8A25-0147-81A7-F021EB0CD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33DE9-5370-C64D-9C98-EA0430E94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BA1FB-8D80-2F45-A4CE-F5912DC3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3134-3AE2-6D42-BDEC-0BF82FDC16BD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B3384-BCB9-964E-AB2F-E7218962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85920-2AEF-A147-93F8-E85F7BE73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EF62-37C7-C943-A273-E23BBCFB1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3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EC6F-E0BF-5542-BEF8-1176B17E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0DA4C-DFF4-2A4C-9579-BA38AD73E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1ABD0-E9FA-EB4D-B951-5049362C6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AE761-88BA-F948-8953-51B008A57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3738B-5AAC-AF4A-BB14-C2C270C31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63D84C-2DE4-A74A-AA9F-9BCA62B9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3134-3AE2-6D42-BDEC-0BF82FDC16BD}" type="datetimeFigureOut">
              <a:rPr lang="en-US" smtClean="0"/>
              <a:t>3/23/22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2BFF56-79F0-6949-827F-5922ADFE3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9FFCB6-84FA-644F-B600-B19B28CA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EF62-37C7-C943-A273-E23BBCFB1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5111-D134-A845-AA71-CE9C516F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26958-D188-DD4C-B0F9-FCDFF0985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3134-3AE2-6D42-BDEC-0BF82FDC16BD}" type="datetimeFigureOut">
              <a:rPr lang="en-US" smtClean="0"/>
              <a:t>3/23/22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C7F58-248A-C748-8D0A-CD196602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D90C2B-FF3D-5740-9CFE-BDA569A9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EF62-37C7-C943-A273-E23BBCFB1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8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BA63B-4909-D74F-A0F0-027222D1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3134-3AE2-6D42-BDEC-0BF82FDC16BD}" type="datetimeFigureOut">
              <a:rPr lang="en-US" smtClean="0"/>
              <a:t>3/23/22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9CD38-37ED-6B4C-9EDE-579A7BF2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B15F7-9E78-2E4E-A534-9F8FAF16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EF62-37C7-C943-A273-E23BBCFB1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9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6269-93DA-FC48-8BDF-A66A94FDE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462FC-35F5-3D48-A5F1-E127B5EF1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6A2BC-1277-624B-B500-6CE1436DD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14F0D-6FC5-BC4F-BE21-709E7A9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3134-3AE2-6D42-BDEC-0BF82FDC16BD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5FD0B-39C7-DE41-91E9-D86D6855A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F99C7-7F52-3D46-806E-CF541646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EF62-37C7-C943-A273-E23BBCFB1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1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8D5F-F322-BA48-86E5-98172769A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3650F2-4ADE-7B4F-8C5B-7E6FF58E5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5BF10-5C1C-0348-A235-70B79A53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68C01-ABCB-3D40-9728-76FD2256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3134-3AE2-6D42-BDEC-0BF82FDC16BD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F5B5E-F61C-FF4F-8E58-C5B3CCBB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DDE07-BB3D-3740-9FD4-8BC3EA28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EF62-37C7-C943-A273-E23BBCFB1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11E13-BC83-974B-8DE2-D3A5CCF3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6D04A-D505-B344-9D76-EDAE66DAE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B06DD-1CC8-064D-856C-1C02C6EB6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33134-3AE2-6D42-BDEC-0BF82FDC16BD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11D25-ACF8-4440-8B53-4DB617EA7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3C0EF-997B-4544-A36F-CB0C5DE32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EF62-37C7-C943-A273-E23BBCFB1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qcg-pilotjob.readthedocs.io/en/latest/" TargetMode="External"/><Relationship Id="rId2" Type="http://schemas.openxmlformats.org/officeDocument/2006/relationships/hyperlink" Target="https://docs.dask.org/en/stab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library/concurrent.future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38469E7-C823-6B4E-A70D-BA922D6895A8}"/>
              </a:ext>
            </a:extLst>
          </p:cNvPr>
          <p:cNvSpPr/>
          <p:nvPr/>
        </p:nvSpPr>
        <p:spPr>
          <a:xfrm>
            <a:off x="1277234" y="2579357"/>
            <a:ext cx="7022307" cy="8945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222601-B543-3B48-B602-F0680DBB762D}"/>
              </a:ext>
            </a:extLst>
          </p:cNvPr>
          <p:cNvSpPr txBox="1"/>
          <p:nvPr/>
        </p:nvSpPr>
        <p:spPr>
          <a:xfrm>
            <a:off x="0" y="459210"/>
            <a:ext cx="41862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Convection 2D</a:t>
            </a:r>
            <a:endParaRPr lang="en-GB" sz="4400" b="1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86299E-1BA2-1741-BBC9-4853E8473562}"/>
              </a:ext>
            </a:extLst>
          </p:cNvPr>
          <p:cNvSpPr txBox="1"/>
          <p:nvPr/>
        </p:nvSpPr>
        <p:spPr>
          <a:xfrm>
            <a:off x="1359693" y="2828836"/>
            <a:ext cx="10684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['F1-press_L', '</a:t>
            </a:r>
            <a:r>
              <a:rPr lang="en-US" dirty="0">
                <a:solidFill>
                  <a:srgbClr val="FF0000"/>
                </a:solidFill>
              </a:rPr>
              <a:t>F1-visc_L</a:t>
            </a:r>
            <a:r>
              <a:rPr lang="en-US" dirty="0"/>
              <a:t>', 'F1-total_L', 'F2-press_L', 'F2-visc_L', 'F2-total_L’]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5BC557A-C4FD-DA4F-A7CD-D6F4C8969B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5605" y="1523159"/>
            <a:ext cx="1048597" cy="45958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7EE9E845-C291-D64D-B424-EEBE148C0F80}"/>
              </a:ext>
            </a:extLst>
          </p:cNvPr>
          <p:cNvCxnSpPr>
            <a:cxnSpLocks/>
          </p:cNvCxnSpPr>
          <p:nvPr/>
        </p:nvCxnSpPr>
        <p:spPr>
          <a:xfrm rot="16200000" flipH="1">
            <a:off x="-691157" y="2689115"/>
            <a:ext cx="3542107" cy="359567"/>
          </a:xfrm>
          <a:prstGeom prst="bentConnector3">
            <a:avLst>
              <a:gd name="adj1" fmla="val 9880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B01E97A-ED3E-EB45-B504-B32673D0D593}"/>
              </a:ext>
            </a:extLst>
          </p:cNvPr>
          <p:cNvSpPr txBox="1"/>
          <p:nvPr/>
        </p:nvSpPr>
        <p:spPr>
          <a:xfrm>
            <a:off x="8823366" y="659264"/>
            <a:ext cx="1781299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Sobol method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endParaRPr lang="en-US" dirty="0"/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0A096F19-06C2-5B4F-8966-EA845FA17AD7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7540831" y="1028596"/>
            <a:ext cx="2173185" cy="17146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79012F8-4463-9C45-9E4E-7D251C709C1D}"/>
              </a:ext>
            </a:extLst>
          </p:cNvPr>
          <p:cNvSpPr txBox="1"/>
          <p:nvPr/>
        </p:nvSpPr>
        <p:spPr>
          <a:xfrm>
            <a:off x="7347066" y="1565159"/>
            <a:ext cx="25607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selected model outputs</a:t>
            </a:r>
            <a:endParaRPr 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AE5D18-904A-0948-8145-CD42118C93F6}"/>
              </a:ext>
            </a:extLst>
          </p:cNvPr>
          <p:cNvSpPr txBox="1"/>
          <p:nvPr/>
        </p:nvSpPr>
        <p:spPr>
          <a:xfrm>
            <a:off x="7862355" y="239928"/>
            <a:ext cx="3703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Variance-based sensitivity analysis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A6BBF2-B018-E84F-821B-36AECDD8018C}"/>
              </a:ext>
            </a:extLst>
          </p:cNvPr>
          <p:cNvSpPr txBox="1"/>
          <p:nvPr/>
        </p:nvSpPr>
        <p:spPr>
          <a:xfrm>
            <a:off x="3744097" y="66920"/>
            <a:ext cx="3012964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EasyVVUQ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</a:rPr>
              <a:t>+FabNEPTUNE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38A374-E054-574B-B8E9-EA3A316AE861}"/>
              </a:ext>
            </a:extLst>
          </p:cNvPr>
          <p:cNvSpPr txBox="1"/>
          <p:nvPr/>
        </p:nvSpPr>
        <p:spPr>
          <a:xfrm>
            <a:off x="1359692" y="2084055"/>
            <a:ext cx="4447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effectLst/>
                <a:latin typeface="Helvetica" pitchFamily="2" charset="0"/>
              </a:rPr>
              <a:t>Aero Forces (</a:t>
            </a:r>
            <a:r>
              <a:rPr lang="en-GB" dirty="0"/>
              <a:t>left hot, Boundary regions</a:t>
            </a:r>
            <a:r>
              <a:rPr lang="en-GB" b="1" dirty="0">
                <a:solidFill>
                  <a:srgbClr val="000000"/>
                </a:solidFill>
                <a:effectLst/>
                <a:latin typeface="Helvetica" pitchFamily="2" charset="0"/>
              </a:rPr>
              <a:t>)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8D5170-E14B-1A4D-91E4-45DAE9CB6B8D}"/>
              </a:ext>
            </a:extLst>
          </p:cNvPr>
          <p:cNvSpPr txBox="1"/>
          <p:nvPr/>
        </p:nvSpPr>
        <p:spPr>
          <a:xfrm>
            <a:off x="1294486" y="4432259"/>
            <a:ext cx="4643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effectLst/>
                <a:latin typeface="Helvetica" pitchFamily="2" charset="0"/>
              </a:rPr>
              <a:t>Aero Forces (</a:t>
            </a:r>
            <a:r>
              <a:rPr lang="en-GB" dirty="0"/>
              <a:t>right cold, Boundary regions</a:t>
            </a:r>
            <a:r>
              <a:rPr lang="en-GB" b="1" dirty="0">
                <a:solidFill>
                  <a:srgbClr val="000000"/>
                </a:solidFill>
                <a:effectLst/>
                <a:latin typeface="Helvetica" pitchFamily="2" charset="0"/>
              </a:rPr>
              <a:t>) 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D1C9F1E-1A6A-1443-B139-D0A5AF3ED12C}"/>
              </a:ext>
            </a:extLst>
          </p:cNvPr>
          <p:cNvSpPr/>
          <p:nvPr/>
        </p:nvSpPr>
        <p:spPr>
          <a:xfrm>
            <a:off x="1409699" y="5044357"/>
            <a:ext cx="7022307" cy="8945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6C88B1-D8F7-A145-A480-9EDB007B2A6E}"/>
              </a:ext>
            </a:extLst>
          </p:cNvPr>
          <p:cNvSpPr txBox="1"/>
          <p:nvPr/>
        </p:nvSpPr>
        <p:spPr>
          <a:xfrm>
            <a:off x="1459706" y="5301334"/>
            <a:ext cx="7022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['F1-pres_R', '</a:t>
            </a:r>
            <a:r>
              <a:rPr lang="en-US" dirty="0">
                <a:solidFill>
                  <a:srgbClr val="FF0000"/>
                </a:solidFill>
              </a:rPr>
              <a:t>F1-visc_R</a:t>
            </a:r>
            <a:r>
              <a:rPr lang="en-US" dirty="0"/>
              <a:t>', 'F1-total_R', 'F2-press_R', 'F2-visc_R', 'F2total_R']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931917B-B71F-954A-9262-7C2D0BE8A297}"/>
              </a:ext>
            </a:extLst>
          </p:cNvPr>
          <p:cNvCxnSpPr>
            <a:cxnSpLocks/>
            <a:stCxn id="23" idx="7"/>
            <a:endCxn id="17" idx="2"/>
          </p:cNvCxnSpPr>
          <p:nvPr/>
        </p:nvCxnSpPr>
        <p:spPr>
          <a:xfrm rot="5400000" flipH="1" flipV="1">
            <a:off x="6485431" y="1946779"/>
            <a:ext cx="4146767" cy="23104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630E04-84BD-EC4E-8262-F247E328A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566" y="3394775"/>
            <a:ext cx="4038600" cy="16383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8761F4F-A4BD-0443-8C00-65E0125D4DB5}"/>
              </a:ext>
            </a:extLst>
          </p:cNvPr>
          <p:cNvSpPr txBox="1"/>
          <p:nvPr/>
        </p:nvSpPr>
        <p:spPr>
          <a:xfrm>
            <a:off x="8807672" y="5152782"/>
            <a:ext cx="32366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System of equations describing vertical natural convection is, for fluid velocity u, temperature T and pressure p</a:t>
            </a:r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C6527EB-0694-AC43-974B-5F4A31A75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60154"/>
            <a:ext cx="983113" cy="111920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155CC3D-1477-3142-A206-D1729FE806E6}"/>
              </a:ext>
            </a:extLst>
          </p:cNvPr>
          <p:cNvSpPr txBox="1"/>
          <p:nvPr/>
        </p:nvSpPr>
        <p:spPr>
          <a:xfrm>
            <a:off x="900112" y="1101811"/>
            <a:ext cx="62226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MR10"/>
              </a:rPr>
              <a:t>[C</a:t>
            </a:r>
            <a:r>
              <a:rPr lang="en-GB" sz="1800" dirty="0">
                <a:effectLst/>
                <a:latin typeface="CMR10"/>
              </a:rPr>
              <a:t>onvection is triggered by maintaining a constant temperature difference across the space between the two largest faces] </a:t>
            </a:r>
            <a:endParaRPr lang="en-GB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8119BB-ED9E-FC43-9E3B-E09EDC99E586}"/>
              </a:ext>
            </a:extLst>
          </p:cNvPr>
          <p:cNvSpPr txBox="1"/>
          <p:nvPr/>
        </p:nvSpPr>
        <p:spPr>
          <a:xfrm rot="16200000">
            <a:off x="-1036733" y="2698031"/>
            <a:ext cx="35555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Output values of aerodynamic forces during time-stepping</a:t>
            </a:r>
          </a:p>
        </p:txBody>
      </p:sp>
    </p:spTree>
    <p:extLst>
      <p:ext uri="{BB962C8B-B14F-4D97-AF65-F5344CB8AC3E}">
        <p14:creationId xmlns:p14="http://schemas.microsoft.com/office/powerpoint/2010/main" val="2690285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D706315-838D-E344-9974-C6DD5C5B63A9}"/>
              </a:ext>
            </a:extLst>
          </p:cNvPr>
          <p:cNvSpPr txBox="1"/>
          <p:nvPr/>
        </p:nvSpPr>
        <p:spPr>
          <a:xfrm>
            <a:off x="2977641" y="38863"/>
            <a:ext cx="77457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cs typeface="Arial" panose="020B0604020202020204" pitchFamily="34" charset="0"/>
              </a:rPr>
              <a:t>What can </a:t>
            </a:r>
            <a:r>
              <a:rPr lang="en-GB" sz="4000" b="1" dirty="0" err="1">
                <a:solidFill>
                  <a:srgbClr val="000000"/>
                </a:solidFill>
                <a:cs typeface="Arial" panose="020B0604020202020204" pitchFamily="34" charset="0"/>
              </a:rPr>
              <a:t>Fab</a:t>
            </a:r>
            <a:r>
              <a:rPr lang="en-GB" sz="4000" b="1" dirty="0" err="1"/>
              <a:t>Neptune</a:t>
            </a:r>
            <a:r>
              <a:rPr lang="en-GB" sz="4000" b="1" dirty="0">
                <a:solidFill>
                  <a:srgbClr val="000000"/>
                </a:solidFill>
                <a:cs typeface="Arial" panose="020B0604020202020204" pitchFamily="34" charset="0"/>
              </a:rPr>
              <a:t> do</a:t>
            </a:r>
            <a:r>
              <a:rPr lang="en-GB" sz="4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endParaRPr lang="en-GB" sz="44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75AD3B-8199-9040-BB66-C80FD64F4F2B}"/>
              </a:ext>
            </a:extLst>
          </p:cNvPr>
          <p:cNvSpPr txBox="1"/>
          <p:nvPr/>
        </p:nvSpPr>
        <p:spPr>
          <a:xfrm>
            <a:off x="225631" y="1090429"/>
            <a:ext cx="12765974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GB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Simple </a:t>
            </a:r>
            <a:r>
              <a:rPr lang="en-GB" b="1" dirty="0"/>
              <a:t>Neptune</a:t>
            </a:r>
            <a:r>
              <a:rPr lang="en-GB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simulation: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        - fabsim machine  </a:t>
            </a:r>
            <a:r>
              <a:rPr lang="en-GB" b="1" dirty="0" err="1"/>
              <a:t>Neptune</a:t>
            </a:r>
            <a:r>
              <a:rPr lang="en-GB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GB" b="1" dirty="0" err="1"/>
              <a:t>Neptune</a:t>
            </a:r>
            <a:r>
              <a:rPr lang="en-GB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_test</a:t>
            </a:r>
            <a:r>
              <a:rPr lang="en-GB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pPr marL="285750" indent="-285750">
              <a:buFont typeface="Wingdings" pitchFamily="2" charset="2"/>
              <a:buChar char="Ø"/>
            </a:pPr>
            <a:endParaRPr lang="en-GB" sz="16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Ensemble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1" dirty="0"/>
              <a:t>Neptune</a:t>
            </a:r>
            <a:r>
              <a:rPr lang="en-GB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 (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input script with different topology</a:t>
            </a:r>
            <a:r>
              <a:rPr lang="en-GB" sz="16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-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fabsim machine </a:t>
            </a:r>
            <a:r>
              <a:rPr lang="en-GB" b="1" dirty="0" err="1"/>
              <a:t>Neptune</a:t>
            </a:r>
            <a:r>
              <a:rPr lang="en-GB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_ensemble:</a:t>
            </a:r>
            <a:r>
              <a:rPr lang="en-GB" b="1" dirty="0" err="1"/>
              <a:t>Neptune</a:t>
            </a:r>
            <a:r>
              <a:rPr lang="en-GB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_ensemble_example</a:t>
            </a:r>
            <a:r>
              <a:rPr lang="en-GB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pPr marL="285750" indent="-285750">
              <a:buFont typeface="Wingdings" pitchFamily="2" charset="2"/>
              <a:buChar char="Ø"/>
            </a:pP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EasyVVUQ + </a:t>
            </a:r>
            <a:r>
              <a:rPr lang="en-GB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Fab</a:t>
            </a:r>
            <a:r>
              <a:rPr lang="en-GB" sz="1600" b="1" dirty="0" err="1"/>
              <a:t>Neptune</a:t>
            </a:r>
            <a:r>
              <a:rPr lang="en-GB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simulation:</a:t>
            </a:r>
          </a:p>
          <a:p>
            <a:endParaRPr lang="en-GB" sz="16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- Using </a:t>
            </a:r>
            <a:r>
              <a:rPr lang="en-GB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Dask</a:t>
            </a:r>
            <a:r>
              <a:rPr lang="en-GB" sz="16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Dynamic task scheduling optimized </a:t>
            </a:r>
            <a:r>
              <a:rPr lang="en-GB" sz="1600" i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for parallel computing 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          (</a:t>
            </a:r>
            <a:r>
              <a:rPr lang="en-GB" sz="16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https://docs.dask.org/en/stable/</a:t>
            </a:r>
            <a:r>
              <a:rPr lang="en-GB" sz="16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GB"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- </a:t>
            </a:r>
            <a:r>
              <a:rPr lang="en-GB" sz="16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fabsim</a:t>
            </a:r>
            <a:r>
              <a:rPr lang="en-GB"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en-GB"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/>
              <a:t>Neptune</a:t>
            </a:r>
            <a:r>
              <a:rPr lang="en-GB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_init_run_analyse_campaign:fab</a:t>
            </a:r>
            <a:r>
              <a:rPr lang="en-GB" b="1" dirty="0" err="1"/>
              <a:t>Neptune</a:t>
            </a:r>
            <a:r>
              <a:rPr lang="en-GB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_easyvvuq_InRuAn</a:t>
            </a:r>
            <a:r>
              <a:rPr lang="en-GB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*_</a:t>
            </a:r>
            <a:r>
              <a:rPr lang="en-GB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dask</a:t>
            </a:r>
            <a:endParaRPr lang="en-GB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 b="1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- Using </a:t>
            </a:r>
            <a:r>
              <a:rPr lang="en-GB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QCG-</a:t>
            </a:r>
            <a:r>
              <a:rPr lang="en-GB" sz="16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PilotJob</a:t>
            </a:r>
            <a:r>
              <a:rPr lang="en-GB" sz="16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Dynamic execution of many tasks inside a single allocation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          (</a:t>
            </a:r>
            <a:r>
              <a:rPr lang="en-GB" sz="1600" dirty="0">
                <a:solidFill>
                  <a:srgbClr val="0563C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https://qcg-pilotjob.readthedocs.io/en/latest</a:t>
            </a:r>
            <a:r>
              <a:rPr lang="en-GB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GB" sz="16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GB"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GB" sz="16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fabsim</a:t>
            </a:r>
            <a:r>
              <a:rPr lang="en-GB"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en-GB"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/>
              <a:t>Neptune</a:t>
            </a:r>
            <a:r>
              <a:rPr lang="en-GB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_init_run_analyse_campaign:fab</a:t>
            </a:r>
            <a:r>
              <a:rPr lang="en-GB" b="1" dirty="0" err="1"/>
              <a:t>Neptune</a:t>
            </a:r>
            <a:r>
              <a:rPr lang="en-GB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_easyvvuq_InRuAn</a:t>
            </a:r>
            <a:r>
              <a:rPr lang="en-GB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*_QCGPJ</a:t>
            </a:r>
          </a:p>
          <a:p>
            <a:endParaRPr lang="en-GB" sz="16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- Using </a:t>
            </a:r>
            <a:r>
              <a:rPr lang="en-GB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ThreadPoolExecutor</a:t>
            </a:r>
            <a:r>
              <a:rPr lang="en-GB" sz="16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Dynamic execution of each submitted task using one of possibly several pooled threads       </a:t>
            </a:r>
          </a:p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600" dirty="0">
                <a:solidFill>
                  <a:srgbClr val="0563C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https://docs.python.org/3/library/concurrent.futures.</a:t>
            </a:r>
            <a:r>
              <a:rPr lang="en-GB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GB" sz="16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GB"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GB" sz="16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fabsim</a:t>
            </a:r>
            <a:r>
              <a:rPr lang="en-GB"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en-GB"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/>
              <a:t>Neptune</a:t>
            </a:r>
            <a:r>
              <a:rPr lang="en-GB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_init_run_analyse_campaign:fab</a:t>
            </a:r>
            <a:r>
              <a:rPr lang="en-GB" b="1" dirty="0" err="1"/>
              <a:t>Neptune</a:t>
            </a:r>
            <a:r>
              <a:rPr lang="en-GB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_easyvvuq_InRuAn</a:t>
            </a:r>
            <a:r>
              <a:rPr lang="en-GB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*_ThreadPoolExecutor</a:t>
            </a:r>
          </a:p>
          <a:p>
            <a:endParaRPr lang="en-GB" dirty="0">
              <a:solidFill>
                <a:srgbClr val="404040"/>
              </a:solidFill>
              <a:latin typeface="Lato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C21838-1A17-BB46-BCB4-700B164A3779}"/>
              </a:ext>
            </a:extLst>
          </p:cNvPr>
          <p:cNvSpPr txBox="1"/>
          <p:nvPr/>
        </p:nvSpPr>
        <p:spPr>
          <a:xfrm>
            <a:off x="8888681" y="6449805"/>
            <a:ext cx="3295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Machine (Localhost or remote)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05809-26B6-C44B-9DBE-FD5E9CABAAB8}"/>
              </a:ext>
            </a:extLst>
          </p:cNvPr>
          <p:cNvSpPr txBox="1"/>
          <p:nvPr/>
        </p:nvSpPr>
        <p:spPr>
          <a:xfrm>
            <a:off x="225630" y="6322631"/>
            <a:ext cx="7825839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EasyVVUQ + </a:t>
            </a:r>
            <a:r>
              <a:rPr lang="en-GB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easysurrogate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GB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Fab</a:t>
            </a:r>
            <a:r>
              <a:rPr lang="en-GB" sz="1800" b="1" dirty="0" err="1"/>
              <a:t>Neptune</a:t>
            </a:r>
            <a:r>
              <a:rPr lang="en-GB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 </a:t>
            </a:r>
            <a:r>
              <a:rPr lang="en-GB" sz="18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 </a:t>
            </a:r>
            <a:r>
              <a:rPr lang="en-GB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current activity</a:t>
            </a:r>
            <a:endParaRPr lang="en-GB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70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F05A3F9-4006-744C-A318-B94FE780C042}"/>
              </a:ext>
            </a:extLst>
          </p:cNvPr>
          <p:cNvSpPr/>
          <p:nvPr/>
        </p:nvSpPr>
        <p:spPr>
          <a:xfrm>
            <a:off x="4401789" y="5866410"/>
            <a:ext cx="2040559" cy="4822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814BA5-A243-5940-939B-71CDB0F129E2}"/>
              </a:ext>
            </a:extLst>
          </p:cNvPr>
          <p:cNvSpPr/>
          <p:nvPr/>
        </p:nvSpPr>
        <p:spPr>
          <a:xfrm>
            <a:off x="4043610" y="4275770"/>
            <a:ext cx="884279" cy="38001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38469E7-C823-6B4E-A70D-BA922D6895A8}"/>
              </a:ext>
            </a:extLst>
          </p:cNvPr>
          <p:cNvSpPr/>
          <p:nvPr/>
        </p:nvSpPr>
        <p:spPr>
          <a:xfrm>
            <a:off x="4014445" y="4537554"/>
            <a:ext cx="735685" cy="38001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222601-B543-3B48-B602-F0680DBB762D}"/>
              </a:ext>
            </a:extLst>
          </p:cNvPr>
          <p:cNvSpPr txBox="1"/>
          <p:nvPr/>
        </p:nvSpPr>
        <p:spPr>
          <a:xfrm>
            <a:off x="0" y="205192"/>
            <a:ext cx="4252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Convection 2D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5BC557A-C4FD-DA4F-A7CD-D6F4C8969B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4432" y="1321985"/>
            <a:ext cx="1433317" cy="477205"/>
          </a:xfrm>
          <a:prstGeom prst="bentConnector3">
            <a:avLst>
              <a:gd name="adj1" fmla="val 10136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B01E97A-ED3E-EB45-B504-B32673D0D593}"/>
              </a:ext>
            </a:extLst>
          </p:cNvPr>
          <p:cNvSpPr txBox="1"/>
          <p:nvPr/>
        </p:nvSpPr>
        <p:spPr>
          <a:xfrm>
            <a:off x="8823366" y="659264"/>
            <a:ext cx="1781299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Sobol method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endParaRPr lang="en-US" dirty="0"/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0A096F19-06C2-5B4F-8966-EA845FA17AD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64271" y="1906673"/>
            <a:ext cx="5027820" cy="3271667"/>
          </a:xfrm>
          <a:prstGeom prst="curvedConnector3">
            <a:avLst>
              <a:gd name="adj1" fmla="val 1669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79012F8-4463-9C45-9E4E-7D251C709C1D}"/>
              </a:ext>
            </a:extLst>
          </p:cNvPr>
          <p:cNvSpPr txBox="1"/>
          <p:nvPr/>
        </p:nvSpPr>
        <p:spPr>
          <a:xfrm>
            <a:off x="6192472" y="1090151"/>
            <a:ext cx="26336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Selected  model inputs</a:t>
            </a:r>
            <a:endParaRPr lang="en-US" sz="1400" b="1" dirty="0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195951B3-C510-9D41-A7C9-5E83C36EEDED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4750130" y="1028596"/>
            <a:ext cx="4963886" cy="374528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741FDF9-9A33-EA46-9736-FD96AFA30B47}"/>
              </a:ext>
            </a:extLst>
          </p:cNvPr>
          <p:cNvCxnSpPr>
            <a:cxnSpLocks/>
          </p:cNvCxnSpPr>
          <p:nvPr/>
        </p:nvCxnSpPr>
        <p:spPr>
          <a:xfrm flipV="1">
            <a:off x="4927889" y="1036362"/>
            <a:ext cx="4786126" cy="32933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B6CC00F-9BC6-CE4C-948D-A20DE090800F}"/>
              </a:ext>
            </a:extLst>
          </p:cNvPr>
          <p:cNvSpPr txBox="1"/>
          <p:nvPr/>
        </p:nvSpPr>
        <p:spPr>
          <a:xfrm>
            <a:off x="1660909" y="1236417"/>
            <a:ext cx="622267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&lt;?xml version="1.0" encoding="utf-8" ?&gt;</a:t>
            </a:r>
          </a:p>
          <a:p>
            <a:r>
              <a:rPr lang="en-US" dirty="0"/>
              <a:t>&lt;NEKTAR&gt;</a:t>
            </a:r>
          </a:p>
          <a:p>
            <a:r>
              <a:rPr lang="en-US" dirty="0"/>
              <a:t>    &lt;EXPANSIONS&gt;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&lt;/GLOBALSYSSOLNINFO&gt;</a:t>
            </a:r>
          </a:p>
          <a:p>
            <a:r>
              <a:rPr lang="en-US" dirty="0"/>
              <a:t>        &lt;PARAMETERS&gt;</a:t>
            </a:r>
          </a:p>
          <a:p>
            <a:r>
              <a:rPr lang="en-US" dirty="0"/>
              <a:t>            &lt;P&gt; </a:t>
            </a:r>
            <a:r>
              <a:rPr lang="en-US" dirty="0" err="1"/>
              <a:t>TimeStep</a:t>
            </a:r>
            <a:r>
              <a:rPr lang="en-US" dirty="0"/>
              <a:t>        = 0.01                 &lt;/P&gt;</a:t>
            </a:r>
          </a:p>
          <a:p>
            <a:r>
              <a:rPr lang="en-US" dirty="0"/>
              <a:t>            &lt;P&gt; </a:t>
            </a:r>
            <a:r>
              <a:rPr lang="en-US" dirty="0" err="1"/>
              <a:t>T_Final</a:t>
            </a:r>
            <a:r>
              <a:rPr lang="en-US" dirty="0"/>
              <a:t>         = 1.0                  &lt;/P&gt;</a:t>
            </a:r>
          </a:p>
          <a:p>
            <a:r>
              <a:rPr lang="en-US" dirty="0"/>
              <a:t>            &lt;P&gt; </a:t>
            </a:r>
            <a:r>
              <a:rPr lang="en-US" dirty="0" err="1"/>
              <a:t>NumSteps</a:t>
            </a:r>
            <a:r>
              <a:rPr lang="en-US" dirty="0"/>
              <a:t>        = </a:t>
            </a:r>
            <a:r>
              <a:rPr lang="en-US" dirty="0" err="1"/>
              <a:t>T_Final</a:t>
            </a:r>
            <a:r>
              <a:rPr lang="en-US" dirty="0"/>
              <a:t>/</a:t>
            </a:r>
            <a:r>
              <a:rPr lang="en-US" dirty="0" err="1"/>
              <a:t>TimeStep</a:t>
            </a:r>
            <a:r>
              <a:rPr lang="en-US" dirty="0"/>
              <a:t>     &lt;/P&gt;</a:t>
            </a:r>
          </a:p>
          <a:p>
            <a:r>
              <a:rPr lang="en-US" dirty="0"/>
              <a:t>            &lt;P&gt; </a:t>
            </a:r>
            <a:r>
              <a:rPr lang="en-US" dirty="0" err="1"/>
              <a:t>IO_infoSteps</a:t>
            </a:r>
            <a:r>
              <a:rPr lang="en-US" dirty="0"/>
              <a:t>    = 10                   &lt;/P&gt;</a:t>
            </a:r>
          </a:p>
          <a:p>
            <a:r>
              <a:rPr lang="en-US" dirty="0"/>
              <a:t>            &lt;P&gt; Ra              = ${Rayleigh}E2                &lt;/P&gt;</a:t>
            </a:r>
          </a:p>
          <a:p>
            <a:r>
              <a:rPr lang="en-US" dirty="0"/>
              <a:t>            &lt;P&gt; </a:t>
            </a:r>
            <a:r>
              <a:rPr lang="en-US" dirty="0" err="1"/>
              <a:t>Pr</a:t>
            </a:r>
            <a:r>
              <a:rPr lang="en-US" dirty="0"/>
              <a:t>              = ${Prandtl}                  &lt;/P&gt;</a:t>
            </a:r>
          </a:p>
          <a:p>
            <a:r>
              <a:rPr lang="en-US" dirty="0"/>
              <a:t>            &lt;P&gt; </a:t>
            </a:r>
            <a:r>
              <a:rPr lang="en-US" dirty="0" err="1"/>
              <a:t>Kinvis</a:t>
            </a:r>
            <a:r>
              <a:rPr lang="en-US" dirty="0"/>
              <a:t>          = </a:t>
            </a:r>
            <a:r>
              <a:rPr lang="en-US" dirty="0" err="1"/>
              <a:t>Pr</a:t>
            </a:r>
            <a:r>
              <a:rPr lang="en-US" dirty="0"/>
              <a:t>                   &lt;/P&gt;</a:t>
            </a:r>
          </a:p>
          <a:p>
            <a:r>
              <a:rPr lang="en-US" dirty="0"/>
              <a:t>        &lt;/PARAMETERS&gt;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        &lt;FUNCTION NAME="</a:t>
            </a:r>
            <a:r>
              <a:rPr lang="en-US" dirty="0" err="1"/>
              <a:t>DiffusionCoefficient</a:t>
            </a:r>
            <a:r>
              <a:rPr lang="en-US" dirty="0"/>
              <a:t>"&gt;</a:t>
            </a:r>
          </a:p>
          <a:p>
            <a:r>
              <a:rPr lang="en-US" dirty="0"/>
              <a:t>            &lt;E VAR="T" VALUE="${</a:t>
            </a:r>
            <a:r>
              <a:rPr lang="en-US" dirty="0" err="1"/>
              <a:t>DiffusionCoefficient</a:t>
            </a:r>
            <a:r>
              <a:rPr lang="en-US" dirty="0"/>
              <a:t>}" /&gt;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&lt;/NEKTAR&gt;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4CFE5A-07E4-F14E-B268-615DACAB0A2F}"/>
              </a:ext>
            </a:extLst>
          </p:cNvPr>
          <p:cNvSpPr txBox="1"/>
          <p:nvPr/>
        </p:nvSpPr>
        <p:spPr>
          <a:xfrm>
            <a:off x="10090719" y="1328745"/>
            <a:ext cx="1851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Rayleigh number: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8FDD5F-C506-7C43-A900-7F4F448936DA}"/>
              </a:ext>
            </a:extLst>
          </p:cNvPr>
          <p:cNvSpPr txBox="1"/>
          <p:nvPr/>
        </p:nvSpPr>
        <p:spPr>
          <a:xfrm>
            <a:off x="10100272" y="3254597"/>
            <a:ext cx="1779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Prandtl number: 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DE6443-23BE-364B-B71C-71E19631926D}"/>
              </a:ext>
            </a:extLst>
          </p:cNvPr>
          <p:cNvSpPr txBox="1"/>
          <p:nvPr/>
        </p:nvSpPr>
        <p:spPr>
          <a:xfrm>
            <a:off x="10134692" y="4861687"/>
            <a:ext cx="1888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Nusselt number:</a:t>
            </a:r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69BB36F-0708-7245-9812-11611011D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92" y="2533215"/>
            <a:ext cx="1397000" cy="6096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5212E4B-3F46-614F-96BB-59434746A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815" y="4172856"/>
            <a:ext cx="711200" cy="5969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08DDD72-8A29-374D-B441-61C2D21E5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0" y="6064183"/>
            <a:ext cx="3683000" cy="7620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A623B8F-A38D-9B4F-B294-6433B874740B}"/>
              </a:ext>
            </a:extLst>
          </p:cNvPr>
          <p:cNvSpPr txBox="1"/>
          <p:nvPr/>
        </p:nvSpPr>
        <p:spPr>
          <a:xfrm>
            <a:off x="10064691" y="1602879"/>
            <a:ext cx="23275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CMR10"/>
              </a:rPr>
              <a:t>(proportional to the applied temperature difference) </a:t>
            </a:r>
            <a:endParaRPr lang="en-GB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4712EC-22C7-344E-BDF7-68FEFECEEEB2}"/>
              </a:ext>
            </a:extLst>
          </p:cNvPr>
          <p:cNvSpPr txBox="1"/>
          <p:nvPr/>
        </p:nvSpPr>
        <p:spPr>
          <a:xfrm>
            <a:off x="10064691" y="3542506"/>
            <a:ext cx="23275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CMR10"/>
              </a:rPr>
              <a:t>(fixed by the choice </a:t>
            </a:r>
          </a:p>
          <a:p>
            <a:r>
              <a:rPr lang="en-GB" sz="1800" dirty="0">
                <a:effectLst/>
                <a:latin typeface="CMR10"/>
              </a:rPr>
              <a:t>of fluid in the tank) </a:t>
            </a:r>
            <a:endParaRPr lang="en-GB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F64CFE5-5C96-2048-83C3-23C7C53FB4B8}"/>
              </a:ext>
            </a:extLst>
          </p:cNvPr>
          <p:cNvSpPr txBox="1"/>
          <p:nvPr/>
        </p:nvSpPr>
        <p:spPr>
          <a:xfrm>
            <a:off x="8489843" y="5130222"/>
            <a:ext cx="37021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CMR10"/>
              </a:rPr>
              <a:t>amount of heat transfer, </a:t>
            </a:r>
            <a:r>
              <a:rPr lang="en-GB" dirty="0"/>
              <a:t>mean of the integrals of the heat flux on the heated / cooled boundaries </a:t>
            </a:r>
          </a:p>
          <a:p>
            <a:r>
              <a:rPr lang="en-GB" sz="1800" dirty="0">
                <a:effectLst/>
                <a:latin typeface="CMR10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703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B01E97A-ED3E-EB45-B504-B32673D0D593}"/>
              </a:ext>
            </a:extLst>
          </p:cNvPr>
          <p:cNvSpPr txBox="1"/>
          <p:nvPr/>
        </p:nvSpPr>
        <p:spPr>
          <a:xfrm>
            <a:off x="8823366" y="659264"/>
            <a:ext cx="1781299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Sobol method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29204-121E-5342-964B-AB0FD51CC77D}"/>
              </a:ext>
            </a:extLst>
          </p:cNvPr>
          <p:cNvSpPr txBox="1"/>
          <p:nvPr/>
        </p:nvSpPr>
        <p:spPr>
          <a:xfrm>
            <a:off x="3250854" y="74489"/>
            <a:ext cx="51677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4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First-order indices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E43EF4-A90D-CA48-BC9F-F74956B8F4CA}"/>
              </a:ext>
            </a:extLst>
          </p:cNvPr>
          <p:cNvSpPr txBox="1"/>
          <p:nvPr/>
        </p:nvSpPr>
        <p:spPr>
          <a:xfrm>
            <a:off x="1208694" y="2625090"/>
            <a:ext cx="1767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F1-visc_L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559F3B-23F7-AE4C-BE98-802B50550FA7}"/>
              </a:ext>
            </a:extLst>
          </p:cNvPr>
          <p:cNvSpPr txBox="1"/>
          <p:nvPr/>
        </p:nvSpPr>
        <p:spPr>
          <a:xfrm>
            <a:off x="1208694" y="3429000"/>
            <a:ext cx="1767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F1-visc_R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2096A8-DC35-0245-8FD6-DF100243F165}"/>
              </a:ext>
            </a:extLst>
          </p:cNvPr>
          <p:cNvSpPr txBox="1"/>
          <p:nvPr/>
        </p:nvSpPr>
        <p:spPr>
          <a:xfrm>
            <a:off x="4861560" y="1658035"/>
            <a:ext cx="6812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(varying </a:t>
            </a:r>
            <a:r>
              <a:rPr lang="en-GB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X</a:t>
            </a:r>
            <a:r>
              <a:rPr lang="en-GB" b="1" i="1" baseline="-25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GB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) averaged over variations in other input parameters</a:t>
            </a:r>
            <a:endParaRPr lang="en-US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914769-C674-C741-BA5E-13127E1D8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957" y="4491514"/>
            <a:ext cx="1282700" cy="647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6F7064-1D9F-AA45-842E-6105B9AE6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384" y="5569297"/>
            <a:ext cx="3314700" cy="660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84CF45C-3468-6740-8D1E-723A9AD94FF0}"/>
              </a:ext>
            </a:extLst>
          </p:cNvPr>
          <p:cNvSpPr txBox="1"/>
          <p:nvPr/>
        </p:nvSpPr>
        <p:spPr>
          <a:xfrm>
            <a:off x="9357360" y="2876312"/>
            <a:ext cx="1282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Rayleigh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B3A78-3724-1843-AB75-ED71042A70DC}"/>
              </a:ext>
            </a:extLst>
          </p:cNvPr>
          <p:cNvSpPr txBox="1"/>
          <p:nvPr/>
        </p:nvSpPr>
        <p:spPr>
          <a:xfrm>
            <a:off x="3124200" y="4122182"/>
            <a:ext cx="1661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variance of </a:t>
            </a:r>
            <a:r>
              <a:rPr lang="en-GB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</a:t>
            </a:r>
            <a:r>
              <a:rPr lang="en-GB" i="1" baseline="-25000" dirty="0">
                <a:solidFill>
                  <a:srgbClr val="202122"/>
                </a:solidFill>
                <a:latin typeface="Arial" panose="020B0604020202020204" pitchFamily="34" charset="0"/>
              </a:rPr>
              <a:t>i</a:t>
            </a:r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endParaRPr lang="en-US" dirty="0"/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5F8BDCDF-78BC-A047-9260-4173B7F1ECD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351314" y="2809756"/>
            <a:ext cx="1603466" cy="131242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BCD90853-FC45-2243-BB0D-5820DD030FA9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351314" y="3574473"/>
            <a:ext cx="1603466" cy="54770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C8D0810-89A6-D145-BAEA-B744BE5A6D56}"/>
              </a:ext>
            </a:extLst>
          </p:cNvPr>
          <p:cNvSpPr txBox="1"/>
          <p:nvPr/>
        </p:nvSpPr>
        <p:spPr>
          <a:xfrm>
            <a:off x="9357360" y="3309581"/>
            <a:ext cx="2834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Prandtl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19A435-9DA3-9448-A8B9-E18958A55FE2}"/>
              </a:ext>
            </a:extLst>
          </p:cNvPr>
          <p:cNvSpPr txBox="1"/>
          <p:nvPr/>
        </p:nvSpPr>
        <p:spPr>
          <a:xfrm>
            <a:off x="9398346" y="3798332"/>
            <a:ext cx="205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DiffusionCoefficient</a:t>
            </a:r>
            <a:endParaRPr lang="en-US" dirty="0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EC590E92-A8A2-B54E-BC56-29287E99CEB0}"/>
              </a:ext>
            </a:extLst>
          </p:cNvPr>
          <p:cNvSpPr/>
          <p:nvPr/>
        </p:nvSpPr>
        <p:spPr>
          <a:xfrm>
            <a:off x="9098280" y="2809756"/>
            <a:ext cx="472440" cy="135790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24F1D286-189F-DB42-A40E-7CAD71AEE24D}"/>
              </a:ext>
            </a:extLst>
          </p:cNvPr>
          <p:cNvCxnSpPr>
            <a:cxnSpLocks/>
            <a:endCxn id="26" idx="1"/>
          </p:cNvCxnSpPr>
          <p:nvPr/>
        </p:nvCxnSpPr>
        <p:spPr>
          <a:xfrm rot="10800000">
            <a:off x="4861560" y="1981202"/>
            <a:ext cx="4236720" cy="1493299"/>
          </a:xfrm>
          <a:prstGeom prst="bentConnector3">
            <a:avLst>
              <a:gd name="adj1" fmla="val 105396"/>
            </a:avLst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FB671070-EF8B-294C-96F5-BB119B460B96}"/>
              </a:ext>
            </a:extLst>
          </p:cNvPr>
          <p:cNvCxnSpPr>
            <a:cxnSpLocks/>
            <a:stCxn id="13" idx="2"/>
            <a:endCxn id="30" idx="2"/>
          </p:cNvCxnSpPr>
          <p:nvPr/>
        </p:nvCxnSpPr>
        <p:spPr>
          <a:xfrm rot="5400000" flipH="1">
            <a:off x="4583694" y="3862601"/>
            <a:ext cx="647700" cy="1905527"/>
          </a:xfrm>
          <a:prstGeom prst="bentConnector3">
            <a:avLst>
              <a:gd name="adj1" fmla="val -35294"/>
            </a:avLst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E7002EA-D891-7443-A422-13A487BB0E5F}"/>
              </a:ext>
            </a:extLst>
          </p:cNvPr>
          <p:cNvSpPr txBox="1"/>
          <p:nvPr/>
        </p:nvSpPr>
        <p:spPr>
          <a:xfrm>
            <a:off x="8955743" y="5685531"/>
            <a:ext cx="3368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PCESampler</a:t>
            </a:r>
            <a:r>
              <a:rPr lang="en-US" dirty="0"/>
              <a:t>, </a:t>
            </a:r>
            <a:r>
              <a:rPr lang="en-US" dirty="0" err="1"/>
              <a:t>polynomial_order</a:t>
            </a:r>
            <a:r>
              <a:rPr lang="en-US" dirty="0"/>
              <a:t>: 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6FE0B4-543B-5A4D-9A76-3AC7E7B029EC}"/>
              </a:ext>
            </a:extLst>
          </p:cNvPr>
          <p:cNvSpPr txBox="1"/>
          <p:nvPr/>
        </p:nvSpPr>
        <p:spPr>
          <a:xfrm rot="16200000">
            <a:off x="-402485" y="2896288"/>
            <a:ext cx="2646812" cy="369332"/>
          </a:xfrm>
          <a:prstGeom prst="rect">
            <a:avLst/>
          </a:prstGeom>
          <a:gradFill>
            <a:gsLst>
              <a:gs pos="35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Selected  model outputs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48BB7A-9793-8940-91A5-204E1B1B7E0A}"/>
              </a:ext>
            </a:extLst>
          </p:cNvPr>
          <p:cNvSpPr txBox="1"/>
          <p:nvPr/>
        </p:nvSpPr>
        <p:spPr>
          <a:xfrm>
            <a:off x="5860306" y="3008114"/>
            <a:ext cx="2558309" cy="369332"/>
          </a:xfrm>
          <a:prstGeom prst="rect">
            <a:avLst/>
          </a:prstGeom>
          <a:gradFill>
            <a:gsLst>
              <a:gs pos="29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Selected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model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13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2529204-121E-5342-964B-AB0FD51CC77D}"/>
              </a:ext>
            </a:extLst>
          </p:cNvPr>
          <p:cNvSpPr txBox="1"/>
          <p:nvPr/>
        </p:nvSpPr>
        <p:spPr>
          <a:xfrm>
            <a:off x="4634339" y="-3721"/>
            <a:ext cx="25561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Moments</a:t>
            </a:r>
            <a:endParaRPr lang="en-GB" sz="4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A7F82DB-99ED-B443-B9DF-62085919E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147" y="808304"/>
            <a:ext cx="3957856" cy="2968393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69F2CA8F-7829-D543-B38B-099008CE3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855" y="808304"/>
            <a:ext cx="3957856" cy="296839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0559F3B-23F7-AE4C-BE98-802B50550FA7}"/>
              </a:ext>
            </a:extLst>
          </p:cNvPr>
          <p:cNvSpPr txBox="1"/>
          <p:nvPr/>
        </p:nvSpPr>
        <p:spPr>
          <a:xfrm>
            <a:off x="2713412" y="808304"/>
            <a:ext cx="1208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F1-visc_L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D40281-8901-374D-B716-794DC8E8D01A}"/>
              </a:ext>
            </a:extLst>
          </p:cNvPr>
          <p:cNvSpPr txBox="1"/>
          <p:nvPr/>
        </p:nvSpPr>
        <p:spPr>
          <a:xfrm>
            <a:off x="7647222" y="808304"/>
            <a:ext cx="1208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F1-visc_R</a:t>
            </a:r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633AE63C-D4D1-0F46-9212-AC223C4E7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972" y="3861864"/>
            <a:ext cx="3943031" cy="2957273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D6F03100-D444-074E-8809-4C03274CC1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7680" y="3861863"/>
            <a:ext cx="3943031" cy="295727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69D634E-8023-974B-9618-52A028656C6D}"/>
              </a:ext>
            </a:extLst>
          </p:cNvPr>
          <p:cNvSpPr txBox="1"/>
          <p:nvPr/>
        </p:nvSpPr>
        <p:spPr>
          <a:xfrm>
            <a:off x="31989" y="1397928"/>
            <a:ext cx="15580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 err="1">
                <a:solidFill>
                  <a:srgbClr val="000000"/>
                </a:solidFill>
                <a:effectLst/>
              </a:rPr>
              <a:t>TimeStep</a:t>
            </a:r>
            <a:r>
              <a:rPr lang="en-GB" sz="1000" dirty="0">
                <a:solidFill>
                  <a:srgbClr val="000000"/>
                </a:solidFill>
                <a:effectLst/>
              </a:rPr>
              <a:t>= 0.01                </a:t>
            </a:r>
          </a:p>
          <a:p>
            <a:r>
              <a:rPr lang="en-GB" sz="1000" dirty="0" err="1">
                <a:solidFill>
                  <a:srgbClr val="000000"/>
                </a:solidFill>
                <a:effectLst/>
              </a:rPr>
              <a:t>T_Final</a:t>
            </a:r>
            <a:r>
              <a:rPr lang="en-GB" sz="1000" dirty="0">
                <a:solidFill>
                  <a:srgbClr val="000000"/>
                </a:solidFill>
                <a:effectLst/>
              </a:rPr>
              <a:t> = 1.0  </a:t>
            </a:r>
          </a:p>
          <a:p>
            <a:r>
              <a:rPr lang="en-GB" sz="1000" dirty="0" err="1">
                <a:solidFill>
                  <a:srgbClr val="000000"/>
                </a:solidFill>
                <a:effectLst/>
              </a:rPr>
              <a:t>NumSteps</a:t>
            </a:r>
            <a:r>
              <a:rPr lang="en-GB" sz="1000" dirty="0">
                <a:solidFill>
                  <a:srgbClr val="000000"/>
                </a:solidFill>
                <a:effectLst/>
              </a:rPr>
              <a:t>= </a:t>
            </a:r>
            <a:r>
              <a:rPr lang="en-GB" sz="1000" dirty="0" err="1">
                <a:solidFill>
                  <a:srgbClr val="000000"/>
                </a:solidFill>
                <a:effectLst/>
              </a:rPr>
              <a:t>T_Final</a:t>
            </a:r>
            <a:r>
              <a:rPr lang="en-GB" sz="1000" dirty="0">
                <a:solidFill>
                  <a:srgbClr val="000000"/>
                </a:solidFill>
                <a:effectLst/>
              </a:rPr>
              <a:t>/</a:t>
            </a:r>
            <a:r>
              <a:rPr lang="en-GB" sz="1000" dirty="0" err="1">
                <a:solidFill>
                  <a:srgbClr val="000000"/>
                </a:solidFill>
                <a:effectLst/>
              </a:rPr>
              <a:t>TimeStep</a:t>
            </a:r>
            <a:endParaRPr lang="en-GB" sz="1000" dirty="0">
              <a:solidFill>
                <a:srgbClr val="000000"/>
              </a:solidFill>
              <a:effectLst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8CB339-7D02-6A41-A688-5AB74B821745}"/>
              </a:ext>
            </a:extLst>
          </p:cNvPr>
          <p:cNvSpPr txBox="1"/>
          <p:nvPr/>
        </p:nvSpPr>
        <p:spPr>
          <a:xfrm>
            <a:off x="31989" y="4800771"/>
            <a:ext cx="15580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 err="1">
                <a:solidFill>
                  <a:srgbClr val="000000"/>
                </a:solidFill>
                <a:effectLst/>
              </a:rPr>
              <a:t>TimeStep</a:t>
            </a:r>
            <a:r>
              <a:rPr lang="en-GB" sz="1000" dirty="0">
                <a:solidFill>
                  <a:srgbClr val="000000"/>
                </a:solidFill>
                <a:effectLst/>
              </a:rPr>
              <a:t>= 0.001                </a:t>
            </a:r>
          </a:p>
          <a:p>
            <a:r>
              <a:rPr lang="en-GB" sz="1000" dirty="0" err="1">
                <a:solidFill>
                  <a:srgbClr val="000000"/>
                </a:solidFill>
                <a:effectLst/>
              </a:rPr>
              <a:t>T_Final</a:t>
            </a:r>
            <a:r>
              <a:rPr lang="en-GB" sz="1000" dirty="0">
                <a:solidFill>
                  <a:srgbClr val="000000"/>
                </a:solidFill>
                <a:effectLst/>
              </a:rPr>
              <a:t> = 1.0  </a:t>
            </a:r>
          </a:p>
          <a:p>
            <a:r>
              <a:rPr lang="en-GB" sz="1000" dirty="0" err="1">
                <a:solidFill>
                  <a:srgbClr val="000000"/>
                </a:solidFill>
                <a:effectLst/>
              </a:rPr>
              <a:t>NumSteps</a:t>
            </a:r>
            <a:r>
              <a:rPr lang="en-GB" sz="1000" dirty="0">
                <a:solidFill>
                  <a:srgbClr val="000000"/>
                </a:solidFill>
                <a:effectLst/>
              </a:rPr>
              <a:t>= </a:t>
            </a:r>
            <a:r>
              <a:rPr lang="en-GB" sz="1000" dirty="0" err="1">
                <a:solidFill>
                  <a:srgbClr val="000000"/>
                </a:solidFill>
                <a:effectLst/>
              </a:rPr>
              <a:t>T_Final</a:t>
            </a:r>
            <a:r>
              <a:rPr lang="en-GB" sz="1000" dirty="0">
                <a:solidFill>
                  <a:srgbClr val="000000"/>
                </a:solidFill>
                <a:effectLst/>
              </a:rPr>
              <a:t>/</a:t>
            </a:r>
            <a:r>
              <a:rPr lang="en-GB" sz="1000" dirty="0" err="1">
                <a:solidFill>
                  <a:srgbClr val="000000"/>
                </a:solidFill>
                <a:effectLst/>
              </a:rPr>
              <a:t>TimeStep</a:t>
            </a:r>
            <a:endParaRPr lang="en-GB" sz="1000" dirty="0">
              <a:solidFill>
                <a:srgbClr val="000000"/>
              </a:solidFill>
              <a:effectLst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7D4226-0D26-1C48-8D23-2B845E9D6BF5}"/>
              </a:ext>
            </a:extLst>
          </p:cNvPr>
          <p:cNvSpPr txBox="1"/>
          <p:nvPr/>
        </p:nvSpPr>
        <p:spPr>
          <a:xfrm>
            <a:off x="2713412" y="3862225"/>
            <a:ext cx="1208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F1-visc_L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3E46EC-1987-CF49-AA80-7F7903FF2015}"/>
              </a:ext>
            </a:extLst>
          </p:cNvPr>
          <p:cNvSpPr txBox="1"/>
          <p:nvPr/>
        </p:nvSpPr>
        <p:spPr>
          <a:xfrm>
            <a:off x="7647222" y="3862225"/>
            <a:ext cx="1208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F1-visc_R</a:t>
            </a:r>
          </a:p>
        </p:txBody>
      </p:sp>
    </p:spTree>
    <p:extLst>
      <p:ext uri="{BB962C8B-B14F-4D97-AF65-F5344CB8AC3E}">
        <p14:creationId xmlns:p14="http://schemas.microsoft.com/office/powerpoint/2010/main" val="367567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B01E97A-ED3E-EB45-B504-B32673D0D593}"/>
              </a:ext>
            </a:extLst>
          </p:cNvPr>
          <p:cNvSpPr txBox="1"/>
          <p:nvPr/>
        </p:nvSpPr>
        <p:spPr>
          <a:xfrm>
            <a:off x="8823366" y="659264"/>
            <a:ext cx="1781299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Sobol method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29204-121E-5342-964B-AB0FD51CC77D}"/>
              </a:ext>
            </a:extLst>
          </p:cNvPr>
          <p:cNvSpPr txBox="1"/>
          <p:nvPr/>
        </p:nvSpPr>
        <p:spPr>
          <a:xfrm>
            <a:off x="3250854" y="74489"/>
            <a:ext cx="51677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4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First-order indices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ACF7B6-6390-4C49-BE4E-0CE8E39DF2D9}"/>
              </a:ext>
            </a:extLst>
          </p:cNvPr>
          <p:cNvSpPr txBox="1"/>
          <p:nvPr/>
        </p:nvSpPr>
        <p:spPr>
          <a:xfrm>
            <a:off x="8676394" y="6315298"/>
            <a:ext cx="3368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PCESampler</a:t>
            </a:r>
            <a:r>
              <a:rPr lang="en-US" dirty="0"/>
              <a:t>, polynomial order: 3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D6F0420-91E9-D64A-B5B2-BBE4EB71C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2" y="1573530"/>
            <a:ext cx="5842000" cy="438150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91632941-5298-A64D-B771-BC54D5B90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030" y="1573530"/>
            <a:ext cx="5842000" cy="4381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BFACDC-2B94-0A41-AF79-FF1C50588AA1}"/>
              </a:ext>
            </a:extLst>
          </p:cNvPr>
          <p:cNvSpPr txBox="1"/>
          <p:nvPr/>
        </p:nvSpPr>
        <p:spPr>
          <a:xfrm>
            <a:off x="2570908" y="1594129"/>
            <a:ext cx="1208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F1-visc_L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9A2597-53C8-704E-ABB9-A22D9947F5CF}"/>
              </a:ext>
            </a:extLst>
          </p:cNvPr>
          <p:cNvSpPr txBox="1"/>
          <p:nvPr/>
        </p:nvSpPr>
        <p:spPr>
          <a:xfrm>
            <a:off x="8676394" y="1609156"/>
            <a:ext cx="1208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F1-visc_R</a:t>
            </a:r>
          </a:p>
        </p:txBody>
      </p:sp>
    </p:spTree>
    <p:extLst>
      <p:ext uri="{BB962C8B-B14F-4D97-AF65-F5344CB8AC3E}">
        <p14:creationId xmlns:p14="http://schemas.microsoft.com/office/powerpoint/2010/main" val="14371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B01E97A-ED3E-EB45-B504-B32673D0D593}"/>
              </a:ext>
            </a:extLst>
          </p:cNvPr>
          <p:cNvSpPr txBox="1"/>
          <p:nvPr/>
        </p:nvSpPr>
        <p:spPr>
          <a:xfrm>
            <a:off x="8823366" y="659264"/>
            <a:ext cx="1781299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Sobol method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29204-121E-5342-964B-AB0FD51CC77D}"/>
              </a:ext>
            </a:extLst>
          </p:cNvPr>
          <p:cNvSpPr txBox="1"/>
          <p:nvPr/>
        </p:nvSpPr>
        <p:spPr>
          <a:xfrm>
            <a:off x="3250854" y="74489"/>
            <a:ext cx="51677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4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First-order indices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ACF7B6-6390-4C49-BE4E-0CE8E39DF2D9}"/>
              </a:ext>
            </a:extLst>
          </p:cNvPr>
          <p:cNvSpPr txBox="1"/>
          <p:nvPr/>
        </p:nvSpPr>
        <p:spPr>
          <a:xfrm>
            <a:off x="8676394" y="6315298"/>
            <a:ext cx="3368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PCESampler</a:t>
            </a:r>
            <a:r>
              <a:rPr lang="en-US" dirty="0"/>
              <a:t>, polynomial order: 3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D2E7E34-6C5E-0D49-B347-FAA14C356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2" y="1573530"/>
            <a:ext cx="5842000" cy="43815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08821A6-8A6C-7442-9A22-1C8CF56D0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028" y="1573530"/>
            <a:ext cx="5842000" cy="438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85A3B0-21BA-B44C-AF83-C18158AB7360}"/>
              </a:ext>
            </a:extLst>
          </p:cNvPr>
          <p:cNvSpPr txBox="1"/>
          <p:nvPr/>
        </p:nvSpPr>
        <p:spPr>
          <a:xfrm>
            <a:off x="2570908" y="1594129"/>
            <a:ext cx="1208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F1-visc_L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D3A5CF-A2DD-A74A-8193-411EC5ADCD77}"/>
              </a:ext>
            </a:extLst>
          </p:cNvPr>
          <p:cNvSpPr txBox="1"/>
          <p:nvPr/>
        </p:nvSpPr>
        <p:spPr>
          <a:xfrm>
            <a:off x="8676394" y="1609156"/>
            <a:ext cx="1208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F1-visc_R</a:t>
            </a:r>
          </a:p>
        </p:txBody>
      </p:sp>
    </p:spTree>
    <p:extLst>
      <p:ext uri="{BB962C8B-B14F-4D97-AF65-F5344CB8AC3E}">
        <p14:creationId xmlns:p14="http://schemas.microsoft.com/office/powerpoint/2010/main" val="961848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B01E97A-ED3E-EB45-B504-B32673D0D593}"/>
              </a:ext>
            </a:extLst>
          </p:cNvPr>
          <p:cNvSpPr txBox="1"/>
          <p:nvPr/>
        </p:nvSpPr>
        <p:spPr>
          <a:xfrm>
            <a:off x="8823366" y="659264"/>
            <a:ext cx="1781299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Sobol method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29204-121E-5342-964B-AB0FD51CC77D}"/>
              </a:ext>
            </a:extLst>
          </p:cNvPr>
          <p:cNvSpPr txBox="1"/>
          <p:nvPr/>
        </p:nvSpPr>
        <p:spPr>
          <a:xfrm>
            <a:off x="3250854" y="74489"/>
            <a:ext cx="51677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indices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2096A8-DC35-0245-8FD6-DF100243F165}"/>
              </a:ext>
            </a:extLst>
          </p:cNvPr>
          <p:cNvSpPr txBox="1"/>
          <p:nvPr/>
        </p:nvSpPr>
        <p:spPr>
          <a:xfrm>
            <a:off x="4861560" y="1658035"/>
            <a:ext cx="6812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(varying X</a:t>
            </a:r>
            <a:r>
              <a:rPr lang="en-GB" b="1" baseline="-2500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b="1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)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including all variance caused by its interactions, of any order, with any other input variables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B3A78-3724-1843-AB75-ED71042A70DC}"/>
              </a:ext>
            </a:extLst>
          </p:cNvPr>
          <p:cNvSpPr txBox="1"/>
          <p:nvPr/>
        </p:nvSpPr>
        <p:spPr>
          <a:xfrm>
            <a:off x="2513921" y="4122182"/>
            <a:ext cx="1661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variance of </a:t>
            </a:r>
            <a:r>
              <a:rPr lang="en-GB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</a:t>
            </a:r>
            <a:r>
              <a:rPr lang="en-GB" i="1" baseline="-25000" dirty="0">
                <a:solidFill>
                  <a:srgbClr val="202122"/>
                </a:solidFill>
                <a:latin typeface="Arial" panose="020B0604020202020204" pitchFamily="34" charset="0"/>
              </a:rPr>
              <a:t>i</a:t>
            </a:r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endParaRPr lang="en-US" dirty="0"/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5F8BDCDF-78BC-A047-9260-4173B7F1ECD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366255" y="2809756"/>
            <a:ext cx="978246" cy="131242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BCD90853-FC45-2243-BB0D-5820DD030FA9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366255" y="3613666"/>
            <a:ext cx="978246" cy="50851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C8D0810-89A6-D145-BAEA-B744BE5A6D56}"/>
              </a:ext>
            </a:extLst>
          </p:cNvPr>
          <p:cNvSpPr txBox="1"/>
          <p:nvPr/>
        </p:nvSpPr>
        <p:spPr>
          <a:xfrm>
            <a:off x="9357360" y="3309581"/>
            <a:ext cx="2834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Prandtl</a:t>
            </a: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EC590E92-A8A2-B54E-BC56-29287E99CEB0}"/>
              </a:ext>
            </a:extLst>
          </p:cNvPr>
          <p:cNvSpPr/>
          <p:nvPr/>
        </p:nvSpPr>
        <p:spPr>
          <a:xfrm>
            <a:off x="9098280" y="2809756"/>
            <a:ext cx="472440" cy="135790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24F1D286-189F-DB42-A40E-7CAD71AEE24D}"/>
              </a:ext>
            </a:extLst>
          </p:cNvPr>
          <p:cNvCxnSpPr>
            <a:cxnSpLocks/>
            <a:endCxn id="26" idx="1"/>
          </p:cNvCxnSpPr>
          <p:nvPr/>
        </p:nvCxnSpPr>
        <p:spPr>
          <a:xfrm rot="10800000">
            <a:off x="4861560" y="1981202"/>
            <a:ext cx="4236720" cy="1493295"/>
          </a:xfrm>
          <a:prstGeom prst="bentConnector3">
            <a:avLst>
              <a:gd name="adj1" fmla="val 105396"/>
            </a:avLst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FB671070-EF8B-294C-96F5-BB119B460B96}"/>
              </a:ext>
            </a:extLst>
          </p:cNvPr>
          <p:cNvCxnSpPr>
            <a:cxnSpLocks/>
            <a:endCxn id="30" idx="2"/>
          </p:cNvCxnSpPr>
          <p:nvPr/>
        </p:nvCxnSpPr>
        <p:spPr>
          <a:xfrm rot="5400000" flipH="1">
            <a:off x="3973415" y="3862601"/>
            <a:ext cx="647700" cy="1905527"/>
          </a:xfrm>
          <a:prstGeom prst="bentConnector3">
            <a:avLst>
              <a:gd name="adj1" fmla="val -35294"/>
            </a:avLst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4722D0C6-7BE5-E640-B2DE-5B9273CE5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567" y="4372132"/>
            <a:ext cx="5753100" cy="711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8B48AE-3FB9-8F4B-AA91-3096D1D5C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265" y="5674951"/>
            <a:ext cx="1206500" cy="6731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3A25E15-C67B-2444-B401-D15C4B466560}"/>
              </a:ext>
            </a:extLst>
          </p:cNvPr>
          <p:cNvSpPr txBox="1"/>
          <p:nvPr/>
        </p:nvSpPr>
        <p:spPr>
          <a:xfrm>
            <a:off x="8955743" y="5685531"/>
            <a:ext cx="3368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PCESampler</a:t>
            </a:r>
            <a:r>
              <a:rPr lang="en-US" dirty="0"/>
              <a:t>, </a:t>
            </a:r>
            <a:r>
              <a:rPr lang="en-US" dirty="0" err="1"/>
              <a:t>polynomial_order</a:t>
            </a:r>
            <a:r>
              <a:rPr lang="en-US" dirty="0"/>
              <a:t>: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D61B38-689F-1345-900E-945ADA4D8C54}"/>
              </a:ext>
            </a:extLst>
          </p:cNvPr>
          <p:cNvSpPr txBox="1"/>
          <p:nvPr/>
        </p:nvSpPr>
        <p:spPr>
          <a:xfrm rot="16200000">
            <a:off x="-377674" y="3060978"/>
            <a:ext cx="2698918" cy="369332"/>
          </a:xfrm>
          <a:prstGeom prst="rect">
            <a:avLst/>
          </a:prstGeom>
          <a:gradFill>
            <a:gsLst>
              <a:gs pos="35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Selected  model outputs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0627B0-C48B-3D43-BB7C-0EC04137CCA0}"/>
              </a:ext>
            </a:extLst>
          </p:cNvPr>
          <p:cNvSpPr txBox="1"/>
          <p:nvPr/>
        </p:nvSpPr>
        <p:spPr>
          <a:xfrm>
            <a:off x="5952157" y="3017335"/>
            <a:ext cx="2466458" cy="369332"/>
          </a:xfrm>
          <a:prstGeom prst="rect">
            <a:avLst/>
          </a:prstGeom>
          <a:gradFill>
            <a:gsLst>
              <a:gs pos="29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Selected model inputs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423C09-E053-6548-917B-B2CC5BCA6014}"/>
              </a:ext>
            </a:extLst>
          </p:cNvPr>
          <p:cNvSpPr txBox="1"/>
          <p:nvPr/>
        </p:nvSpPr>
        <p:spPr>
          <a:xfrm>
            <a:off x="1208694" y="2625090"/>
            <a:ext cx="1767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F1-visc_L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6B1929-B96C-D945-A1B3-67AB84989E4D}"/>
              </a:ext>
            </a:extLst>
          </p:cNvPr>
          <p:cNvSpPr txBox="1"/>
          <p:nvPr/>
        </p:nvSpPr>
        <p:spPr>
          <a:xfrm>
            <a:off x="1208694" y="3429000"/>
            <a:ext cx="1767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F1-visc_R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3340A5-6FDD-0E4F-92DB-C2EBA7FB62B5}"/>
              </a:ext>
            </a:extLst>
          </p:cNvPr>
          <p:cNvSpPr txBox="1"/>
          <p:nvPr/>
        </p:nvSpPr>
        <p:spPr>
          <a:xfrm>
            <a:off x="9369315" y="2888750"/>
            <a:ext cx="1282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Rayleigh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47A48D-8F72-AE4A-9ACC-3A390A21F003}"/>
              </a:ext>
            </a:extLst>
          </p:cNvPr>
          <p:cNvSpPr txBox="1"/>
          <p:nvPr/>
        </p:nvSpPr>
        <p:spPr>
          <a:xfrm>
            <a:off x="9369315" y="3785817"/>
            <a:ext cx="205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DiffusionCoefficient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2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B01E97A-ED3E-EB45-B504-B32673D0D593}"/>
              </a:ext>
            </a:extLst>
          </p:cNvPr>
          <p:cNvSpPr txBox="1"/>
          <p:nvPr/>
        </p:nvSpPr>
        <p:spPr>
          <a:xfrm>
            <a:off x="8823366" y="659264"/>
            <a:ext cx="1781299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Sobol method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29204-121E-5342-964B-AB0FD51CC77D}"/>
              </a:ext>
            </a:extLst>
          </p:cNvPr>
          <p:cNvSpPr txBox="1"/>
          <p:nvPr/>
        </p:nvSpPr>
        <p:spPr>
          <a:xfrm>
            <a:off x="3250854" y="74489"/>
            <a:ext cx="51677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indices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7EBACE-00F1-EC46-8A8C-C2AE0EC6A6C0}"/>
              </a:ext>
            </a:extLst>
          </p:cNvPr>
          <p:cNvSpPr txBox="1"/>
          <p:nvPr/>
        </p:nvSpPr>
        <p:spPr>
          <a:xfrm>
            <a:off x="8676394" y="6315298"/>
            <a:ext cx="3368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PCESampler</a:t>
            </a:r>
            <a:r>
              <a:rPr lang="en-US" dirty="0"/>
              <a:t>, polynomial order: 3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285AC11D-F3CC-2748-A4A9-97646CB13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68" y="1573530"/>
            <a:ext cx="5842000" cy="438150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58258D1-524C-5043-9AD2-C2363B812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778" y="157353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6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B01E97A-ED3E-EB45-B504-B32673D0D593}"/>
              </a:ext>
            </a:extLst>
          </p:cNvPr>
          <p:cNvSpPr txBox="1"/>
          <p:nvPr/>
        </p:nvSpPr>
        <p:spPr>
          <a:xfrm>
            <a:off x="8823366" y="659264"/>
            <a:ext cx="1781299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Sobol method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29204-121E-5342-964B-AB0FD51CC77D}"/>
              </a:ext>
            </a:extLst>
          </p:cNvPr>
          <p:cNvSpPr txBox="1"/>
          <p:nvPr/>
        </p:nvSpPr>
        <p:spPr>
          <a:xfrm>
            <a:off x="3250854" y="74489"/>
            <a:ext cx="51677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indices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7EBACE-00F1-EC46-8A8C-C2AE0EC6A6C0}"/>
              </a:ext>
            </a:extLst>
          </p:cNvPr>
          <p:cNvSpPr txBox="1"/>
          <p:nvPr/>
        </p:nvSpPr>
        <p:spPr>
          <a:xfrm>
            <a:off x="8676394" y="6315298"/>
            <a:ext cx="3368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PCESampler</a:t>
            </a:r>
            <a:r>
              <a:rPr lang="en-US" dirty="0"/>
              <a:t>, polynomial order: 3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638AAD1-269F-8349-894C-E159F758A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70" y="1573530"/>
            <a:ext cx="5842000" cy="43815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C71F615-DC65-4747-BD01-F0DB795EB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032" y="157353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93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3140</TotalTime>
  <Words>723</Words>
  <Application>Microsoft Macintosh PowerPoint</Application>
  <PresentationFormat>Widescreen</PresentationFormat>
  <Paragraphs>118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CMR10</vt:lpstr>
      <vt:lpstr>Helvetica</vt:lpstr>
      <vt:lpstr>Lato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Bronik, Kevin</dc:creator>
  <cp:lastModifiedBy>Bronik, Kevin</cp:lastModifiedBy>
  <cp:revision>69</cp:revision>
  <dcterms:created xsi:type="dcterms:W3CDTF">2021-11-19T19:33:16Z</dcterms:created>
  <dcterms:modified xsi:type="dcterms:W3CDTF">2022-03-23T12:37:11Z</dcterms:modified>
</cp:coreProperties>
</file>