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4" r:id="rId28"/>
    <p:sldId id="295" r:id="rId29"/>
    <p:sldId id="283" r:id="rId30"/>
    <p:sldId id="284" r:id="rId31"/>
    <p:sldId id="285" r:id="rId32"/>
    <p:sldId id="296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Module 5</a:t>
            </a:r>
            <a:endParaRPr lang="en-IN" sz="36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–</a:t>
            </a:r>
            <a:r>
              <a:rPr lang="en-US" dirty="0" smtClean="0"/>
              <a:t>Transceiver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7800"/>
            <a:ext cx="8991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7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3644"/>
          <a:stretch/>
        </p:blipFill>
        <p:spPr bwMode="auto">
          <a:xfrm>
            <a:off x="272374" y="1119491"/>
            <a:ext cx="860897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1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AM Super heterodyne Receiver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382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686800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6106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8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72500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Receiver Characteristics- Sensitivity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54736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20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71600"/>
            <a:ext cx="8496300" cy="45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97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85800"/>
            <a:ext cx="8572500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98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676400"/>
            <a:ext cx="87439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8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4963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48200"/>
            <a:ext cx="9056688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1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AM Radio </a:t>
            </a:r>
            <a:r>
              <a:rPr lang="en-US" dirty="0" smtClean="0">
                <a:solidFill>
                  <a:srgbClr val="FF0000"/>
                </a:solidFill>
              </a:rPr>
              <a:t>Transmission-Low </a:t>
            </a:r>
            <a:r>
              <a:rPr lang="en-US" dirty="0">
                <a:solidFill>
                  <a:srgbClr val="FF0000"/>
                </a:solidFill>
              </a:rPr>
              <a:t>level transmission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8991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3"/>
          <a:stretch/>
        </p:blipFill>
        <p:spPr bwMode="auto">
          <a:xfrm>
            <a:off x="228600" y="182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9" y="228600"/>
            <a:ext cx="8991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"/>
          <a:stretch/>
        </p:blipFill>
        <p:spPr bwMode="auto">
          <a:xfrm>
            <a:off x="109330" y="2667000"/>
            <a:ext cx="8753061" cy="391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74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89916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45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" y="457200"/>
            <a:ext cx="8886496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546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6629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152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/>
          <a:stretch/>
        </p:blipFill>
        <p:spPr bwMode="auto">
          <a:xfrm>
            <a:off x="87549" y="1066800"/>
            <a:ext cx="9033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466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/>
          <a:stretch/>
        </p:blipFill>
        <p:spPr bwMode="auto">
          <a:xfrm>
            <a:off x="76200" y="891117"/>
            <a:ext cx="89475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8" y="6248400"/>
            <a:ext cx="258354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81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AGC Automatic Gain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5277"/>
            <a:ext cx="8229600" cy="125088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11200" dirty="0"/>
              <a:t>Simple AGC</a:t>
            </a:r>
          </a:p>
          <a:p>
            <a:r>
              <a:rPr lang="en-US" sz="11200" dirty="0"/>
              <a:t>Delayed AGC</a:t>
            </a:r>
          </a:p>
          <a:p>
            <a:r>
              <a:rPr lang="en-US" sz="11200" dirty="0"/>
              <a:t>Forward AGC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66812"/>
            <a:ext cx="8077200" cy="370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84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="" xmlns:a16="http://schemas.microsoft.com/office/drawing/2014/main" id="{916944A9-9752-A532-A907-AEAB49BD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Gain Control </a:t>
            </a:r>
            <a:endParaRPr lang="en-US" altLang="en-US" sz="3200" dirty="0">
              <a:solidFill>
                <a:schemeClr val="accent2"/>
              </a:solidFill>
            </a:endParaRPr>
          </a:p>
        </p:txBody>
      </p:sp>
      <p:pic>
        <p:nvPicPr>
          <p:cNvPr id="53251" name="Picture 2">
            <a:extLst>
              <a:ext uri="{FF2B5EF4-FFF2-40B4-BE49-F238E27FC236}">
                <a16:creationId xmlns="" xmlns:a16="http://schemas.microsoft.com/office/drawing/2014/main" id="{30AC006C-5B3E-14BC-ACCF-29B9C092AD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7555" r="3999" b="13068"/>
          <a:stretch>
            <a:fillRect/>
          </a:stretch>
        </p:blipFill>
        <p:spPr>
          <a:xfrm>
            <a:off x="471488" y="1727200"/>
            <a:ext cx="8077200" cy="4530725"/>
          </a:xfrm>
        </p:spPr>
      </p:pic>
    </p:spTree>
    <p:extLst>
      <p:ext uri="{BB962C8B-B14F-4D97-AF65-F5344CB8AC3E}">
        <p14:creationId xmlns:p14="http://schemas.microsoft.com/office/powerpoint/2010/main" val="3781449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  <a:spcBef>
                <a:spcPct val="10000"/>
              </a:spcBef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dc level proportional to the received signal’s strength is extracted from the detector stage and fed back to the IF and sometimes to the mixer and/or the RF amplifier.</a:t>
            </a:r>
          </a:p>
          <a:p>
            <a:pPr lvl="1" algn="just">
              <a:lnSpc>
                <a:spcPct val="90000"/>
              </a:lnSpc>
              <a:spcBef>
                <a:spcPct val="10000"/>
              </a:spcBef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automatic gain control (AGC) level, which allows relatively constant receiver output for widely variable received signals.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AGC help to maintain a constant output voltage level over a wide range of RF input signal levels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AGC, to not miss a weak station, you would probably blow out your speaker while a weak station may not be audible.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received signal from the tuned station is constantly changing as a result of changing weather and atmospheric conditions.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AGC allows you to listen to a station without constantly monitoring the volume control.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004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AGC </a:t>
            </a:r>
            <a:r>
              <a:rPr lang="en-US" dirty="0" smtClean="0"/>
              <a:t>characteristics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94738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99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t="2194" b="-1"/>
          <a:stretch/>
        </p:blipFill>
        <p:spPr bwMode="auto">
          <a:xfrm>
            <a:off x="86138" y="398834"/>
            <a:ext cx="8981661" cy="419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4180"/>
            <a:ext cx="90678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6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Delayed AGC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6" y="1524000"/>
            <a:ext cx="8439642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048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5344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069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AFC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39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</a:t>
            </a:r>
            <a:r>
              <a:rPr lang="en-US" sz="3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technique used in communication systems to ensure that the carrier frequency of a transmitted signal remains at a constant and accurate frequency</a:t>
            </a:r>
            <a:r>
              <a:rPr lang="en-US" sz="39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9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39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AFC </a:t>
            </a:r>
            <a:r>
              <a:rPr lang="en-US" sz="3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uses a feedback mechanism to detect any changes in the carrier frequency of the received signal and then adjust the frequency of the local oscillator at the transmitter accordingly to maintain a constant frequency</a:t>
            </a:r>
            <a:r>
              <a:rPr lang="en-US" sz="39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39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39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3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feedback mechanism works by comparing the received signal's frequency with a reference frequency generated at the receiver. Any difference between these two frequencies is used to generate an </a:t>
            </a:r>
            <a:r>
              <a:rPr lang="en-US" sz="39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error signal,</a:t>
            </a:r>
            <a:r>
              <a:rPr lang="en-US" sz="3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which is fed back to the transmitter's local oscillator to adjust its frequency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78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Pre-emphasis </a:t>
            </a:r>
            <a:r>
              <a:rPr lang="en-US">
                <a:solidFill>
                  <a:srgbClr val="FF0000"/>
                </a:solidFill>
              </a:rPr>
              <a:t>and </a:t>
            </a:r>
            <a:r>
              <a:rPr lang="en-US" smtClean="0">
                <a:solidFill>
                  <a:srgbClr val="FF0000"/>
                </a:solidFill>
              </a:rPr>
              <a:t>De-emphasis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/>
              <a:t>Pre-emphasis</a:t>
            </a:r>
          </a:p>
          <a:p>
            <a:r>
              <a:rPr lang="en-US"/>
              <a:t>As we already know that in FM, the noise has a greater effect on the higher modulating frequencies. This effect can be reduced by increasing the value of modulation index (m</a:t>
            </a:r>
            <a:r>
              <a:rPr lang="en-US" baseline="-25000"/>
              <a:t>f</a:t>
            </a:r>
            <a:r>
              <a:rPr lang="en-US"/>
              <a:t> ) for higher modulating frequencies (</a:t>
            </a:r>
            <a:r>
              <a:rPr lang="en-US" err="1"/>
              <a:t>f</a:t>
            </a:r>
            <a:r>
              <a:rPr lang="en-US" baseline="-25000" err="1"/>
              <a:t>m</a:t>
            </a:r>
            <a:r>
              <a:rPr lang="en-US"/>
              <a:t>).</a:t>
            </a:r>
          </a:p>
          <a:p>
            <a:pPr fontAlgn="base"/>
            <a:r>
              <a:rPr lang="en-US"/>
              <a:t>This can be done by increasing the deviation </a:t>
            </a:r>
            <a:r>
              <a:rPr lang="en-US" err="1"/>
              <a:t>Δf</a:t>
            </a:r>
            <a:r>
              <a:rPr lang="en-US"/>
              <a:t> and </a:t>
            </a:r>
            <a:r>
              <a:rPr lang="en-US" err="1"/>
              <a:t>Δf</a:t>
            </a:r>
            <a:r>
              <a:rPr lang="en-US"/>
              <a:t> can be increased by increasing the amplitude of modulating signal at higher modulating frequencies.</a:t>
            </a:r>
          </a:p>
          <a:p>
            <a:pPr fontAlgn="base"/>
            <a:r>
              <a:rPr lang="en-US"/>
              <a:t>Thus, if we boost the amplitude of higher frequency modulating signals artificially then it will be possible to improve the noise immunity at higher modulating frequencies.</a:t>
            </a:r>
          </a:p>
          <a:p>
            <a:pPr fontAlgn="base"/>
            <a:r>
              <a:rPr lang="en-US" b="1"/>
              <a:t>The artificial boosting of higher modulating frequencies is called as pre-emphasis.</a:t>
            </a:r>
            <a:endParaRPr lang="en-US"/>
          </a:p>
          <a:p>
            <a:pPr fontAlgn="base"/>
            <a:r>
              <a:rPr lang="en-US"/>
              <a:t>Boosting of higher frequency modulating signal is achieved by using the pre-emphasis circuit as shown in fig.1(a).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Pre-emphasis </a:t>
            </a:r>
            <a:r>
              <a:rPr lang="en-US" err="1">
                <a:solidFill>
                  <a:srgbClr val="FF0000"/>
                </a:solidFill>
              </a:rPr>
              <a:t>ckt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8" y="1524000"/>
            <a:ext cx="876300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5334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Fig.1 (a)</a:t>
            </a:r>
          </a:p>
        </p:txBody>
      </p:sp>
    </p:spTree>
    <p:extLst>
      <p:ext uri="{BB962C8B-B14F-4D97-AF65-F5344CB8AC3E}">
        <p14:creationId xmlns:p14="http://schemas.microsoft.com/office/powerpoint/2010/main" val="31305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As shown in the fig.1, the modulating AF signal is passed through a high pass RC filter, before applying it to the FM modulator.</a:t>
            </a:r>
          </a:p>
          <a:p>
            <a:pPr fontAlgn="base"/>
            <a:r>
              <a:rPr lang="en-US" dirty="0"/>
              <a:t>As </a:t>
            </a:r>
            <a:r>
              <a:rPr lang="en-US" dirty="0" err="1"/>
              <a:t>f</a:t>
            </a:r>
            <a:r>
              <a:rPr lang="en-US" baseline="-25000" dirty="0" err="1"/>
              <a:t>m</a:t>
            </a:r>
            <a:r>
              <a:rPr lang="en-US" dirty="0"/>
              <a:t> increases, reactance of C decreases and modulating voltage applied to FM modulator goes on increasing.</a:t>
            </a:r>
          </a:p>
          <a:p>
            <a:pPr fontAlgn="base"/>
            <a:r>
              <a:rPr lang="en-US" dirty="0"/>
              <a:t>The frequency response characteristics of the RC high pass network is shown in fig.1(b).</a:t>
            </a:r>
          </a:p>
          <a:p>
            <a:pPr fontAlgn="base"/>
            <a:r>
              <a:rPr lang="en-US" dirty="0"/>
              <a:t>The boosting is done according to this pre arranged curve.</a:t>
            </a:r>
          </a:p>
          <a:p>
            <a:pPr fontAlgn="base"/>
            <a:r>
              <a:rPr lang="en-US" dirty="0"/>
              <a:t>The amount of pre-emphasis in US FM transmission and sound transmission in TV has been standardized at 75 </a:t>
            </a:r>
            <a:r>
              <a:rPr lang="en-US" dirty="0" smtClean="0"/>
              <a:t>μ sec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The pre-emphasis circuit is basically a high pass filter. The pre-emphasis is carried out at the transmitter</a:t>
            </a:r>
            <a:r>
              <a:rPr lang="en-US" dirty="0" smtClean="0"/>
              <a:t>. The </a:t>
            </a:r>
            <a:r>
              <a:rPr lang="en-US" dirty="0"/>
              <a:t>frequency for the RC high pass network is 2122 Hz as shown in fig.1 (b). Hence, the pre-emphasis circuit is used at the transmitter as shown in fig.2.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Pre-emphasis CKT in the </a:t>
            </a:r>
            <a:r>
              <a:rPr lang="en-US" dirty="0" smtClean="0"/>
              <a:t>Transmitter-module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59570" y="563880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/>
              <a:t>fig.1(b).</a:t>
            </a:r>
          </a:p>
        </p:txBody>
      </p:sp>
    </p:spTree>
    <p:extLst>
      <p:ext uri="{BB962C8B-B14F-4D97-AF65-F5344CB8AC3E}">
        <p14:creationId xmlns:p14="http://schemas.microsoft.com/office/powerpoint/2010/main" val="18396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De-emphasis</a:t>
            </a:r>
            <a:br>
              <a:rPr lang="en-US" b="1">
                <a:solidFill>
                  <a:srgbClr val="FF0000"/>
                </a:solidFill>
              </a:rPr>
            </a:b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5" y="1219200"/>
            <a:ext cx="86868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/>
              <a:t>De-emphasis</a:t>
            </a:r>
          </a:p>
          <a:p>
            <a:pPr fontAlgn="base">
              <a:lnSpc>
                <a:spcPct val="170000"/>
              </a:lnSpc>
            </a:pPr>
            <a:r>
              <a:rPr lang="en-US" sz="8000"/>
              <a:t>The process that is used at the receiver end to nullify or compensate the artificial boosting given to the higher modulating frequencies in the process of pre-emphasis is called De-emphasis.</a:t>
            </a:r>
          </a:p>
          <a:p>
            <a:pPr fontAlgn="base">
              <a:lnSpc>
                <a:spcPct val="170000"/>
              </a:lnSpc>
            </a:pPr>
            <a:r>
              <a:rPr lang="en-US" sz="8000"/>
              <a:t>That means, the artificially boosted high frequency signals are brought to their original amplitude using the de-emphasis circuit.</a:t>
            </a:r>
          </a:p>
          <a:p>
            <a:pPr fontAlgn="base">
              <a:lnSpc>
                <a:spcPct val="170000"/>
              </a:lnSpc>
            </a:pPr>
            <a:r>
              <a:rPr lang="en-US" sz="8000"/>
              <a:t>The 75 </a:t>
            </a:r>
            <a:r>
              <a:rPr lang="en-US" sz="8000" err="1"/>
              <a:t>μsec</a:t>
            </a:r>
            <a:r>
              <a:rPr lang="en-US" sz="8000"/>
              <a:t> de-emphasis circuit is standard and it is as shown in fig. 3.</a:t>
            </a:r>
          </a:p>
          <a:p>
            <a:pPr fontAlgn="base">
              <a:lnSpc>
                <a:spcPct val="170000"/>
              </a:lnSpc>
            </a:pPr>
            <a:r>
              <a:rPr lang="en-US" sz="8000"/>
              <a:t>The demodulated FM is applied to the De-emphasis circuit. With increase in </a:t>
            </a:r>
            <a:r>
              <a:rPr lang="en-US" sz="8000" err="1"/>
              <a:t>f</a:t>
            </a:r>
            <a:r>
              <a:rPr lang="en-US" sz="8000" baseline="-25000" err="1"/>
              <a:t>m</a:t>
            </a:r>
            <a:r>
              <a:rPr lang="en-US" sz="8000"/>
              <a:t> the reactance of C goes on decreasing and the output of de-emphasis circuit will also reduce as shown in fig.3.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De-emphasis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39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9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AM Radio-High level transmitter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6198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2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486775" cy="45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AM Radio Receiver-Tuned Radio Receiver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4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Block diagram of TRF receiver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2613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4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295400"/>
            <a:ext cx="8772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4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334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410200"/>
            <a:ext cx="845820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446</Words>
  <Application>Microsoft Office PowerPoint</Application>
  <PresentationFormat>On-screen Show (4:3)</PresentationFormat>
  <Paragraphs>59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Module 5</vt:lpstr>
      <vt:lpstr>AM Radio Transmission-Low level transmission</vt:lpstr>
      <vt:lpstr>PowerPoint Presentation</vt:lpstr>
      <vt:lpstr>AM Radio-High level transmitter</vt:lpstr>
      <vt:lpstr>PowerPoint Presentation</vt:lpstr>
      <vt:lpstr>AM Radio Receiver-Tuned Radio Receiver</vt:lpstr>
      <vt:lpstr>Block diagram of TRF receiver</vt:lpstr>
      <vt:lpstr>PowerPoint Presentation</vt:lpstr>
      <vt:lpstr>PowerPoint Presentation</vt:lpstr>
      <vt:lpstr>Bandwidth –Transceiver </vt:lpstr>
      <vt:lpstr>PowerPoint Presentation</vt:lpstr>
      <vt:lpstr>AM Super heterodyne Receiver</vt:lpstr>
      <vt:lpstr>PowerPoint Presentation</vt:lpstr>
      <vt:lpstr>PowerPoint Presentation</vt:lpstr>
      <vt:lpstr>Receiver Characteristics-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AGC Automatic Gain control</vt:lpstr>
      <vt:lpstr>Automatic Gain Control </vt:lpstr>
      <vt:lpstr>Cont..</vt:lpstr>
      <vt:lpstr>AGC characteristics</vt:lpstr>
      <vt:lpstr>Delayed AGC</vt:lpstr>
      <vt:lpstr>PowerPoint Presentation</vt:lpstr>
      <vt:lpstr>AFC</vt:lpstr>
      <vt:lpstr>Pre-emphasis and De-emphasis </vt:lpstr>
      <vt:lpstr>Pre-emphasis ckt</vt:lpstr>
      <vt:lpstr>Cont..</vt:lpstr>
      <vt:lpstr>Pre-emphasis CKT in the Transmitter-module</vt:lpstr>
      <vt:lpstr>De-emphasis </vt:lpstr>
      <vt:lpstr>De-emphasis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Nirmala</dc:creator>
  <cp:lastModifiedBy>Admin</cp:lastModifiedBy>
  <cp:revision>22</cp:revision>
  <dcterms:created xsi:type="dcterms:W3CDTF">2006-08-16T00:00:00Z</dcterms:created>
  <dcterms:modified xsi:type="dcterms:W3CDTF">2024-03-27T01:59:00Z</dcterms:modified>
</cp:coreProperties>
</file>