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50" r:id="rId55"/>
    <p:sldId id="309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9" r:id="rId8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24" autoAdjust="0"/>
  </p:normalViewPr>
  <p:slideViewPr>
    <p:cSldViewPr>
      <p:cViewPr>
        <p:scale>
          <a:sx n="150" d="100"/>
          <a:sy n="150" d="100"/>
        </p:scale>
        <p:origin x="-125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9E4FF-C01D-45B5-90B2-1DF1873D3377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5B33E-E3FB-44C2-8B9F-0A0A872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Timeout react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5B33E-E3FB-44C2-8B9F-0A0A872A3CD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35998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820" y="633527"/>
            <a:ext cx="3772458" cy="1202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8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8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2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8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8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8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8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82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slide" Target="slide8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8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8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8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8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4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slide" Target="slide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4.jpe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8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2.xml"/><Relationship Id="rId4" Type="http://schemas.openxmlformats.org/officeDocument/2006/relationships/image" Target="../media/image8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slide" Target="slide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56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57.jpe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5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60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81" y="799439"/>
            <a:ext cx="3989704" cy="664210"/>
          </a:xfrm>
          <a:custGeom>
            <a:avLst/>
            <a:gdLst/>
            <a:ahLst/>
            <a:cxnLst/>
            <a:rect l="l" t="t" r="r" b="b"/>
            <a:pathLst>
              <a:path w="3989704" h="664210">
                <a:moveTo>
                  <a:pt x="3989667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3359"/>
                </a:lnTo>
                <a:lnTo>
                  <a:pt x="4013" y="633082"/>
                </a:lnTo>
                <a:lnTo>
                  <a:pt x="14922" y="649236"/>
                </a:lnTo>
                <a:lnTo>
                  <a:pt x="31076" y="660146"/>
                </a:lnTo>
                <a:lnTo>
                  <a:pt x="50812" y="664159"/>
                </a:lnTo>
                <a:lnTo>
                  <a:pt x="3938867" y="664159"/>
                </a:lnTo>
                <a:lnTo>
                  <a:pt x="3958590" y="660146"/>
                </a:lnTo>
                <a:lnTo>
                  <a:pt x="3974744" y="649236"/>
                </a:lnTo>
                <a:lnTo>
                  <a:pt x="3985653" y="633082"/>
                </a:lnTo>
                <a:lnTo>
                  <a:pt x="3989667" y="613359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6442" y="853822"/>
            <a:ext cx="2815590" cy="717503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400" b="1" spc="-15" dirty="0">
                <a:solidFill>
                  <a:srgbClr val="FFF200"/>
                </a:solidFill>
                <a:latin typeface="LM Sans 10"/>
                <a:cs typeface="LM Sans 10"/>
              </a:rPr>
              <a:t>Transport</a:t>
            </a:r>
            <a:r>
              <a:rPr sz="2400" b="1" spc="-10" dirty="0">
                <a:solidFill>
                  <a:srgbClr val="FFF200"/>
                </a:solidFill>
                <a:latin typeface="LM Sans 10"/>
                <a:cs typeface="LM Sans 10"/>
              </a:rPr>
              <a:t> </a:t>
            </a:r>
            <a:r>
              <a:rPr sz="2400" b="1" spc="-15" dirty="0">
                <a:solidFill>
                  <a:srgbClr val="FFF200"/>
                </a:solidFill>
                <a:latin typeface="LM Sans 10"/>
                <a:cs typeface="LM Sans 10"/>
              </a:rPr>
              <a:t>Layer</a:t>
            </a:r>
            <a:endParaRPr sz="2400" b="1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 dirty="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5" name="object 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495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ddressing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165" y="1067422"/>
            <a:ext cx="4045107" cy="1584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0981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IP </a:t>
            </a:r>
            <a:r>
              <a:rPr spc="10" dirty="0"/>
              <a:t>Address and </a:t>
            </a:r>
            <a:r>
              <a:rPr spc="-10" dirty="0"/>
              <a:t>Port</a:t>
            </a:r>
            <a:r>
              <a:rPr spc="-45" dirty="0"/>
              <a:t> </a:t>
            </a:r>
            <a:r>
              <a:rPr spc="2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1432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399281"/>
            <a:ext cx="3919274" cy="28727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LM Sans 10"/>
                <a:cs typeface="LM Sans 10"/>
              </a:rPr>
              <a:t>In </a:t>
            </a:r>
            <a:r>
              <a:rPr sz="1000" spc="-10" dirty="0">
                <a:latin typeface="LM Sans 10"/>
                <a:cs typeface="LM Sans 10"/>
              </a:rPr>
              <a:t>Internet, </a:t>
            </a:r>
            <a:r>
              <a:rPr sz="1000" spc="-5" dirty="0">
                <a:latin typeface="LM Sans 10"/>
                <a:cs typeface="LM Sans 10"/>
              </a:rPr>
              <a:t>port numbers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16-bit </a:t>
            </a:r>
            <a:r>
              <a:rPr sz="1000" spc="-10" dirty="0">
                <a:latin typeface="LM Sans 10"/>
                <a:cs typeface="LM Sans 10"/>
              </a:rPr>
              <a:t>integers between </a:t>
            </a:r>
            <a:r>
              <a:rPr sz="1000" spc="-5" dirty="0">
                <a:latin typeface="LM Sans 10"/>
                <a:cs typeface="LM Sans 10"/>
              </a:rPr>
              <a:t>0 </a:t>
            </a:r>
            <a:r>
              <a:rPr sz="1000" spc="-10" dirty="0">
                <a:latin typeface="LM Sans 10"/>
                <a:cs typeface="LM Sans 10"/>
              </a:rPr>
              <a:t>and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65,535.</a:t>
            </a:r>
            <a:endParaRPr sz="1000">
              <a:latin typeface="LM Sans 10"/>
              <a:cs typeface="LM Sans 10"/>
            </a:endParaRPr>
          </a:p>
          <a:p>
            <a:pPr marL="12700" marR="51435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client </a:t>
            </a:r>
            <a:r>
              <a:rPr sz="1000" spc="-10" dirty="0">
                <a:latin typeface="LM Sans 10"/>
                <a:cs typeface="LM Sans 10"/>
              </a:rPr>
              <a:t>program defines itself </a:t>
            </a:r>
            <a:r>
              <a:rPr sz="1000" spc="-5" dirty="0">
                <a:latin typeface="LM Sans 10"/>
                <a:cs typeface="LM Sans 10"/>
              </a:rPr>
              <a:t>with a port number, chosen  </a:t>
            </a:r>
            <a:r>
              <a:rPr sz="1000" spc="-10" dirty="0">
                <a:latin typeface="LM Sans 10"/>
                <a:cs typeface="LM Sans 10"/>
              </a:rPr>
              <a:t>randomly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the transport </a:t>
            </a:r>
            <a:r>
              <a:rPr sz="1000" spc="-15" dirty="0">
                <a:latin typeface="LM Sans 10"/>
                <a:cs typeface="LM Sans 10"/>
              </a:rPr>
              <a:t>layer software </a:t>
            </a:r>
            <a:r>
              <a:rPr sz="1000" spc="-10" dirty="0">
                <a:latin typeface="LM Sans 10"/>
                <a:cs typeface="LM Sans 10"/>
              </a:rPr>
              <a:t>running </a:t>
            </a:r>
            <a:r>
              <a:rPr sz="1000" spc="-5" dirty="0">
                <a:latin typeface="LM Sans 10"/>
                <a:cs typeface="LM Sans 10"/>
              </a:rPr>
              <a:t>on the client </a:t>
            </a:r>
            <a:r>
              <a:rPr sz="1000" spc="-10" dirty="0">
                <a:latin typeface="LM Sans 10"/>
                <a:cs typeface="LM Sans 10"/>
              </a:rPr>
              <a:t>host.  This </a:t>
            </a:r>
            <a:r>
              <a:rPr sz="1000" spc="-5">
                <a:latin typeface="LM Sans 10"/>
                <a:cs typeface="LM Sans 10"/>
              </a:rPr>
              <a:t>is </a:t>
            </a:r>
            <a:r>
              <a:rPr sz="1000" spc="-5" smtClean="0">
                <a:latin typeface="LM Sans 10"/>
                <a:cs typeface="LM Sans 10"/>
              </a:rPr>
              <a:t>the</a:t>
            </a:r>
            <a:r>
              <a:rPr lang="en-IN" sz="1000" spc="-5" dirty="0" smtClean="0">
                <a:latin typeface="LM Sans 10"/>
                <a:cs typeface="LM Sans 10"/>
              </a:rPr>
              <a:t> </a:t>
            </a:r>
            <a:r>
              <a:rPr sz="1000" spc="-5" smtClean="0">
                <a:solidFill>
                  <a:srgbClr val="FF0000"/>
                </a:solidFill>
                <a:latin typeface="LM Sans 10"/>
                <a:cs typeface="LM Sans 10"/>
              </a:rPr>
              <a:t>ephemeral</a:t>
            </a:r>
            <a:r>
              <a:rPr lang="en-IN" sz="1000" spc="-5" dirty="0" smtClean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smtClean="0">
                <a:latin typeface="LM Sans 10"/>
                <a:cs typeface="LM Sans 10"/>
              </a:rPr>
              <a:t>port </a:t>
            </a:r>
            <a:r>
              <a:rPr sz="1000" spc="-5" dirty="0">
                <a:latin typeface="LM Sans 10"/>
                <a:cs typeface="LM Sans 10"/>
              </a:rPr>
              <a:t>number.</a:t>
            </a:r>
            <a:endParaRPr sz="1000">
              <a:latin typeface="LM Sans 10"/>
              <a:cs typeface="LM Sans 10"/>
            </a:endParaRPr>
          </a:p>
          <a:p>
            <a:pPr marL="12700" marR="6350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server process </a:t>
            </a:r>
            <a:r>
              <a:rPr sz="1000" spc="-10" dirty="0">
                <a:latin typeface="LM Sans 10"/>
                <a:cs typeface="LM Sans 10"/>
              </a:rPr>
              <a:t>also defines </a:t>
            </a:r>
            <a:r>
              <a:rPr sz="1000" spc="-5" dirty="0">
                <a:latin typeface="LM Sans 10"/>
                <a:cs typeface="LM Sans 10"/>
              </a:rPr>
              <a:t>its port number. </a:t>
            </a:r>
            <a:r>
              <a:rPr sz="1000" spc="-10" dirty="0">
                <a:latin typeface="LM Sans 10"/>
                <a:cs typeface="LM Sans 10"/>
              </a:rPr>
              <a:t>However, </a:t>
            </a:r>
            <a:r>
              <a:rPr sz="1000" spc="-5" dirty="0">
                <a:latin typeface="LM Sans 10"/>
                <a:cs typeface="LM Sans 10"/>
              </a:rPr>
              <a:t>cannot </a:t>
            </a:r>
            <a:r>
              <a:rPr sz="1000" spc="10" dirty="0">
                <a:latin typeface="LM Sans 10"/>
                <a:cs typeface="LM Sans 10"/>
              </a:rPr>
              <a:t>be  </a:t>
            </a:r>
            <a:r>
              <a:rPr sz="1000" spc="-5" dirty="0">
                <a:latin typeface="LM Sans 10"/>
                <a:cs typeface="LM Sans 10"/>
              </a:rPr>
              <a:t>chosen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randomly.</a:t>
            </a:r>
            <a:endParaRPr sz="1000">
              <a:latin typeface="LM Sans 10"/>
              <a:cs typeface="LM Sans 10"/>
            </a:endParaRPr>
          </a:p>
          <a:p>
            <a:pPr marL="12700" marR="571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If the computer at the server site </a:t>
            </a:r>
            <a:r>
              <a:rPr sz="1000" spc="-10" dirty="0">
                <a:latin typeface="LM Sans 10"/>
                <a:cs typeface="LM Sans 10"/>
              </a:rPr>
              <a:t>runs </a:t>
            </a:r>
            <a:r>
              <a:rPr sz="1000" spc="-5" dirty="0">
                <a:latin typeface="LM Sans 10"/>
                <a:cs typeface="LM Sans 10"/>
              </a:rPr>
              <a:t>a server process </a:t>
            </a:r>
            <a:r>
              <a:rPr sz="1000" spc="-10" dirty="0">
                <a:latin typeface="LM Sans 10"/>
                <a:cs typeface="LM Sans 10"/>
              </a:rPr>
              <a:t>and assigns </a:t>
            </a:r>
            <a:r>
              <a:rPr sz="1000" spc="-5" dirty="0">
                <a:latin typeface="LM Sans 10"/>
                <a:cs typeface="LM Sans 10"/>
              </a:rPr>
              <a:t>a  </a:t>
            </a:r>
            <a:r>
              <a:rPr sz="1000" spc="-10" dirty="0">
                <a:latin typeface="LM Sans 10"/>
                <a:cs typeface="LM Sans 10"/>
              </a:rPr>
              <a:t>random </a:t>
            </a:r>
            <a:r>
              <a:rPr sz="1000" spc="-5" dirty="0">
                <a:latin typeface="LM Sans 10"/>
                <a:cs typeface="LM Sans 10"/>
              </a:rPr>
              <a:t>number as the port number, the process at the client site  that </a:t>
            </a:r>
            <a:r>
              <a:rPr sz="1000" spc="-15" dirty="0">
                <a:latin typeface="LM Sans 10"/>
                <a:cs typeface="LM Sans 10"/>
              </a:rPr>
              <a:t>wants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access </a:t>
            </a:r>
            <a:r>
              <a:rPr sz="1000" spc="-5" dirty="0">
                <a:latin typeface="LM Sans 10"/>
                <a:cs typeface="LM Sans 10"/>
              </a:rPr>
              <a:t>that server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use its services will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15" dirty="0">
                <a:latin typeface="LM Sans 10"/>
                <a:cs typeface="LM Sans 10"/>
              </a:rPr>
              <a:t>know  </a:t>
            </a:r>
            <a:r>
              <a:rPr sz="1000" spc="-5" dirty="0">
                <a:latin typeface="LM Sans 10"/>
                <a:cs typeface="LM Sans 10"/>
              </a:rPr>
              <a:t>the port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number.</a:t>
            </a:r>
            <a:endParaRPr sz="1000">
              <a:latin typeface="LM Sans 10"/>
              <a:cs typeface="LM Sans 10"/>
            </a:endParaRPr>
          </a:p>
          <a:p>
            <a:pPr marL="12700" marR="346075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latin typeface="LM Sans 10"/>
                <a:cs typeface="LM Sans 10"/>
              </a:rPr>
              <a:t>Every client process </a:t>
            </a:r>
            <a:r>
              <a:rPr sz="1000" spc="-10" dirty="0">
                <a:latin typeface="LM Sans 10"/>
                <a:cs typeface="LM Sans 10"/>
              </a:rPr>
              <a:t>knows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well-known </a:t>
            </a:r>
            <a:r>
              <a:rPr sz="1000" spc="-5" dirty="0">
                <a:latin typeface="LM Sans 10"/>
                <a:cs typeface="LM Sans 10"/>
              </a:rPr>
              <a:t>port number of the  corresponding server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process.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Example : </a:t>
            </a:r>
            <a:r>
              <a:rPr sz="1000" spc="-10" dirty="0">
                <a:latin typeface="LM Sans 10"/>
                <a:cs typeface="LM Sans 10"/>
              </a:rPr>
              <a:t>The Daytime </a:t>
            </a:r>
            <a:r>
              <a:rPr sz="1000" spc="-5" dirty="0">
                <a:latin typeface="LM Sans 10"/>
                <a:cs typeface="LM Sans 10"/>
              </a:rPr>
              <a:t>client process, can use an ephemeral  </a:t>
            </a:r>
            <a:r>
              <a:rPr sz="1000" spc="-10" dirty="0">
                <a:latin typeface="LM Sans 10"/>
                <a:cs typeface="LM Sans 10"/>
              </a:rPr>
              <a:t>(temporary) </a:t>
            </a:r>
            <a:r>
              <a:rPr sz="1000" spc="-5" dirty="0">
                <a:latin typeface="LM Sans 10"/>
                <a:cs typeface="LM Sans 10"/>
              </a:rPr>
              <a:t>port number 52,000 to identify </a:t>
            </a:r>
            <a:r>
              <a:rPr sz="1000" spc="-10" dirty="0">
                <a:latin typeface="LM Sans 10"/>
                <a:cs typeface="LM Sans 10"/>
              </a:rPr>
              <a:t>itself,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Daytime</a:t>
            </a:r>
            <a:r>
              <a:rPr sz="1000" spc="-2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server  process must use the </a:t>
            </a:r>
            <a:r>
              <a:rPr sz="1000" spc="-10" dirty="0">
                <a:latin typeface="LM Sans 10"/>
                <a:cs typeface="LM Sans 10"/>
              </a:rPr>
              <a:t>well-known </a:t>
            </a:r>
            <a:r>
              <a:rPr sz="1000" spc="-5" dirty="0">
                <a:latin typeface="LM Sans 10"/>
                <a:cs typeface="LM Sans 10"/>
              </a:rPr>
              <a:t>(permanent) port number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13.</a:t>
            </a:r>
            <a:endParaRPr sz="1000">
              <a:latin typeface="LM Sans 10"/>
              <a:cs typeface="LM Sans 10"/>
            </a:endParaRPr>
          </a:p>
          <a:p>
            <a:pPr marL="12700" marR="342900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LM Sans 10"/>
                <a:cs typeface="LM Sans 10"/>
              </a:rPr>
              <a:t>Both </a:t>
            </a:r>
            <a:r>
              <a:rPr sz="1000" spc="-5" dirty="0">
                <a:latin typeface="LM Sans 10"/>
                <a:cs typeface="LM Sans 10"/>
              </a:rPr>
              <a:t>the IP </a:t>
            </a:r>
            <a:r>
              <a:rPr sz="1000" spc="-10" dirty="0">
                <a:latin typeface="LM Sans 10"/>
                <a:cs typeface="LM Sans 10"/>
              </a:rPr>
              <a:t>addresses and </a:t>
            </a:r>
            <a:r>
              <a:rPr sz="1000" spc="-5" dirty="0">
                <a:latin typeface="LM Sans 10"/>
                <a:cs typeface="LM Sans 10"/>
              </a:rPr>
              <a:t>port </a:t>
            </a:r>
            <a:r>
              <a:rPr sz="1000" dirty="0">
                <a:latin typeface="LM Sans 10"/>
                <a:cs typeface="LM Sans 10"/>
              </a:rPr>
              <a:t>numbers </a:t>
            </a:r>
            <a:r>
              <a:rPr sz="1000" spc="-15" dirty="0">
                <a:latin typeface="LM Sans 10"/>
                <a:cs typeface="LM Sans 10"/>
              </a:rPr>
              <a:t>play </a:t>
            </a:r>
            <a:r>
              <a:rPr sz="1000" spc="-10" dirty="0">
                <a:latin typeface="LM Sans 10"/>
                <a:cs typeface="LM Sans 10"/>
              </a:rPr>
              <a:t>different roles in  </a:t>
            </a:r>
            <a:r>
              <a:rPr sz="1000" spc="-5" dirty="0">
                <a:latin typeface="LM Sans 10"/>
                <a:cs typeface="LM Sans 10"/>
              </a:rPr>
              <a:t>selecting the final </a:t>
            </a:r>
            <a:r>
              <a:rPr sz="1000" spc="-10" dirty="0">
                <a:latin typeface="LM Sans 10"/>
                <a:cs typeface="LM Sans 10"/>
              </a:rPr>
              <a:t>destination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data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70411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19755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53918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18446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526080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181" y="3019539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7812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IP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Address and 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Port</a:t>
            </a:r>
            <a:r>
              <a:rPr sz="1400" spc="-4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Numbers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7600" y="687882"/>
            <a:ext cx="2841244" cy="229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526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IANA</a:t>
            </a:r>
            <a:r>
              <a:rPr spc="-55" dirty="0"/>
              <a:t> </a:t>
            </a:r>
            <a:r>
              <a:rPr spc="15" dirty="0"/>
              <a:t>Ranges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4301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18463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678076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424312"/>
            <a:ext cx="3871595" cy="18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684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lANA (Internet Assigned </a:t>
            </a:r>
            <a:r>
              <a:rPr sz="1000" dirty="0">
                <a:latin typeface="LM Sans 10"/>
                <a:cs typeface="LM Sans 10"/>
              </a:rPr>
              <a:t>Number </a:t>
            </a:r>
            <a:r>
              <a:rPr sz="1000" spc="-15" dirty="0">
                <a:latin typeface="LM Sans 10"/>
                <a:cs typeface="LM Sans 10"/>
              </a:rPr>
              <a:t>Authority) </a:t>
            </a:r>
            <a:r>
              <a:rPr sz="1000" spc="-10" dirty="0">
                <a:latin typeface="LM Sans 10"/>
                <a:cs typeface="LM Sans 10"/>
              </a:rPr>
              <a:t>has divided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port  </a:t>
            </a:r>
            <a:r>
              <a:rPr sz="1000" spc="-5" dirty="0">
                <a:latin typeface="LM Sans 10"/>
                <a:cs typeface="LM Sans 10"/>
              </a:rPr>
              <a:t>numbers </a:t>
            </a:r>
            <a:r>
              <a:rPr sz="1000" spc="-10" dirty="0">
                <a:latin typeface="LM Sans 10"/>
                <a:cs typeface="LM Sans 10"/>
              </a:rPr>
              <a:t>into </a:t>
            </a:r>
            <a:r>
              <a:rPr sz="1000" spc="-5" dirty="0">
                <a:latin typeface="LM Sans 10"/>
                <a:cs typeface="LM Sans 10"/>
              </a:rPr>
              <a:t>three </a:t>
            </a:r>
            <a:r>
              <a:rPr sz="1000" spc="-10" dirty="0">
                <a:latin typeface="LM Sans 10"/>
                <a:cs typeface="LM Sans 10"/>
              </a:rPr>
              <a:t>ranges:</a:t>
            </a:r>
            <a:endParaRPr sz="1000" dirty="0">
              <a:latin typeface="LM Sans 10"/>
              <a:cs typeface="LM Sans 10"/>
            </a:endParaRPr>
          </a:p>
          <a:p>
            <a:pPr marL="265430" marR="15875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Well-known</a:t>
            </a:r>
            <a:r>
              <a:rPr lang="en-IN"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ports: The </a:t>
            </a:r>
            <a:r>
              <a:rPr sz="1000" spc="-5" dirty="0">
                <a:latin typeface="LM Sans 10"/>
                <a:cs typeface="LM Sans 10"/>
              </a:rPr>
              <a:t>ports ranging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0 to 1023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assigned  and </a:t>
            </a:r>
            <a:r>
              <a:rPr sz="1000" spc="-5" dirty="0">
                <a:latin typeface="LM Sans 10"/>
                <a:cs typeface="LM Sans 10"/>
              </a:rPr>
              <a:t>controlled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lANA.</a:t>
            </a:r>
            <a:endParaRPr sz="1000" dirty="0">
              <a:latin typeface="LM Sans 10"/>
              <a:cs typeface="LM Sans 10"/>
            </a:endParaRPr>
          </a:p>
          <a:p>
            <a:pPr marL="265430" marR="14478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Registered</a:t>
            </a:r>
            <a:r>
              <a:rPr lang="en-IN"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ports: The </a:t>
            </a:r>
            <a:r>
              <a:rPr sz="1000" spc="-5" dirty="0">
                <a:latin typeface="LM Sans 10"/>
                <a:cs typeface="LM Sans 10"/>
              </a:rPr>
              <a:t>ports </a:t>
            </a:r>
            <a:r>
              <a:rPr sz="1000" spc="-10" dirty="0">
                <a:latin typeface="LM Sans 10"/>
                <a:cs typeface="LM Sans 10"/>
              </a:rPr>
              <a:t>ranging from </a:t>
            </a:r>
            <a:r>
              <a:rPr sz="1000" spc="-5" dirty="0">
                <a:latin typeface="LM Sans 10"/>
                <a:cs typeface="LM Sans 10"/>
              </a:rPr>
              <a:t>1024 to 49,151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not  assigned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controlled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10" dirty="0">
                <a:latin typeface="LM Sans 10"/>
                <a:cs typeface="LM Sans 10"/>
              </a:rPr>
              <a:t>lANA. They </a:t>
            </a:r>
            <a:r>
              <a:rPr sz="1000" spc="-5" dirty="0">
                <a:latin typeface="LM Sans 10"/>
                <a:cs typeface="LM Sans 10"/>
              </a:rPr>
              <a:t>can only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registered </a:t>
            </a:r>
            <a:r>
              <a:rPr sz="1000" spc="-5" dirty="0">
                <a:latin typeface="LM Sans 10"/>
                <a:cs typeface="LM Sans 10"/>
              </a:rPr>
              <a:t>with  </a:t>
            </a:r>
            <a:r>
              <a:rPr sz="1000" spc="-10" dirty="0">
                <a:latin typeface="LM Sans 10"/>
                <a:cs typeface="LM Sans 10"/>
              </a:rPr>
              <a:t>lANA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prevent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duplication.</a:t>
            </a:r>
            <a:endParaRPr sz="1000" dirty="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Dynamic</a:t>
            </a:r>
            <a:r>
              <a:rPr lang="en-IN" sz="1000" spc="-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ports: </a:t>
            </a: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ports </a:t>
            </a:r>
            <a:r>
              <a:rPr sz="1000" spc="-10" dirty="0">
                <a:latin typeface="LM Sans 10"/>
                <a:cs typeface="LM Sans 10"/>
              </a:rPr>
              <a:t>ranging from </a:t>
            </a:r>
            <a:r>
              <a:rPr sz="1000" spc="-5" dirty="0">
                <a:latin typeface="LM Sans 10"/>
                <a:cs typeface="LM Sans 10"/>
              </a:rPr>
              <a:t>49,152 to 65,535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neither  </a:t>
            </a:r>
            <a:r>
              <a:rPr sz="1000" spc="-5" dirty="0">
                <a:latin typeface="LM Sans 10"/>
                <a:cs typeface="LM Sans 10"/>
              </a:rPr>
              <a:t>controlled </a:t>
            </a:r>
            <a:r>
              <a:rPr sz="1000" spc="-15" dirty="0">
                <a:latin typeface="LM Sans 10"/>
                <a:cs typeface="LM Sans 10"/>
              </a:rPr>
              <a:t>nor </a:t>
            </a:r>
            <a:r>
              <a:rPr sz="1000" spc="-10" dirty="0">
                <a:latin typeface="LM Sans 10"/>
                <a:cs typeface="LM Sans 10"/>
              </a:rPr>
              <a:t>registered. They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10" dirty="0">
                <a:latin typeface="LM Sans 10"/>
                <a:cs typeface="LM Sans 10"/>
              </a:rPr>
              <a:t>any </a:t>
            </a:r>
            <a:r>
              <a:rPr sz="1000" spc="-5" dirty="0">
                <a:latin typeface="LM Sans 10"/>
                <a:cs typeface="LM Sans 10"/>
              </a:rPr>
              <a:t>process. </a:t>
            </a:r>
            <a:r>
              <a:rPr sz="1000" spc="-10" dirty="0">
                <a:latin typeface="LM Sans 10"/>
                <a:cs typeface="LM Sans 10"/>
              </a:rPr>
              <a:t>These 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5">
                <a:latin typeface="LM Sans 10"/>
                <a:cs typeface="LM Sans 10"/>
              </a:rPr>
              <a:t>ephemeral</a:t>
            </a:r>
            <a:r>
              <a:rPr sz="1000" spc="5">
                <a:latin typeface="LM Sans 10"/>
                <a:cs typeface="LM Sans 10"/>
              </a:rPr>
              <a:t> </a:t>
            </a:r>
            <a:r>
              <a:rPr sz="1000" spc="-10" smtClean="0">
                <a:latin typeface="LM Sans 10"/>
                <a:cs typeface="LM Sans 10"/>
              </a:rPr>
              <a:t>ports</a:t>
            </a:r>
            <a:r>
              <a:rPr lang="en-IN" sz="1000" spc="-10" dirty="0" smtClean="0">
                <a:latin typeface="LM Sans 10"/>
                <a:cs typeface="LM Sans 10"/>
              </a:rPr>
              <a:t> that can be used for private, customized services and temporary services</a:t>
            </a:r>
            <a:r>
              <a:rPr sz="1000" spc="-10" smtClean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1934" y="2341206"/>
            <a:ext cx="3337814" cy="716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6687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Socket</a:t>
            </a:r>
            <a:r>
              <a:rPr sz="1400" spc="-5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Address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7931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702226"/>
            <a:ext cx="3589654" cy="894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195" algn="just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Process-to-Process </a:t>
            </a:r>
            <a:r>
              <a:rPr sz="1000" spc="-10" dirty="0">
                <a:latin typeface="LM Sans 10"/>
                <a:cs typeface="LM Sans 10"/>
              </a:rPr>
              <a:t>delivery needs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10" dirty="0">
                <a:latin typeface="LM Sans 10"/>
                <a:cs typeface="LM Sans 10"/>
              </a:rPr>
              <a:t>identifiers,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IP address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the  </a:t>
            </a:r>
            <a:r>
              <a:rPr sz="1000" spc="-20" dirty="0">
                <a:solidFill>
                  <a:srgbClr val="FF0000"/>
                </a:solidFill>
                <a:latin typeface="LM Sans 10"/>
                <a:cs typeface="LM Sans 10"/>
              </a:rPr>
              <a:t>Port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number</a:t>
            </a:r>
            <a:r>
              <a:rPr sz="1000" spc="-5" dirty="0">
                <a:latin typeface="LM Sans 10"/>
                <a:cs typeface="LM Sans 10"/>
              </a:rPr>
              <a:t>, at each end to </a:t>
            </a:r>
            <a:r>
              <a:rPr sz="1000" spc="-10" dirty="0">
                <a:latin typeface="LM Sans 10"/>
                <a:cs typeface="LM Sans 10"/>
              </a:rPr>
              <a:t>make </a:t>
            </a:r>
            <a:r>
              <a:rPr sz="1000" spc="-5" dirty="0">
                <a:latin typeface="LM Sans 10"/>
                <a:cs typeface="LM Sans 10"/>
              </a:rPr>
              <a:t>a connection. </a:t>
            </a: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combination  of an IP </a:t>
            </a:r>
            <a:r>
              <a:rPr sz="1000" spc="-10" dirty="0">
                <a:latin typeface="LM Sans 10"/>
                <a:cs typeface="LM Sans 10"/>
              </a:rPr>
              <a:t>address and </a:t>
            </a:r>
            <a:r>
              <a:rPr sz="1000" spc="-5" dirty="0">
                <a:latin typeface="LM Sans 10"/>
                <a:cs typeface="LM Sans 10"/>
              </a:rPr>
              <a:t>a port number is called a socket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address.</a:t>
            </a:r>
            <a:endParaRPr sz="1000">
              <a:latin typeface="LM Sans 10"/>
              <a:cs typeface="LM Sans 10"/>
            </a:endParaRPr>
          </a:p>
          <a:p>
            <a:pPr marL="12700" marR="5080" algn="just">
              <a:lnSpc>
                <a:spcPct val="100000"/>
              </a:lnSpc>
              <a:spcBef>
                <a:spcPts val="850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client socket </a:t>
            </a:r>
            <a:r>
              <a:rPr sz="1000" spc="-10" dirty="0">
                <a:latin typeface="LM Sans 10"/>
                <a:cs typeface="LM Sans 10"/>
              </a:rPr>
              <a:t>address defines </a:t>
            </a:r>
            <a:r>
              <a:rPr sz="1000" spc="-5" dirty="0">
                <a:latin typeface="LM Sans 10"/>
                <a:cs typeface="LM Sans 10"/>
              </a:rPr>
              <a:t>the client process </a:t>
            </a:r>
            <a:r>
              <a:rPr sz="1000" spc="-10" dirty="0">
                <a:latin typeface="LM Sans 10"/>
                <a:cs typeface="LM Sans 10"/>
              </a:rPr>
              <a:t>uniquely just as  </a:t>
            </a:r>
            <a:r>
              <a:rPr sz="1000" spc="-5" dirty="0">
                <a:latin typeface="LM Sans 10"/>
                <a:cs typeface="LM Sans 10"/>
              </a:rPr>
              <a:t>the server socket </a:t>
            </a:r>
            <a:r>
              <a:rPr sz="1000" spc="-10" dirty="0">
                <a:latin typeface="LM Sans 10"/>
                <a:cs typeface="LM Sans 10"/>
              </a:rPr>
              <a:t>address defines </a:t>
            </a:r>
            <a:r>
              <a:rPr sz="1000" spc="-5" dirty="0">
                <a:latin typeface="LM Sans 10"/>
                <a:cs typeface="LM Sans 10"/>
              </a:rPr>
              <a:t>the server process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uniquely.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34475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570" y="1972640"/>
            <a:ext cx="3359404" cy="686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241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Multiplexing </a:t>
            </a:r>
            <a:r>
              <a:rPr spc="10" dirty="0"/>
              <a:t>and</a:t>
            </a:r>
            <a:r>
              <a:rPr spc="-10" dirty="0"/>
              <a:t> </a:t>
            </a:r>
            <a:r>
              <a:rPr spc="15" dirty="0"/>
              <a:t>DeMultiplexing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9109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1067168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345526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623885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902244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206955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38304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661386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811" y="2800566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485043"/>
            <a:ext cx="3907790" cy="2680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addressing </a:t>
            </a:r>
            <a:r>
              <a:rPr sz="1000" spc="-5" dirty="0">
                <a:latin typeface="LM Sans 10"/>
                <a:cs typeface="LM Sans 10"/>
              </a:rPr>
              <a:t>mechanism </a:t>
            </a:r>
            <a:r>
              <a:rPr sz="1000" spc="-10" dirty="0">
                <a:latin typeface="LM Sans 10"/>
                <a:cs typeface="LM Sans 10"/>
              </a:rPr>
              <a:t>allows </a:t>
            </a:r>
            <a:r>
              <a:rPr sz="1000" spc="-5" dirty="0">
                <a:latin typeface="LM Sans 10"/>
                <a:cs typeface="LM Sans 10"/>
              </a:rPr>
              <a:t>multiplexing </a:t>
            </a:r>
            <a:r>
              <a:rPr sz="1000" spc="-10" dirty="0">
                <a:latin typeface="LM Sans 10"/>
                <a:cs typeface="LM Sans 10"/>
              </a:rPr>
              <a:t>and demultiplexing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the  transport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layer.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Multiplexing</a:t>
            </a:r>
            <a:r>
              <a:rPr sz="1000" spc="-5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518795" marR="46990">
              <a:lnSpc>
                <a:spcPct val="101499"/>
              </a:lnSpc>
              <a:spcBef>
                <a:spcPts val="180"/>
              </a:spcBef>
            </a:pPr>
            <a:r>
              <a:rPr sz="900" spc="-20" dirty="0">
                <a:latin typeface="LM Sans 9"/>
                <a:cs typeface="LM Sans 9"/>
              </a:rPr>
              <a:t>At </a:t>
            </a:r>
            <a:r>
              <a:rPr sz="900" spc="-5" dirty="0">
                <a:latin typeface="LM Sans 9"/>
                <a:cs typeface="LM Sans 9"/>
              </a:rPr>
              <a:t>the sender site, there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several processes that </a:t>
            </a:r>
            <a:r>
              <a:rPr sz="900" spc="-10" dirty="0">
                <a:latin typeface="LM Sans 9"/>
                <a:cs typeface="LM Sans 9"/>
              </a:rPr>
              <a:t>need </a:t>
            </a:r>
            <a:r>
              <a:rPr sz="900" spc="-5" dirty="0">
                <a:latin typeface="LM Sans 9"/>
                <a:cs typeface="LM Sans 9"/>
              </a:rPr>
              <a:t>to send  </a:t>
            </a:r>
            <a:r>
              <a:rPr sz="900" spc="-10" dirty="0">
                <a:latin typeface="LM Sans 9"/>
                <a:cs typeface="LM Sans 9"/>
              </a:rPr>
              <a:t>packets.</a:t>
            </a:r>
            <a:endParaRPr sz="900">
              <a:latin typeface="LM Sans 9"/>
              <a:cs typeface="LM Sans 9"/>
            </a:endParaRPr>
          </a:p>
          <a:p>
            <a:pPr marL="518795" marR="5080">
              <a:lnSpc>
                <a:spcPct val="101499"/>
              </a:lnSpc>
            </a:pPr>
            <a:r>
              <a:rPr sz="900" spc="-15" dirty="0">
                <a:latin typeface="LM Sans 9"/>
                <a:cs typeface="LM Sans 9"/>
              </a:rPr>
              <a:t>However, </a:t>
            </a:r>
            <a:r>
              <a:rPr sz="900" spc="-5" dirty="0">
                <a:latin typeface="LM Sans 9"/>
                <a:cs typeface="LM Sans 9"/>
              </a:rPr>
              <a:t>there is </a:t>
            </a:r>
            <a:r>
              <a:rPr sz="900" spc="-10" dirty="0">
                <a:latin typeface="LM Sans 9"/>
                <a:cs typeface="LM Sans 9"/>
              </a:rPr>
              <a:t>only </a:t>
            </a:r>
            <a:r>
              <a:rPr sz="900" spc="-5" dirty="0">
                <a:latin typeface="LM Sans 9"/>
                <a:cs typeface="LM Sans 9"/>
              </a:rPr>
              <a:t>one transport </a:t>
            </a:r>
            <a:r>
              <a:rPr sz="900" spc="-15" dirty="0">
                <a:latin typeface="LM Sans 9"/>
                <a:cs typeface="LM Sans 9"/>
              </a:rPr>
              <a:t>layer </a:t>
            </a:r>
            <a:r>
              <a:rPr sz="900" spc="-5" dirty="0">
                <a:latin typeface="LM Sans 9"/>
                <a:cs typeface="LM Sans 9"/>
              </a:rPr>
              <a:t>protocol at any time. This  is a many-to-one relationship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requires</a:t>
            </a:r>
            <a:r>
              <a:rPr sz="900" spc="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multiplexing.</a:t>
            </a:r>
            <a:endParaRPr sz="900">
              <a:latin typeface="LM Sans 9"/>
              <a:cs typeface="LM Sans 9"/>
            </a:endParaRPr>
          </a:p>
          <a:p>
            <a:pPr marL="518795" marR="636905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The protocol </a:t>
            </a:r>
            <a:r>
              <a:rPr sz="900" spc="-10" dirty="0">
                <a:latin typeface="LM Sans 9"/>
                <a:cs typeface="LM Sans 9"/>
              </a:rPr>
              <a:t>accepts </a:t>
            </a:r>
            <a:r>
              <a:rPr sz="900" spc="-5" dirty="0">
                <a:latin typeface="LM Sans 9"/>
                <a:cs typeface="LM Sans 9"/>
              </a:rPr>
              <a:t>messages from </a:t>
            </a:r>
            <a:r>
              <a:rPr sz="900" spc="-10" dirty="0">
                <a:latin typeface="LM Sans 9"/>
                <a:cs typeface="LM Sans 9"/>
              </a:rPr>
              <a:t>different </a:t>
            </a:r>
            <a:r>
              <a:rPr sz="900" spc="-5" dirty="0">
                <a:latin typeface="LM Sans 9"/>
                <a:cs typeface="LM Sans 9"/>
              </a:rPr>
              <a:t>processes,  </a:t>
            </a:r>
            <a:r>
              <a:rPr sz="900" spc="-10" dirty="0">
                <a:latin typeface="LM Sans 9"/>
                <a:cs typeface="LM Sans 9"/>
              </a:rPr>
              <a:t>differentiated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their </a:t>
            </a:r>
            <a:r>
              <a:rPr sz="900" spc="-10" dirty="0">
                <a:latin typeface="LM Sans 9"/>
                <a:cs typeface="LM Sans 9"/>
              </a:rPr>
              <a:t>assigned </a:t>
            </a:r>
            <a:r>
              <a:rPr sz="900" spc="-5" dirty="0">
                <a:latin typeface="LM Sans 9"/>
                <a:cs typeface="LM Sans 9"/>
              </a:rPr>
              <a:t>port</a:t>
            </a:r>
            <a:r>
              <a:rPr sz="900" spc="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numbers.</a:t>
            </a:r>
            <a:endParaRPr sz="900">
              <a:latin typeface="LM Sans 9"/>
              <a:cs typeface="LM Sans 9"/>
            </a:endParaRPr>
          </a:p>
          <a:p>
            <a:pPr marL="518795" marR="17145">
              <a:lnSpc>
                <a:spcPct val="101499"/>
              </a:lnSpc>
            </a:pPr>
            <a:r>
              <a:rPr sz="900" spc="-10" dirty="0">
                <a:latin typeface="LM Sans 9"/>
                <a:cs typeface="LM Sans 9"/>
              </a:rPr>
              <a:t>After adding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header, </a:t>
            </a:r>
            <a:r>
              <a:rPr sz="900" spc="-5" dirty="0">
                <a:latin typeface="LM Sans 9"/>
                <a:cs typeface="LM Sans 9"/>
              </a:rPr>
              <a:t>the transport </a:t>
            </a:r>
            <a:r>
              <a:rPr sz="900" spc="-15" dirty="0">
                <a:latin typeface="LM Sans 9"/>
                <a:cs typeface="LM Sans 9"/>
              </a:rPr>
              <a:t>layer </a:t>
            </a:r>
            <a:r>
              <a:rPr sz="900" spc="-5" dirty="0">
                <a:latin typeface="LM Sans 9"/>
                <a:cs typeface="LM Sans 9"/>
              </a:rPr>
              <a:t>passes the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to the  </a:t>
            </a:r>
            <a:r>
              <a:rPr sz="900" spc="-20" dirty="0">
                <a:latin typeface="LM Sans 9"/>
                <a:cs typeface="LM Sans 9"/>
              </a:rPr>
              <a:t>network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layer.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21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DeMultiplexing</a:t>
            </a:r>
            <a:r>
              <a:rPr sz="1000" spc="-5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518795" marR="233679">
              <a:lnSpc>
                <a:spcPct val="101499"/>
              </a:lnSpc>
              <a:spcBef>
                <a:spcPts val="175"/>
              </a:spcBef>
            </a:pPr>
            <a:r>
              <a:rPr sz="900" spc="-20" dirty="0">
                <a:latin typeface="LM Sans 9"/>
                <a:cs typeface="LM Sans 9"/>
              </a:rPr>
              <a:t>At </a:t>
            </a:r>
            <a:r>
              <a:rPr sz="900" spc="-5" dirty="0">
                <a:latin typeface="LM Sans 9"/>
                <a:cs typeface="LM Sans 9"/>
              </a:rPr>
              <a:t>the receiver site, the relationship is </a:t>
            </a:r>
            <a:r>
              <a:rPr sz="900" spc="-10" dirty="0">
                <a:latin typeface="LM Sans 9"/>
                <a:cs typeface="LM Sans 9"/>
              </a:rPr>
              <a:t>one-to-many and </a:t>
            </a:r>
            <a:r>
              <a:rPr sz="900" spc="-5" dirty="0">
                <a:latin typeface="LM Sans 9"/>
                <a:cs typeface="LM Sans 9"/>
              </a:rPr>
              <a:t>requires  </a:t>
            </a:r>
            <a:r>
              <a:rPr sz="900" spc="-10" dirty="0">
                <a:latin typeface="LM Sans 9"/>
                <a:cs typeface="LM Sans 9"/>
              </a:rPr>
              <a:t>demultiplexing.</a:t>
            </a:r>
            <a:endParaRPr sz="900">
              <a:latin typeface="LM Sans 9"/>
              <a:cs typeface="LM Sans 9"/>
            </a:endParaRPr>
          </a:p>
          <a:p>
            <a:pPr marL="518795" marR="64769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The transport </a:t>
            </a:r>
            <a:r>
              <a:rPr sz="900" spc="-15" dirty="0">
                <a:latin typeface="LM Sans 9"/>
                <a:cs typeface="LM Sans 9"/>
              </a:rPr>
              <a:t>layer </a:t>
            </a:r>
            <a:r>
              <a:rPr sz="900" spc="-5" dirty="0">
                <a:latin typeface="LM Sans 9"/>
                <a:cs typeface="LM Sans 9"/>
              </a:rPr>
              <a:t>receives </a:t>
            </a:r>
            <a:r>
              <a:rPr sz="900" spc="-10" dirty="0">
                <a:latin typeface="LM Sans 9"/>
                <a:cs typeface="LM Sans 9"/>
              </a:rPr>
              <a:t>datagrams </a:t>
            </a:r>
            <a:r>
              <a:rPr sz="900" spc="-5" dirty="0">
                <a:latin typeface="LM Sans 9"/>
                <a:cs typeface="LM Sans 9"/>
              </a:rPr>
              <a:t>from the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15" dirty="0">
                <a:latin typeface="LM Sans 9"/>
                <a:cs typeface="LM Sans 9"/>
              </a:rPr>
              <a:t>layer.  </a:t>
            </a:r>
            <a:r>
              <a:rPr sz="900" spc="-10" dirty="0">
                <a:latin typeface="LM Sans 9"/>
                <a:cs typeface="LM Sans 9"/>
              </a:rPr>
              <a:t>After </a:t>
            </a:r>
            <a:r>
              <a:rPr sz="900" spc="-15" dirty="0">
                <a:latin typeface="LM Sans 9"/>
                <a:cs typeface="LM Sans 9"/>
              </a:rPr>
              <a:t>error </a:t>
            </a:r>
            <a:r>
              <a:rPr sz="900" spc="-10" dirty="0">
                <a:latin typeface="LM Sans 9"/>
                <a:cs typeface="LM Sans 9"/>
              </a:rPr>
              <a:t>checking and dropping </a:t>
            </a:r>
            <a:r>
              <a:rPr sz="900" spc="-5" dirty="0">
                <a:latin typeface="LM Sans 9"/>
                <a:cs typeface="LM Sans 9"/>
              </a:rPr>
              <a:t>of the </a:t>
            </a:r>
            <a:r>
              <a:rPr sz="900" spc="-10" dirty="0">
                <a:latin typeface="LM Sans 9"/>
                <a:cs typeface="LM Sans 9"/>
              </a:rPr>
              <a:t>header, </a:t>
            </a:r>
            <a:r>
              <a:rPr sz="900" spc="-5" dirty="0">
                <a:latin typeface="LM Sans 9"/>
                <a:cs typeface="LM Sans 9"/>
              </a:rPr>
              <a:t>the transport </a:t>
            </a:r>
            <a:r>
              <a:rPr sz="900" spc="-20" dirty="0">
                <a:latin typeface="LM Sans 9"/>
                <a:cs typeface="LM Sans 9"/>
              </a:rPr>
              <a:t>layer  </a:t>
            </a:r>
            <a:r>
              <a:rPr sz="900" spc="-10" dirty="0">
                <a:latin typeface="LM Sans 9"/>
                <a:cs typeface="LM Sans 9"/>
              </a:rPr>
              <a:t>delivers each </a:t>
            </a:r>
            <a:r>
              <a:rPr sz="900" spc="-5" dirty="0">
                <a:latin typeface="LM Sans 9"/>
                <a:cs typeface="LM Sans 9"/>
              </a:rPr>
              <a:t>message to the </a:t>
            </a:r>
            <a:r>
              <a:rPr sz="900" spc="-10" dirty="0">
                <a:latin typeface="LM Sans 9"/>
                <a:cs typeface="LM Sans 9"/>
              </a:rPr>
              <a:t>appropriate </a:t>
            </a:r>
            <a:r>
              <a:rPr sz="900" spc="-5" dirty="0">
                <a:latin typeface="LM Sans 9"/>
                <a:cs typeface="LM Sans 9"/>
              </a:rPr>
              <a:t>process </a:t>
            </a:r>
            <a:r>
              <a:rPr sz="900" spc="-10" dirty="0">
                <a:latin typeface="LM Sans 9"/>
                <a:cs typeface="LM Sans 9"/>
              </a:rPr>
              <a:t>based </a:t>
            </a:r>
            <a:r>
              <a:rPr sz="900" spc="-5" dirty="0">
                <a:latin typeface="LM Sans 9"/>
                <a:cs typeface="LM Sans 9"/>
              </a:rPr>
              <a:t>on the port  number.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2813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Multilexing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DeMultiplexing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022" y="894283"/>
            <a:ext cx="3264408" cy="1783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99556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Error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Control in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Transport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Layer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506" y="1121562"/>
            <a:ext cx="4015232" cy="1532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20988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Encapsulation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and</a:t>
            </a:r>
            <a:r>
              <a:rPr sz="1400" spc="-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Decapsulation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834" y="1005306"/>
            <a:ext cx="3743960" cy="120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43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Connectionless </a:t>
            </a:r>
            <a:r>
              <a:rPr spc="5" dirty="0"/>
              <a:t>Versus </a:t>
            </a:r>
            <a:r>
              <a:rPr spc="10" dirty="0"/>
              <a:t>Connection-Oriented</a:t>
            </a:r>
            <a:r>
              <a:rPr spc="-40" dirty="0"/>
              <a:t> </a:t>
            </a:r>
            <a:r>
              <a:rPr spc="15" dirty="0"/>
              <a:t>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5272" y="44519"/>
            <a:ext cx="282575" cy="2667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vice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27989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218500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753191"/>
            <a:ext cx="3893185" cy="198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69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A transport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5" dirty="0">
                <a:latin typeface="LM Sans 10"/>
                <a:cs typeface="LM Sans 10"/>
              </a:rPr>
              <a:t>protocol can either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connectionless </a:t>
            </a:r>
            <a:r>
              <a:rPr sz="1000" spc="-20" dirty="0">
                <a:latin typeface="LM Sans 10"/>
                <a:cs typeface="LM Sans 10"/>
              </a:rPr>
              <a:t>or  </a:t>
            </a:r>
            <a:r>
              <a:rPr sz="1000" spc="-10" dirty="0">
                <a:latin typeface="LM Sans 10"/>
                <a:cs typeface="LM Sans 10"/>
              </a:rPr>
              <a:t>connection-oriented.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114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Connectionless Service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In a connectionless service, the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15" dirty="0">
                <a:latin typeface="LM Sans 10"/>
                <a:cs typeface="LM Sans 10"/>
              </a:rPr>
              <a:t>are  </a:t>
            </a:r>
            <a:r>
              <a:rPr sz="1000" spc="-5" dirty="0">
                <a:latin typeface="LM Sans 10"/>
                <a:cs typeface="LM Sans 10"/>
              </a:rPr>
              <a:t>sent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one </a:t>
            </a:r>
            <a:r>
              <a:rPr sz="1000" spc="-20" dirty="0">
                <a:latin typeface="LM Sans 10"/>
                <a:cs typeface="LM Sans 10"/>
              </a:rPr>
              <a:t>party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another </a:t>
            </a:r>
            <a:r>
              <a:rPr sz="1000" spc="-5" dirty="0">
                <a:latin typeface="LM Sans 10"/>
                <a:cs typeface="LM Sans 10"/>
              </a:rPr>
              <a:t>with no </a:t>
            </a:r>
            <a:r>
              <a:rPr sz="1000" spc="-10" dirty="0">
                <a:latin typeface="LM Sans 10"/>
                <a:cs typeface="LM Sans 10"/>
              </a:rPr>
              <a:t>need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connection  establishment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connection </a:t>
            </a:r>
            <a:r>
              <a:rPr sz="1000" spc="-10" dirty="0">
                <a:latin typeface="LM Sans 10"/>
                <a:cs typeface="LM Sans 10"/>
              </a:rPr>
              <a:t>release. The packets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numbered;  they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5" dirty="0">
                <a:latin typeface="LM Sans 10"/>
                <a:cs typeface="LM Sans 10"/>
              </a:rPr>
              <a:t>delayed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0" dirty="0">
                <a:latin typeface="LM Sans 10"/>
                <a:cs typeface="LM Sans 10"/>
              </a:rPr>
              <a:t>lost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-10" dirty="0">
                <a:latin typeface="LM Sans 10"/>
                <a:cs typeface="LM Sans 10"/>
              </a:rPr>
              <a:t>arrive </a:t>
            </a:r>
            <a:r>
              <a:rPr sz="1000" spc="-5" dirty="0">
                <a:latin typeface="LM Sans 10"/>
                <a:cs typeface="LM Sans 10"/>
              </a:rPr>
              <a:t>out of sequence. </a:t>
            </a:r>
            <a:r>
              <a:rPr sz="1000" spc="-10" dirty="0">
                <a:latin typeface="LM Sans 10"/>
                <a:cs typeface="LM Sans 10"/>
              </a:rPr>
              <a:t>There is  </a:t>
            </a:r>
            <a:r>
              <a:rPr sz="1000" spc="-5" dirty="0">
                <a:latin typeface="LM Sans 10"/>
                <a:cs typeface="LM Sans 10"/>
              </a:rPr>
              <a:t>no </a:t>
            </a:r>
            <a:r>
              <a:rPr sz="1000" spc="-10" dirty="0">
                <a:latin typeface="LM Sans 10"/>
                <a:cs typeface="LM Sans 10"/>
              </a:rPr>
              <a:t>acknowledgment either. </a:t>
            </a:r>
            <a:r>
              <a:rPr sz="1000" spc="-30" dirty="0">
                <a:latin typeface="LM Sans 10"/>
                <a:cs typeface="LM Sans 10"/>
              </a:rPr>
              <a:t>UDP,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connectionless.</a:t>
            </a:r>
            <a:endParaRPr sz="1000">
              <a:latin typeface="LM Sans 10"/>
              <a:cs typeface="LM Sans 10"/>
            </a:endParaRPr>
          </a:p>
          <a:p>
            <a:pPr marL="265430" marR="90170">
              <a:lnSpc>
                <a:spcPct val="100000"/>
              </a:lnSpc>
              <a:spcBef>
                <a:spcPts val="112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Connection-Oriented Service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In a connection-oriented service, a  connection is first established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5" dirty="0">
                <a:latin typeface="LM Sans 10"/>
                <a:cs typeface="LM Sans 10"/>
              </a:rPr>
              <a:t>the sender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receiver.  </a:t>
            </a:r>
            <a:r>
              <a:rPr sz="1000" spc="-5" dirty="0">
                <a:latin typeface="LM Sans 10"/>
                <a:cs typeface="LM Sans 10"/>
              </a:rPr>
              <a:t>Data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transferred. </a:t>
            </a:r>
            <a:r>
              <a:rPr sz="1000" spc="-20" dirty="0">
                <a:latin typeface="LM Sans 10"/>
                <a:cs typeface="LM Sans 10"/>
              </a:rPr>
              <a:t>At </a:t>
            </a:r>
            <a:r>
              <a:rPr sz="1000" spc="-5" dirty="0">
                <a:latin typeface="LM Sans 10"/>
                <a:cs typeface="LM Sans 10"/>
              </a:rPr>
              <a:t>the end, the connection is </a:t>
            </a:r>
            <a:r>
              <a:rPr sz="1000" spc="-10" dirty="0">
                <a:latin typeface="LM Sans 10"/>
                <a:cs typeface="LM Sans 10"/>
              </a:rPr>
              <a:t>released. The  TCP and SCTP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connection-oriented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protocols.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19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87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Contents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0098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99077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16791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34399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483169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354" y="685971"/>
            <a:ext cx="2347638" cy="107106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415925">
              <a:lnSpc>
                <a:spcPct val="120400"/>
              </a:lnSpc>
              <a:spcBef>
                <a:spcPts val="150"/>
              </a:spcBef>
            </a:pPr>
            <a:r>
              <a:rPr sz="1000" spc="-5" dirty="0">
                <a:latin typeface="LM Sans 10"/>
                <a:cs typeface="LM Sans 10"/>
              </a:rPr>
              <a:t>Introduction to </a:t>
            </a:r>
            <a:r>
              <a:rPr sz="1000" spc="-15" dirty="0">
                <a:latin typeface="LM Sans 10"/>
                <a:cs typeface="LM Sans 10"/>
              </a:rPr>
              <a:t>Transport Layer  </a:t>
            </a:r>
            <a:r>
              <a:rPr sz="1000" dirty="0">
                <a:latin typeface="LM Sans 10"/>
                <a:cs typeface="LM Sans 10"/>
              </a:rPr>
              <a:t>Process-to-Process </a:t>
            </a:r>
            <a:r>
              <a:rPr sz="1000" spc="-5" dirty="0">
                <a:latin typeface="LM Sans 10"/>
                <a:cs typeface="LM Sans 10"/>
              </a:rPr>
              <a:t>Delivery  Protocols in </a:t>
            </a:r>
            <a:r>
              <a:rPr sz="1000" spc="-15" dirty="0">
                <a:latin typeface="LM Sans 10"/>
                <a:cs typeface="LM Sans 10"/>
              </a:rPr>
              <a:t>Transport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Layer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TCP - </a:t>
            </a:r>
            <a:r>
              <a:rPr sz="900" spc="-10" dirty="0">
                <a:latin typeface="LM Sans 9"/>
                <a:cs typeface="LM Sans 9"/>
              </a:rPr>
              <a:t>Transmission Control </a:t>
            </a:r>
            <a:r>
              <a:rPr sz="900" spc="-5" dirty="0">
                <a:latin typeface="LM Sans 9"/>
                <a:cs typeface="LM Sans 9"/>
              </a:rPr>
              <a:t>Protocol  </a:t>
            </a:r>
            <a:r>
              <a:rPr sz="900" spc="-10" dirty="0">
                <a:latin typeface="LM Sans 9"/>
                <a:cs typeface="LM Sans 9"/>
              </a:rPr>
              <a:t>UDP </a:t>
            </a:r>
            <a:r>
              <a:rPr sz="900" spc="-5" dirty="0">
                <a:latin typeface="LM Sans 9"/>
                <a:cs typeface="LM Sans 9"/>
              </a:rPr>
              <a:t>- </a:t>
            </a:r>
            <a:r>
              <a:rPr sz="900" spc="-10">
                <a:latin typeface="LM Sans 9"/>
                <a:cs typeface="LM Sans 9"/>
              </a:rPr>
              <a:t>User </a:t>
            </a:r>
            <a:r>
              <a:rPr sz="900" spc="-5" smtClean="0">
                <a:latin typeface="LM Sans 9"/>
                <a:cs typeface="LM Sans 9"/>
              </a:rPr>
              <a:t>Data</a:t>
            </a:r>
            <a:r>
              <a:rPr lang="en-IN" sz="900" spc="-5" dirty="0" smtClean="0">
                <a:latin typeface="LM Sans 9"/>
                <a:cs typeface="LM Sans 9"/>
              </a:rPr>
              <a:t>g</a:t>
            </a:r>
            <a:r>
              <a:rPr sz="900" spc="-5" smtClean="0">
                <a:latin typeface="LM Sans 9"/>
                <a:cs typeface="LM Sans 9"/>
              </a:rPr>
              <a:t>ram</a:t>
            </a:r>
            <a:r>
              <a:rPr sz="900" smtClean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Protocol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00" spc="-10" dirty="0">
                <a:latin typeface="LM Sans 10"/>
                <a:cs typeface="LM Sans 10"/>
              </a:rPr>
              <a:t>Congestion Control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181" y="1661363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150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Protocols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Transport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Layer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93" y="604977"/>
            <a:ext cx="3450082" cy="2422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61" y="810373"/>
            <a:ext cx="3851223" cy="991439"/>
          </a:xfrm>
          <a:custGeom>
            <a:avLst/>
            <a:gdLst/>
            <a:ahLst/>
            <a:cxnLst/>
            <a:rect l="l" t="t" r="r" b="b"/>
            <a:pathLst>
              <a:path w="3989704" h="640080">
                <a:moveTo>
                  <a:pt x="3989667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88746"/>
                </a:lnTo>
                <a:lnTo>
                  <a:pt x="4013" y="608482"/>
                </a:lnTo>
                <a:lnTo>
                  <a:pt x="14922" y="624636"/>
                </a:lnTo>
                <a:lnTo>
                  <a:pt x="31076" y="635546"/>
                </a:lnTo>
                <a:lnTo>
                  <a:pt x="50812" y="639559"/>
                </a:lnTo>
                <a:lnTo>
                  <a:pt x="3938867" y="639559"/>
                </a:lnTo>
                <a:lnTo>
                  <a:pt x="3958590" y="635546"/>
                </a:lnTo>
                <a:lnTo>
                  <a:pt x="3974744" y="624636"/>
                </a:lnTo>
                <a:lnTo>
                  <a:pt x="3985653" y="608482"/>
                </a:lnTo>
                <a:lnTo>
                  <a:pt x="3989667" y="588746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442" y="864757"/>
            <a:ext cx="2815590" cy="47752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pc="15" dirty="0"/>
              <a:t>Data Communictions </a:t>
            </a:r>
            <a:r>
              <a:rPr spc="10" dirty="0"/>
              <a:t>and</a:t>
            </a:r>
            <a:r>
              <a:rPr spc="-55" dirty="0"/>
              <a:t> </a:t>
            </a:r>
            <a:r>
              <a:rPr dirty="0"/>
              <a:t>Networking</a:t>
            </a: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000" spc="-10" dirty="0">
                <a:solidFill>
                  <a:srgbClr val="FFF200"/>
                </a:solidFill>
                <a:latin typeface="LM Sans 10"/>
                <a:cs typeface="LM Sans 10"/>
              </a:rPr>
              <a:t>TCP </a:t>
            </a:r>
            <a:r>
              <a:rPr sz="1000" spc="-5" dirty="0">
                <a:solidFill>
                  <a:srgbClr val="FFF200"/>
                </a:solidFill>
                <a:latin typeface="LM Sans 10"/>
                <a:cs typeface="LM Sans 10"/>
              </a:rPr>
              <a:t>- </a:t>
            </a:r>
            <a:r>
              <a:rPr sz="1000" spc="-15" dirty="0">
                <a:solidFill>
                  <a:srgbClr val="FFF200"/>
                </a:solidFill>
                <a:latin typeface="LM Sans 10"/>
                <a:cs typeface="LM Sans 10"/>
              </a:rPr>
              <a:t>Transmission </a:t>
            </a:r>
            <a:r>
              <a:rPr sz="1000" spc="-10" dirty="0">
                <a:solidFill>
                  <a:srgbClr val="FFF200"/>
                </a:solidFill>
                <a:latin typeface="LM Sans 10"/>
                <a:cs typeface="LM Sans 10"/>
              </a:rPr>
              <a:t>Control</a:t>
            </a:r>
            <a:r>
              <a:rPr sz="1000" spc="15" dirty="0">
                <a:solidFill>
                  <a:srgbClr val="FFF2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200"/>
                </a:solidFill>
                <a:latin typeface="LM Sans 10"/>
                <a:cs typeface="LM Sans 10"/>
              </a:rPr>
              <a:t>Protocol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670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Transmission </a:t>
            </a:r>
            <a:r>
              <a:rPr spc="10" dirty="0"/>
              <a:t>Control</a:t>
            </a:r>
            <a:r>
              <a:rPr dirty="0"/>
              <a:t> </a:t>
            </a:r>
            <a:r>
              <a:rPr spc="1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43280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62259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96420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2305824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495613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685402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638446"/>
            <a:ext cx="3912235" cy="229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It is one of the most </a:t>
            </a:r>
            <a:r>
              <a:rPr sz="1000" spc="-10" dirty="0">
                <a:latin typeface="LM Sans 10"/>
                <a:cs typeface="LM Sans 10"/>
              </a:rPr>
              <a:t>important </a:t>
            </a:r>
            <a:r>
              <a:rPr sz="1000" spc="-5" dirty="0">
                <a:latin typeface="LM Sans 10"/>
                <a:cs typeface="LM Sans 10"/>
              </a:rPr>
              <a:t>protocols of </a:t>
            </a:r>
            <a:r>
              <a:rPr sz="1000" spc="-10" dirty="0">
                <a:latin typeface="LM Sans 10"/>
                <a:cs typeface="LM Sans 10"/>
              </a:rPr>
              <a:t>Internet </a:t>
            </a:r>
            <a:r>
              <a:rPr sz="1000" spc="-5" dirty="0">
                <a:latin typeface="LM Sans 10"/>
                <a:cs typeface="LM Sans 10"/>
              </a:rPr>
              <a:t>Protocols suite. It </a:t>
            </a:r>
            <a:r>
              <a:rPr sz="1000" spc="-10" dirty="0">
                <a:latin typeface="LM Sans 10"/>
                <a:cs typeface="LM Sans 10"/>
              </a:rPr>
              <a:t>is  </a:t>
            </a:r>
            <a:r>
              <a:rPr sz="1000" spc="-5" dirty="0">
                <a:latin typeface="LM Sans 10"/>
                <a:cs typeface="LM Sans 10"/>
              </a:rPr>
              <a:t>most widely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5" dirty="0">
                <a:latin typeface="LM Sans 10"/>
                <a:cs typeface="LM Sans 10"/>
              </a:rPr>
              <a:t>protocol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transmission in communication 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5" dirty="0">
                <a:latin typeface="LM Sans 10"/>
                <a:cs typeface="LM Sans 10"/>
              </a:rPr>
              <a:t>such as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internet.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spc="-10" dirty="0">
                <a:latin typeface="LM Sans 10"/>
                <a:cs typeface="LM Sans 10"/>
              </a:rPr>
              <a:t>Features </a:t>
            </a:r>
            <a:r>
              <a:rPr sz="1000" spc="-5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reliable </a:t>
            </a:r>
            <a:r>
              <a:rPr sz="1000" spc="-5" dirty="0">
                <a:latin typeface="LM Sans 10"/>
                <a:cs typeface="LM Sans 10"/>
              </a:rPr>
              <a:t>protocol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(Acknowledgement(+ve/-ve)).</a:t>
            </a:r>
            <a:endParaRPr sz="1000">
              <a:latin typeface="LM Sans 10"/>
              <a:cs typeface="LM Sans 10"/>
            </a:endParaRPr>
          </a:p>
          <a:p>
            <a:pPr marL="265430" marR="26034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5" dirty="0">
                <a:latin typeface="LM Sans 10"/>
                <a:cs typeface="LM Sans 10"/>
              </a:rPr>
              <a:t>ensures that the </a:t>
            </a:r>
            <a:r>
              <a:rPr sz="1000" spc="-10" dirty="0">
                <a:latin typeface="LM Sans 10"/>
                <a:cs typeface="LM Sans 10"/>
              </a:rPr>
              <a:t>data reaches intended destination </a:t>
            </a:r>
            <a:r>
              <a:rPr sz="1000" spc="-5" dirty="0">
                <a:latin typeface="LM Sans 10"/>
                <a:cs typeface="LM Sans 10"/>
              </a:rPr>
              <a:t>in the same  </a:t>
            </a:r>
            <a:r>
              <a:rPr sz="1000" spc="-15" dirty="0">
                <a:latin typeface="LM Sans 10"/>
                <a:cs typeface="LM Sans 10"/>
              </a:rPr>
              <a:t>order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5" dirty="0">
                <a:latin typeface="LM Sans 10"/>
                <a:cs typeface="LM Sans 10"/>
              </a:rPr>
              <a:t>was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sent.</a:t>
            </a:r>
            <a:endParaRPr sz="1000">
              <a:latin typeface="LM Sans 10"/>
              <a:cs typeface="LM Sans 10"/>
            </a:endParaRPr>
          </a:p>
          <a:p>
            <a:pPr marL="265430" marR="39497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5" dirty="0">
                <a:latin typeface="LM Sans 10"/>
                <a:cs typeface="LM Sans 10"/>
              </a:rPr>
              <a:t>is connection </a:t>
            </a:r>
            <a:r>
              <a:rPr sz="1000" spc="-10" dirty="0">
                <a:latin typeface="LM Sans 10"/>
                <a:cs typeface="LM Sans 10"/>
              </a:rPr>
              <a:t>oriented, provides error-checking, recovery  </a:t>
            </a:r>
            <a:r>
              <a:rPr sz="1000" spc="-5" dirty="0">
                <a:latin typeface="LM Sans 10"/>
                <a:cs typeface="LM Sans 10"/>
              </a:rPr>
              <a:t>mechanism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end-to-end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communication.</a:t>
            </a:r>
            <a:endParaRPr sz="1000">
              <a:latin typeface="LM Sans 10"/>
              <a:cs typeface="LM Sans 10"/>
            </a:endParaRPr>
          </a:p>
          <a:p>
            <a:pPr marL="265430" marR="877569">
              <a:lnSpc>
                <a:spcPts val="1490"/>
              </a:lnSpc>
              <a:spcBef>
                <a:spcPts val="100"/>
              </a:spcBef>
            </a:pPr>
            <a:r>
              <a:rPr sz="1000" spc="-10" dirty="0">
                <a:latin typeface="LM Sans 10"/>
                <a:cs typeface="LM Sans 10"/>
              </a:rPr>
              <a:t>TCP provides </a:t>
            </a:r>
            <a:r>
              <a:rPr sz="1000" spc="-15" dirty="0">
                <a:latin typeface="LM Sans 10"/>
                <a:cs typeface="LM Sans 10"/>
              </a:rPr>
              <a:t>flow </a:t>
            </a:r>
            <a:r>
              <a:rPr sz="1000" spc="-5" dirty="0">
                <a:latin typeface="LM Sans 10"/>
                <a:cs typeface="LM Sans 10"/>
              </a:rPr>
              <a:t>control </a:t>
            </a:r>
            <a:r>
              <a:rPr sz="1000" spc="-10" dirty="0">
                <a:latin typeface="LM Sans 10"/>
                <a:cs typeface="LM Sans 10"/>
              </a:rPr>
              <a:t>and quality </a:t>
            </a:r>
            <a:r>
              <a:rPr sz="1000" spc="-5" dirty="0">
                <a:latin typeface="LM Sans 10"/>
                <a:cs typeface="LM Sans 10"/>
              </a:rPr>
              <a:t>of service.  </a:t>
            </a: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dirty="0">
                <a:latin typeface="LM Sans 10"/>
                <a:cs typeface="LM Sans 10"/>
              </a:rPr>
              <a:t>operates </a:t>
            </a:r>
            <a:r>
              <a:rPr sz="1000" spc="-5" dirty="0">
                <a:latin typeface="LM Sans 10"/>
                <a:cs typeface="LM Sans 10"/>
              </a:rPr>
              <a:t>in </a:t>
            </a:r>
            <a:r>
              <a:rPr sz="1000" spc="-10" dirty="0">
                <a:latin typeface="LM Sans 10"/>
                <a:cs typeface="LM Sans 10"/>
              </a:rPr>
              <a:t>Client/Server </a:t>
            </a:r>
            <a:r>
              <a:rPr sz="1000" dirty="0">
                <a:latin typeface="LM Sans 10"/>
                <a:cs typeface="LM Sans 10"/>
              </a:rPr>
              <a:t>point-to-point mode.</a:t>
            </a:r>
            <a:endParaRPr sz="1000">
              <a:latin typeface="LM Sans 10"/>
              <a:cs typeface="LM Sans 10"/>
            </a:endParaRPr>
          </a:p>
          <a:p>
            <a:pPr marL="265430" marR="227329">
              <a:lnSpc>
                <a:spcPct val="100000"/>
              </a:lnSpc>
              <a:spcBef>
                <a:spcPts val="200"/>
              </a:spcBef>
            </a:pPr>
            <a:r>
              <a:rPr sz="1000" spc="-10" dirty="0">
                <a:latin typeface="LM Sans 10"/>
                <a:cs typeface="LM Sans 10"/>
              </a:rPr>
              <a:t>TCP provides </a:t>
            </a:r>
            <a:r>
              <a:rPr sz="1000" spc="-5" dirty="0">
                <a:latin typeface="LM Sans 10"/>
                <a:cs typeface="LM Sans 10"/>
              </a:rPr>
              <a:t>full </a:t>
            </a:r>
            <a:r>
              <a:rPr sz="1000" spc="-10" dirty="0">
                <a:latin typeface="LM Sans 10"/>
                <a:cs typeface="LM Sans 10"/>
              </a:rPr>
              <a:t>duplex </a:t>
            </a:r>
            <a:r>
              <a:rPr sz="1000" spc="-5" dirty="0">
                <a:latin typeface="LM Sans 10"/>
                <a:cs typeface="LM Sans 10"/>
              </a:rPr>
              <a:t>server, i.e. it can perform </a:t>
            </a:r>
            <a:r>
              <a:rPr sz="1000" spc="-10" dirty="0">
                <a:latin typeface="LM Sans 10"/>
                <a:cs typeface="LM Sans 10"/>
              </a:rPr>
              <a:t>roles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dirty="0">
                <a:latin typeface="LM Sans 10"/>
                <a:cs typeface="LM Sans 10"/>
              </a:rPr>
              <a:t>both  </a:t>
            </a:r>
            <a:r>
              <a:rPr sz="1000" spc="-10" dirty="0">
                <a:latin typeface="LM Sans 10"/>
                <a:cs typeface="LM Sans 10"/>
              </a:rPr>
              <a:t>receiver and</a:t>
            </a:r>
            <a:r>
              <a:rPr sz="1000" spc="-5" dirty="0">
                <a:latin typeface="LM Sans 10"/>
                <a:cs typeface="LM Sans 10"/>
              </a:rPr>
              <a:t> sender.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852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TCP</a:t>
            </a:r>
            <a:r>
              <a:rPr sz="1400" spc="-5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Header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210" y="774509"/>
            <a:ext cx="3994912" cy="225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526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TCP</a:t>
            </a:r>
            <a:r>
              <a:rPr spc="-35" dirty="0"/>
              <a:t> </a:t>
            </a:r>
            <a:r>
              <a:rPr spc="10" dirty="0"/>
              <a:t>Header....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96982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31144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65305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99467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63996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551121"/>
            <a:ext cx="3873500" cy="2493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080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length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TCP header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minimum </a:t>
            </a:r>
            <a:r>
              <a:rPr sz="1000" spc="-5" dirty="0">
                <a:latin typeface="LM Sans 10"/>
                <a:cs typeface="LM Sans 10"/>
              </a:rPr>
              <a:t>20 </a:t>
            </a:r>
            <a:r>
              <a:rPr sz="1000" spc="-10" dirty="0">
                <a:latin typeface="LM Sans 10"/>
                <a:cs typeface="LM Sans 10"/>
              </a:rPr>
              <a:t>bytes long and </a:t>
            </a:r>
            <a:r>
              <a:rPr sz="1000" spc="-5" dirty="0">
                <a:latin typeface="LM Sans 10"/>
                <a:cs typeface="LM Sans 10"/>
              </a:rPr>
              <a:t>maximum 60  </a:t>
            </a:r>
            <a:r>
              <a:rPr sz="1000" spc="-10" dirty="0">
                <a:latin typeface="LM Sans 10"/>
                <a:cs typeface="LM Sans 10"/>
              </a:rPr>
              <a:t>bytes</a:t>
            </a:r>
            <a:endParaRPr sz="1000">
              <a:latin typeface="LM Sans 10"/>
              <a:cs typeface="LM Sans 10"/>
            </a:endParaRPr>
          </a:p>
          <a:p>
            <a:pPr marL="265430" marR="201295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Source Port</a:t>
            </a:r>
            <a:r>
              <a:rPr sz="1000" spc="-10" dirty="0">
                <a:latin typeface="LM Sans 10"/>
                <a:cs typeface="LM Sans 10"/>
              </a:rPr>
              <a:t>(16-bits) </a:t>
            </a:r>
            <a:r>
              <a:rPr sz="1000" spc="-5" dirty="0">
                <a:latin typeface="LM Sans 10"/>
                <a:cs typeface="LM Sans 10"/>
              </a:rPr>
              <a:t>- It </a:t>
            </a:r>
            <a:r>
              <a:rPr sz="1000" spc="-10" dirty="0">
                <a:latin typeface="LM Sans 10"/>
                <a:cs typeface="LM Sans 10"/>
              </a:rPr>
              <a:t>identifies </a:t>
            </a:r>
            <a:r>
              <a:rPr sz="1000" spc="-5" dirty="0">
                <a:latin typeface="LM Sans 10"/>
                <a:cs typeface="LM Sans 10"/>
              </a:rPr>
              <a:t>source port of the </a:t>
            </a:r>
            <a:r>
              <a:rPr sz="1000" spc="-10" dirty="0">
                <a:latin typeface="LM Sans 10"/>
                <a:cs typeface="LM Sans 10"/>
              </a:rPr>
              <a:t>application  </a:t>
            </a:r>
            <a:r>
              <a:rPr sz="1000" spc="-5" dirty="0">
                <a:latin typeface="LM Sans 10"/>
                <a:cs typeface="LM Sans 10"/>
              </a:rPr>
              <a:t>process on the sending </a:t>
            </a:r>
            <a:r>
              <a:rPr sz="1000" spc="-10" dirty="0">
                <a:latin typeface="LM Sans 10"/>
                <a:cs typeface="LM Sans 10"/>
              </a:rPr>
              <a:t>device.</a:t>
            </a:r>
            <a:endParaRPr sz="1000">
              <a:latin typeface="LM Sans 10"/>
              <a:cs typeface="LM Sans 10"/>
            </a:endParaRPr>
          </a:p>
          <a:p>
            <a:pPr marL="265430" marR="32448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Destination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Port</a:t>
            </a:r>
            <a:r>
              <a:rPr sz="1000" spc="-10" dirty="0">
                <a:latin typeface="LM Sans 10"/>
                <a:cs typeface="LM Sans 10"/>
              </a:rPr>
              <a:t>(16-bits) </a:t>
            </a:r>
            <a:r>
              <a:rPr sz="1000" spc="-5" dirty="0">
                <a:latin typeface="LM Sans 10"/>
                <a:cs typeface="LM Sans 10"/>
              </a:rPr>
              <a:t>- It </a:t>
            </a:r>
            <a:r>
              <a:rPr sz="1000" spc="-10" dirty="0">
                <a:latin typeface="LM Sans 10"/>
                <a:cs typeface="LM Sans 10"/>
              </a:rPr>
              <a:t>identifies destination </a:t>
            </a:r>
            <a:r>
              <a:rPr sz="1000" spc="-5" dirty="0">
                <a:latin typeface="LM Sans 10"/>
                <a:cs typeface="LM Sans 10"/>
              </a:rPr>
              <a:t>port of the  </a:t>
            </a:r>
            <a:r>
              <a:rPr sz="1000" spc="-10" dirty="0">
                <a:latin typeface="LM Sans 10"/>
                <a:cs typeface="LM Sans 10"/>
              </a:rPr>
              <a:t>application </a:t>
            </a:r>
            <a:r>
              <a:rPr sz="1000" spc="-5" dirty="0">
                <a:latin typeface="LM Sans 10"/>
                <a:cs typeface="LM Sans 10"/>
              </a:rPr>
              <a:t>process on the </a:t>
            </a:r>
            <a:r>
              <a:rPr sz="1000" spc="-10" dirty="0">
                <a:latin typeface="LM Sans 10"/>
                <a:cs typeface="LM Sans 10"/>
              </a:rPr>
              <a:t>receiving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device.</a:t>
            </a:r>
            <a:endParaRPr sz="1000">
              <a:latin typeface="LM Sans 10"/>
              <a:cs typeface="LM Sans 10"/>
            </a:endParaRPr>
          </a:p>
          <a:p>
            <a:pPr marL="265430" marR="146685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Sequence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Number</a:t>
            </a:r>
            <a:r>
              <a:rPr sz="1000" spc="-5" dirty="0">
                <a:latin typeface="LM Sans 10"/>
                <a:cs typeface="LM Sans 10"/>
              </a:rPr>
              <a:t>(32-bits) - Sequence number of </a:t>
            </a:r>
            <a:r>
              <a:rPr sz="1000" spc="-10" dirty="0">
                <a:latin typeface="LM Sans 10"/>
                <a:cs typeface="LM Sans 10"/>
              </a:rPr>
              <a:t>data bytes </a:t>
            </a:r>
            <a:r>
              <a:rPr sz="1000" spc="-5" dirty="0">
                <a:latin typeface="LM Sans 10"/>
                <a:cs typeface="LM Sans 10"/>
              </a:rPr>
              <a:t>of a  segment in a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session.</a:t>
            </a:r>
            <a:endParaRPr sz="1000">
              <a:latin typeface="LM Sans 10"/>
              <a:cs typeface="LM Sans 10"/>
            </a:endParaRPr>
          </a:p>
          <a:p>
            <a:pPr marL="265430" marR="18669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Acknowledgement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Number</a:t>
            </a:r>
            <a:r>
              <a:rPr sz="1000" spc="-5" dirty="0">
                <a:latin typeface="LM Sans 10"/>
                <a:cs typeface="LM Sans 10"/>
              </a:rPr>
              <a:t>(32-bits) - When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5" dirty="0">
                <a:latin typeface="LM Sans 10"/>
                <a:cs typeface="LM Sans 10"/>
              </a:rPr>
              <a:t>flag is set, this  number contains the </a:t>
            </a:r>
            <a:r>
              <a:rPr sz="1000" spc="-10" dirty="0">
                <a:latin typeface="LM Sans 10"/>
                <a:cs typeface="LM Sans 10"/>
              </a:rPr>
              <a:t>next </a:t>
            </a:r>
            <a:r>
              <a:rPr sz="1000" spc="-5" dirty="0">
                <a:latin typeface="LM Sans 10"/>
                <a:cs typeface="LM Sans 10"/>
              </a:rPr>
              <a:t>sequence number of the </a:t>
            </a:r>
            <a:r>
              <a:rPr sz="1000" spc="-10" dirty="0">
                <a:latin typeface="LM Sans 10"/>
                <a:cs typeface="LM Sans 10"/>
              </a:rPr>
              <a:t>data byte  </a:t>
            </a:r>
            <a:r>
              <a:rPr sz="1000" dirty="0">
                <a:latin typeface="LM Sans 10"/>
                <a:cs typeface="LM Sans 10"/>
              </a:rPr>
              <a:t>expected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20" dirty="0">
                <a:latin typeface="LM Sans 10"/>
                <a:cs typeface="LM Sans 10"/>
              </a:rPr>
              <a:t>works </a:t>
            </a:r>
            <a:r>
              <a:rPr sz="1000" spc="-5" dirty="0">
                <a:latin typeface="LM Sans 10"/>
                <a:cs typeface="LM Sans 10"/>
              </a:rPr>
              <a:t>as </a:t>
            </a:r>
            <a:r>
              <a:rPr sz="1000" spc="-10" dirty="0">
                <a:latin typeface="LM Sans 10"/>
                <a:cs typeface="LM Sans 10"/>
              </a:rPr>
              <a:t>acknowledgement </a:t>
            </a:r>
            <a:r>
              <a:rPr sz="1000" spc="-5" dirty="0">
                <a:latin typeface="LM Sans 10"/>
                <a:cs typeface="LM Sans 10"/>
              </a:rPr>
              <a:t>of the </a:t>
            </a:r>
            <a:r>
              <a:rPr sz="1000" spc="-10" dirty="0">
                <a:latin typeface="LM Sans 10"/>
                <a:cs typeface="LM Sans 10"/>
              </a:rPr>
              <a:t>previous data  received.</a:t>
            </a:r>
            <a:endParaRPr sz="1000">
              <a:latin typeface="LM Sans 10"/>
              <a:cs typeface="LM Sans 10"/>
            </a:endParaRPr>
          </a:p>
          <a:p>
            <a:pPr marL="265430" marR="5080" algn="just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Data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Offset</a:t>
            </a:r>
            <a:r>
              <a:rPr sz="1000" spc="-10" dirty="0">
                <a:latin typeface="LM Sans 10"/>
                <a:cs typeface="LM Sans 10"/>
              </a:rPr>
              <a:t>(4-bits)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This </a:t>
            </a:r>
            <a:r>
              <a:rPr sz="1000" spc="-5" dirty="0">
                <a:latin typeface="LM Sans 10"/>
                <a:cs typeface="LM Sans 10"/>
              </a:rPr>
              <a:t>field </a:t>
            </a:r>
            <a:r>
              <a:rPr sz="1000" spc="-10" dirty="0">
                <a:latin typeface="LM Sans 10"/>
                <a:cs typeface="LM Sans 10"/>
              </a:rPr>
              <a:t>implies </a:t>
            </a:r>
            <a:r>
              <a:rPr sz="1000" dirty="0">
                <a:latin typeface="LM Sans 10"/>
                <a:cs typeface="LM Sans 10"/>
              </a:rPr>
              <a:t>both, </a:t>
            </a:r>
            <a:r>
              <a:rPr sz="1000" spc="-5" dirty="0">
                <a:latin typeface="LM Sans 10"/>
                <a:cs typeface="LM Sans 10"/>
              </a:rPr>
              <a:t>the size of </a:t>
            </a:r>
            <a:r>
              <a:rPr sz="1000" spc="-10" dirty="0">
                <a:latin typeface="LM Sans 10"/>
                <a:cs typeface="LM Sans 10"/>
              </a:rPr>
              <a:t>TCP header  (32-bit </a:t>
            </a:r>
            <a:r>
              <a:rPr sz="1000" spc="-15" dirty="0">
                <a:latin typeface="LM Sans 10"/>
                <a:cs typeface="LM Sans 10"/>
              </a:rPr>
              <a:t>words)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offset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in current </a:t>
            </a:r>
            <a:r>
              <a:rPr sz="1000" spc="-10" dirty="0">
                <a:latin typeface="LM Sans 10"/>
                <a:cs typeface="LM Sans 10"/>
              </a:rPr>
              <a:t>packet </a:t>
            </a:r>
            <a:r>
              <a:rPr sz="1000" spc="-5" dirty="0">
                <a:latin typeface="LM Sans 10"/>
                <a:cs typeface="LM Sans 10"/>
              </a:rPr>
              <a:t>in the whole  </a:t>
            </a: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5" dirty="0">
                <a:latin typeface="LM Sans 10"/>
                <a:cs typeface="LM Sans 10"/>
              </a:rPr>
              <a:t>segment.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687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TCP</a:t>
            </a:r>
            <a:r>
              <a:rPr spc="-35" dirty="0"/>
              <a:t> </a:t>
            </a:r>
            <a:r>
              <a:rPr spc="10" dirty="0"/>
              <a:t>Header...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5081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01578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191856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506219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801596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7872" y="1947100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7872" y="2187498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387981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811" y="2702344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354" y="573727"/>
            <a:ext cx="3579495" cy="2493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47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Reserved</a:t>
            </a:r>
            <a:r>
              <a:rPr sz="1000" spc="-10" dirty="0">
                <a:latin typeface="LM Sans 10"/>
                <a:cs typeface="LM Sans 10"/>
              </a:rPr>
              <a:t>(3-bits)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Reserved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future </a:t>
            </a:r>
            <a:r>
              <a:rPr sz="1000" spc="-5" dirty="0">
                <a:latin typeface="LM Sans 10"/>
                <a:cs typeface="LM Sans 10"/>
              </a:rPr>
              <a:t>use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all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set </a:t>
            </a:r>
            <a:r>
              <a:rPr sz="1000" spc="-10" dirty="0">
                <a:latin typeface="LM Sans 10"/>
                <a:cs typeface="LM Sans 10"/>
              </a:rPr>
              <a:t>zero </a:t>
            </a:r>
            <a:r>
              <a:rPr sz="1000" spc="-20" dirty="0">
                <a:latin typeface="LM Sans 10"/>
                <a:cs typeface="LM Sans 10"/>
              </a:rPr>
              <a:t>by  </a:t>
            </a:r>
            <a:r>
              <a:rPr sz="1000" spc="-10" dirty="0">
                <a:latin typeface="LM Sans 10"/>
                <a:cs typeface="LM Sans 10"/>
              </a:rPr>
              <a:t>default.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Flags</a:t>
            </a:r>
            <a:r>
              <a:rPr sz="1000" spc="-5" dirty="0">
                <a:latin typeface="LM Sans 10"/>
                <a:cs typeface="LM Sans 10"/>
              </a:rPr>
              <a:t>(1-bit each) :</a:t>
            </a:r>
            <a:endParaRPr sz="1000">
              <a:latin typeface="LM Sans 10"/>
              <a:cs typeface="LM Sans 10"/>
            </a:endParaRPr>
          </a:p>
          <a:p>
            <a:pPr marL="265430" marR="238760">
              <a:lnSpc>
                <a:spcPct val="101499"/>
              </a:lnSpc>
              <a:spcBef>
                <a:spcPts val="175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NS</a:t>
            </a:r>
            <a:r>
              <a:rPr sz="900" spc="-10" dirty="0">
                <a:latin typeface="LM Sans 9"/>
                <a:cs typeface="LM Sans 9"/>
              </a:rPr>
              <a:t>- Nonce </a:t>
            </a:r>
            <a:r>
              <a:rPr sz="900" spc="-5" dirty="0">
                <a:latin typeface="LM Sans 9"/>
                <a:cs typeface="LM Sans 9"/>
              </a:rPr>
              <a:t>Sum bit is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Explicit </a:t>
            </a:r>
            <a:r>
              <a:rPr sz="900" spc="-10" dirty="0">
                <a:latin typeface="LM Sans 9"/>
                <a:cs typeface="LM Sans 9"/>
              </a:rPr>
              <a:t>Congestion Notification  </a:t>
            </a:r>
            <a:r>
              <a:rPr sz="900" spc="-5" dirty="0">
                <a:latin typeface="LM Sans 9"/>
                <a:cs typeface="LM Sans 9"/>
              </a:rPr>
              <a:t>signaling</a:t>
            </a:r>
            <a:r>
              <a:rPr sz="900" spc="-10" dirty="0">
                <a:latin typeface="LM Sans 9"/>
                <a:cs typeface="LM Sans 9"/>
              </a:rPr>
              <a:t> process.</a:t>
            </a:r>
            <a:endParaRPr sz="900">
              <a:latin typeface="LM Sans 9"/>
              <a:cs typeface="LM Sans 9"/>
            </a:endParaRPr>
          </a:p>
          <a:p>
            <a:pPr marL="265430" marR="88900">
              <a:lnSpc>
                <a:spcPct val="107700"/>
              </a:lnSpc>
              <a:spcBef>
                <a:spcPts val="220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CWR</a:t>
            </a:r>
            <a:r>
              <a:rPr sz="900" spc="-10" dirty="0">
                <a:latin typeface="LM Sans 9"/>
                <a:cs typeface="LM Sans 9"/>
              </a:rPr>
              <a:t>- </a:t>
            </a:r>
            <a:r>
              <a:rPr sz="900" spc="-5" dirty="0">
                <a:latin typeface="LM Sans 9"/>
                <a:cs typeface="LM Sans 9"/>
              </a:rPr>
              <a:t>When a host receives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with ECE bit set, it sets  </a:t>
            </a:r>
            <a:r>
              <a:rPr sz="900" spc="-10" dirty="0">
                <a:latin typeface="LM Sans 9"/>
                <a:cs typeface="LM Sans 9"/>
              </a:rPr>
              <a:t>Congestion Windows Reduced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acknowledge </a:t>
            </a:r>
            <a:r>
              <a:rPr sz="900" spc="-5" dirty="0">
                <a:latin typeface="LM Sans 9"/>
                <a:cs typeface="LM Sans 9"/>
              </a:rPr>
              <a:t>that ECE received. 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ECE</a:t>
            </a:r>
            <a:r>
              <a:rPr sz="900" spc="-5" dirty="0">
                <a:latin typeface="LM Sans 9"/>
                <a:cs typeface="LM Sans 9"/>
              </a:rPr>
              <a:t>-It has </a:t>
            </a:r>
            <a:r>
              <a:rPr sz="900" spc="-25" dirty="0">
                <a:latin typeface="LM Sans 9"/>
                <a:cs typeface="LM Sans 9"/>
              </a:rPr>
              <a:t>two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meanings:</a:t>
            </a:r>
            <a:endParaRPr sz="900">
              <a:latin typeface="LM Sans 9"/>
              <a:cs typeface="LM Sans 9"/>
            </a:endParaRPr>
          </a:p>
          <a:p>
            <a:pPr marL="518795" marR="27305">
              <a:lnSpc>
                <a:spcPts val="950"/>
              </a:lnSpc>
              <a:spcBef>
                <a:spcPts val="204"/>
              </a:spcBef>
            </a:pPr>
            <a:r>
              <a:rPr sz="800" spc="-5" dirty="0">
                <a:latin typeface="LM Sans 8"/>
                <a:cs typeface="LM Sans 8"/>
              </a:rPr>
              <a:t>If SYN bit is </a:t>
            </a:r>
            <a:r>
              <a:rPr sz="800" spc="-10" dirty="0">
                <a:latin typeface="LM Sans 8"/>
                <a:cs typeface="LM Sans 8"/>
              </a:rPr>
              <a:t>clear </a:t>
            </a:r>
            <a:r>
              <a:rPr sz="800" spc="-5" dirty="0">
                <a:latin typeface="LM Sans 8"/>
                <a:cs typeface="LM Sans 8"/>
              </a:rPr>
              <a:t>to 0, </a:t>
            </a:r>
            <a:r>
              <a:rPr sz="800" spc="-10" dirty="0">
                <a:latin typeface="LM Sans 8"/>
                <a:cs typeface="LM Sans 8"/>
              </a:rPr>
              <a:t>then </a:t>
            </a:r>
            <a:r>
              <a:rPr sz="800" spc="-5" dirty="0">
                <a:latin typeface="LM Sans 8"/>
                <a:cs typeface="LM Sans 8"/>
              </a:rPr>
              <a:t>ECE </a:t>
            </a:r>
            <a:r>
              <a:rPr sz="800" spc="-10" dirty="0">
                <a:latin typeface="LM Sans 8"/>
                <a:cs typeface="LM Sans 8"/>
              </a:rPr>
              <a:t>means that </a:t>
            </a:r>
            <a:r>
              <a:rPr sz="800" spc="-5" dirty="0">
                <a:latin typeface="LM Sans 8"/>
                <a:cs typeface="LM Sans 8"/>
              </a:rPr>
              <a:t>the IP </a:t>
            </a:r>
            <a:r>
              <a:rPr sz="800" spc="-10" dirty="0">
                <a:latin typeface="LM Sans 8"/>
                <a:cs typeface="LM Sans 8"/>
              </a:rPr>
              <a:t>packet </a:t>
            </a:r>
            <a:r>
              <a:rPr sz="800" spc="-5" dirty="0">
                <a:latin typeface="LM Sans 8"/>
                <a:cs typeface="LM Sans 8"/>
              </a:rPr>
              <a:t>has its  CE (congestion </a:t>
            </a:r>
            <a:r>
              <a:rPr sz="800" dirty="0">
                <a:latin typeface="LM Sans 8"/>
                <a:cs typeface="LM Sans 8"/>
              </a:rPr>
              <a:t>experience) </a:t>
            </a:r>
            <a:r>
              <a:rPr sz="800" spc="-5" dirty="0">
                <a:latin typeface="LM Sans 8"/>
                <a:cs typeface="LM Sans 8"/>
              </a:rPr>
              <a:t>bit</a:t>
            </a:r>
            <a:r>
              <a:rPr sz="800" spc="-1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set.</a:t>
            </a:r>
            <a:endParaRPr sz="800">
              <a:latin typeface="LM Sans 8"/>
              <a:cs typeface="LM Sans 8"/>
            </a:endParaRPr>
          </a:p>
          <a:p>
            <a:pPr marL="518795">
              <a:lnSpc>
                <a:spcPts val="915"/>
              </a:lnSpc>
            </a:pPr>
            <a:r>
              <a:rPr sz="800" spc="-5" dirty="0">
                <a:latin typeface="LM Sans 8"/>
                <a:cs typeface="LM Sans 8"/>
              </a:rPr>
              <a:t>If SYN bit is set to 1, ECE </a:t>
            </a:r>
            <a:r>
              <a:rPr sz="800" spc="-10" dirty="0">
                <a:latin typeface="LM Sans 8"/>
                <a:cs typeface="LM Sans 8"/>
              </a:rPr>
              <a:t>means </a:t>
            </a:r>
            <a:r>
              <a:rPr sz="800" spc="-5" dirty="0">
                <a:latin typeface="LM Sans 8"/>
                <a:cs typeface="LM Sans 8"/>
              </a:rPr>
              <a:t>that the </a:t>
            </a:r>
            <a:r>
              <a:rPr sz="800" spc="-10" dirty="0">
                <a:latin typeface="LM Sans 8"/>
                <a:cs typeface="LM Sans 8"/>
              </a:rPr>
              <a:t>device </a:t>
            </a:r>
            <a:r>
              <a:rPr sz="800" spc="-5" dirty="0">
                <a:latin typeface="LM Sans 8"/>
                <a:cs typeface="LM Sans 8"/>
              </a:rPr>
              <a:t>is ECT</a:t>
            </a:r>
            <a:r>
              <a:rPr sz="800" spc="5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capable.</a:t>
            </a:r>
            <a:endParaRPr sz="800">
              <a:latin typeface="LM Sans 8"/>
              <a:cs typeface="LM Sans 8"/>
            </a:endParaRPr>
          </a:p>
          <a:p>
            <a:pPr marL="265430" marR="5080" algn="just">
              <a:lnSpc>
                <a:spcPct val="101499"/>
              </a:lnSpc>
              <a:spcBef>
                <a:spcPts val="500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URG</a:t>
            </a:r>
            <a:r>
              <a:rPr sz="900" spc="-10" dirty="0">
                <a:latin typeface="LM Sans 9"/>
                <a:cs typeface="LM Sans 9"/>
              </a:rPr>
              <a:t>- </a:t>
            </a:r>
            <a:r>
              <a:rPr sz="900" spc="-5" dirty="0">
                <a:latin typeface="LM Sans 9"/>
                <a:cs typeface="LM Sans 9"/>
              </a:rPr>
              <a:t>It indicates that </a:t>
            </a:r>
            <a:r>
              <a:rPr sz="900" spc="-10" dirty="0">
                <a:latin typeface="LM Sans 9"/>
                <a:cs typeface="LM Sans 9"/>
              </a:rPr>
              <a:t>Urgent Pointer field </a:t>
            </a:r>
            <a:r>
              <a:rPr sz="900" spc="-5" dirty="0">
                <a:latin typeface="LM Sans 9"/>
                <a:cs typeface="LM Sans 9"/>
              </a:rPr>
              <a:t>has significant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and  should </a:t>
            </a:r>
            <a:r>
              <a:rPr sz="900" spc="5" dirty="0">
                <a:latin typeface="LM Sans 9"/>
                <a:cs typeface="LM Sans 9"/>
              </a:rPr>
              <a:t>be</a:t>
            </a:r>
            <a:r>
              <a:rPr sz="900" spc="-10" dirty="0">
                <a:latin typeface="LM Sans 9"/>
                <a:cs typeface="LM Sans 9"/>
              </a:rPr>
              <a:t> processed.</a:t>
            </a:r>
            <a:endParaRPr sz="900">
              <a:latin typeface="LM Sans 9"/>
              <a:cs typeface="LM Sans 9"/>
            </a:endParaRPr>
          </a:p>
          <a:p>
            <a:pPr marL="265430" marR="82550" algn="just">
              <a:lnSpc>
                <a:spcPct val="101499"/>
              </a:lnSpc>
              <a:spcBef>
                <a:spcPts val="285"/>
              </a:spcBef>
            </a:pPr>
            <a:r>
              <a:rPr sz="900" spc="-15" dirty="0">
                <a:solidFill>
                  <a:srgbClr val="FF0000"/>
                </a:solidFill>
                <a:latin typeface="LM Sans 9"/>
                <a:cs typeface="LM Sans 9"/>
              </a:rPr>
              <a:t>ACK</a:t>
            </a:r>
            <a:r>
              <a:rPr sz="900" spc="-15" dirty="0">
                <a:latin typeface="LM Sans 9"/>
                <a:cs typeface="LM Sans 9"/>
              </a:rPr>
              <a:t>- </a:t>
            </a:r>
            <a:r>
              <a:rPr sz="900" spc="-5" dirty="0">
                <a:latin typeface="LM Sans 9"/>
                <a:cs typeface="LM Sans 9"/>
              </a:rPr>
              <a:t>It indicates that </a:t>
            </a:r>
            <a:r>
              <a:rPr sz="900" spc="-10" dirty="0">
                <a:latin typeface="LM Sans 9"/>
                <a:cs typeface="LM Sans 9"/>
              </a:rPr>
              <a:t>Acknowledgement field </a:t>
            </a:r>
            <a:r>
              <a:rPr sz="900" spc="-5" dirty="0">
                <a:latin typeface="LM Sans 9"/>
                <a:cs typeface="LM Sans 9"/>
              </a:rPr>
              <a:t>has significance. If  </a:t>
            </a:r>
            <a:r>
              <a:rPr sz="900" spc="-15" dirty="0">
                <a:latin typeface="LM Sans 9"/>
                <a:cs typeface="LM Sans 9"/>
              </a:rPr>
              <a:t>ACK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cleared </a:t>
            </a:r>
            <a:r>
              <a:rPr sz="900" spc="-5" dirty="0">
                <a:latin typeface="LM Sans 9"/>
                <a:cs typeface="LM Sans 9"/>
              </a:rPr>
              <a:t>to 0, it indicates that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5" dirty="0">
                <a:latin typeface="LM Sans 9"/>
                <a:cs typeface="LM Sans 9"/>
              </a:rPr>
              <a:t>not </a:t>
            </a:r>
            <a:r>
              <a:rPr sz="900" spc="-10" dirty="0">
                <a:latin typeface="LM Sans 9"/>
                <a:cs typeface="LM Sans 9"/>
              </a:rPr>
              <a:t>contain any  acknowledgement.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2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TCP</a:t>
            </a:r>
            <a:r>
              <a:rPr spc="-35" dirty="0"/>
              <a:t> </a:t>
            </a:r>
            <a:r>
              <a:rPr spc="10" dirty="0"/>
              <a:t>Header...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7765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853744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32429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872" y="1469796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7872" y="1590001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7872" y="1710194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1910689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085860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354" y="572477"/>
            <a:ext cx="3653154" cy="24352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Flags</a:t>
            </a:r>
            <a:r>
              <a:rPr sz="1000" spc="-5" dirty="0">
                <a:latin typeface="LM Sans 10"/>
                <a:cs typeface="LM Sans 10"/>
              </a:rPr>
              <a:t>(1-bit each) :</a:t>
            </a:r>
            <a:endParaRPr sz="1000">
              <a:latin typeface="LM Sans 10"/>
              <a:cs typeface="LM Sans 10"/>
            </a:endParaRPr>
          </a:p>
          <a:p>
            <a:pPr marL="265430" marR="225425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PSH</a:t>
            </a:r>
            <a:r>
              <a:rPr sz="900" spc="-5" dirty="0">
                <a:latin typeface="LM Sans 9"/>
                <a:cs typeface="LM Sans 9"/>
              </a:rPr>
              <a:t>- When set, it is a request to the receiving station to PUSH 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(as </a:t>
            </a:r>
            <a:r>
              <a:rPr sz="900" dirty="0">
                <a:latin typeface="LM Sans 9"/>
                <a:cs typeface="LM Sans 9"/>
              </a:rPr>
              <a:t>soon </a:t>
            </a:r>
            <a:r>
              <a:rPr sz="900" spc="-5" dirty="0">
                <a:latin typeface="LM Sans 9"/>
                <a:cs typeface="LM Sans 9"/>
              </a:rPr>
              <a:t>as it </a:t>
            </a:r>
            <a:r>
              <a:rPr sz="900" spc="-10" dirty="0">
                <a:latin typeface="LM Sans 9"/>
                <a:cs typeface="LM Sans 9"/>
              </a:rPr>
              <a:t>comes) </a:t>
            </a:r>
            <a:r>
              <a:rPr sz="900" spc="-5" dirty="0">
                <a:latin typeface="LM Sans 9"/>
                <a:cs typeface="LM Sans 9"/>
              </a:rPr>
              <a:t>to the receiving </a:t>
            </a:r>
            <a:r>
              <a:rPr sz="900" spc="-10" dirty="0">
                <a:latin typeface="LM Sans 9"/>
                <a:cs typeface="LM Sans 9"/>
              </a:rPr>
              <a:t>application </a:t>
            </a:r>
            <a:r>
              <a:rPr sz="900" spc="-5" dirty="0">
                <a:latin typeface="LM Sans 9"/>
                <a:cs typeface="LM Sans 9"/>
              </a:rPr>
              <a:t>without  </a:t>
            </a:r>
            <a:r>
              <a:rPr sz="900" spc="-10" dirty="0">
                <a:latin typeface="LM Sans 9"/>
                <a:cs typeface="LM Sans 9"/>
              </a:rPr>
              <a:t>buffering </a:t>
            </a:r>
            <a:r>
              <a:rPr sz="900" spc="-5" dirty="0">
                <a:latin typeface="LM Sans 9"/>
                <a:cs typeface="LM Sans 9"/>
              </a:rPr>
              <a:t>it.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RST</a:t>
            </a:r>
            <a:r>
              <a:rPr sz="900" spc="-10" dirty="0">
                <a:latin typeface="LM Sans 9"/>
                <a:cs typeface="LM Sans 9"/>
              </a:rPr>
              <a:t>- Reset flag </a:t>
            </a:r>
            <a:r>
              <a:rPr sz="900" spc="-5" dirty="0">
                <a:latin typeface="LM Sans 9"/>
                <a:cs typeface="LM Sans 9"/>
              </a:rPr>
              <a:t>has the following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features:</a:t>
            </a:r>
            <a:endParaRPr sz="900">
              <a:latin typeface="LM Sans 9"/>
              <a:cs typeface="LM Sans 9"/>
            </a:endParaRPr>
          </a:p>
          <a:p>
            <a:pPr marL="518795" marR="1162685">
              <a:lnSpc>
                <a:spcPts val="950"/>
              </a:lnSpc>
              <a:spcBef>
                <a:spcPts val="204"/>
              </a:spcBef>
            </a:pPr>
            <a:r>
              <a:rPr sz="800" spc="-5" dirty="0">
                <a:latin typeface="LM Sans 8"/>
                <a:cs typeface="LM Sans 8"/>
              </a:rPr>
              <a:t>It is </a:t>
            </a:r>
            <a:r>
              <a:rPr sz="800" spc="-10" dirty="0">
                <a:latin typeface="LM Sans 8"/>
                <a:cs typeface="LM Sans 8"/>
              </a:rPr>
              <a:t>used </a:t>
            </a:r>
            <a:r>
              <a:rPr sz="800" spc="-5" dirty="0">
                <a:latin typeface="LM Sans 8"/>
                <a:cs typeface="LM Sans 8"/>
              </a:rPr>
              <a:t>to </a:t>
            </a:r>
            <a:r>
              <a:rPr sz="800" spc="-10" dirty="0">
                <a:latin typeface="LM Sans 8"/>
                <a:cs typeface="LM Sans 8"/>
              </a:rPr>
              <a:t>refuse </a:t>
            </a:r>
            <a:r>
              <a:rPr sz="800" spc="-5" dirty="0">
                <a:latin typeface="LM Sans 8"/>
                <a:cs typeface="LM Sans 8"/>
              </a:rPr>
              <a:t>an incoming connection.  It is </a:t>
            </a:r>
            <a:r>
              <a:rPr sz="800" spc="-10" dirty="0">
                <a:latin typeface="LM Sans 8"/>
                <a:cs typeface="LM Sans 8"/>
              </a:rPr>
              <a:t>used </a:t>
            </a:r>
            <a:r>
              <a:rPr sz="800" spc="-5" dirty="0">
                <a:latin typeface="LM Sans 8"/>
                <a:cs typeface="LM Sans 8"/>
              </a:rPr>
              <a:t>to </a:t>
            </a:r>
            <a:r>
              <a:rPr sz="800" spc="-10" dirty="0">
                <a:latin typeface="LM Sans 8"/>
                <a:cs typeface="LM Sans 8"/>
              </a:rPr>
              <a:t>reject </a:t>
            </a:r>
            <a:r>
              <a:rPr sz="800" spc="-5" dirty="0">
                <a:latin typeface="LM Sans 8"/>
                <a:cs typeface="LM Sans 8"/>
              </a:rPr>
              <a:t>a</a:t>
            </a:r>
            <a:r>
              <a:rPr sz="80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segment.</a:t>
            </a:r>
            <a:endParaRPr sz="800">
              <a:latin typeface="LM Sans 8"/>
              <a:cs typeface="LM Sans 8"/>
            </a:endParaRPr>
          </a:p>
          <a:p>
            <a:pPr marL="518795">
              <a:lnSpc>
                <a:spcPts val="915"/>
              </a:lnSpc>
            </a:pPr>
            <a:r>
              <a:rPr sz="800" spc="-5" dirty="0">
                <a:latin typeface="LM Sans 8"/>
                <a:cs typeface="LM Sans 8"/>
              </a:rPr>
              <a:t>It is </a:t>
            </a:r>
            <a:r>
              <a:rPr sz="800" spc="-10" dirty="0">
                <a:latin typeface="LM Sans 8"/>
                <a:cs typeface="LM Sans 8"/>
              </a:rPr>
              <a:t>used </a:t>
            </a:r>
            <a:r>
              <a:rPr sz="800" spc="-5" dirty="0">
                <a:latin typeface="LM Sans 8"/>
                <a:cs typeface="LM Sans 8"/>
              </a:rPr>
              <a:t>to </a:t>
            </a:r>
            <a:r>
              <a:rPr sz="800" spc="-10" dirty="0">
                <a:latin typeface="LM Sans 8"/>
                <a:cs typeface="LM Sans 8"/>
              </a:rPr>
              <a:t>restart </a:t>
            </a:r>
            <a:r>
              <a:rPr sz="800" spc="-5" dirty="0">
                <a:latin typeface="LM Sans 8"/>
                <a:cs typeface="LM Sans 8"/>
              </a:rPr>
              <a:t>a</a:t>
            </a:r>
            <a:r>
              <a:rPr sz="800" spc="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connection.</a:t>
            </a:r>
            <a:endParaRPr sz="800">
              <a:latin typeface="LM Sans 8"/>
              <a:cs typeface="LM Sans 8"/>
            </a:endParaRPr>
          </a:p>
          <a:p>
            <a:pPr marL="265430">
              <a:lnSpc>
                <a:spcPct val="100000"/>
              </a:lnSpc>
              <a:spcBef>
                <a:spcPts val="520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SYN</a:t>
            </a:r>
            <a:r>
              <a:rPr sz="900" spc="-5" dirty="0">
                <a:latin typeface="LM Sans 9"/>
                <a:cs typeface="LM Sans 9"/>
              </a:rPr>
              <a:t>- This </a:t>
            </a:r>
            <a:r>
              <a:rPr sz="900" spc="-10" dirty="0">
                <a:latin typeface="LM Sans 9"/>
                <a:cs typeface="LM Sans 9"/>
              </a:rPr>
              <a:t>flag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5" dirty="0">
                <a:latin typeface="LM Sans 9"/>
                <a:cs typeface="LM Sans 9"/>
              </a:rPr>
              <a:t>to set up a </a:t>
            </a:r>
            <a:r>
              <a:rPr sz="900" spc="-10" dirty="0">
                <a:latin typeface="LM Sans 9"/>
                <a:cs typeface="LM Sans 9"/>
              </a:rPr>
              <a:t>connection between</a:t>
            </a:r>
            <a:r>
              <a:rPr sz="900" spc="3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hosts.</a:t>
            </a:r>
            <a:endParaRPr sz="90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  <a:spcBef>
                <a:spcPts val="280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FIN</a:t>
            </a:r>
            <a:r>
              <a:rPr sz="900" spc="-10" dirty="0">
                <a:latin typeface="LM Sans 9"/>
                <a:cs typeface="LM Sans 9"/>
              </a:rPr>
              <a:t>- </a:t>
            </a:r>
            <a:r>
              <a:rPr sz="900" spc="-5" dirty="0">
                <a:latin typeface="LM Sans 9"/>
                <a:cs typeface="LM Sans 9"/>
              </a:rPr>
              <a:t>This </a:t>
            </a:r>
            <a:r>
              <a:rPr sz="900" spc="-10" dirty="0">
                <a:latin typeface="LM Sans 9"/>
                <a:cs typeface="LM Sans 9"/>
              </a:rPr>
              <a:t>flag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5" dirty="0">
                <a:latin typeface="LM Sans 9"/>
                <a:cs typeface="LM Sans 9"/>
              </a:rPr>
              <a:t>to release a </a:t>
            </a:r>
            <a:r>
              <a:rPr sz="900" spc="-10" dirty="0">
                <a:latin typeface="LM Sans 9"/>
                <a:cs typeface="LM Sans 9"/>
              </a:rPr>
              <a:t>connection and </a:t>
            </a:r>
            <a:r>
              <a:rPr sz="900" spc="-5" dirty="0">
                <a:latin typeface="LM Sans 9"/>
                <a:cs typeface="LM Sans 9"/>
              </a:rPr>
              <a:t>no </a:t>
            </a:r>
            <a:r>
              <a:rPr sz="900" spc="-10" dirty="0">
                <a:latin typeface="LM Sans 9"/>
                <a:cs typeface="LM Sans 9"/>
              </a:rPr>
              <a:t>more </a:t>
            </a:r>
            <a:r>
              <a:rPr sz="900" spc="-5" dirty="0">
                <a:latin typeface="LM Sans 9"/>
                <a:cs typeface="LM Sans 9"/>
              </a:rPr>
              <a:t>data is  </a:t>
            </a:r>
            <a:r>
              <a:rPr sz="900" spc="-10" dirty="0">
                <a:latin typeface="LM Sans 9"/>
                <a:cs typeface="LM Sans 9"/>
              </a:rPr>
              <a:t>exchanged </a:t>
            </a:r>
            <a:r>
              <a:rPr sz="900" spc="-5" dirty="0">
                <a:latin typeface="LM Sans 9"/>
                <a:cs typeface="LM Sans 9"/>
              </a:rPr>
              <a:t>thereafter. </a:t>
            </a:r>
            <a:r>
              <a:rPr sz="900" spc="-10" dirty="0">
                <a:latin typeface="LM Sans 9"/>
                <a:cs typeface="LM Sans 9"/>
              </a:rPr>
              <a:t>Because packets </a:t>
            </a:r>
            <a:r>
              <a:rPr sz="900" spc="-5" dirty="0">
                <a:latin typeface="LM Sans 9"/>
                <a:cs typeface="LM Sans 9"/>
              </a:rPr>
              <a:t>with SYN </a:t>
            </a:r>
            <a:r>
              <a:rPr sz="900" spc="-10" dirty="0">
                <a:latin typeface="LM Sans 9"/>
                <a:cs typeface="LM Sans 9"/>
              </a:rPr>
              <a:t>and FIN flags have  </a:t>
            </a:r>
            <a:r>
              <a:rPr sz="900" spc="-5" dirty="0">
                <a:latin typeface="LM Sans 9"/>
                <a:cs typeface="LM Sans 9"/>
              </a:rPr>
              <a:t>sequence numbers, they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processed in </a:t>
            </a:r>
            <a:r>
              <a:rPr sz="900" spc="-10" dirty="0">
                <a:latin typeface="LM Sans 9"/>
                <a:cs typeface="LM Sans 9"/>
              </a:rPr>
              <a:t>correct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order.</a:t>
            </a:r>
            <a:endParaRPr sz="900">
              <a:latin typeface="LM Sans 9"/>
              <a:cs typeface="LM Sans 9"/>
            </a:endParaRPr>
          </a:p>
          <a:p>
            <a:pPr marL="12700" marR="14732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Windows Size</a:t>
            </a:r>
            <a:r>
              <a:rPr sz="1000" spc="-10" dirty="0">
                <a:latin typeface="LM Sans 10"/>
                <a:cs typeface="LM Sans 10"/>
              </a:rPr>
              <a:t>- This </a:t>
            </a:r>
            <a:r>
              <a:rPr sz="1000" spc="-5" dirty="0">
                <a:latin typeface="LM Sans 10"/>
                <a:cs typeface="LM Sans 10"/>
              </a:rPr>
              <a:t>field is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15" dirty="0">
                <a:latin typeface="LM Sans 10"/>
                <a:cs typeface="LM Sans 10"/>
              </a:rPr>
              <a:t>for flow </a:t>
            </a:r>
            <a:r>
              <a:rPr sz="1000" spc="-5" dirty="0">
                <a:latin typeface="LM Sans 10"/>
                <a:cs typeface="LM Sans 10"/>
              </a:rPr>
              <a:t>control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25" dirty="0">
                <a:latin typeface="LM Sans 10"/>
                <a:cs typeface="LM Sans 10"/>
              </a:rPr>
              <a:t>two  </a:t>
            </a:r>
            <a:r>
              <a:rPr sz="1000" spc="-5" dirty="0">
                <a:latin typeface="LM Sans 10"/>
                <a:cs typeface="LM Sans 10"/>
              </a:rPr>
              <a:t>stations </a:t>
            </a:r>
            <a:r>
              <a:rPr sz="1000" spc="-10" dirty="0">
                <a:latin typeface="LM Sans 10"/>
                <a:cs typeface="LM Sans 10"/>
              </a:rPr>
              <a:t>and indicates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amount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5" dirty="0">
                <a:latin typeface="LM Sans 10"/>
                <a:cs typeface="LM Sans 10"/>
              </a:rPr>
              <a:t>buffer </a:t>
            </a:r>
            <a:r>
              <a:rPr sz="1000" spc="-5" dirty="0">
                <a:latin typeface="LM Sans 10"/>
                <a:cs typeface="LM Sans 10"/>
              </a:rPr>
              <a:t>(in </a:t>
            </a:r>
            <a:r>
              <a:rPr sz="1000" spc="-10" dirty="0">
                <a:latin typeface="LM Sans 10"/>
                <a:cs typeface="LM Sans 10"/>
              </a:rPr>
              <a:t>bytes)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receiver  has </a:t>
            </a:r>
            <a:r>
              <a:rPr sz="1000" spc="-5" dirty="0">
                <a:latin typeface="LM Sans 10"/>
                <a:cs typeface="LM Sans 10"/>
              </a:rPr>
              <a:t>allocated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segment,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0181" y="2603716"/>
            <a:ext cx="59613" cy="59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3831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TCP</a:t>
            </a:r>
            <a:r>
              <a:rPr spc="-35" dirty="0"/>
              <a:t> </a:t>
            </a:r>
            <a:r>
              <a:rPr spc="10" dirty="0"/>
              <a:t>Header...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9291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00652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42015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266688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85666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304645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515828"/>
            <a:ext cx="3852545" cy="2630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marR="10033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Checksum</a:t>
            </a:r>
            <a:r>
              <a:rPr sz="1000" spc="-10" dirty="0">
                <a:latin typeface="LM Sans 10"/>
                <a:cs typeface="LM Sans 10"/>
              </a:rPr>
              <a:t>- This </a:t>
            </a:r>
            <a:r>
              <a:rPr sz="1000" spc="-5" dirty="0">
                <a:latin typeface="LM Sans 10"/>
                <a:cs typeface="LM Sans 10"/>
              </a:rPr>
              <a:t>field contains the </a:t>
            </a:r>
            <a:r>
              <a:rPr sz="1000" spc="-10" dirty="0">
                <a:latin typeface="LM Sans 10"/>
                <a:cs typeface="LM Sans 10"/>
              </a:rPr>
              <a:t>checksum </a:t>
            </a:r>
            <a:r>
              <a:rPr sz="1000" spc="-5" dirty="0">
                <a:latin typeface="LM Sans 10"/>
                <a:cs typeface="LM Sans 10"/>
              </a:rPr>
              <a:t>of Header, Data </a:t>
            </a:r>
            <a:r>
              <a:rPr sz="1000" spc="-10" dirty="0">
                <a:latin typeface="LM Sans 10"/>
                <a:cs typeface="LM Sans 10"/>
              </a:rPr>
              <a:t>and  Pseudo </a:t>
            </a:r>
            <a:r>
              <a:rPr sz="1000" spc="-5" dirty="0">
                <a:latin typeface="LM Sans 10"/>
                <a:cs typeface="LM Sans 10"/>
              </a:rPr>
              <a:t>Headers.</a:t>
            </a:r>
            <a:endParaRPr sz="1000">
              <a:latin typeface="LM Sans 10"/>
              <a:cs typeface="LM Sans 10"/>
            </a:endParaRPr>
          </a:p>
          <a:p>
            <a:pPr marL="265430" marR="31115">
              <a:lnSpc>
                <a:spcPct val="100000"/>
              </a:lnSpc>
              <a:spcBef>
                <a:spcPts val="85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Urgent Pointer</a:t>
            </a:r>
            <a:r>
              <a:rPr sz="1000" spc="-10" dirty="0">
                <a:latin typeface="LM Sans 10"/>
                <a:cs typeface="LM Sans 10"/>
              </a:rPr>
              <a:t>-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dirty="0">
                <a:latin typeface="LM Sans 10"/>
                <a:cs typeface="LM Sans 10"/>
              </a:rPr>
              <a:t>points </a:t>
            </a:r>
            <a:r>
              <a:rPr sz="1000" spc="-5" dirty="0">
                <a:latin typeface="LM Sans 10"/>
                <a:cs typeface="LM Sans 10"/>
              </a:rPr>
              <a:t>to the </a:t>
            </a:r>
            <a:r>
              <a:rPr sz="1000" spc="-10" dirty="0">
                <a:latin typeface="LM Sans 10"/>
                <a:cs typeface="LM Sans 10"/>
              </a:rPr>
              <a:t>urgent data byte </a:t>
            </a:r>
            <a:r>
              <a:rPr sz="1000" spc="-5" dirty="0">
                <a:latin typeface="LM Sans 10"/>
                <a:cs typeface="LM Sans 10"/>
              </a:rPr>
              <a:t>if </a:t>
            </a:r>
            <a:r>
              <a:rPr sz="1000" spc="-10" dirty="0">
                <a:latin typeface="LM Sans 10"/>
                <a:cs typeface="LM Sans 10"/>
              </a:rPr>
              <a:t>URG </a:t>
            </a:r>
            <a:r>
              <a:rPr sz="1000" spc="-5" dirty="0">
                <a:latin typeface="LM Sans 10"/>
                <a:cs typeface="LM Sans 10"/>
              </a:rPr>
              <a:t>flag is set  to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1.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Options</a:t>
            </a:r>
            <a:r>
              <a:rPr sz="1000" spc="-5" dirty="0">
                <a:latin typeface="LM Sans 10"/>
                <a:cs typeface="LM Sans 10"/>
              </a:rPr>
              <a:t>- It </a:t>
            </a:r>
            <a:r>
              <a:rPr sz="1000" spc="-10" dirty="0">
                <a:latin typeface="LM Sans 10"/>
                <a:cs typeface="LM Sans 10"/>
              </a:rPr>
              <a:t>facilitates additional </a:t>
            </a:r>
            <a:r>
              <a:rPr sz="1000" spc="-5" dirty="0">
                <a:latin typeface="LM Sans 10"/>
                <a:cs typeface="LM Sans 10"/>
              </a:rPr>
              <a:t>options which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covered </a:t>
            </a:r>
            <a:r>
              <a:rPr sz="1000" spc="-20" dirty="0">
                <a:latin typeface="LM Sans 10"/>
                <a:cs typeface="LM Sans 10"/>
              </a:rPr>
              <a:t>by 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regular header. </a:t>
            </a:r>
            <a:r>
              <a:rPr sz="1000" spc="-5" dirty="0">
                <a:latin typeface="LM Sans 10"/>
                <a:cs typeface="LM Sans 10"/>
              </a:rPr>
              <a:t>Option field is </a:t>
            </a:r>
            <a:r>
              <a:rPr sz="1000" spc="-15" dirty="0">
                <a:latin typeface="LM Sans 10"/>
                <a:cs typeface="LM Sans 10"/>
              </a:rPr>
              <a:t>always </a:t>
            </a:r>
            <a:r>
              <a:rPr sz="1000" spc="-5" dirty="0">
                <a:latin typeface="LM Sans 10"/>
                <a:cs typeface="LM Sans 10"/>
              </a:rPr>
              <a:t>described in 32-bit </a:t>
            </a:r>
            <a:r>
              <a:rPr sz="1000" spc="-15" dirty="0">
                <a:latin typeface="LM Sans 10"/>
                <a:cs typeface="LM Sans 10"/>
              </a:rPr>
              <a:t>words.  </a:t>
            </a:r>
            <a:r>
              <a:rPr sz="1000" spc="-5" dirty="0">
                <a:latin typeface="LM Sans 10"/>
                <a:cs typeface="LM Sans 10"/>
              </a:rPr>
              <a:t>If this field contains </a:t>
            </a:r>
            <a:r>
              <a:rPr sz="1000" spc="-10" dirty="0">
                <a:latin typeface="LM Sans 10"/>
                <a:cs typeface="LM Sans 10"/>
              </a:rPr>
              <a:t>data less </a:t>
            </a:r>
            <a:r>
              <a:rPr sz="1000" spc="-5" dirty="0">
                <a:latin typeface="LM Sans 10"/>
                <a:cs typeface="LM Sans 10"/>
              </a:rPr>
              <a:t>than 32-bit, </a:t>
            </a:r>
            <a:r>
              <a:rPr sz="1000" spc="-10" dirty="0">
                <a:latin typeface="LM Sans 10"/>
                <a:cs typeface="LM Sans 10"/>
              </a:rPr>
              <a:t>padding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5" dirty="0">
                <a:latin typeface="LM Sans 10"/>
                <a:cs typeface="LM Sans 10"/>
              </a:rPr>
              <a:t>to cover  the </a:t>
            </a:r>
            <a:r>
              <a:rPr sz="1000" spc="-10" dirty="0">
                <a:latin typeface="LM Sans 10"/>
                <a:cs typeface="LM Sans 10"/>
              </a:rPr>
              <a:t>remaining bits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reach </a:t>
            </a:r>
            <a:r>
              <a:rPr sz="1000" spc="-5" dirty="0">
                <a:latin typeface="LM Sans 10"/>
                <a:cs typeface="LM Sans 10"/>
              </a:rPr>
              <a:t>32-bit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boundary.</a:t>
            </a:r>
            <a:endParaRPr sz="1000">
              <a:latin typeface="LM Sans 10"/>
              <a:cs typeface="LM Sans 10"/>
            </a:endParaRPr>
          </a:p>
          <a:p>
            <a:pPr marL="12700" marR="83185">
              <a:lnSpc>
                <a:spcPct val="100000"/>
              </a:lnSpc>
              <a:spcBef>
                <a:spcPts val="113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Addressing</a:t>
            </a:r>
            <a:r>
              <a:rPr sz="1000" spc="-10" dirty="0">
                <a:latin typeface="LM Sans 10"/>
                <a:cs typeface="LM Sans 10"/>
              </a:rPr>
              <a:t>: TCP </a:t>
            </a:r>
            <a:r>
              <a:rPr sz="1000" spc="-5" dirty="0">
                <a:latin typeface="LM Sans 10"/>
                <a:cs typeface="LM Sans 10"/>
              </a:rPr>
              <a:t>communication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10" dirty="0">
                <a:latin typeface="LM Sans 10"/>
                <a:cs typeface="LM Sans 10"/>
              </a:rPr>
              <a:t>remote </a:t>
            </a:r>
            <a:r>
              <a:rPr sz="1000" spc="-5" dirty="0">
                <a:latin typeface="LM Sans 10"/>
                <a:cs typeface="LM Sans 10"/>
              </a:rPr>
              <a:t>hosts is </a:t>
            </a:r>
            <a:r>
              <a:rPr sz="1000" spc="-10" dirty="0">
                <a:latin typeface="LM Sans 10"/>
                <a:cs typeface="LM Sans 10"/>
              </a:rPr>
              <a:t>done </a:t>
            </a:r>
            <a:r>
              <a:rPr sz="1000" spc="-20" dirty="0">
                <a:latin typeface="LM Sans 10"/>
                <a:cs typeface="LM Sans 10"/>
              </a:rPr>
              <a:t>by  </a:t>
            </a:r>
            <a:r>
              <a:rPr sz="1000" spc="-5" dirty="0">
                <a:latin typeface="LM Sans 10"/>
                <a:cs typeface="LM Sans 10"/>
              </a:rPr>
              <a:t>means of port numbers </a:t>
            </a:r>
            <a:r>
              <a:rPr sz="1000" spc="-10" dirty="0">
                <a:latin typeface="LM Sans 10"/>
                <a:cs typeface="LM Sans 10"/>
              </a:rPr>
              <a:t>(TSAPs).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0"/>
              </a:lnSpc>
            </a:pPr>
            <a:r>
              <a:rPr sz="1000" spc="-20" dirty="0">
                <a:latin typeface="LM Sans 10"/>
                <a:cs typeface="LM Sans 10"/>
              </a:rPr>
              <a:t>Ports </a:t>
            </a:r>
            <a:r>
              <a:rPr sz="1000" spc="-5" dirty="0">
                <a:latin typeface="LM Sans 10"/>
                <a:cs typeface="LM Sans 10"/>
              </a:rPr>
              <a:t>numbers can </a:t>
            </a:r>
            <a:r>
              <a:rPr sz="1000" spc="-10" dirty="0">
                <a:latin typeface="LM Sans 10"/>
                <a:cs typeface="LM Sans 10"/>
              </a:rPr>
              <a:t>range from </a:t>
            </a:r>
            <a:r>
              <a:rPr sz="1000" spc="-5" dirty="0">
                <a:latin typeface="LM Sans 10"/>
                <a:cs typeface="LM Sans 10"/>
              </a:rPr>
              <a:t>0 – 65535 which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divided</a:t>
            </a:r>
            <a:r>
              <a:rPr sz="1000" spc="7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as: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System </a:t>
            </a:r>
            <a:r>
              <a:rPr sz="1000" spc="-20" dirty="0">
                <a:latin typeface="LM Sans 10"/>
                <a:cs typeface="LM Sans 10"/>
              </a:rPr>
              <a:t>Ports </a:t>
            </a:r>
            <a:r>
              <a:rPr sz="1000" spc="-5" dirty="0">
                <a:latin typeface="LM Sans 10"/>
                <a:cs typeface="LM Sans 10"/>
              </a:rPr>
              <a:t>(0 –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1023)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User </a:t>
            </a:r>
            <a:r>
              <a:rPr sz="1000" spc="-20" dirty="0">
                <a:latin typeface="LM Sans 10"/>
                <a:cs typeface="LM Sans 10"/>
              </a:rPr>
              <a:t>Ports </a:t>
            </a:r>
            <a:r>
              <a:rPr sz="1000" spc="-5" dirty="0">
                <a:latin typeface="LM Sans 10"/>
                <a:cs typeface="LM Sans 10"/>
              </a:rPr>
              <a:t>( 1024 –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49151)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Private/Dynamic </a:t>
            </a:r>
            <a:r>
              <a:rPr sz="1000" spc="-20" dirty="0">
                <a:latin typeface="LM Sans 10"/>
                <a:cs typeface="LM Sans 10"/>
              </a:rPr>
              <a:t>Ports </a:t>
            </a:r>
            <a:r>
              <a:rPr sz="1000" spc="-10" dirty="0">
                <a:latin typeface="LM Sans 10"/>
                <a:cs typeface="LM Sans 10"/>
              </a:rPr>
              <a:t>(49152 </a:t>
            </a:r>
            <a:r>
              <a:rPr sz="1000" spc="-5" dirty="0">
                <a:latin typeface="LM Sans 10"/>
                <a:cs typeface="LM Sans 10"/>
              </a:rPr>
              <a:t>–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65535)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63837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TCP </a:t>
            </a:r>
            <a:r>
              <a:rPr spc="10" dirty="0"/>
              <a:t>Connection</a:t>
            </a:r>
            <a:r>
              <a:rPr spc="-60" dirty="0"/>
              <a:t> </a:t>
            </a:r>
            <a:r>
              <a:rPr spc="15" dirty="0"/>
              <a:t>Establishment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3344" y="895070"/>
            <a:ext cx="2709545" cy="1866900"/>
            <a:chOff x="293344" y="895070"/>
            <a:chExt cx="2709545" cy="1866900"/>
          </a:xfrm>
        </p:grpSpPr>
        <p:sp>
          <p:nvSpPr>
            <p:cNvPr id="5" name="object 5"/>
            <p:cNvSpPr/>
            <p:nvPr/>
          </p:nvSpPr>
          <p:spPr>
            <a:xfrm>
              <a:off x="293344" y="895070"/>
              <a:ext cx="2652776" cy="186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3009" y="1045552"/>
              <a:ext cx="59613" cy="59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3009" y="1676222"/>
              <a:ext cx="59613" cy="596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3009" y="2283536"/>
              <a:ext cx="59613" cy="59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679493"/>
            <a:ext cx="3999865" cy="215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uses </a:t>
            </a:r>
            <a:r>
              <a:rPr sz="1000" spc="-15" dirty="0">
                <a:latin typeface="LM Sans 10"/>
                <a:cs typeface="LM Sans 10"/>
              </a:rPr>
              <a:t>Three-way </a:t>
            </a:r>
            <a:r>
              <a:rPr sz="1000" spc="-10" dirty="0">
                <a:latin typeface="LM Sans 10"/>
                <a:cs typeface="LM Sans 10"/>
              </a:rPr>
              <a:t>handshaking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connection</a:t>
            </a:r>
            <a:r>
              <a:rPr sz="1000" spc="7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management.</a:t>
            </a:r>
            <a:endParaRPr sz="1000">
              <a:latin typeface="LM Sans 10"/>
              <a:cs typeface="LM Sans 10"/>
            </a:endParaRPr>
          </a:p>
          <a:p>
            <a:pPr marL="2718435" marR="123825">
              <a:lnSpc>
                <a:spcPct val="101499"/>
              </a:lnSpc>
              <a:spcBef>
                <a:spcPts val="1160"/>
              </a:spcBef>
            </a:pPr>
            <a:r>
              <a:rPr sz="900" spc="-5" dirty="0">
                <a:latin typeface="LM Sans 9"/>
                <a:cs typeface="LM Sans 9"/>
              </a:rPr>
              <a:t>A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SYN</a:t>
            </a:r>
            <a:r>
              <a:rPr sz="900" spc="-5" dirty="0">
                <a:latin typeface="LM Sans 9"/>
                <a:cs typeface="LM Sans 9"/>
              </a:rPr>
              <a:t>segment </a:t>
            </a:r>
            <a:r>
              <a:rPr sz="900" spc="-10" dirty="0">
                <a:latin typeface="LM Sans 9"/>
                <a:cs typeface="LM Sans 9"/>
              </a:rPr>
              <a:t>cannot  carry data, </a:t>
            </a:r>
            <a:r>
              <a:rPr sz="900" spc="-5" dirty="0">
                <a:latin typeface="LM Sans 9"/>
                <a:cs typeface="LM Sans 9"/>
              </a:rPr>
              <a:t>but it  </a:t>
            </a:r>
            <a:r>
              <a:rPr sz="900" spc="-10" dirty="0">
                <a:latin typeface="LM Sans 9"/>
                <a:cs typeface="LM Sans 9"/>
              </a:rPr>
              <a:t>consumes </a:t>
            </a:r>
            <a:r>
              <a:rPr sz="900" spc="-5" dirty="0">
                <a:latin typeface="LM Sans 9"/>
                <a:cs typeface="LM Sans 9"/>
              </a:rPr>
              <a:t>one sequence  number.</a:t>
            </a:r>
            <a:endParaRPr sz="900">
              <a:latin typeface="LM Sans 9"/>
              <a:cs typeface="LM Sans 9"/>
            </a:endParaRPr>
          </a:p>
          <a:p>
            <a:pPr marL="2718435" marR="5080">
              <a:lnSpc>
                <a:spcPct val="101499"/>
              </a:lnSpc>
              <a:spcBef>
                <a:spcPts val="580"/>
              </a:spcBef>
            </a:pPr>
            <a:r>
              <a:rPr sz="900" spc="-5" dirty="0">
                <a:latin typeface="LM Sans 9"/>
                <a:cs typeface="LM Sans 9"/>
              </a:rPr>
              <a:t>A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SYN +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ACK</a:t>
            </a:r>
            <a:r>
              <a:rPr sz="900" spc="-10" dirty="0">
                <a:latin typeface="LM Sans 9"/>
                <a:cs typeface="LM Sans 9"/>
              </a:rPr>
              <a:t>seqgment  can’t carry data, </a:t>
            </a:r>
            <a:r>
              <a:rPr sz="900" spc="-5" dirty="0">
                <a:latin typeface="LM Sans 9"/>
                <a:cs typeface="LM Sans 9"/>
              </a:rPr>
              <a:t>but </a:t>
            </a:r>
            <a:r>
              <a:rPr sz="900" dirty="0">
                <a:latin typeface="LM Sans 9"/>
                <a:cs typeface="LM Sans 9"/>
              </a:rPr>
              <a:t>does  </a:t>
            </a:r>
            <a:r>
              <a:rPr sz="900" spc="-10" dirty="0">
                <a:latin typeface="LM Sans 9"/>
                <a:cs typeface="LM Sans 9"/>
              </a:rPr>
              <a:t>consume </a:t>
            </a:r>
            <a:r>
              <a:rPr sz="900" spc="-5" dirty="0">
                <a:latin typeface="LM Sans 9"/>
                <a:cs typeface="LM Sans 9"/>
              </a:rPr>
              <a:t>one sequence  number.</a:t>
            </a:r>
            <a:endParaRPr sz="900">
              <a:latin typeface="LM Sans 9"/>
              <a:cs typeface="LM Sans 9"/>
            </a:endParaRPr>
          </a:p>
          <a:p>
            <a:pPr marL="2718435" marR="175895">
              <a:lnSpc>
                <a:spcPct val="110700"/>
              </a:lnSpc>
              <a:spcBef>
                <a:spcPts val="300"/>
              </a:spcBef>
            </a:pPr>
            <a:r>
              <a:rPr sz="900" spc="-10" dirty="0">
                <a:latin typeface="LM Sans 9"/>
                <a:cs typeface="LM Sans 9"/>
              </a:rPr>
              <a:t>An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ACK</a:t>
            </a:r>
            <a:r>
              <a:rPr sz="900" spc="-10" dirty="0">
                <a:latin typeface="LM Sans 9"/>
                <a:cs typeface="LM Sans 9"/>
              </a:rPr>
              <a:t>segment, </a:t>
            </a:r>
            <a:r>
              <a:rPr sz="900" spc="-5" dirty="0">
                <a:latin typeface="LM Sans 9"/>
                <a:cs typeface="LM Sans 9"/>
              </a:rPr>
              <a:t>if  </a:t>
            </a:r>
            <a:r>
              <a:rPr sz="900" spc="-10" dirty="0">
                <a:latin typeface="LM Sans 9"/>
                <a:cs typeface="LM Sans 9"/>
              </a:rPr>
              <a:t>carrying </a:t>
            </a:r>
            <a:r>
              <a:rPr sz="900" spc="-5" dirty="0">
                <a:latin typeface="LM Sans 9"/>
                <a:cs typeface="LM Sans 9"/>
              </a:rPr>
              <a:t>no </a:t>
            </a:r>
            <a:r>
              <a:rPr sz="900" spc="-10" dirty="0">
                <a:latin typeface="LM Sans 9"/>
                <a:cs typeface="LM Sans 9"/>
              </a:rPr>
              <a:t>data,  consumes </a:t>
            </a:r>
            <a:r>
              <a:rPr sz="900" spc="-5" dirty="0">
                <a:latin typeface="LM Sans 9"/>
                <a:cs typeface="LM Sans 9"/>
              </a:rPr>
              <a:t>no sequence  number.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290" y="1617235"/>
            <a:ext cx="71438" cy="71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6385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Transfer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and Connection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Termination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8017" y="596511"/>
            <a:ext cx="72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Data</a:t>
            </a:r>
            <a:r>
              <a:rPr sz="1000" spc="-5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transfer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662" y="944557"/>
            <a:ext cx="1678432" cy="19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8038" y="573118"/>
            <a:ext cx="1296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Connection</a:t>
            </a:r>
            <a:r>
              <a:rPr sz="1000" spc="-4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Termination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7540" y="875030"/>
            <a:ext cx="2057927" cy="1979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2941083"/>
            <a:ext cx="3835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FIN</a:t>
            </a:r>
            <a:r>
              <a:rPr sz="1000" spc="-5" dirty="0">
                <a:latin typeface="LM Sans 10"/>
                <a:cs typeface="LM Sans 10"/>
              </a:rPr>
              <a:t>segment consumes one sequence number if it </a:t>
            </a:r>
            <a:r>
              <a:rPr sz="1000" dirty="0">
                <a:latin typeface="LM Sans 10"/>
                <a:cs typeface="LM Sans 10"/>
              </a:rPr>
              <a:t>doesn’t </a:t>
            </a:r>
            <a:r>
              <a:rPr sz="1000" spc="-10" dirty="0">
                <a:latin typeface="LM Sans 10"/>
                <a:cs typeface="LM Sans 10"/>
              </a:rPr>
              <a:t>carry</a:t>
            </a:r>
            <a:r>
              <a:rPr sz="1000" spc="-155" dirty="0">
                <a:latin typeface="LM Sans 10"/>
                <a:cs typeface="LM Sans 10"/>
              </a:rPr>
              <a:t> </a:t>
            </a:r>
            <a:r>
              <a:rPr sz="1000" spc="-10">
                <a:latin typeface="LM Sans 10"/>
                <a:cs typeface="LM Sans 10"/>
              </a:rPr>
              <a:t>data</a:t>
            </a:r>
            <a:r>
              <a:rPr sz="1000" spc="-10" smtClean="0">
                <a:latin typeface="LM Sans 10"/>
                <a:cs typeface="LM Sans 10"/>
              </a:rPr>
              <a:t>.</a:t>
            </a:r>
            <a:r>
              <a:rPr lang="en-IN" sz="1000" spc="-10" dirty="0" smtClean="0">
                <a:latin typeface="LM Sans 10"/>
                <a:cs typeface="LM Sans 10"/>
              </a:rPr>
              <a:t>   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29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414" y="373053"/>
            <a:ext cx="2096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Non </a:t>
            </a:r>
            <a:r>
              <a:rPr lang="en-IN" sz="1200" dirty="0" err="1" smtClean="0"/>
              <a:t>Persistant</a:t>
            </a:r>
            <a:r>
              <a:rPr lang="en-IN" sz="1200" dirty="0" smtClean="0"/>
              <a:t> TCP connection</a:t>
            </a:r>
            <a:endParaRPr lang="en-US" sz="1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8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Introduction </a:t>
            </a:r>
            <a:r>
              <a:rPr spc="10" dirty="0"/>
              <a:t>to </a:t>
            </a:r>
            <a:r>
              <a:rPr spc="-5" dirty="0"/>
              <a:t>Transport</a:t>
            </a:r>
            <a:r>
              <a:rPr spc="-15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4815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33127"/>
            <a:ext cx="3627754" cy="25311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LM Sans 10"/>
                <a:cs typeface="LM Sans 10"/>
              </a:rPr>
              <a:t>It is </a:t>
            </a:r>
            <a:r>
              <a:rPr sz="1000" dirty="0">
                <a:latin typeface="LM Sans 10"/>
                <a:cs typeface="LM Sans 10"/>
              </a:rPr>
              <a:t>located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Application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20" dirty="0">
                <a:latin typeface="LM Sans 10"/>
                <a:cs typeface="LM Sans 10"/>
              </a:rPr>
              <a:t>Network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layer.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provides </a:t>
            </a:r>
            <a:r>
              <a:rPr sz="1000" spc="-5" dirty="0">
                <a:latin typeface="LM Sans 10"/>
                <a:cs typeface="LM Sans 10"/>
              </a:rPr>
              <a:t>a process-to-process communication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25" dirty="0">
                <a:latin typeface="LM Sans 10"/>
                <a:cs typeface="LM Sans 10"/>
              </a:rPr>
              <a:t>two  </a:t>
            </a:r>
            <a:r>
              <a:rPr sz="1000" spc="-10" dirty="0">
                <a:latin typeface="LM Sans 10"/>
                <a:cs typeface="LM Sans 10"/>
              </a:rPr>
              <a:t>application </a:t>
            </a:r>
            <a:r>
              <a:rPr sz="1000" spc="-15" dirty="0">
                <a:latin typeface="LM Sans 10"/>
                <a:cs typeface="LM Sans 10"/>
              </a:rPr>
              <a:t>layers, </a:t>
            </a:r>
            <a:r>
              <a:rPr sz="1000" spc="-5" dirty="0">
                <a:latin typeface="LM Sans 10"/>
                <a:cs typeface="LM Sans 10"/>
              </a:rPr>
              <a:t>one at the </a:t>
            </a:r>
            <a:r>
              <a:rPr sz="1000" dirty="0">
                <a:latin typeface="LM Sans 10"/>
                <a:cs typeface="LM Sans 10"/>
              </a:rPr>
              <a:t>local </a:t>
            </a:r>
            <a:r>
              <a:rPr sz="1000" spc="-10" dirty="0">
                <a:latin typeface="LM Sans 10"/>
                <a:cs typeface="LM Sans 10"/>
              </a:rPr>
              <a:t>host and </a:t>
            </a:r>
            <a:r>
              <a:rPr sz="1000" spc="-5" dirty="0">
                <a:latin typeface="LM Sans 10"/>
                <a:cs typeface="LM Sans 10"/>
              </a:rPr>
              <a:t>the other at the </a:t>
            </a:r>
            <a:r>
              <a:rPr sz="1000" spc="-10" dirty="0">
                <a:latin typeface="LM Sans 10"/>
                <a:cs typeface="LM Sans 10"/>
              </a:rPr>
              <a:t>remote  host.</a:t>
            </a:r>
            <a:endParaRPr sz="1000">
              <a:latin typeface="LM Sans 10"/>
              <a:cs typeface="LM Sans 10"/>
            </a:endParaRPr>
          </a:p>
          <a:p>
            <a:pPr marL="12700" marR="13335">
              <a:lnSpc>
                <a:spcPct val="100000"/>
              </a:lnSpc>
              <a:spcBef>
                <a:spcPts val="284"/>
              </a:spcBef>
            </a:pPr>
            <a:r>
              <a:rPr sz="1000" spc="-10" dirty="0">
                <a:latin typeface="LM Sans 10"/>
                <a:cs typeface="LM Sans 10"/>
              </a:rPr>
              <a:t>Communication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provided using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logical </a:t>
            </a:r>
            <a:r>
              <a:rPr sz="1000" spc="-5" dirty="0">
                <a:latin typeface="LM Sans 10"/>
                <a:cs typeface="LM Sans 10"/>
              </a:rPr>
              <a:t>connection, which means  that the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10" dirty="0">
                <a:latin typeface="LM Sans 10"/>
                <a:cs typeface="LM Sans 10"/>
              </a:rPr>
              <a:t>application </a:t>
            </a:r>
            <a:r>
              <a:rPr sz="1000" spc="-15" dirty="0">
                <a:latin typeface="LM Sans 10"/>
                <a:cs typeface="LM Sans 10"/>
              </a:rPr>
              <a:t>layers, </a:t>
            </a:r>
            <a:r>
              <a:rPr sz="1000" spc="-5" dirty="0">
                <a:latin typeface="LM Sans 10"/>
                <a:cs typeface="LM Sans 10"/>
              </a:rPr>
              <a:t>which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dirty="0">
                <a:latin typeface="LM Sans 10"/>
                <a:cs typeface="LM Sans 10"/>
              </a:rPr>
              <a:t>located </a:t>
            </a:r>
            <a:r>
              <a:rPr sz="1000" spc="-5" dirty="0">
                <a:latin typeface="LM Sans 10"/>
                <a:cs typeface="LM Sans 10"/>
              </a:rPr>
              <a:t>in </a:t>
            </a:r>
            <a:r>
              <a:rPr sz="1000" spc="-10" dirty="0">
                <a:latin typeface="LM Sans 10"/>
                <a:cs typeface="LM Sans 10"/>
              </a:rPr>
              <a:t>different  </a:t>
            </a:r>
            <a:r>
              <a:rPr sz="1000" spc="-15" dirty="0">
                <a:latin typeface="LM Sans 10"/>
                <a:cs typeface="LM Sans 10"/>
              </a:rPr>
              <a:t>parts </a:t>
            </a:r>
            <a:r>
              <a:rPr sz="1000" spc="-5" dirty="0">
                <a:latin typeface="LM Sans 10"/>
                <a:cs typeface="LM Sans 10"/>
              </a:rPr>
              <a:t>of the </a:t>
            </a:r>
            <a:r>
              <a:rPr sz="1000" dirty="0">
                <a:latin typeface="LM Sans 10"/>
                <a:cs typeface="LM Sans 10"/>
              </a:rPr>
              <a:t>globe, </a:t>
            </a:r>
            <a:r>
              <a:rPr sz="1000" spc="-10" dirty="0">
                <a:latin typeface="LM Sans 10"/>
                <a:cs typeface="LM Sans 10"/>
              </a:rPr>
              <a:t>assume </a:t>
            </a:r>
            <a:r>
              <a:rPr sz="1000" spc="-5" dirty="0">
                <a:latin typeface="LM Sans 10"/>
                <a:cs typeface="LM Sans 10"/>
              </a:rPr>
              <a:t>that there is an </a:t>
            </a:r>
            <a:r>
              <a:rPr sz="1000" spc="-10" dirty="0">
                <a:latin typeface="LM Sans 10"/>
                <a:cs typeface="LM Sans 10"/>
              </a:rPr>
              <a:t>imaginary direct  </a:t>
            </a:r>
            <a:r>
              <a:rPr sz="1000" spc="-5" dirty="0">
                <a:latin typeface="LM Sans 10"/>
                <a:cs typeface="LM Sans 10"/>
              </a:rPr>
              <a:t>connection through which they can send </a:t>
            </a:r>
            <a:r>
              <a:rPr sz="1000" spc="-10" dirty="0">
                <a:latin typeface="LM Sans 10"/>
                <a:cs typeface="LM Sans 10"/>
              </a:rPr>
              <a:t>and receive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messages.</a:t>
            </a:r>
            <a:endParaRPr sz="1000">
              <a:latin typeface="LM Sans 10"/>
              <a:cs typeface="LM Sans 10"/>
            </a:endParaRPr>
          </a:p>
          <a:p>
            <a:pPr marL="12700" marR="7112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latin typeface="LM Sans 10"/>
                <a:cs typeface="LM Sans 10"/>
              </a:rPr>
              <a:t>All modules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procedures </a:t>
            </a:r>
            <a:r>
              <a:rPr sz="1000" dirty="0">
                <a:latin typeface="LM Sans 10"/>
                <a:cs typeface="LM Sans 10"/>
              </a:rPr>
              <a:t>pertaining </a:t>
            </a:r>
            <a:r>
              <a:rPr sz="1000" spc="-5" dirty="0">
                <a:latin typeface="LM Sans 10"/>
                <a:cs typeface="LM Sans 10"/>
              </a:rPr>
              <a:t>to transportation of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20" dirty="0">
                <a:latin typeface="LM Sans 10"/>
                <a:cs typeface="LM Sans 10"/>
              </a:rPr>
              <a:t>or 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stream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categorized into </a:t>
            </a:r>
            <a:r>
              <a:rPr sz="1000" spc="-5" dirty="0">
                <a:latin typeface="LM Sans 10"/>
                <a:cs typeface="LM Sans 10"/>
              </a:rPr>
              <a:t>this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layer.</a:t>
            </a:r>
            <a:endParaRPr sz="1000">
              <a:latin typeface="LM Sans 10"/>
              <a:cs typeface="LM Sans 10"/>
            </a:endParaRPr>
          </a:p>
          <a:p>
            <a:pPr marL="12700" marR="35877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offers </a:t>
            </a:r>
            <a:r>
              <a:rPr sz="1000" dirty="0">
                <a:latin typeface="LM Sans 10"/>
                <a:cs typeface="LM Sans 10"/>
              </a:rPr>
              <a:t>peer-to-peer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end-to-end connection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25" dirty="0">
                <a:latin typeface="LM Sans 10"/>
                <a:cs typeface="LM Sans 10"/>
              </a:rPr>
              <a:t>two  </a:t>
            </a:r>
            <a:r>
              <a:rPr sz="1000" spc="-5" dirty="0">
                <a:latin typeface="LM Sans 10"/>
                <a:cs typeface="LM Sans 10"/>
              </a:rPr>
              <a:t>processes on remote </a:t>
            </a:r>
            <a:r>
              <a:rPr sz="1000" spc="-10" dirty="0">
                <a:latin typeface="LM Sans 10"/>
                <a:cs typeface="LM Sans 10"/>
              </a:rPr>
              <a:t>hosts.</a:t>
            </a:r>
            <a:endParaRPr sz="1000">
              <a:latin typeface="LM Sans 10"/>
              <a:cs typeface="LM Sans 10"/>
            </a:endParaRPr>
          </a:p>
          <a:p>
            <a:pPr marL="12700" marR="514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takes data from </a:t>
            </a:r>
            <a:r>
              <a:rPr sz="1000" dirty="0">
                <a:latin typeface="LM Sans 10"/>
                <a:cs typeface="LM Sans 10"/>
              </a:rPr>
              <a:t>upper </a:t>
            </a:r>
            <a:r>
              <a:rPr sz="1000" spc="-20" dirty="0">
                <a:latin typeface="LM Sans 10"/>
                <a:cs typeface="LM Sans 10"/>
              </a:rPr>
              <a:t>layer </a:t>
            </a:r>
            <a:r>
              <a:rPr sz="1000" spc="-10" dirty="0">
                <a:latin typeface="LM Sans 10"/>
                <a:cs typeface="LM Sans 10"/>
              </a:rPr>
              <a:t>(i.e. Application </a:t>
            </a:r>
            <a:r>
              <a:rPr sz="1000" spc="-15" dirty="0">
                <a:latin typeface="LM Sans 10"/>
                <a:cs typeface="LM Sans 10"/>
              </a:rPr>
              <a:t>layer)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then  </a:t>
            </a:r>
            <a:r>
              <a:rPr sz="1000" spc="-10" dirty="0">
                <a:latin typeface="LM Sans 10"/>
                <a:cs typeface="LM Sans 10"/>
              </a:rPr>
              <a:t>breaks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into </a:t>
            </a:r>
            <a:r>
              <a:rPr sz="1000" spc="-5" dirty="0">
                <a:latin typeface="LM Sans 10"/>
                <a:cs typeface="LM Sans 10"/>
              </a:rPr>
              <a:t>smaller size segments, numbers each </a:t>
            </a:r>
            <a:r>
              <a:rPr sz="1000" spc="-10" dirty="0">
                <a:latin typeface="LM Sans 10"/>
                <a:cs typeface="LM Sans 10"/>
              </a:rPr>
              <a:t>byte, and hands  </a:t>
            </a:r>
            <a:r>
              <a:rPr sz="1000" spc="-5" dirty="0">
                <a:latin typeface="LM Sans 10"/>
                <a:cs typeface="LM Sans 10"/>
              </a:rPr>
              <a:t>over to </a:t>
            </a:r>
            <a:r>
              <a:rPr sz="1000" spc="-15" dirty="0">
                <a:latin typeface="LM Sans 10"/>
                <a:cs typeface="LM Sans 10"/>
              </a:rPr>
              <a:t>lower layer </a:t>
            </a:r>
            <a:r>
              <a:rPr sz="1000" spc="-20" dirty="0">
                <a:latin typeface="LM Sans 10"/>
                <a:cs typeface="LM Sans 10"/>
              </a:rPr>
              <a:t>(Network </a:t>
            </a:r>
            <a:r>
              <a:rPr sz="1000" spc="-15" dirty="0">
                <a:latin typeface="LM Sans 10"/>
                <a:cs typeface="LM Sans 10"/>
              </a:rPr>
              <a:t>Layer) for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delivery.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83794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33140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97667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31829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659913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5669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TCP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Well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Defined</a:t>
            </a:r>
            <a:r>
              <a:rPr sz="1400" spc="-4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Ports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714" y="555510"/>
            <a:ext cx="3806190" cy="253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5669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Stream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Delivary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TCP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72" y="1146022"/>
            <a:ext cx="3791204" cy="1399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232" y="2953574"/>
            <a:ext cx="1639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Imaginary Environment</a:t>
            </a:r>
            <a:endParaRPr lang="en-US" sz="1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99556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Sending and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Receiving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Buffers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386" y="817587"/>
            <a:ext cx="3588512" cy="208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02" y="3016259"/>
            <a:ext cx="45608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Once the acknowledgement is received, the TCP buffer recycles and get available for the sending process</a:t>
            </a:r>
            <a:endParaRPr lang="en-US" sz="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2811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TCP</a:t>
            </a:r>
            <a:r>
              <a:rPr sz="1400" spc="-5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Segments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210" y="853351"/>
            <a:ext cx="3836416" cy="208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241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Error </a:t>
            </a:r>
            <a:r>
              <a:rPr spc="10" dirty="0"/>
              <a:t>Control </a:t>
            </a:r>
            <a:r>
              <a:rPr spc="25" dirty="0"/>
              <a:t>&amp; </a:t>
            </a:r>
            <a:r>
              <a:rPr spc="5" dirty="0"/>
              <a:t>Flow</a:t>
            </a:r>
            <a:r>
              <a:rPr spc="-75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1012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33036"/>
            <a:ext cx="3644265" cy="259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95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TCP uses </a:t>
            </a:r>
            <a:r>
              <a:rPr sz="1000" spc="-5" dirty="0">
                <a:latin typeface="LM Sans 10"/>
                <a:cs typeface="LM Sans 10"/>
              </a:rPr>
              <a:t>port numbers to </a:t>
            </a:r>
            <a:r>
              <a:rPr sz="1000" spc="-15" dirty="0">
                <a:latin typeface="LM Sans 10"/>
                <a:cs typeface="LM Sans 10"/>
              </a:rPr>
              <a:t>know </a:t>
            </a:r>
            <a:r>
              <a:rPr sz="1000" spc="-5" dirty="0">
                <a:latin typeface="LM Sans 10"/>
                <a:cs typeface="LM Sans 10"/>
              </a:rPr>
              <a:t>what </a:t>
            </a:r>
            <a:r>
              <a:rPr sz="1000" spc="-10" dirty="0">
                <a:latin typeface="LM Sans 10"/>
                <a:cs typeface="LM Sans 10"/>
              </a:rPr>
              <a:t>application </a:t>
            </a:r>
            <a:r>
              <a:rPr sz="1000" spc="-5" dirty="0">
                <a:latin typeface="LM Sans 10"/>
                <a:cs typeface="LM Sans 10"/>
              </a:rPr>
              <a:t>process it </a:t>
            </a:r>
            <a:r>
              <a:rPr sz="1000" spc="-10" dirty="0">
                <a:latin typeface="LM Sans 10"/>
                <a:cs typeface="LM Sans 10"/>
              </a:rPr>
              <a:t>needs 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handover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data</a:t>
            </a:r>
            <a:r>
              <a:rPr sz="1000" spc="-5" dirty="0">
                <a:latin typeface="LM Sans 10"/>
                <a:cs typeface="LM Sans 10"/>
              </a:rPr>
              <a:t> segment.</a:t>
            </a:r>
            <a:endParaRPr sz="1000">
              <a:latin typeface="LM Sans 10"/>
              <a:cs typeface="LM Sans 10"/>
            </a:endParaRPr>
          </a:p>
          <a:p>
            <a:pPr marL="12700" marR="8890">
              <a:lnSpc>
                <a:spcPct val="100000"/>
              </a:lnSpc>
              <a:spcBef>
                <a:spcPts val="575"/>
              </a:spcBef>
            </a:pPr>
            <a:r>
              <a:rPr sz="1000" spc="-10" dirty="0">
                <a:latin typeface="LM Sans 10"/>
                <a:cs typeface="LM Sans 10"/>
              </a:rPr>
              <a:t>Along </a:t>
            </a:r>
            <a:r>
              <a:rPr sz="1000" spc="-5" dirty="0">
                <a:latin typeface="LM Sans 10"/>
                <a:cs typeface="LM Sans 10"/>
              </a:rPr>
              <a:t>with that, it </a:t>
            </a:r>
            <a:r>
              <a:rPr sz="1000" spc="-10" dirty="0">
                <a:latin typeface="LM Sans 10"/>
                <a:cs typeface="LM Sans 10"/>
              </a:rPr>
              <a:t>uses sequence </a:t>
            </a:r>
            <a:r>
              <a:rPr sz="1000" dirty="0">
                <a:latin typeface="LM Sans 10"/>
                <a:cs typeface="LM Sans 10"/>
              </a:rPr>
              <a:t>numbers </a:t>
            </a:r>
            <a:r>
              <a:rPr sz="1000" spc="-5" dirty="0">
                <a:latin typeface="LM Sans 10"/>
                <a:cs typeface="LM Sans 10"/>
              </a:rPr>
              <a:t>to synchronize </a:t>
            </a:r>
            <a:r>
              <a:rPr sz="1000" spc="-10" dirty="0">
                <a:latin typeface="LM Sans 10"/>
                <a:cs typeface="LM Sans 10"/>
              </a:rPr>
              <a:t>itself </a:t>
            </a:r>
            <a:r>
              <a:rPr sz="1000" spc="-5" dirty="0">
                <a:latin typeface="LM Sans 10"/>
                <a:cs typeface="LM Sans 10"/>
              </a:rPr>
              <a:t>with  the </a:t>
            </a:r>
            <a:r>
              <a:rPr sz="1000" spc="-10" dirty="0">
                <a:latin typeface="LM Sans 10"/>
                <a:cs typeface="LM Sans 10"/>
              </a:rPr>
              <a:t>remote host.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000" spc="-5" dirty="0">
                <a:latin typeface="LM Sans 10"/>
                <a:cs typeface="LM Sans 10"/>
              </a:rPr>
              <a:t>All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segments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sent </a:t>
            </a:r>
            <a:r>
              <a:rPr sz="1000" spc="-10" dirty="0">
                <a:latin typeface="LM Sans 10"/>
                <a:cs typeface="LM Sans 10"/>
              </a:rPr>
              <a:t>and received </a:t>
            </a:r>
            <a:r>
              <a:rPr sz="1000" spc="-5" dirty="0">
                <a:latin typeface="LM Sans 10"/>
                <a:cs typeface="LM Sans 10"/>
              </a:rPr>
              <a:t>with sequence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numbers.</a:t>
            </a:r>
            <a:endParaRPr sz="1000">
              <a:latin typeface="LM Sans 10"/>
              <a:cs typeface="LM Sans 10"/>
            </a:endParaRPr>
          </a:p>
          <a:p>
            <a:pPr marL="12700" marR="257175">
              <a:lnSpc>
                <a:spcPct val="100000"/>
              </a:lnSpc>
              <a:spcBef>
                <a:spcPts val="580"/>
              </a:spcBef>
            </a:pPr>
            <a:r>
              <a:rPr sz="1000" spc="-10" dirty="0">
                <a:latin typeface="LM Sans 10"/>
                <a:cs typeface="LM Sans 10"/>
              </a:rPr>
              <a:t>The Sender knows </a:t>
            </a:r>
            <a:r>
              <a:rPr sz="1000" spc="-5" dirty="0">
                <a:latin typeface="LM Sans 10"/>
                <a:cs typeface="LM Sans 10"/>
              </a:rPr>
              <a:t>which </a:t>
            </a:r>
            <a:r>
              <a:rPr sz="1000" spc="-10" dirty="0">
                <a:latin typeface="LM Sans 10"/>
                <a:cs typeface="LM Sans 10"/>
              </a:rPr>
              <a:t>last data </a:t>
            </a:r>
            <a:r>
              <a:rPr sz="1000" spc="-5" dirty="0">
                <a:latin typeface="LM Sans 10"/>
                <a:cs typeface="LM Sans 10"/>
              </a:rPr>
              <a:t>segment </a:t>
            </a:r>
            <a:r>
              <a:rPr sz="1000" spc="-15" dirty="0">
                <a:latin typeface="LM Sans 10"/>
                <a:cs typeface="LM Sans 10"/>
              </a:rPr>
              <a:t>was </a:t>
            </a:r>
            <a:r>
              <a:rPr sz="1000" spc="-10" dirty="0">
                <a:latin typeface="LM Sans 10"/>
                <a:cs typeface="LM Sans 10"/>
              </a:rPr>
              <a:t>received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the  </a:t>
            </a:r>
            <a:r>
              <a:rPr sz="1000" spc="-10" dirty="0">
                <a:latin typeface="LM Sans 10"/>
                <a:cs typeface="LM Sans 10"/>
              </a:rPr>
              <a:t>Receiver </a:t>
            </a:r>
            <a:r>
              <a:rPr sz="1000" spc="-5" dirty="0">
                <a:latin typeface="LM Sans 10"/>
                <a:cs typeface="LM Sans 10"/>
              </a:rPr>
              <a:t>when it gets </a:t>
            </a:r>
            <a:r>
              <a:rPr sz="1000" spc="-15" dirty="0">
                <a:latin typeface="LM Sans 10"/>
                <a:cs typeface="LM Sans 10"/>
              </a:rPr>
              <a:t>ACK.</a:t>
            </a:r>
            <a:endParaRPr sz="1000">
              <a:latin typeface="LM Sans 10"/>
              <a:cs typeface="LM Sans 10"/>
            </a:endParaRPr>
          </a:p>
          <a:p>
            <a:pPr marL="12700" marR="120014">
              <a:lnSpc>
                <a:spcPct val="100000"/>
              </a:lnSpc>
              <a:spcBef>
                <a:spcPts val="575"/>
              </a:spcBef>
            </a:pPr>
            <a:r>
              <a:rPr sz="1000" spc="-10" dirty="0">
                <a:latin typeface="LM Sans 10"/>
                <a:cs typeface="LM Sans 10"/>
              </a:rPr>
              <a:t>The Receiver knows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last </a:t>
            </a:r>
            <a:r>
              <a:rPr sz="1000" spc="-5" dirty="0">
                <a:latin typeface="LM Sans 10"/>
                <a:cs typeface="LM Sans 10"/>
              </a:rPr>
              <a:t>segment sent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Sender </a:t>
            </a:r>
            <a:r>
              <a:rPr sz="1000" spc="-20" dirty="0">
                <a:latin typeface="LM Sans 10"/>
                <a:cs typeface="LM Sans 10"/>
              </a:rPr>
              <a:t>by  </a:t>
            </a:r>
            <a:r>
              <a:rPr sz="1000" spc="-10" dirty="0">
                <a:latin typeface="LM Sans 10"/>
                <a:cs typeface="LM Sans 10"/>
              </a:rPr>
              <a:t>referring </a:t>
            </a:r>
            <a:r>
              <a:rPr sz="1000" spc="-5" dirty="0">
                <a:latin typeface="LM Sans 10"/>
                <a:cs typeface="LM Sans 10"/>
              </a:rPr>
              <a:t>to the sequence number of </a:t>
            </a:r>
            <a:r>
              <a:rPr sz="1000" spc="-10" dirty="0">
                <a:latin typeface="LM Sans 10"/>
                <a:cs typeface="LM Sans 10"/>
              </a:rPr>
              <a:t>recently received</a:t>
            </a:r>
            <a:r>
              <a:rPr sz="1000" spc="6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packet.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570"/>
              </a:spcBef>
            </a:pPr>
            <a:r>
              <a:rPr sz="1000" spc="-5" dirty="0">
                <a:latin typeface="LM Sans 10"/>
                <a:cs typeface="LM Sans 10"/>
              </a:rPr>
              <a:t>If the </a:t>
            </a:r>
            <a:r>
              <a:rPr sz="1000" spc="-10" dirty="0">
                <a:latin typeface="LM Sans 10"/>
                <a:cs typeface="LM Sans 10"/>
              </a:rPr>
              <a:t>sequence </a:t>
            </a:r>
            <a:r>
              <a:rPr sz="1000" spc="-5" dirty="0">
                <a:latin typeface="LM Sans 10"/>
                <a:cs typeface="LM Sans 10"/>
              </a:rPr>
              <a:t>number of a segment </a:t>
            </a:r>
            <a:r>
              <a:rPr sz="1000" spc="-10" dirty="0">
                <a:latin typeface="LM Sans 10"/>
                <a:cs typeface="LM Sans 10"/>
              </a:rPr>
              <a:t>recently received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5" dirty="0">
                <a:latin typeface="LM Sans 10"/>
                <a:cs typeface="LM Sans 10"/>
              </a:rPr>
              <a:t>not  match with the sequence number the </a:t>
            </a:r>
            <a:r>
              <a:rPr sz="1000" spc="-10" dirty="0">
                <a:latin typeface="LM Sans 10"/>
                <a:cs typeface="LM Sans 10"/>
              </a:rPr>
              <a:t>receiver </a:t>
            </a:r>
            <a:r>
              <a:rPr sz="1000" spc="-15" dirty="0">
                <a:latin typeface="LM Sans 10"/>
                <a:cs typeface="LM Sans 10"/>
              </a:rPr>
              <a:t>was </a:t>
            </a:r>
            <a:r>
              <a:rPr sz="1000" dirty="0">
                <a:latin typeface="LM Sans 10"/>
                <a:cs typeface="LM Sans 10"/>
              </a:rPr>
              <a:t>expecting, </a:t>
            </a:r>
            <a:r>
              <a:rPr sz="1000" spc="-5" dirty="0">
                <a:latin typeface="LM Sans 10"/>
                <a:cs typeface="LM Sans 10"/>
              </a:rPr>
              <a:t>then </a:t>
            </a:r>
            <a:r>
              <a:rPr sz="1000" spc="-10" dirty="0">
                <a:latin typeface="LM Sans 10"/>
                <a:cs typeface="LM Sans 10"/>
              </a:rPr>
              <a:t>it 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discarded and </a:t>
            </a:r>
            <a:r>
              <a:rPr sz="1000" spc="-15" dirty="0">
                <a:latin typeface="LM Sans 10"/>
                <a:cs typeface="LM Sans 10"/>
              </a:rPr>
              <a:t>NACK </a:t>
            </a:r>
            <a:r>
              <a:rPr sz="1000" spc="-5" dirty="0">
                <a:latin typeface="LM Sans 10"/>
                <a:cs typeface="LM Sans 10"/>
              </a:rPr>
              <a:t>is sent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back.</a:t>
            </a:r>
            <a:endParaRPr sz="1000">
              <a:latin typeface="LM Sans 10"/>
              <a:cs typeface="LM Sans 10"/>
            </a:endParaRPr>
          </a:p>
          <a:p>
            <a:pPr marL="12700" marR="186055">
              <a:lnSpc>
                <a:spcPct val="100000"/>
              </a:lnSpc>
              <a:spcBef>
                <a:spcPts val="570"/>
              </a:spcBef>
            </a:pPr>
            <a:r>
              <a:rPr sz="1000" spc="-5" dirty="0">
                <a:latin typeface="LM Sans 10"/>
                <a:cs typeface="LM Sans 10"/>
              </a:rPr>
              <a:t>If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5" dirty="0">
                <a:latin typeface="LM Sans 10"/>
                <a:cs typeface="LM Sans 10"/>
              </a:rPr>
              <a:t>segments </a:t>
            </a:r>
            <a:r>
              <a:rPr sz="1000" spc="-10" dirty="0">
                <a:latin typeface="LM Sans 10"/>
                <a:cs typeface="LM Sans 10"/>
              </a:rPr>
              <a:t>arrive </a:t>
            </a:r>
            <a:r>
              <a:rPr sz="1000" spc="-5" dirty="0">
                <a:latin typeface="LM Sans 10"/>
                <a:cs typeface="LM Sans 10"/>
              </a:rPr>
              <a:t>with the same sequence number, the </a:t>
            </a:r>
            <a:r>
              <a:rPr sz="1000" spc="-10" dirty="0">
                <a:latin typeface="LM Sans 10"/>
                <a:cs typeface="LM Sans 10"/>
              </a:rPr>
              <a:t>TCP  </a:t>
            </a:r>
            <a:r>
              <a:rPr sz="1000" spc="-5" dirty="0">
                <a:latin typeface="LM Sans 10"/>
                <a:cs typeface="LM Sans 10"/>
              </a:rPr>
              <a:t>timestamp value is </a:t>
            </a:r>
            <a:r>
              <a:rPr sz="1000" spc="-10" dirty="0">
                <a:latin typeface="LM Sans 10"/>
                <a:cs typeface="LM Sans 10"/>
              </a:rPr>
              <a:t>compared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make </a:t>
            </a:r>
            <a:r>
              <a:rPr sz="1000" spc="-5" dirty="0">
                <a:latin typeface="LM Sans 10"/>
                <a:cs typeface="LM Sans 10"/>
              </a:rPr>
              <a:t>a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decision.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98774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36536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591157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1968766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346388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181" y="287585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5269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Multiplexing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15" dirty="0"/>
              <a:t>TCP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5096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473880"/>
            <a:ext cx="3648075" cy="274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29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technique to combine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5" dirty="0">
                <a:latin typeface="LM Sans 10"/>
                <a:cs typeface="LM Sans 10"/>
              </a:rPr>
              <a:t>more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streams in one session  is called </a:t>
            </a:r>
            <a:r>
              <a:rPr sz="1000" spc="-10" dirty="0">
                <a:latin typeface="LM Sans 10"/>
                <a:cs typeface="LM Sans 10"/>
              </a:rPr>
              <a:t>Multiplexing.</a:t>
            </a:r>
            <a:endParaRPr sz="1000">
              <a:latin typeface="LM Sans 10"/>
              <a:cs typeface="LM Sans 10"/>
            </a:endParaRPr>
          </a:p>
          <a:p>
            <a:pPr marL="12700" marR="53340">
              <a:lnSpc>
                <a:spcPct val="100000"/>
              </a:lnSpc>
              <a:spcBef>
                <a:spcPts val="855"/>
              </a:spcBef>
            </a:pPr>
            <a:r>
              <a:rPr sz="1000" spc="-5" dirty="0">
                <a:latin typeface="LM Sans 10"/>
                <a:cs typeface="LM Sans 10"/>
              </a:rPr>
              <a:t>When a </a:t>
            </a: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5" dirty="0">
                <a:latin typeface="LM Sans 10"/>
                <a:cs typeface="LM Sans 10"/>
              </a:rPr>
              <a:t>client </a:t>
            </a:r>
            <a:r>
              <a:rPr sz="1000" spc="-10" dirty="0">
                <a:latin typeface="LM Sans 10"/>
                <a:cs typeface="LM Sans 10"/>
              </a:rPr>
              <a:t>initializes </a:t>
            </a:r>
            <a:r>
              <a:rPr sz="1000" spc="-5" dirty="0">
                <a:latin typeface="LM Sans 10"/>
                <a:cs typeface="LM Sans 10"/>
              </a:rPr>
              <a:t>a connection with </a:t>
            </a:r>
            <a:r>
              <a:rPr sz="1000" spc="-10" dirty="0">
                <a:latin typeface="LM Sans 10"/>
                <a:cs typeface="LM Sans 10"/>
              </a:rPr>
              <a:t>Server,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5" dirty="0">
                <a:latin typeface="LM Sans 10"/>
                <a:cs typeface="LM Sans 10"/>
              </a:rPr>
              <a:t>always  </a:t>
            </a:r>
            <a:r>
              <a:rPr sz="1000" spc="-10" dirty="0">
                <a:latin typeface="LM Sans 10"/>
                <a:cs typeface="LM Sans 10"/>
              </a:rPr>
              <a:t>refers </a:t>
            </a:r>
            <a:r>
              <a:rPr sz="1000" spc="-5" dirty="0">
                <a:latin typeface="LM Sans 10"/>
                <a:cs typeface="LM Sans 10"/>
              </a:rPr>
              <a:t>to a well-defined port number which </a:t>
            </a:r>
            <a:r>
              <a:rPr sz="1000" spc="-10" dirty="0">
                <a:latin typeface="LM Sans 10"/>
                <a:cs typeface="LM Sans 10"/>
              </a:rPr>
              <a:t>indicates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application  </a:t>
            </a:r>
            <a:r>
              <a:rPr sz="1000" spc="-5" dirty="0">
                <a:latin typeface="LM Sans 10"/>
                <a:cs typeface="LM Sans 10"/>
              </a:rPr>
              <a:t>process. </a:t>
            </a:r>
            <a:r>
              <a:rPr sz="1000" spc="-10" dirty="0">
                <a:latin typeface="LM Sans 10"/>
                <a:cs typeface="LM Sans 10"/>
              </a:rPr>
              <a:t>The client itself uses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randomly </a:t>
            </a:r>
            <a:r>
              <a:rPr sz="1000" spc="-5" dirty="0">
                <a:latin typeface="LM Sans 10"/>
                <a:cs typeface="LM Sans 10"/>
              </a:rPr>
              <a:t>generated port number  </a:t>
            </a:r>
            <a:r>
              <a:rPr sz="1000" spc="-10" dirty="0">
                <a:latin typeface="LM Sans 10"/>
                <a:cs typeface="LM Sans 10"/>
              </a:rPr>
              <a:t>from private </a:t>
            </a:r>
            <a:r>
              <a:rPr sz="1000" spc="-5" dirty="0">
                <a:latin typeface="LM Sans 10"/>
                <a:cs typeface="LM Sans 10"/>
              </a:rPr>
              <a:t>port number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5" dirty="0">
                <a:latin typeface="LM Sans 10"/>
                <a:cs typeface="LM Sans 10"/>
              </a:rPr>
              <a:t>pools.</a:t>
            </a:r>
            <a:endParaRPr sz="1000">
              <a:latin typeface="LM Sans 10"/>
              <a:cs typeface="LM Sans 10"/>
            </a:endParaRPr>
          </a:p>
          <a:p>
            <a:pPr marL="12700" marR="101600">
              <a:lnSpc>
                <a:spcPct val="100000"/>
              </a:lnSpc>
              <a:spcBef>
                <a:spcPts val="850"/>
              </a:spcBef>
            </a:pPr>
            <a:r>
              <a:rPr sz="1000" spc="-10" dirty="0">
                <a:latin typeface="LM Sans 10"/>
                <a:cs typeface="LM Sans 10"/>
              </a:rPr>
              <a:t>Using TCP </a:t>
            </a:r>
            <a:r>
              <a:rPr sz="1000" spc="-5" dirty="0">
                <a:latin typeface="LM Sans 10"/>
                <a:cs typeface="LM Sans 10"/>
              </a:rPr>
              <a:t>Multiplexing, a client can communicate with a number  of </a:t>
            </a:r>
            <a:r>
              <a:rPr sz="1000" spc="-10" dirty="0">
                <a:latin typeface="LM Sans 10"/>
                <a:cs typeface="LM Sans 10"/>
              </a:rPr>
              <a:t>different application </a:t>
            </a:r>
            <a:r>
              <a:rPr sz="1000" spc="-5" dirty="0">
                <a:latin typeface="LM Sans 10"/>
                <a:cs typeface="LM Sans 10"/>
              </a:rPr>
              <a:t>process in a single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session.</a:t>
            </a:r>
            <a:endParaRPr sz="1000">
              <a:latin typeface="LM Sans 10"/>
              <a:cs typeface="LM Sans 10"/>
            </a:endParaRPr>
          </a:p>
          <a:p>
            <a:pPr marL="12700" marR="67945">
              <a:lnSpc>
                <a:spcPct val="100000"/>
              </a:lnSpc>
              <a:spcBef>
                <a:spcPts val="855"/>
              </a:spcBef>
            </a:pP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example, a client </a:t>
            </a:r>
            <a:r>
              <a:rPr sz="1000" spc="-10" dirty="0">
                <a:latin typeface="LM Sans 10"/>
                <a:cs typeface="LM Sans 10"/>
              </a:rPr>
              <a:t>requests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5" dirty="0">
                <a:latin typeface="LM Sans 10"/>
                <a:cs typeface="LM Sans 10"/>
              </a:rPr>
              <a:t>web </a:t>
            </a:r>
            <a:r>
              <a:rPr sz="1000" spc="-10" dirty="0">
                <a:latin typeface="LM Sans 10"/>
                <a:cs typeface="LM Sans 10"/>
              </a:rPr>
              <a:t>page </a:t>
            </a:r>
            <a:r>
              <a:rPr sz="1000" spc="-5" dirty="0">
                <a:latin typeface="LM Sans 10"/>
                <a:cs typeface="LM Sans 10"/>
              </a:rPr>
              <a:t>which in turn contains  </a:t>
            </a:r>
            <a:r>
              <a:rPr sz="1000" spc="-10" dirty="0">
                <a:latin typeface="LM Sans 10"/>
                <a:cs typeface="LM Sans 10"/>
              </a:rPr>
              <a:t>different </a:t>
            </a:r>
            <a:r>
              <a:rPr sz="1000" spc="-5" dirty="0">
                <a:latin typeface="LM Sans 10"/>
                <a:cs typeface="LM Sans 10"/>
              </a:rPr>
              <a:t>types of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20" dirty="0">
                <a:latin typeface="LM Sans 10"/>
                <a:cs typeface="LM Sans 10"/>
              </a:rPr>
              <a:t>(HTTP, </a:t>
            </a:r>
            <a:r>
              <a:rPr sz="1000" spc="-25" dirty="0">
                <a:latin typeface="LM Sans 10"/>
                <a:cs typeface="LM Sans 10"/>
              </a:rPr>
              <a:t>SMTP, </a:t>
            </a:r>
            <a:r>
              <a:rPr sz="1000" spc="-5" dirty="0">
                <a:latin typeface="LM Sans 10"/>
                <a:cs typeface="LM Sans 10"/>
              </a:rPr>
              <a:t>FTP etc.) the </a:t>
            </a: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5" dirty="0">
                <a:latin typeface="LM Sans 10"/>
                <a:cs typeface="LM Sans 10"/>
              </a:rPr>
              <a:t>session  timeout is </a:t>
            </a:r>
            <a:r>
              <a:rPr sz="1000" spc="-10" dirty="0">
                <a:latin typeface="LM Sans 10"/>
                <a:cs typeface="LM Sans 10"/>
              </a:rPr>
              <a:t>increased and </a:t>
            </a:r>
            <a:r>
              <a:rPr sz="1000" spc="-5" dirty="0">
                <a:latin typeface="LM Sans 10"/>
                <a:cs typeface="LM Sans 10"/>
              </a:rPr>
              <a:t>the session is </a:t>
            </a:r>
            <a:r>
              <a:rPr sz="1000" spc="-10" dirty="0">
                <a:latin typeface="LM Sans 10"/>
                <a:cs typeface="LM Sans 10"/>
              </a:rPr>
              <a:t>kept </a:t>
            </a:r>
            <a:r>
              <a:rPr sz="1000" dirty="0">
                <a:latin typeface="LM Sans 10"/>
                <a:cs typeface="LM Sans 10"/>
              </a:rPr>
              <a:t>open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longer </a:t>
            </a:r>
            <a:r>
              <a:rPr sz="1000" spc="-5" dirty="0">
                <a:latin typeface="LM Sans 10"/>
                <a:cs typeface="LM Sans 10"/>
              </a:rPr>
              <a:t>time so  that the </a:t>
            </a:r>
            <a:r>
              <a:rPr sz="1000" spc="-10" dirty="0">
                <a:latin typeface="LM Sans 10"/>
                <a:cs typeface="LM Sans 10"/>
              </a:rPr>
              <a:t>three-way handshake </a:t>
            </a:r>
            <a:r>
              <a:rPr sz="1000" spc="-5" dirty="0">
                <a:latin typeface="LM Sans 10"/>
                <a:cs typeface="LM Sans 10"/>
              </a:rPr>
              <a:t>overhead </a:t>
            </a:r>
            <a:r>
              <a:rPr sz="1000" spc="-10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avoided.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850"/>
              </a:spcBef>
            </a:pPr>
            <a:r>
              <a:rPr sz="1000" spc="-10" dirty="0">
                <a:latin typeface="LM Sans 10"/>
                <a:cs typeface="LM Sans 10"/>
              </a:rPr>
              <a:t>This </a:t>
            </a:r>
            <a:r>
              <a:rPr sz="1000" spc="-5" dirty="0">
                <a:latin typeface="LM Sans 10"/>
                <a:cs typeface="LM Sans 10"/>
              </a:rPr>
              <a:t>enables the client system to receive multiple connection over  single virtual connection. </a:t>
            </a:r>
            <a:r>
              <a:rPr sz="1000" spc="-10" dirty="0">
                <a:latin typeface="LM Sans 10"/>
                <a:cs typeface="LM Sans 10"/>
              </a:rPr>
              <a:t>These </a:t>
            </a:r>
            <a:r>
              <a:rPr sz="1000" spc="-5" dirty="0">
                <a:latin typeface="LM Sans 10"/>
                <a:cs typeface="LM Sans 10"/>
              </a:rPr>
              <a:t>virtual connections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10" dirty="0">
                <a:latin typeface="LM Sans 10"/>
                <a:cs typeface="LM Sans 10"/>
              </a:rPr>
              <a:t>good </a:t>
            </a:r>
            <a:r>
              <a:rPr sz="1000" spc="-15" dirty="0">
                <a:latin typeface="LM Sans 10"/>
                <a:cs typeface="LM Sans 10"/>
              </a:rPr>
              <a:t>for  </a:t>
            </a:r>
            <a:r>
              <a:rPr sz="1000" spc="-10" dirty="0">
                <a:latin typeface="LM Sans 10"/>
                <a:cs typeface="LM Sans 10"/>
              </a:rPr>
              <a:t>Servers </a:t>
            </a:r>
            <a:r>
              <a:rPr sz="1000" spc="-5" dirty="0">
                <a:latin typeface="LM Sans 10"/>
                <a:cs typeface="LM Sans 10"/>
              </a:rPr>
              <a:t>if the timeout is </a:t>
            </a:r>
            <a:r>
              <a:rPr sz="1000" spc="5" dirty="0">
                <a:latin typeface="LM Sans 10"/>
                <a:cs typeface="LM Sans 10"/>
              </a:rPr>
              <a:t>too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long.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96457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68186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09547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81275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669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Congestion</a:t>
            </a:r>
            <a:r>
              <a:rPr spc="-60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0568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001293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712175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851355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1990534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504" y="528604"/>
            <a:ext cx="4233876" cy="223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When </a:t>
            </a:r>
            <a:r>
              <a:rPr sz="1000" spc="-15" dirty="0">
                <a:latin typeface="LM Sans 10"/>
                <a:cs typeface="LM Sans 10"/>
              </a:rPr>
              <a:t>large </a:t>
            </a:r>
            <a:r>
              <a:rPr sz="1000" spc="-10" dirty="0">
                <a:latin typeface="LM Sans 10"/>
                <a:cs typeface="LM Sans 10"/>
              </a:rPr>
              <a:t>amount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is fed to system which is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capable of  </a:t>
            </a:r>
            <a:r>
              <a:rPr sz="1000" spc="-10" dirty="0">
                <a:latin typeface="LM Sans 10"/>
                <a:cs typeface="LM Sans 10"/>
              </a:rPr>
              <a:t>handling </a:t>
            </a:r>
            <a:r>
              <a:rPr sz="1000" spc="-5" dirty="0">
                <a:latin typeface="LM Sans 10"/>
                <a:cs typeface="LM Sans 10"/>
              </a:rPr>
              <a:t>it, congestion</a:t>
            </a:r>
            <a:r>
              <a:rPr sz="1000" dirty="0">
                <a:latin typeface="LM Sans 10"/>
                <a:cs typeface="LM Sans 10"/>
              </a:rPr>
              <a:t> occurs.</a:t>
            </a:r>
          </a:p>
          <a:p>
            <a:pPr marL="12700" marR="28575">
              <a:lnSpc>
                <a:spcPct val="100000"/>
              </a:lnSpc>
              <a:spcBef>
                <a:spcPts val="715"/>
              </a:spcBef>
            </a:pP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5" dirty="0">
                <a:latin typeface="LM Sans 10"/>
                <a:cs typeface="LM Sans 10"/>
              </a:rPr>
              <a:t>controls congestion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means of </a:t>
            </a:r>
            <a:r>
              <a:rPr sz="1000" spc="-10" dirty="0">
                <a:latin typeface="LM Sans 10"/>
                <a:cs typeface="LM Sans 10"/>
              </a:rPr>
              <a:t>Window </a:t>
            </a:r>
            <a:r>
              <a:rPr sz="1000" spc="-5" dirty="0">
                <a:latin typeface="LM Sans 10"/>
                <a:cs typeface="LM Sans 10"/>
              </a:rPr>
              <a:t>mechanism. </a:t>
            </a:r>
            <a:r>
              <a:rPr sz="1000" spc="-10" dirty="0">
                <a:latin typeface="LM Sans 10"/>
                <a:cs typeface="LM Sans 10"/>
              </a:rPr>
              <a:t>TCP  </a:t>
            </a:r>
            <a:r>
              <a:rPr sz="1000" spc="-5" dirty="0">
                <a:latin typeface="LM Sans 10"/>
                <a:cs typeface="LM Sans 10"/>
              </a:rPr>
              <a:t>sets a </a:t>
            </a:r>
            <a:r>
              <a:rPr sz="1000" b="1" spc="-10" dirty="0">
                <a:latin typeface="LM Sans 10"/>
                <a:cs typeface="LM Sans 10"/>
              </a:rPr>
              <a:t>window </a:t>
            </a:r>
            <a:r>
              <a:rPr sz="1000" b="1" spc="-5" dirty="0">
                <a:latin typeface="LM Sans 10"/>
                <a:cs typeface="LM Sans 10"/>
              </a:rPr>
              <a:t>size </a:t>
            </a:r>
            <a:r>
              <a:rPr sz="1000" spc="-5" dirty="0">
                <a:latin typeface="LM Sans 10"/>
                <a:cs typeface="LM Sans 10"/>
              </a:rPr>
              <a:t>telling the other end </a:t>
            </a:r>
            <a:r>
              <a:rPr sz="1000" spc="-15" dirty="0">
                <a:latin typeface="LM Sans 10"/>
                <a:cs typeface="LM Sans 10"/>
              </a:rPr>
              <a:t>how </a:t>
            </a:r>
            <a:r>
              <a:rPr sz="1000" spc="-5" dirty="0">
                <a:latin typeface="LM Sans 10"/>
                <a:cs typeface="LM Sans 10"/>
              </a:rPr>
              <a:t>much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segment to  send.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-5" dirty="0">
                <a:latin typeface="LM Sans 10"/>
                <a:cs typeface="LM Sans 10"/>
              </a:rPr>
              <a:t>use three </a:t>
            </a:r>
            <a:r>
              <a:rPr sz="1000" spc="-10" dirty="0">
                <a:latin typeface="LM Sans 10"/>
                <a:cs typeface="LM Sans 10"/>
              </a:rPr>
              <a:t>algorithms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congestion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control:</a:t>
            </a:r>
            <a:endParaRPr sz="1000" dirty="0">
              <a:latin typeface="LM Sans 10"/>
              <a:cs typeface="LM Sans 10"/>
            </a:endParaRPr>
          </a:p>
          <a:p>
            <a:pPr marL="265430" marR="1320800">
              <a:lnSpc>
                <a:spcPct val="101499"/>
              </a:lnSpc>
              <a:spcBef>
                <a:spcPts val="180"/>
              </a:spcBef>
            </a:pPr>
            <a:r>
              <a:rPr sz="900" b="1" spc="-10" smtClean="0">
                <a:latin typeface="LM Sans 9"/>
                <a:cs typeface="LM Sans 9"/>
              </a:rPr>
              <a:t>Additive </a:t>
            </a:r>
            <a:r>
              <a:rPr sz="900" b="1" spc="-5" dirty="0">
                <a:latin typeface="LM Sans 9"/>
                <a:cs typeface="LM Sans 9"/>
              </a:rPr>
              <a:t>increase</a:t>
            </a:r>
            <a:r>
              <a:rPr sz="900" b="1" spc="-5">
                <a:latin typeface="LM Sans 9"/>
                <a:cs typeface="LM Sans 9"/>
              </a:rPr>
              <a:t>, </a:t>
            </a:r>
            <a:r>
              <a:rPr sz="900" b="1" spc="-5" smtClean="0">
                <a:latin typeface="LM Sans 9"/>
                <a:cs typeface="LM Sans 9"/>
              </a:rPr>
              <a:t>Multiplicative</a:t>
            </a:r>
            <a:r>
              <a:rPr lang="en-IN" sz="900" b="1" spc="-5" dirty="0" smtClean="0">
                <a:latin typeface="LM Sans 9"/>
                <a:cs typeface="LM Sans 9"/>
              </a:rPr>
              <a:t> Decrease (AIMD)</a:t>
            </a:r>
            <a:r>
              <a:rPr lang="en-IN" sz="900" spc="-5" dirty="0" smtClean="0">
                <a:latin typeface="LM Sans 9"/>
                <a:cs typeface="LM Sans 9"/>
              </a:rPr>
              <a:t> </a:t>
            </a:r>
            <a:r>
              <a:rPr lang="en-US" sz="900" dirty="0" smtClean="0"/>
              <a:t>AIMD combines linear growth of the congestion window when there is no congestion with an exponential reduction when congestion is detected.</a:t>
            </a:r>
            <a:r>
              <a:rPr sz="900" spc="-5" smtClean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Decrease  </a:t>
            </a:r>
            <a:r>
              <a:rPr sz="900" b="1" spc="-10">
                <a:latin typeface="LM Sans 9"/>
                <a:cs typeface="LM Sans 9"/>
              </a:rPr>
              <a:t>Slow </a:t>
            </a:r>
            <a:r>
              <a:rPr sz="900" b="1" spc="-10" smtClean="0">
                <a:latin typeface="LM Sans 9"/>
                <a:cs typeface="LM Sans 9"/>
              </a:rPr>
              <a:t>Start</a:t>
            </a:r>
            <a:r>
              <a:rPr lang="en-IN" sz="900" b="1" spc="-10" dirty="0" smtClean="0">
                <a:latin typeface="LM Sans 9"/>
                <a:cs typeface="LM Sans 9"/>
              </a:rPr>
              <a:t> </a:t>
            </a:r>
            <a:r>
              <a:rPr lang="en-US" sz="900" dirty="0" smtClean="0"/>
              <a:t> TCP slow start is an algorithm which balances the speed of a network connection. Slow start gradually increases the amount of data transmitted until it finds the network's maximum carrying capacity.</a:t>
            </a:r>
            <a:endParaRPr sz="900" b="1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endParaRPr sz="900" b="1" dirty="0">
              <a:latin typeface="LM Sans 9"/>
              <a:cs typeface="LM Sans 9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2406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Timer</a:t>
            </a:r>
            <a:r>
              <a:rPr spc="-40" dirty="0"/>
              <a:t> </a:t>
            </a:r>
            <a:r>
              <a:rPr spc="15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00920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1185291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32447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762493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938566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216924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495283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373053"/>
            <a:ext cx="3913504" cy="2067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64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TCP uses different </a:t>
            </a:r>
            <a:r>
              <a:rPr sz="1000" spc="-5" dirty="0">
                <a:latin typeface="LM Sans 10"/>
                <a:cs typeface="LM Sans 10"/>
              </a:rPr>
              <a:t>types of timer to control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manage </a:t>
            </a:r>
            <a:r>
              <a:rPr sz="1000" spc="-10" dirty="0">
                <a:latin typeface="LM Sans 10"/>
                <a:cs typeface="LM Sans 10"/>
              </a:rPr>
              <a:t>various  </a:t>
            </a:r>
            <a:r>
              <a:rPr sz="1000" spc="-5" dirty="0">
                <a:latin typeface="LM Sans 10"/>
                <a:cs typeface="LM Sans 10"/>
              </a:rPr>
              <a:t>tasks:</a:t>
            </a:r>
            <a:endParaRPr sz="1000" dirty="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1040"/>
              </a:spcBef>
            </a:pPr>
            <a:r>
              <a:rPr sz="1000" spc="-5" dirty="0">
                <a:latin typeface="LM Sans 10"/>
                <a:cs typeface="LM Sans 10"/>
              </a:rPr>
              <a:t>Keep-alive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timer:</a:t>
            </a:r>
            <a:endParaRPr lang="en-IN" sz="1000" dirty="0">
              <a:latin typeface="LM Sans 10"/>
              <a:cs typeface="LM Sans 10"/>
            </a:endParaRPr>
          </a:p>
          <a:p>
            <a:pPr marL="518795" marR="5080" algn="just">
              <a:lnSpc>
                <a:spcPct val="101499"/>
              </a:lnSpc>
              <a:spcBef>
                <a:spcPts val="180"/>
              </a:spcBef>
            </a:pPr>
            <a:endParaRPr lang="en-IN" sz="900" spc="-5" dirty="0">
              <a:latin typeface="LM Sans 9"/>
              <a:cs typeface="LM Sans 9"/>
            </a:endParaRPr>
          </a:p>
          <a:p>
            <a:pPr marL="518795" marR="5080" algn="just">
              <a:lnSpc>
                <a:spcPct val="101499"/>
              </a:lnSpc>
              <a:spcBef>
                <a:spcPts val="180"/>
              </a:spcBef>
            </a:pPr>
            <a:r>
              <a:rPr lang="en-US" sz="900" spc="-5" dirty="0">
                <a:latin typeface="LM Sans 9"/>
                <a:cs typeface="LM Sans 9"/>
              </a:rPr>
              <a:t>This timer is </a:t>
            </a:r>
            <a:r>
              <a:rPr lang="en-US" sz="900" spc="-10" dirty="0">
                <a:latin typeface="LM Sans 9"/>
                <a:cs typeface="LM Sans 9"/>
              </a:rPr>
              <a:t>used </a:t>
            </a:r>
            <a:r>
              <a:rPr lang="en-US" sz="900" spc="-5" dirty="0">
                <a:latin typeface="LM Sans 9"/>
                <a:cs typeface="LM Sans 9"/>
              </a:rPr>
              <a:t>to </a:t>
            </a:r>
            <a:r>
              <a:rPr lang="en-US" sz="900" spc="-10" dirty="0">
                <a:latin typeface="LM Sans 9"/>
                <a:cs typeface="LM Sans 9"/>
              </a:rPr>
              <a:t>check </a:t>
            </a:r>
            <a:r>
              <a:rPr lang="en-US" sz="900" spc="-5" dirty="0">
                <a:latin typeface="LM Sans 9"/>
                <a:cs typeface="LM Sans 9"/>
              </a:rPr>
              <a:t>the integrity and </a:t>
            </a:r>
            <a:r>
              <a:rPr lang="en-US" sz="900" spc="-10" dirty="0">
                <a:latin typeface="LM Sans 9"/>
                <a:cs typeface="LM Sans 9"/>
              </a:rPr>
              <a:t>validity </a:t>
            </a:r>
            <a:r>
              <a:rPr lang="en-US" sz="900" spc="-5" dirty="0">
                <a:latin typeface="LM Sans 9"/>
                <a:cs typeface="LM Sans 9"/>
              </a:rPr>
              <a:t>of a </a:t>
            </a:r>
            <a:r>
              <a:rPr lang="en-US" sz="900" spc="-10" dirty="0">
                <a:latin typeface="LM Sans 9"/>
                <a:cs typeface="LM Sans 9"/>
              </a:rPr>
              <a:t>connection.  </a:t>
            </a:r>
            <a:r>
              <a:rPr lang="en-US" sz="900" spc="-5" dirty="0">
                <a:latin typeface="LM Sans 9"/>
                <a:cs typeface="LM Sans 9"/>
              </a:rPr>
              <a:t>When </a:t>
            </a:r>
            <a:r>
              <a:rPr lang="en-US" sz="900" spc="-10" dirty="0">
                <a:latin typeface="LM Sans 9"/>
                <a:cs typeface="LM Sans 9"/>
              </a:rPr>
              <a:t>keep-alive </a:t>
            </a:r>
            <a:r>
              <a:rPr lang="en-US" sz="900" spc="-5" dirty="0">
                <a:latin typeface="LM Sans 9"/>
                <a:cs typeface="LM Sans 9"/>
              </a:rPr>
              <a:t>time </a:t>
            </a:r>
            <a:r>
              <a:rPr lang="en-US" sz="900" spc="-10" dirty="0">
                <a:latin typeface="LM Sans 9"/>
                <a:cs typeface="LM Sans 9"/>
              </a:rPr>
              <a:t>expires, </a:t>
            </a:r>
            <a:r>
              <a:rPr lang="en-US" sz="900" spc="-5" dirty="0">
                <a:latin typeface="LM Sans 9"/>
                <a:cs typeface="LM Sans 9"/>
              </a:rPr>
              <a:t>the </a:t>
            </a:r>
            <a:r>
              <a:rPr lang="en-US" sz="900" spc="-10" dirty="0">
                <a:latin typeface="LM Sans 9"/>
                <a:cs typeface="LM Sans 9"/>
              </a:rPr>
              <a:t>host </a:t>
            </a:r>
            <a:r>
              <a:rPr lang="en-US" sz="900" spc="-5" dirty="0">
                <a:latin typeface="LM Sans 9"/>
                <a:cs typeface="LM Sans 9"/>
              </a:rPr>
              <a:t>sends a probe to </a:t>
            </a:r>
            <a:r>
              <a:rPr lang="en-US" sz="900" spc="-10" dirty="0">
                <a:latin typeface="LM Sans 9"/>
                <a:cs typeface="LM Sans 9"/>
              </a:rPr>
              <a:t>check </a:t>
            </a:r>
            <a:r>
              <a:rPr lang="en-US" sz="900" spc="-5" dirty="0">
                <a:latin typeface="LM Sans 9"/>
                <a:cs typeface="LM Sans 9"/>
              </a:rPr>
              <a:t>if the  </a:t>
            </a:r>
            <a:r>
              <a:rPr lang="en-US" sz="900" spc="-10" dirty="0">
                <a:latin typeface="LM Sans 9"/>
                <a:cs typeface="LM Sans 9"/>
              </a:rPr>
              <a:t>connection </a:t>
            </a:r>
            <a:r>
              <a:rPr lang="en-US" sz="900" spc="-5" dirty="0">
                <a:latin typeface="LM Sans 9"/>
                <a:cs typeface="LM Sans 9"/>
              </a:rPr>
              <a:t>still </a:t>
            </a:r>
            <a:r>
              <a:rPr lang="en-US" sz="900" spc="-10" dirty="0">
                <a:latin typeface="LM Sans 9"/>
                <a:cs typeface="LM Sans 9"/>
              </a:rPr>
              <a:t>exists.</a:t>
            </a:r>
            <a:endParaRPr lang="en-US"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</a:pPr>
            <a:r>
              <a:rPr sz="1000" spc="-10" dirty="0">
                <a:latin typeface="LM Sans 10"/>
                <a:cs typeface="LM Sans 10"/>
              </a:rPr>
              <a:t>Timed-Wait:</a:t>
            </a:r>
            <a:endParaRPr sz="1000" dirty="0">
              <a:latin typeface="LM Sans 10"/>
              <a:cs typeface="LM Sans 10"/>
            </a:endParaRPr>
          </a:p>
          <a:p>
            <a:pPr marL="518795" marR="505459">
              <a:lnSpc>
                <a:spcPct val="101499"/>
              </a:lnSpc>
              <a:spcBef>
                <a:spcPts val="180"/>
              </a:spcBef>
            </a:pPr>
            <a:r>
              <a:rPr sz="900" spc="-10" dirty="0">
                <a:latin typeface="LM Sans 9"/>
                <a:cs typeface="LM Sans 9"/>
              </a:rPr>
              <a:t>After </a:t>
            </a:r>
            <a:r>
              <a:rPr sz="900" spc="-5" dirty="0">
                <a:latin typeface="LM Sans 9"/>
                <a:cs typeface="LM Sans 9"/>
              </a:rPr>
              <a:t>releasing a </a:t>
            </a:r>
            <a:r>
              <a:rPr sz="900" spc="-10" dirty="0">
                <a:latin typeface="LM Sans 9"/>
                <a:cs typeface="LM Sans 9"/>
              </a:rPr>
              <a:t>connection, either </a:t>
            </a:r>
            <a:r>
              <a:rPr sz="900" spc="-5" dirty="0">
                <a:latin typeface="LM Sans 9"/>
                <a:cs typeface="LM Sans 9"/>
              </a:rPr>
              <a:t>of the </a:t>
            </a:r>
            <a:r>
              <a:rPr sz="900" spc="-10" dirty="0">
                <a:latin typeface="LM Sans 9"/>
                <a:cs typeface="LM Sans 9"/>
              </a:rPr>
              <a:t>hosts </a:t>
            </a:r>
            <a:r>
              <a:rPr sz="900" spc="-15" dirty="0">
                <a:latin typeface="LM Sans 9"/>
                <a:cs typeface="LM Sans 9"/>
              </a:rPr>
              <a:t>waits for </a:t>
            </a:r>
            <a:r>
              <a:rPr sz="900" spc="-5" dirty="0">
                <a:latin typeface="LM Sans 9"/>
                <a:cs typeface="LM Sans 9"/>
              </a:rPr>
              <a:t>a  </a:t>
            </a:r>
            <a:r>
              <a:rPr sz="900" spc="-10" dirty="0">
                <a:latin typeface="LM Sans 9"/>
                <a:cs typeface="LM Sans 9"/>
              </a:rPr>
              <a:t>Timed-Wait </a:t>
            </a:r>
            <a:r>
              <a:rPr sz="900" spc="-5" dirty="0">
                <a:latin typeface="LM Sans 9"/>
                <a:cs typeface="LM Sans 9"/>
              </a:rPr>
              <a:t>time to terminate the </a:t>
            </a:r>
            <a:r>
              <a:rPr sz="900" spc="-10" dirty="0">
                <a:latin typeface="LM Sans 9"/>
                <a:cs typeface="LM Sans 9"/>
              </a:rPr>
              <a:t>connection</a:t>
            </a:r>
            <a:r>
              <a:rPr sz="900" spc="5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completely.</a:t>
            </a:r>
            <a:endParaRPr sz="900" dirty="0">
              <a:latin typeface="LM Sans 9"/>
              <a:cs typeface="LM Sans 9"/>
            </a:endParaRPr>
          </a:p>
          <a:p>
            <a:pPr marL="518795" marR="214629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This is in </a:t>
            </a:r>
            <a:r>
              <a:rPr sz="900" spc="-10" dirty="0">
                <a:latin typeface="LM Sans 9"/>
                <a:cs typeface="LM Sans 9"/>
              </a:rPr>
              <a:t>order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make </a:t>
            </a:r>
            <a:r>
              <a:rPr sz="900" spc="-5" dirty="0">
                <a:latin typeface="LM Sans 9"/>
                <a:cs typeface="LM Sans 9"/>
              </a:rPr>
              <a:t>sure that the other end has received the  </a:t>
            </a:r>
            <a:r>
              <a:rPr sz="900" spc="-10" dirty="0">
                <a:latin typeface="LM Sans 9"/>
                <a:cs typeface="LM Sans 9"/>
              </a:rPr>
              <a:t>acknowledgement </a:t>
            </a:r>
            <a:r>
              <a:rPr sz="900" spc="-5" dirty="0">
                <a:latin typeface="LM Sans 9"/>
                <a:cs typeface="LM Sans 9"/>
              </a:rPr>
              <a:t>of its </a:t>
            </a:r>
            <a:r>
              <a:rPr sz="900" spc="-10" dirty="0">
                <a:latin typeface="LM Sans 9"/>
                <a:cs typeface="LM Sans 9"/>
              </a:rPr>
              <a:t>connection </a:t>
            </a:r>
            <a:r>
              <a:rPr sz="900" spc="-5" dirty="0">
                <a:latin typeface="LM Sans 9"/>
                <a:cs typeface="LM Sans 9"/>
              </a:rPr>
              <a:t>termination</a:t>
            </a:r>
            <a:r>
              <a:rPr sz="900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request.</a:t>
            </a:r>
            <a:endParaRPr sz="900" dirty="0">
              <a:latin typeface="LM Sans 9"/>
              <a:cs typeface="LM Sans 9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Timed-out can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a maximum of </a:t>
            </a:r>
            <a:r>
              <a:rPr sz="900" spc="-10" dirty="0">
                <a:latin typeface="LM Sans 9"/>
                <a:cs typeface="LM Sans 9"/>
              </a:rPr>
              <a:t>240 </a:t>
            </a:r>
            <a:r>
              <a:rPr sz="900" spc="-5" dirty="0">
                <a:latin typeface="LM Sans 9"/>
                <a:cs typeface="LM Sans 9"/>
              </a:rPr>
              <a:t>seconds (4 minutes).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11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Timer</a:t>
            </a:r>
            <a:r>
              <a:rPr spc="-40" dirty="0"/>
              <a:t> </a:t>
            </a:r>
            <a:r>
              <a:rPr spc="15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06072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123680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375981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814004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990089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129269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407615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685973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811" y="296433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546676"/>
            <a:ext cx="3913504" cy="2503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64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TCP uses different </a:t>
            </a:r>
            <a:r>
              <a:rPr sz="1000" spc="-5" dirty="0">
                <a:latin typeface="LM Sans 10"/>
                <a:cs typeface="LM Sans 10"/>
              </a:rPr>
              <a:t>types of timer to control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management </a:t>
            </a:r>
            <a:r>
              <a:rPr sz="1000" spc="-10" dirty="0">
                <a:latin typeface="LM Sans 10"/>
                <a:cs typeface="LM Sans 10"/>
              </a:rPr>
              <a:t>various  </a:t>
            </a:r>
            <a:r>
              <a:rPr sz="1000" spc="-5" dirty="0">
                <a:latin typeface="LM Sans 10"/>
                <a:cs typeface="LM Sans 10"/>
              </a:rPr>
              <a:t>tasks: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1040"/>
              </a:spcBef>
            </a:pPr>
            <a:r>
              <a:rPr sz="1000" spc="-10" dirty="0">
                <a:latin typeface="LM Sans 10"/>
                <a:cs typeface="LM Sans 10"/>
              </a:rPr>
              <a:t>Retransmission </a:t>
            </a:r>
            <a:r>
              <a:rPr sz="1000" spc="-5" dirty="0">
                <a:latin typeface="LM Sans 10"/>
                <a:cs typeface="LM Sans 10"/>
              </a:rPr>
              <a:t>timer:</a:t>
            </a:r>
            <a:endParaRPr sz="1000">
              <a:latin typeface="LM Sans 10"/>
              <a:cs typeface="LM Sans 10"/>
            </a:endParaRPr>
          </a:p>
          <a:p>
            <a:pPr marL="518795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LM Sans 9"/>
                <a:cs typeface="LM Sans 9"/>
              </a:rPr>
              <a:t>This timer maintains stateful session of </a:t>
            </a:r>
            <a:r>
              <a:rPr sz="900" spc="-10" dirty="0">
                <a:latin typeface="LM Sans 9"/>
                <a:cs typeface="LM Sans 9"/>
              </a:rPr>
              <a:t>data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sent.</a:t>
            </a:r>
            <a:endParaRPr sz="900">
              <a:latin typeface="LM Sans 9"/>
              <a:cs typeface="LM Sans 9"/>
            </a:endParaRPr>
          </a:p>
          <a:p>
            <a:pPr marL="518795" marR="240029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If the acknowledgement of sent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5" dirty="0">
                <a:latin typeface="LM Sans 9"/>
                <a:cs typeface="LM Sans 9"/>
              </a:rPr>
              <a:t>not receive within the  </a:t>
            </a:r>
            <a:r>
              <a:rPr sz="900" spc="-10" dirty="0">
                <a:latin typeface="LM Sans 9"/>
                <a:cs typeface="LM Sans 9"/>
              </a:rPr>
              <a:t>Retransmission </a:t>
            </a:r>
            <a:r>
              <a:rPr sz="900" spc="-5" dirty="0">
                <a:latin typeface="LM Sans 9"/>
                <a:cs typeface="LM Sans 9"/>
              </a:rPr>
              <a:t>time, the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segment is sent</a:t>
            </a:r>
            <a:r>
              <a:rPr sz="900" spc="2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again.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</a:pPr>
            <a:r>
              <a:rPr sz="1000" spc="-10" dirty="0">
                <a:latin typeface="LM Sans 10"/>
                <a:cs typeface="LM Sans 10"/>
              </a:rPr>
              <a:t>Persist</a:t>
            </a:r>
            <a:r>
              <a:rPr sz="1000" spc="-5" dirty="0">
                <a:latin typeface="LM Sans 10"/>
                <a:cs typeface="LM Sans 10"/>
              </a:rPr>
              <a:t> timer:</a:t>
            </a:r>
            <a:endParaRPr sz="1000">
              <a:latin typeface="LM Sans 10"/>
              <a:cs typeface="LM Sans 10"/>
            </a:endParaRPr>
          </a:p>
          <a:p>
            <a:pPr marL="518795" marR="508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TCP session can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10" dirty="0">
                <a:latin typeface="LM Sans 9"/>
                <a:cs typeface="LM Sans 9"/>
              </a:rPr>
              <a:t>paused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10" dirty="0">
                <a:latin typeface="LM Sans 9"/>
                <a:cs typeface="LM Sans 9"/>
              </a:rPr>
              <a:t>either host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sending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Size </a:t>
            </a:r>
            <a:r>
              <a:rPr sz="900" spc="-10" dirty="0">
                <a:latin typeface="LM Sans 9"/>
                <a:cs typeface="LM Sans 9"/>
              </a:rPr>
              <a:t>0.  </a:t>
            </a:r>
            <a:r>
              <a:rPr sz="900" spc="-45" dirty="0">
                <a:latin typeface="LM Sans 9"/>
                <a:cs typeface="LM Sans 9"/>
              </a:rPr>
              <a:t>To </a:t>
            </a:r>
            <a:r>
              <a:rPr sz="900" spc="-5" dirty="0">
                <a:latin typeface="LM Sans 9"/>
                <a:cs typeface="LM Sans 9"/>
              </a:rPr>
              <a:t>resume the session a </a:t>
            </a:r>
            <a:r>
              <a:rPr sz="900" spc="-10" dirty="0">
                <a:latin typeface="LM Sans 9"/>
                <a:cs typeface="LM Sans 9"/>
              </a:rPr>
              <a:t>host needs </a:t>
            </a:r>
            <a:r>
              <a:rPr sz="900" spc="-5" dirty="0">
                <a:latin typeface="LM Sans 9"/>
                <a:cs typeface="LM Sans 9"/>
              </a:rPr>
              <a:t>to send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Size with some  </a:t>
            </a:r>
            <a:r>
              <a:rPr sz="900" spc="-10" dirty="0">
                <a:latin typeface="LM Sans 9"/>
                <a:cs typeface="LM Sans 9"/>
              </a:rPr>
              <a:t>larger value.</a:t>
            </a:r>
            <a:endParaRPr sz="900">
              <a:latin typeface="LM Sans 9"/>
              <a:cs typeface="LM Sans 9"/>
            </a:endParaRPr>
          </a:p>
          <a:p>
            <a:pPr marL="518795" marR="65405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If this segment </a:t>
            </a:r>
            <a:r>
              <a:rPr sz="900" spc="-10" dirty="0">
                <a:latin typeface="LM Sans 9"/>
                <a:cs typeface="LM Sans 9"/>
              </a:rPr>
              <a:t>never </a:t>
            </a:r>
            <a:r>
              <a:rPr sz="900" spc="-5" dirty="0">
                <a:latin typeface="LM Sans 9"/>
                <a:cs typeface="LM Sans 9"/>
              </a:rPr>
              <a:t>reaches the </a:t>
            </a:r>
            <a:r>
              <a:rPr sz="900" spc="-10" dirty="0">
                <a:latin typeface="LM Sans 9"/>
                <a:cs typeface="LM Sans 9"/>
              </a:rPr>
              <a:t>other end, </a:t>
            </a:r>
            <a:r>
              <a:rPr sz="900" dirty="0">
                <a:latin typeface="LM Sans 9"/>
                <a:cs typeface="LM Sans 9"/>
              </a:rPr>
              <a:t>both </a:t>
            </a:r>
            <a:r>
              <a:rPr sz="900" spc="-10" dirty="0">
                <a:latin typeface="LM Sans 9"/>
                <a:cs typeface="LM Sans 9"/>
              </a:rPr>
              <a:t>ends </a:t>
            </a:r>
            <a:r>
              <a:rPr sz="900" spc="-15" dirty="0">
                <a:latin typeface="LM Sans 9"/>
                <a:cs typeface="LM Sans 9"/>
              </a:rPr>
              <a:t>may wait for  </a:t>
            </a:r>
            <a:r>
              <a:rPr sz="900" spc="-10" dirty="0">
                <a:latin typeface="LM Sans 9"/>
                <a:cs typeface="LM Sans 9"/>
              </a:rPr>
              <a:t>each other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infinite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time.</a:t>
            </a:r>
            <a:endParaRPr sz="900">
              <a:latin typeface="LM Sans 9"/>
              <a:cs typeface="LM Sans 9"/>
            </a:endParaRPr>
          </a:p>
          <a:p>
            <a:pPr marL="518795" marR="66675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When the </a:t>
            </a:r>
            <a:r>
              <a:rPr sz="900" spc="-10" dirty="0">
                <a:latin typeface="LM Sans 9"/>
                <a:cs typeface="LM Sans 9"/>
              </a:rPr>
              <a:t>Persist </a:t>
            </a:r>
            <a:r>
              <a:rPr sz="900" spc="-5" dirty="0">
                <a:latin typeface="LM Sans 9"/>
                <a:cs typeface="LM Sans 9"/>
              </a:rPr>
              <a:t>timer </a:t>
            </a:r>
            <a:r>
              <a:rPr sz="900" spc="-10" dirty="0">
                <a:latin typeface="LM Sans 9"/>
                <a:cs typeface="LM Sans 9"/>
              </a:rPr>
              <a:t>expires,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host </a:t>
            </a:r>
            <a:r>
              <a:rPr sz="900" spc="-5" dirty="0">
                <a:latin typeface="LM Sans 9"/>
                <a:cs typeface="LM Sans 9"/>
              </a:rPr>
              <a:t>re-sends its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size to  let the </a:t>
            </a:r>
            <a:r>
              <a:rPr sz="900" spc="-10" dirty="0">
                <a:latin typeface="LM Sans 9"/>
                <a:cs typeface="LM Sans 9"/>
              </a:rPr>
              <a:t>other </a:t>
            </a:r>
            <a:r>
              <a:rPr sz="900" spc="-5" dirty="0">
                <a:latin typeface="LM Sans 9"/>
                <a:cs typeface="LM Sans 9"/>
              </a:rPr>
              <a:t>end </a:t>
            </a:r>
            <a:r>
              <a:rPr sz="900" spc="-10" dirty="0">
                <a:latin typeface="LM Sans 9"/>
                <a:cs typeface="LM Sans 9"/>
              </a:rPr>
              <a:t>know.</a:t>
            </a:r>
            <a:endParaRPr sz="900">
              <a:latin typeface="LM Sans 9"/>
              <a:cs typeface="LM Sans 9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Sans 9"/>
                <a:cs typeface="LM Sans 9"/>
              </a:rPr>
              <a:t>Persist </a:t>
            </a:r>
            <a:r>
              <a:rPr sz="900" spc="-5" dirty="0">
                <a:latin typeface="LM Sans 9"/>
                <a:cs typeface="LM Sans 9"/>
              </a:rPr>
              <a:t>Timer helps </a:t>
            </a:r>
            <a:r>
              <a:rPr sz="900" spc="-10" dirty="0">
                <a:latin typeface="LM Sans 9"/>
                <a:cs typeface="LM Sans 9"/>
              </a:rPr>
              <a:t>avoid </a:t>
            </a:r>
            <a:r>
              <a:rPr sz="900" spc="-5" dirty="0">
                <a:latin typeface="LM Sans 9"/>
                <a:cs typeface="LM Sans 9"/>
              </a:rPr>
              <a:t>deadlocks in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communication.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955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Crash</a:t>
            </a:r>
            <a:r>
              <a:rPr spc="-50" dirty="0"/>
              <a:t> </a:t>
            </a:r>
            <a:r>
              <a:rPr spc="10" dirty="0"/>
              <a:t>Recovery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4333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666259"/>
            <a:ext cx="3566795" cy="1897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TCP </a:t>
            </a:r>
            <a:r>
              <a:rPr sz="1000" spc="-5" dirty="0">
                <a:latin typeface="LM Sans 10"/>
                <a:cs typeface="LM Sans 10"/>
              </a:rPr>
              <a:t>is very </a:t>
            </a:r>
            <a:r>
              <a:rPr sz="1000" spc="-10" dirty="0">
                <a:latin typeface="LM Sans 10"/>
                <a:cs typeface="LM Sans 10"/>
              </a:rPr>
              <a:t>reliable </a:t>
            </a:r>
            <a:r>
              <a:rPr sz="1000" spc="-5" dirty="0">
                <a:latin typeface="LM Sans 10"/>
                <a:cs typeface="LM Sans 10"/>
              </a:rPr>
              <a:t>protocol. It </a:t>
            </a:r>
            <a:r>
              <a:rPr sz="1000" spc="-10" dirty="0">
                <a:latin typeface="LM Sans 10"/>
                <a:cs typeface="LM Sans 10"/>
              </a:rPr>
              <a:t>provides </a:t>
            </a:r>
            <a:r>
              <a:rPr sz="1000" spc="-5" dirty="0">
                <a:latin typeface="LM Sans 10"/>
                <a:cs typeface="LM Sans 10"/>
              </a:rPr>
              <a:t>sequence number to each  of </a:t>
            </a:r>
            <a:r>
              <a:rPr sz="1000" spc="-10" dirty="0">
                <a:latin typeface="LM Sans 10"/>
                <a:cs typeface="LM Sans 10"/>
              </a:rPr>
              <a:t>byte </a:t>
            </a:r>
            <a:r>
              <a:rPr sz="1000" spc="-5" dirty="0">
                <a:latin typeface="LM Sans 10"/>
                <a:cs typeface="LM Sans 10"/>
              </a:rPr>
              <a:t>sent in segment.</a:t>
            </a:r>
            <a:endParaRPr sz="1000">
              <a:latin typeface="LM Sans 10"/>
              <a:cs typeface="LM Sans 10"/>
            </a:endParaRPr>
          </a:p>
          <a:p>
            <a:pPr marL="12700" marR="96520">
              <a:lnSpc>
                <a:spcPct val="100000"/>
              </a:lnSpc>
              <a:spcBef>
                <a:spcPts val="855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provides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feedback </a:t>
            </a:r>
            <a:r>
              <a:rPr sz="1000" spc="-5" dirty="0">
                <a:latin typeface="LM Sans 10"/>
                <a:cs typeface="LM Sans 10"/>
              </a:rPr>
              <a:t>mechanism i.e. when a </a:t>
            </a:r>
            <a:r>
              <a:rPr sz="1000" spc="-10" dirty="0">
                <a:latin typeface="LM Sans 10"/>
                <a:cs typeface="LM Sans 10"/>
              </a:rPr>
              <a:t>host receives </a:t>
            </a:r>
            <a:r>
              <a:rPr sz="1000" spc="-5" dirty="0">
                <a:latin typeface="LM Sans 10"/>
                <a:cs typeface="LM Sans 10"/>
              </a:rPr>
              <a:t>a  </a:t>
            </a:r>
            <a:r>
              <a:rPr sz="1000" spc="-10" dirty="0">
                <a:latin typeface="LM Sans 10"/>
                <a:cs typeface="LM Sans 10"/>
              </a:rPr>
              <a:t>packet, </a:t>
            </a:r>
            <a:r>
              <a:rPr sz="1000" spc="-5" dirty="0">
                <a:latin typeface="LM Sans 10"/>
                <a:cs typeface="LM Sans 10"/>
              </a:rPr>
              <a:t>it is </a:t>
            </a:r>
            <a:r>
              <a:rPr sz="1000" dirty="0">
                <a:latin typeface="LM Sans 10"/>
                <a:cs typeface="LM Sans 10"/>
              </a:rPr>
              <a:t>bound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5" dirty="0">
                <a:latin typeface="LM Sans 10"/>
                <a:cs typeface="LM Sans 10"/>
              </a:rPr>
              <a:t>that </a:t>
            </a:r>
            <a:r>
              <a:rPr sz="1000" spc="-10" dirty="0">
                <a:latin typeface="LM Sans 10"/>
                <a:cs typeface="LM Sans 10"/>
              </a:rPr>
              <a:t>packet having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next </a:t>
            </a:r>
            <a:r>
              <a:rPr sz="1000" spc="-5" dirty="0">
                <a:latin typeface="LM Sans 10"/>
                <a:cs typeface="LM Sans 10"/>
              </a:rPr>
              <a:t>sequence  number </a:t>
            </a:r>
            <a:r>
              <a:rPr sz="1000" dirty="0">
                <a:latin typeface="LM Sans 10"/>
                <a:cs typeface="LM Sans 10"/>
              </a:rPr>
              <a:t>expected </a:t>
            </a:r>
            <a:r>
              <a:rPr sz="1000" spc="-5" dirty="0">
                <a:latin typeface="LM Sans 10"/>
                <a:cs typeface="LM Sans 10"/>
              </a:rPr>
              <a:t>(if it is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last </a:t>
            </a:r>
            <a:r>
              <a:rPr sz="1000" spc="-5" dirty="0">
                <a:latin typeface="LM Sans 10"/>
                <a:cs typeface="LM Sans 10"/>
              </a:rPr>
              <a:t>segment).</a:t>
            </a:r>
            <a:endParaRPr sz="1000">
              <a:latin typeface="LM Sans 10"/>
              <a:cs typeface="LM Sans 10"/>
            </a:endParaRPr>
          </a:p>
          <a:p>
            <a:pPr marL="12700" marR="24130">
              <a:lnSpc>
                <a:spcPct val="100000"/>
              </a:lnSpc>
              <a:spcBef>
                <a:spcPts val="855"/>
              </a:spcBef>
            </a:pPr>
            <a:r>
              <a:rPr sz="1000" spc="-5" dirty="0">
                <a:latin typeface="LM Sans 10"/>
                <a:cs typeface="LM Sans 10"/>
              </a:rPr>
              <a:t>When a </a:t>
            </a:r>
            <a:r>
              <a:rPr sz="1000" spc="-10" dirty="0">
                <a:latin typeface="LM Sans 10"/>
                <a:cs typeface="LM Sans 10"/>
              </a:rPr>
              <a:t>TCP Server </a:t>
            </a:r>
            <a:r>
              <a:rPr sz="1000" spc="-5" dirty="0">
                <a:latin typeface="LM Sans 10"/>
                <a:cs typeface="LM Sans 10"/>
              </a:rPr>
              <a:t>crashes </a:t>
            </a:r>
            <a:r>
              <a:rPr sz="1000" spc="-15" dirty="0">
                <a:latin typeface="LM Sans 10"/>
                <a:cs typeface="LM Sans 10"/>
              </a:rPr>
              <a:t>mid-way </a:t>
            </a:r>
            <a:r>
              <a:rPr sz="1000" spc="-5" dirty="0">
                <a:latin typeface="LM Sans 10"/>
                <a:cs typeface="LM Sans 10"/>
              </a:rPr>
              <a:t>communication </a:t>
            </a:r>
            <a:r>
              <a:rPr sz="1000" spc="-10" dirty="0">
                <a:latin typeface="LM Sans 10"/>
                <a:cs typeface="LM Sans 10"/>
              </a:rPr>
              <a:t>and re-starts  </a:t>
            </a:r>
            <a:r>
              <a:rPr sz="1000" spc="-5" dirty="0">
                <a:latin typeface="LM Sans 10"/>
                <a:cs typeface="LM Sans 10"/>
              </a:rPr>
              <a:t>its process it sends </a:t>
            </a:r>
            <a:r>
              <a:rPr sz="1000" spc="-10">
                <a:latin typeface="LM Sans 10"/>
                <a:cs typeface="LM Sans 10"/>
              </a:rPr>
              <a:t>TPDU </a:t>
            </a:r>
            <a:r>
              <a:rPr lang="en-IN" sz="1000" spc="-10" dirty="0" smtClean="0">
                <a:latin typeface="LM Sans 10"/>
                <a:cs typeface="LM Sans 10"/>
              </a:rPr>
              <a:t>(Transaction protocol data unit) </a:t>
            </a:r>
            <a:r>
              <a:rPr sz="1000" spc="-10" smtClean="0">
                <a:latin typeface="LM Sans 10"/>
                <a:cs typeface="LM Sans 10"/>
              </a:rPr>
              <a:t>broadcast </a:t>
            </a:r>
            <a:r>
              <a:rPr sz="1000" spc="-5" dirty="0">
                <a:latin typeface="LM Sans 10"/>
                <a:cs typeface="LM Sans 10"/>
              </a:rPr>
              <a:t>to all its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hosts.</a:t>
            </a:r>
            <a:endParaRPr sz="1000">
              <a:latin typeface="LM Sans 10"/>
              <a:cs typeface="LM Sans 10"/>
            </a:endParaRPr>
          </a:p>
          <a:p>
            <a:pPr marL="12700" marR="156210">
              <a:lnSpc>
                <a:spcPct val="100000"/>
              </a:lnSpc>
              <a:spcBef>
                <a:spcPts val="855"/>
              </a:spcBef>
            </a:pPr>
            <a:r>
              <a:rPr sz="1000" spc="-10" dirty="0">
                <a:latin typeface="LM Sans 10"/>
                <a:cs typeface="LM Sans 10"/>
              </a:rPr>
              <a:t>The hosts </a:t>
            </a:r>
            <a:r>
              <a:rPr sz="1000" spc="-5" dirty="0">
                <a:latin typeface="LM Sans 10"/>
                <a:cs typeface="LM Sans 10"/>
              </a:rPr>
              <a:t>can then send the last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segment which </a:t>
            </a:r>
            <a:r>
              <a:rPr sz="1000" spc="-15" dirty="0">
                <a:latin typeface="LM Sans 10"/>
                <a:cs typeface="LM Sans 10"/>
              </a:rPr>
              <a:t>was </a:t>
            </a:r>
            <a:r>
              <a:rPr sz="1000" spc="-10" dirty="0">
                <a:latin typeface="LM Sans 10"/>
                <a:cs typeface="LM Sans 10"/>
              </a:rPr>
              <a:t>never  unacknowledged and carry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onwards.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15695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72239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13602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39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752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Example..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444957"/>
            <a:ext cx="4608195" cy="3011170"/>
            <a:chOff x="0" y="444957"/>
            <a:chExt cx="4608195" cy="3011170"/>
          </a:xfrm>
        </p:grpSpPr>
        <p:sp>
          <p:nvSpPr>
            <p:cNvPr id="6" name="object 6"/>
            <p:cNvSpPr/>
            <p:nvPr/>
          </p:nvSpPr>
          <p:spPr>
            <a:xfrm>
              <a:off x="968806" y="444957"/>
              <a:ext cx="2670429" cy="28724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0182" y="489007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Messages to Segments</a:t>
            </a:r>
            <a:endParaRPr lang="en-US" sz="600" dirty="0"/>
          </a:p>
        </p:txBody>
      </p:sp>
      <p:sp>
        <p:nvSpPr>
          <p:cNvPr id="12" name="Rectangle 11"/>
          <p:cNvSpPr/>
          <p:nvPr/>
        </p:nvSpPr>
        <p:spPr>
          <a:xfrm>
            <a:off x="3519496" y="2730507"/>
            <a:ext cx="500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" dirty="0" smtClean="0"/>
              <a:t>Segments to Messages </a:t>
            </a:r>
            <a:endParaRPr lang="en-US" sz="600" dirty="0"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80" y="799439"/>
            <a:ext cx="4067571" cy="930936"/>
          </a:xfrm>
          <a:custGeom>
            <a:avLst/>
            <a:gdLst/>
            <a:ahLst/>
            <a:cxnLst/>
            <a:rect l="l" t="t" r="r" b="b"/>
            <a:pathLst>
              <a:path w="3989704" h="664210">
                <a:moveTo>
                  <a:pt x="3989667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3359"/>
                </a:lnTo>
                <a:lnTo>
                  <a:pt x="4013" y="633082"/>
                </a:lnTo>
                <a:lnTo>
                  <a:pt x="14922" y="649236"/>
                </a:lnTo>
                <a:lnTo>
                  <a:pt x="31076" y="660146"/>
                </a:lnTo>
                <a:lnTo>
                  <a:pt x="50812" y="664159"/>
                </a:lnTo>
                <a:lnTo>
                  <a:pt x="3938867" y="664159"/>
                </a:lnTo>
                <a:lnTo>
                  <a:pt x="3958590" y="660146"/>
                </a:lnTo>
                <a:lnTo>
                  <a:pt x="3974744" y="649236"/>
                </a:lnTo>
                <a:lnTo>
                  <a:pt x="3985653" y="633082"/>
                </a:lnTo>
                <a:lnTo>
                  <a:pt x="3989667" y="613359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6442" y="853822"/>
            <a:ext cx="2815590" cy="47752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Data Communictions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Networking</a:t>
            </a:r>
            <a:endParaRPr sz="1400">
              <a:latin typeface="LM Sans 12"/>
              <a:cs typeface="LM Sans 12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000" spc="-10" dirty="0">
                <a:solidFill>
                  <a:srgbClr val="FFF200"/>
                </a:solidFill>
                <a:latin typeface="LM Sans 10"/>
                <a:cs typeface="LM Sans 10"/>
              </a:rPr>
              <a:t>UDP </a:t>
            </a:r>
            <a:r>
              <a:rPr sz="1000" spc="-5" dirty="0">
                <a:solidFill>
                  <a:srgbClr val="FFF200"/>
                </a:solidFill>
                <a:latin typeface="LM Sans 10"/>
                <a:cs typeface="LM Sans 10"/>
              </a:rPr>
              <a:t>- </a:t>
            </a:r>
            <a:r>
              <a:rPr sz="1000" spc="-10" dirty="0">
                <a:solidFill>
                  <a:srgbClr val="FFF200"/>
                </a:solidFill>
                <a:latin typeface="LM Sans 10"/>
                <a:cs typeface="LM Sans 10"/>
              </a:rPr>
              <a:t>User </a:t>
            </a:r>
            <a:r>
              <a:rPr sz="1000" spc="-5" dirty="0">
                <a:solidFill>
                  <a:srgbClr val="FFF200"/>
                </a:solidFill>
                <a:latin typeface="LM Sans 10"/>
                <a:cs typeface="LM Sans 10"/>
              </a:rPr>
              <a:t>Datagram</a:t>
            </a:r>
            <a:r>
              <a:rPr sz="1000" spc="5" dirty="0">
                <a:solidFill>
                  <a:srgbClr val="FFF2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200"/>
                </a:solidFill>
                <a:latin typeface="LM Sans 10"/>
                <a:cs typeface="LM Sans 10"/>
              </a:rPr>
              <a:t>Protocol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46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User </a:t>
            </a:r>
            <a:r>
              <a:rPr spc="15" dirty="0"/>
              <a:t>Datagram</a:t>
            </a:r>
            <a:r>
              <a:rPr spc="-55" dirty="0"/>
              <a:t> </a:t>
            </a:r>
            <a:r>
              <a:rPr spc="1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1781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13745"/>
            <a:ext cx="3609340" cy="205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907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User </a:t>
            </a:r>
            <a:r>
              <a:rPr sz="1000" spc="-5" dirty="0">
                <a:latin typeface="LM Sans 10"/>
                <a:cs typeface="LM Sans 10"/>
              </a:rPr>
              <a:t>Datagram Protocol </a:t>
            </a:r>
            <a:r>
              <a:rPr sz="1000" spc="-10" dirty="0">
                <a:latin typeface="LM Sans 10"/>
                <a:cs typeface="LM Sans 10"/>
              </a:rPr>
              <a:t>(UDP) </a:t>
            </a:r>
            <a:r>
              <a:rPr sz="1000" spc="-5" dirty="0">
                <a:latin typeface="LM Sans 10"/>
                <a:cs typeface="LM Sans 10"/>
              </a:rPr>
              <a:t>is simplest </a:t>
            </a:r>
            <a:r>
              <a:rPr sz="1000" spc="-15" dirty="0">
                <a:latin typeface="LM Sans 10"/>
                <a:cs typeface="LM Sans 10"/>
              </a:rPr>
              <a:t>Transport Layer  </a:t>
            </a:r>
            <a:r>
              <a:rPr sz="1000" spc="-5" dirty="0">
                <a:latin typeface="LM Sans 10"/>
                <a:cs typeface="LM Sans 10"/>
              </a:rPr>
              <a:t>communication protocol </a:t>
            </a:r>
            <a:r>
              <a:rPr sz="1000" spc="-10" dirty="0">
                <a:latin typeface="LM Sans 10"/>
                <a:cs typeface="LM Sans 10"/>
              </a:rPr>
              <a:t>available </a:t>
            </a:r>
            <a:r>
              <a:rPr sz="1000" spc="-5" dirty="0">
                <a:latin typeface="LM Sans 10"/>
                <a:cs typeface="LM Sans 10"/>
              </a:rPr>
              <a:t>of the </a:t>
            </a:r>
            <a:r>
              <a:rPr sz="1000" spc="-10" dirty="0">
                <a:latin typeface="LM Sans 10"/>
                <a:cs typeface="LM Sans 10"/>
              </a:rPr>
              <a:t>TCP/IP </a:t>
            </a:r>
            <a:r>
              <a:rPr sz="1000" spc="-5" dirty="0">
                <a:latin typeface="LM Sans 10"/>
                <a:cs typeface="LM Sans 10"/>
              </a:rPr>
              <a:t>protocol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suite.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involves </a:t>
            </a:r>
            <a:r>
              <a:rPr sz="1000" spc="-5" dirty="0">
                <a:latin typeface="LM Sans 10"/>
                <a:cs typeface="LM Sans 10"/>
              </a:rPr>
              <a:t>minimum </a:t>
            </a:r>
            <a:r>
              <a:rPr sz="1000" spc="-10" dirty="0">
                <a:latin typeface="LM Sans 10"/>
                <a:cs typeface="LM Sans 10"/>
              </a:rPr>
              <a:t>amount </a:t>
            </a:r>
            <a:r>
              <a:rPr sz="1000" spc="-5" dirty="0">
                <a:latin typeface="LM Sans 10"/>
                <a:cs typeface="LM Sans 10"/>
              </a:rPr>
              <a:t>of communication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mechanism.</a:t>
            </a:r>
            <a:endParaRPr sz="1000">
              <a:latin typeface="LM Sans 10"/>
              <a:cs typeface="LM Sans 10"/>
            </a:endParaRPr>
          </a:p>
          <a:p>
            <a:pPr marL="12700" marR="177165">
              <a:lnSpc>
                <a:spcPct val="100000"/>
              </a:lnSpc>
              <a:spcBef>
                <a:spcPts val="1000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said to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an </a:t>
            </a:r>
            <a:r>
              <a:rPr sz="1000" spc="-10" dirty="0">
                <a:latin typeface="LM Sans 10"/>
                <a:cs typeface="LM Sans 10"/>
              </a:rPr>
              <a:t>unreliable </a:t>
            </a:r>
            <a:r>
              <a:rPr sz="1000" spc="-5" dirty="0">
                <a:latin typeface="LM Sans 10"/>
                <a:cs typeface="LM Sans 10"/>
              </a:rPr>
              <a:t>transport protocol </a:t>
            </a:r>
            <a:r>
              <a:rPr sz="1000" spc="-10" dirty="0">
                <a:latin typeface="LM Sans 10"/>
                <a:cs typeface="LM Sans 10"/>
              </a:rPr>
              <a:t>but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uses IP  </a:t>
            </a:r>
            <a:r>
              <a:rPr sz="1000" spc="-5" dirty="0">
                <a:latin typeface="LM Sans 10"/>
                <a:cs typeface="LM Sans 10"/>
              </a:rPr>
              <a:t>services which </a:t>
            </a:r>
            <a:r>
              <a:rPr sz="1000" spc="-10" dirty="0">
                <a:latin typeface="LM Sans 10"/>
                <a:cs typeface="LM Sans 10"/>
              </a:rPr>
              <a:t>provides </a:t>
            </a:r>
            <a:r>
              <a:rPr sz="1000" dirty="0">
                <a:latin typeface="LM Sans 10"/>
                <a:cs typeface="LM Sans 10"/>
              </a:rPr>
              <a:t>best </a:t>
            </a:r>
            <a:r>
              <a:rPr sz="1000" spc="-15" dirty="0">
                <a:latin typeface="LM Sans 10"/>
                <a:cs typeface="LM Sans 10"/>
              </a:rPr>
              <a:t>effort </a:t>
            </a:r>
            <a:r>
              <a:rPr sz="1000" spc="-10" dirty="0">
                <a:latin typeface="LM Sans 10"/>
                <a:cs typeface="LM Sans 10"/>
              </a:rPr>
              <a:t>delivery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mechanism.</a:t>
            </a:r>
            <a:endParaRPr sz="1000">
              <a:latin typeface="LM Sans 10"/>
              <a:cs typeface="LM Sans 10"/>
            </a:endParaRPr>
          </a:p>
          <a:p>
            <a:pPr marL="12700" marR="241935">
              <a:lnSpc>
                <a:spcPct val="100000"/>
              </a:lnSpc>
              <a:spcBef>
                <a:spcPts val="1000"/>
              </a:spcBef>
            </a:pPr>
            <a:r>
              <a:rPr sz="1000" spc="-5" dirty="0">
                <a:latin typeface="LM Sans 10"/>
                <a:cs typeface="LM Sans 10"/>
              </a:rPr>
              <a:t>In </a:t>
            </a:r>
            <a:r>
              <a:rPr sz="1000" spc="-30" dirty="0">
                <a:latin typeface="LM Sans 10"/>
                <a:cs typeface="LM Sans 10"/>
              </a:rPr>
              <a:t>UDP,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receiver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generate an </a:t>
            </a:r>
            <a:r>
              <a:rPr sz="1000" spc="-10" dirty="0">
                <a:latin typeface="LM Sans 10"/>
                <a:cs typeface="LM Sans 10"/>
              </a:rPr>
              <a:t>acknowledgement </a:t>
            </a:r>
            <a:r>
              <a:rPr sz="1000" spc="-5" dirty="0">
                <a:latin typeface="LM Sans 10"/>
                <a:cs typeface="LM Sans 10"/>
              </a:rPr>
              <a:t>of  </a:t>
            </a:r>
            <a:r>
              <a:rPr sz="1000" spc="-10" dirty="0">
                <a:latin typeface="LM Sans 10"/>
                <a:cs typeface="LM Sans 10"/>
              </a:rPr>
              <a:t>packet received and </a:t>
            </a:r>
            <a:r>
              <a:rPr sz="1000" spc="-5" dirty="0">
                <a:latin typeface="LM Sans 10"/>
                <a:cs typeface="LM Sans 10"/>
              </a:rPr>
              <a:t>in turn, the sender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15" dirty="0">
                <a:latin typeface="LM Sans 10"/>
                <a:cs typeface="LM Sans 10"/>
              </a:rPr>
              <a:t>wait for </a:t>
            </a:r>
            <a:r>
              <a:rPr sz="1000" spc="-10" dirty="0">
                <a:latin typeface="LM Sans 10"/>
                <a:cs typeface="LM Sans 10"/>
              </a:rPr>
              <a:t>any  acknowledgement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packet</a:t>
            </a:r>
            <a:r>
              <a:rPr sz="1000" spc="-5" dirty="0">
                <a:latin typeface="LM Sans 10"/>
                <a:cs typeface="LM Sans 10"/>
              </a:rPr>
              <a:t> sent.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000" spc="-10" dirty="0">
                <a:latin typeface="LM Sans 10"/>
                <a:cs typeface="LM Sans 10"/>
              </a:rPr>
              <a:t>This shortcoming makes </a:t>
            </a:r>
            <a:r>
              <a:rPr sz="1000" spc="-5" dirty="0">
                <a:latin typeface="LM Sans 10"/>
                <a:cs typeface="LM Sans 10"/>
              </a:rPr>
              <a:t>this protocol </a:t>
            </a:r>
            <a:r>
              <a:rPr sz="1000" spc="-10" dirty="0">
                <a:latin typeface="LM Sans 10"/>
                <a:cs typeface="LM Sans 10"/>
              </a:rPr>
              <a:t>unreliable </a:t>
            </a:r>
            <a:r>
              <a:rPr sz="1000" spc="-5" dirty="0">
                <a:latin typeface="LM Sans 10"/>
                <a:cs typeface="LM Sans 10"/>
              </a:rPr>
              <a:t>as </a:t>
            </a:r>
            <a:r>
              <a:rPr sz="1000" spc="-10" dirty="0">
                <a:latin typeface="LM Sans 10"/>
                <a:cs typeface="LM Sans 10"/>
              </a:rPr>
              <a:t>well </a:t>
            </a:r>
            <a:r>
              <a:rPr sz="1000" spc="-5" dirty="0">
                <a:latin typeface="LM Sans 10"/>
                <a:cs typeface="LM Sans 10"/>
              </a:rPr>
              <a:t>as easier on  processing.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14943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42923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86084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44429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955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Requirement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15" dirty="0"/>
              <a:t>UDP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5346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76381"/>
            <a:ext cx="3615690" cy="251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98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question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-10" dirty="0">
                <a:latin typeface="LM Sans 10"/>
                <a:cs typeface="LM Sans 10"/>
              </a:rPr>
              <a:t>arise, </a:t>
            </a:r>
            <a:r>
              <a:rPr sz="1000" spc="-5" dirty="0">
                <a:latin typeface="LM Sans 10"/>
                <a:cs typeface="LM Sans 10"/>
              </a:rPr>
              <a:t>why do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need an </a:t>
            </a:r>
            <a:r>
              <a:rPr sz="1000" spc="-10" dirty="0">
                <a:latin typeface="LM Sans 10"/>
                <a:cs typeface="LM Sans 10"/>
              </a:rPr>
              <a:t>unreliable </a:t>
            </a:r>
            <a:r>
              <a:rPr sz="1000" spc="-5" dirty="0">
                <a:latin typeface="LM Sans 10"/>
                <a:cs typeface="LM Sans 10"/>
              </a:rPr>
              <a:t>protocol to  transport the</a:t>
            </a:r>
            <a:r>
              <a:rPr sz="1000" spc="-10" dirty="0">
                <a:latin typeface="LM Sans 10"/>
                <a:cs typeface="LM Sans 10"/>
              </a:rPr>
              <a:t> data?</a:t>
            </a:r>
            <a:endParaRPr sz="1000">
              <a:latin typeface="LM Sans 10"/>
              <a:cs typeface="LM Sans 10"/>
            </a:endParaRPr>
          </a:p>
          <a:p>
            <a:pPr marL="12700" marR="405765">
              <a:lnSpc>
                <a:spcPct val="100000"/>
              </a:lnSpc>
              <a:spcBef>
                <a:spcPts val="1000"/>
              </a:spcBef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deploy UDP </a:t>
            </a:r>
            <a:r>
              <a:rPr sz="1000" spc="-5" dirty="0">
                <a:latin typeface="LM Sans 10"/>
                <a:cs typeface="LM Sans 10"/>
              </a:rPr>
              <a:t>where the </a:t>
            </a:r>
            <a:r>
              <a:rPr sz="1000" spc="-10" dirty="0">
                <a:latin typeface="LM Sans 10"/>
                <a:cs typeface="LM Sans 10"/>
              </a:rPr>
              <a:t>acknowledgement packets share  </a:t>
            </a:r>
            <a:r>
              <a:rPr sz="1000" spc="-5" dirty="0">
                <a:latin typeface="LM Sans 10"/>
                <a:cs typeface="LM Sans 10"/>
              </a:rPr>
              <a:t>significant </a:t>
            </a:r>
            <a:r>
              <a:rPr sz="1000" spc="-10" dirty="0">
                <a:latin typeface="LM Sans 10"/>
                <a:cs typeface="LM Sans 10"/>
              </a:rPr>
              <a:t>amount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bandwidth along </a:t>
            </a:r>
            <a:r>
              <a:rPr sz="1000" spc="-5" dirty="0">
                <a:latin typeface="LM Sans 10"/>
                <a:cs typeface="LM Sans 10"/>
              </a:rPr>
              <a:t>with the </a:t>
            </a:r>
            <a:r>
              <a:rPr sz="1000" spc="-10" dirty="0">
                <a:latin typeface="LM Sans 10"/>
                <a:cs typeface="LM Sans 10"/>
              </a:rPr>
              <a:t>actual</a:t>
            </a:r>
            <a:r>
              <a:rPr sz="1000" spc="9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data.</a:t>
            </a:r>
            <a:endParaRPr sz="1000">
              <a:latin typeface="LM Sans 10"/>
              <a:cs typeface="LM Sans 10"/>
            </a:endParaRPr>
          </a:p>
          <a:p>
            <a:pPr marL="12700" marR="67945">
              <a:lnSpc>
                <a:spcPct val="100000"/>
              </a:lnSpc>
              <a:spcBef>
                <a:spcPts val="994"/>
              </a:spcBef>
            </a:pP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Example, in case of video streaming, thousands of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15" dirty="0">
                <a:latin typeface="LM Sans 10"/>
                <a:cs typeface="LM Sans 10"/>
              </a:rPr>
              <a:t>are  forwarded </a:t>
            </a:r>
            <a:r>
              <a:rPr sz="1000" spc="-20" dirty="0">
                <a:latin typeface="LM Sans 10"/>
                <a:cs typeface="LM Sans 10"/>
              </a:rPr>
              <a:t>towards </a:t>
            </a:r>
            <a:r>
              <a:rPr sz="1000" spc="-5" dirty="0">
                <a:latin typeface="LM Sans 10"/>
                <a:cs typeface="LM Sans 10"/>
              </a:rPr>
              <a:t>its </a:t>
            </a:r>
            <a:r>
              <a:rPr sz="1000" spc="-10" dirty="0">
                <a:latin typeface="LM Sans 10"/>
                <a:cs typeface="LM Sans 10"/>
              </a:rPr>
              <a:t>users. Acknowledging </a:t>
            </a:r>
            <a:r>
              <a:rPr sz="1000" spc="-5" dirty="0">
                <a:latin typeface="LM Sans 10"/>
                <a:cs typeface="LM Sans 10"/>
              </a:rPr>
              <a:t>all the </a:t>
            </a:r>
            <a:r>
              <a:rPr sz="1000" spc="-10" dirty="0">
                <a:latin typeface="LM Sans 10"/>
                <a:cs typeface="LM Sans 10"/>
              </a:rPr>
              <a:t>packets is  </a:t>
            </a:r>
            <a:r>
              <a:rPr sz="1000" spc="-5" dirty="0">
                <a:latin typeface="LM Sans 10"/>
                <a:cs typeface="LM Sans 10"/>
              </a:rPr>
              <a:t>troublesome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-5" dirty="0">
                <a:latin typeface="LM Sans 10"/>
                <a:cs typeface="LM Sans 10"/>
              </a:rPr>
              <a:t>contain </a:t>
            </a:r>
            <a:r>
              <a:rPr sz="1000" spc="-10" dirty="0">
                <a:latin typeface="LM Sans 10"/>
                <a:cs typeface="LM Sans 10"/>
              </a:rPr>
              <a:t>huge amount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bandwidth</a:t>
            </a:r>
            <a:r>
              <a:rPr sz="1000" spc="8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wastage.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dirty="0">
                <a:latin typeface="LM Sans 10"/>
                <a:cs typeface="LM Sans 10"/>
              </a:rPr>
              <a:t>best </a:t>
            </a:r>
            <a:r>
              <a:rPr sz="1000" spc="-10" dirty="0">
                <a:latin typeface="LM Sans 10"/>
                <a:cs typeface="LM Sans 10"/>
              </a:rPr>
              <a:t>delivery </a:t>
            </a:r>
            <a:r>
              <a:rPr sz="1000" spc="-5" dirty="0">
                <a:latin typeface="LM Sans 10"/>
                <a:cs typeface="LM Sans 10"/>
              </a:rPr>
              <a:t>mechanism of </a:t>
            </a:r>
            <a:r>
              <a:rPr sz="1000" spc="-10" dirty="0">
                <a:latin typeface="LM Sans 10"/>
                <a:cs typeface="LM Sans 10"/>
              </a:rPr>
              <a:t>underlying </a:t>
            </a:r>
            <a:r>
              <a:rPr sz="1000" spc="-5" dirty="0">
                <a:latin typeface="LM Sans 10"/>
                <a:cs typeface="LM Sans 10"/>
              </a:rPr>
              <a:t>IP protocol ensures </a:t>
            </a:r>
            <a:r>
              <a:rPr sz="1000" dirty="0">
                <a:latin typeface="LM Sans 10"/>
                <a:cs typeface="LM Sans 10"/>
              </a:rPr>
              <a:t>best  </a:t>
            </a:r>
            <a:r>
              <a:rPr sz="1000" spc="-15" dirty="0">
                <a:latin typeface="LM Sans 10"/>
                <a:cs typeface="LM Sans 10"/>
              </a:rPr>
              <a:t>efforts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deliver </a:t>
            </a:r>
            <a:r>
              <a:rPr sz="1000" spc="-5" dirty="0">
                <a:latin typeface="LM Sans 10"/>
                <a:cs typeface="LM Sans 10"/>
              </a:rPr>
              <a:t>its </a:t>
            </a:r>
            <a:r>
              <a:rPr sz="1000" spc="-10" dirty="0">
                <a:latin typeface="LM Sans 10"/>
                <a:cs typeface="LM Sans 10"/>
              </a:rPr>
              <a:t>packets, but </a:t>
            </a:r>
            <a:r>
              <a:rPr sz="1000" spc="-5" dirty="0">
                <a:latin typeface="LM Sans 10"/>
                <a:cs typeface="LM Sans 10"/>
              </a:rPr>
              <a:t>even if some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5" dirty="0">
                <a:latin typeface="LM Sans 10"/>
                <a:cs typeface="LM Sans 10"/>
              </a:rPr>
              <a:t>in video  streaming get </a:t>
            </a:r>
            <a:r>
              <a:rPr sz="1000" spc="-10" dirty="0">
                <a:latin typeface="LM Sans 10"/>
                <a:cs typeface="LM Sans 10"/>
              </a:rPr>
              <a:t>lost,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impact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calamitous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5" dirty="0">
                <a:latin typeface="LM Sans 10"/>
                <a:cs typeface="LM Sans 10"/>
              </a:rPr>
              <a:t>ignored  easily.</a:t>
            </a:r>
            <a:endParaRPr sz="1000">
              <a:latin typeface="LM Sans 10"/>
              <a:cs typeface="LM Sans 10"/>
            </a:endParaRPr>
          </a:p>
          <a:p>
            <a:pPr marL="12700" marR="351790">
              <a:lnSpc>
                <a:spcPct val="100000"/>
              </a:lnSpc>
              <a:spcBef>
                <a:spcPts val="990"/>
              </a:spcBef>
            </a:pPr>
            <a:r>
              <a:rPr sz="1000" spc="-10" dirty="0">
                <a:latin typeface="LM Sans 10"/>
                <a:cs typeface="LM Sans 10"/>
              </a:rPr>
              <a:t>Loss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few packets </a:t>
            </a:r>
            <a:r>
              <a:rPr sz="1000" spc="-5" dirty="0">
                <a:latin typeface="LM Sans 10"/>
                <a:cs typeface="LM Sans 10"/>
              </a:rPr>
              <a:t>in video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voice </a:t>
            </a:r>
            <a:r>
              <a:rPr sz="1000" spc="-10" dirty="0">
                <a:latin typeface="LM Sans 10"/>
                <a:cs typeface="LM Sans 10"/>
              </a:rPr>
              <a:t>traffic </a:t>
            </a:r>
            <a:r>
              <a:rPr sz="1000" spc="-5" dirty="0">
                <a:latin typeface="LM Sans 10"/>
                <a:cs typeface="LM Sans 10"/>
              </a:rPr>
              <a:t>sometimes </a:t>
            </a:r>
            <a:r>
              <a:rPr sz="1000" dirty="0">
                <a:latin typeface="LM Sans 10"/>
                <a:cs typeface="LM Sans 10"/>
              </a:rPr>
              <a:t>goes  </a:t>
            </a:r>
            <a:r>
              <a:rPr sz="1000" spc="-10" dirty="0">
                <a:latin typeface="LM Sans 10"/>
                <a:cs typeface="LM Sans 10"/>
              </a:rPr>
              <a:t>unnoticed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08508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51669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100148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835427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Features of</a:t>
            </a:r>
            <a:r>
              <a:rPr spc="-70" dirty="0"/>
              <a:t> </a:t>
            </a:r>
            <a:r>
              <a:rPr spc="15" dirty="0"/>
              <a:t>UDP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8736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449905"/>
            <a:ext cx="3482975" cy="2897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85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5" dirty="0">
                <a:latin typeface="LM Sans 10"/>
                <a:cs typeface="LM Sans 10"/>
              </a:rPr>
              <a:t>when </a:t>
            </a:r>
            <a:r>
              <a:rPr sz="1000" spc="-10" dirty="0">
                <a:latin typeface="LM Sans 10"/>
                <a:cs typeface="LM Sans 10"/>
              </a:rPr>
              <a:t>acknowledgement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10" dirty="0">
                <a:latin typeface="LM Sans 10"/>
                <a:cs typeface="LM Sans 10"/>
              </a:rPr>
              <a:t>not hold any  </a:t>
            </a:r>
            <a:r>
              <a:rPr sz="1000" spc="-5" dirty="0">
                <a:latin typeface="LM Sans 10"/>
                <a:cs typeface="LM Sans 10"/>
              </a:rPr>
              <a:t>significance.</a:t>
            </a:r>
            <a:endParaRPr sz="1000">
              <a:latin typeface="LM Sans 10"/>
              <a:cs typeface="LM Sans 10"/>
            </a:endParaRPr>
          </a:p>
          <a:p>
            <a:pPr marL="12700" marR="247650">
              <a:lnSpc>
                <a:spcPts val="2060"/>
              </a:lnSpc>
              <a:spcBef>
                <a:spcPts val="210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10" dirty="0">
                <a:latin typeface="LM Sans 10"/>
                <a:cs typeface="LM Sans 10"/>
              </a:rPr>
              <a:t>good </a:t>
            </a:r>
            <a:r>
              <a:rPr sz="1000" spc="-5" dirty="0">
                <a:latin typeface="LM Sans 10"/>
                <a:cs typeface="LM Sans 10"/>
              </a:rPr>
              <a:t>protocol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data flowing </a:t>
            </a:r>
            <a:r>
              <a:rPr sz="1000" spc="-5" dirty="0">
                <a:latin typeface="LM Sans 10"/>
                <a:cs typeface="LM Sans 10"/>
              </a:rPr>
              <a:t>in one direction.  </a:t>
            </a: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simple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suitable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query based </a:t>
            </a:r>
            <a:r>
              <a:rPr sz="1000" spc="-5" dirty="0">
                <a:latin typeface="LM Sans 10"/>
                <a:cs typeface="LM Sans 10"/>
              </a:rPr>
              <a:t>communications</a:t>
            </a:r>
            <a:r>
              <a:rPr sz="1000" spc="-5">
                <a:latin typeface="LM Sans 10"/>
                <a:cs typeface="LM Sans 10"/>
              </a:rPr>
              <a:t>.  </a:t>
            </a:r>
            <a:endParaRPr lang="en-IN" sz="1000" spc="-5" dirty="0" smtClean="0">
              <a:latin typeface="LM Sans 10"/>
              <a:cs typeface="LM Sans 10"/>
            </a:endParaRPr>
          </a:p>
          <a:p>
            <a:pPr marL="12700" marR="247650">
              <a:lnSpc>
                <a:spcPts val="2060"/>
              </a:lnSpc>
              <a:spcBef>
                <a:spcPts val="210"/>
              </a:spcBef>
            </a:pPr>
            <a:r>
              <a:rPr sz="1000" spc="-10" smtClean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connection </a:t>
            </a:r>
            <a:r>
              <a:rPr sz="1000" spc="-10" dirty="0">
                <a:latin typeface="LM Sans 10"/>
                <a:cs typeface="LM Sans 10"/>
              </a:rPr>
              <a:t>oriented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(Connectionless).</a:t>
            </a:r>
            <a:endParaRPr sz="1000">
              <a:latin typeface="LM Sans 10"/>
              <a:cs typeface="LM Sans 10"/>
            </a:endParaRPr>
          </a:p>
          <a:p>
            <a:pPr marL="12700" marR="615315">
              <a:lnSpc>
                <a:spcPts val="2060"/>
              </a:lnSpc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10" dirty="0">
                <a:latin typeface="LM Sans 10"/>
                <a:cs typeface="LM Sans 10"/>
              </a:rPr>
              <a:t>not provide </a:t>
            </a:r>
            <a:r>
              <a:rPr sz="1000" spc="-5" dirty="0">
                <a:latin typeface="LM Sans 10"/>
                <a:cs typeface="LM Sans 10"/>
              </a:rPr>
              <a:t>congestion control mechanism</a:t>
            </a:r>
            <a:r>
              <a:rPr sz="1000" spc="-5">
                <a:latin typeface="LM Sans 10"/>
                <a:cs typeface="LM Sans 10"/>
              </a:rPr>
              <a:t>.  </a:t>
            </a:r>
            <a:endParaRPr lang="en-IN" sz="1000" spc="-5" dirty="0" smtClean="0">
              <a:latin typeface="LM Sans 10"/>
              <a:cs typeface="LM Sans 10"/>
            </a:endParaRPr>
          </a:p>
          <a:p>
            <a:pPr marL="12700" marR="615315">
              <a:lnSpc>
                <a:spcPts val="2060"/>
              </a:lnSpc>
            </a:pPr>
            <a:r>
              <a:rPr sz="1000" spc="-10" smtClean="0">
                <a:latin typeface="LM Sans 10"/>
                <a:cs typeface="LM Sans 10"/>
              </a:rPr>
              <a:t>UDP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10" dirty="0">
                <a:latin typeface="LM Sans 10"/>
                <a:cs typeface="LM Sans 10"/>
              </a:rPr>
              <a:t>not guarantee ordered delivery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data.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stateless.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860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suitable protocol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streaming </a:t>
            </a:r>
            <a:r>
              <a:rPr sz="1000" spc="-10" dirty="0">
                <a:latin typeface="LM Sans 10"/>
                <a:cs typeface="LM Sans 10"/>
              </a:rPr>
              <a:t>applications </a:t>
            </a:r>
            <a:r>
              <a:rPr sz="1000" spc="-5" dirty="0">
                <a:latin typeface="LM Sans 10"/>
                <a:cs typeface="LM Sans 10"/>
              </a:rPr>
              <a:t>such as </a:t>
            </a:r>
            <a:r>
              <a:rPr sz="1000" spc="-25" dirty="0">
                <a:latin typeface="LM Sans 10"/>
                <a:cs typeface="LM Sans 10"/>
              </a:rPr>
              <a:t>VoIP,  </a:t>
            </a:r>
            <a:r>
              <a:rPr sz="1000" spc="-5" dirty="0">
                <a:latin typeface="LM Sans 10"/>
                <a:cs typeface="LM Sans 10"/>
              </a:rPr>
              <a:t>multimedia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streaming.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94455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23030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742200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027952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52801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181" y="281377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181" y="309952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669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User </a:t>
            </a:r>
            <a:r>
              <a:rPr spc="15" dirty="0"/>
              <a:t>Datagram</a:t>
            </a:r>
            <a:r>
              <a:rPr spc="-65" dirty="0"/>
              <a:t> </a:t>
            </a:r>
            <a:r>
              <a:rPr spc="5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054" y="525437"/>
            <a:ext cx="2812796" cy="121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96314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0354" y="1870523"/>
            <a:ext cx="3569335" cy="14185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12395">
              <a:lnSpc>
                <a:spcPct val="110800"/>
              </a:lnSpc>
              <a:spcBef>
                <a:spcPts val="200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Source </a:t>
            </a:r>
            <a:r>
              <a:rPr sz="900" spc="-15" dirty="0">
                <a:solidFill>
                  <a:srgbClr val="FF0000"/>
                </a:solidFill>
                <a:latin typeface="LM Sans 9"/>
                <a:cs typeface="LM Sans 9"/>
              </a:rPr>
              <a:t>Port</a:t>
            </a:r>
            <a:r>
              <a:rPr sz="900" spc="-15" dirty="0">
                <a:latin typeface="LM Sans 9"/>
                <a:cs typeface="LM Sans 9"/>
              </a:rPr>
              <a:t>- </a:t>
            </a:r>
            <a:r>
              <a:rPr sz="900" spc="-5" dirty="0">
                <a:latin typeface="LM Sans 9"/>
                <a:cs typeface="LM Sans 9"/>
              </a:rPr>
              <a:t>is 16 bits information,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5" dirty="0">
                <a:latin typeface="LM Sans 9"/>
                <a:cs typeface="LM Sans 9"/>
              </a:rPr>
              <a:t>to identify the source port. 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Destination </a:t>
            </a:r>
            <a:r>
              <a:rPr sz="900" spc="-15" dirty="0">
                <a:solidFill>
                  <a:srgbClr val="FF0000"/>
                </a:solidFill>
                <a:latin typeface="LM Sans 9"/>
                <a:cs typeface="LM Sans 9"/>
              </a:rPr>
              <a:t>Port</a:t>
            </a:r>
            <a:r>
              <a:rPr sz="900" spc="-15" dirty="0">
                <a:latin typeface="LM Sans 9"/>
                <a:cs typeface="LM Sans 9"/>
              </a:rPr>
              <a:t>- </a:t>
            </a:r>
            <a:r>
              <a:rPr sz="900" spc="-5" dirty="0">
                <a:latin typeface="LM Sans 9"/>
                <a:cs typeface="LM Sans 9"/>
              </a:rPr>
              <a:t>is 16 bits information,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5" dirty="0">
                <a:latin typeface="LM Sans 9"/>
                <a:cs typeface="LM Sans 9"/>
              </a:rPr>
              <a:t>identify </a:t>
            </a:r>
            <a:r>
              <a:rPr sz="900" spc="-10" dirty="0">
                <a:latin typeface="LM Sans 9"/>
                <a:cs typeface="LM Sans 9"/>
              </a:rPr>
              <a:t>application </a:t>
            </a:r>
            <a:r>
              <a:rPr sz="900" spc="-5" dirty="0">
                <a:latin typeface="LM Sans 9"/>
                <a:cs typeface="LM Sans 9"/>
              </a:rPr>
              <a:t>level  service on </a:t>
            </a:r>
            <a:r>
              <a:rPr sz="900" spc="-10" dirty="0">
                <a:latin typeface="LM Sans 9"/>
                <a:cs typeface="LM Sans 9"/>
              </a:rPr>
              <a:t>destination </a:t>
            </a:r>
            <a:r>
              <a:rPr sz="900" spc="-5" dirty="0">
                <a:latin typeface="LM Sans 9"/>
                <a:cs typeface="LM Sans 9"/>
              </a:rPr>
              <a:t>machine.</a:t>
            </a:r>
            <a:endParaRPr sz="900">
              <a:latin typeface="LM Sans 9"/>
              <a:cs typeface="LM Sans 9"/>
            </a:endParaRPr>
          </a:p>
          <a:p>
            <a:pPr marL="12700" marR="109855">
              <a:lnSpc>
                <a:spcPct val="101499"/>
              </a:lnSpc>
              <a:spcBef>
                <a:spcPts val="200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Length</a:t>
            </a:r>
            <a:r>
              <a:rPr sz="900" spc="-5" dirty="0">
                <a:latin typeface="LM Sans 9"/>
                <a:cs typeface="LM Sans 9"/>
              </a:rPr>
              <a:t>- specifies the length of </a:t>
            </a:r>
            <a:r>
              <a:rPr sz="900" spc="-10" dirty="0">
                <a:latin typeface="LM Sans 9"/>
                <a:cs typeface="LM Sans 9"/>
              </a:rPr>
              <a:t>UDP packet (including header). </a:t>
            </a:r>
            <a:r>
              <a:rPr sz="900" spc="-5" dirty="0">
                <a:latin typeface="LM Sans 9"/>
                <a:cs typeface="LM Sans 9"/>
              </a:rPr>
              <a:t>It is  </a:t>
            </a:r>
            <a:r>
              <a:rPr sz="900" spc="-10" dirty="0">
                <a:latin typeface="LM Sans 9"/>
                <a:cs typeface="LM Sans 9"/>
              </a:rPr>
              <a:t>16-bits field and </a:t>
            </a:r>
            <a:r>
              <a:rPr sz="900" spc="-5" dirty="0">
                <a:latin typeface="LM Sans 9"/>
                <a:cs typeface="LM Sans 9"/>
              </a:rPr>
              <a:t>minimum </a:t>
            </a:r>
            <a:r>
              <a:rPr sz="900" spc="-10" dirty="0">
                <a:latin typeface="LM Sans 9"/>
                <a:cs typeface="LM Sans 9"/>
              </a:rPr>
              <a:t>value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8-byte, </a:t>
            </a:r>
            <a:r>
              <a:rPr sz="900" spc="-5" dirty="0">
                <a:latin typeface="LM Sans 9"/>
                <a:cs typeface="LM Sans 9"/>
              </a:rPr>
              <a:t>i.e. the size of </a:t>
            </a:r>
            <a:r>
              <a:rPr sz="900" spc="-10" dirty="0">
                <a:latin typeface="LM Sans 9"/>
                <a:cs typeface="LM Sans 9"/>
              </a:rPr>
              <a:t>UDP header  </a:t>
            </a:r>
            <a:r>
              <a:rPr sz="900" spc="-5" dirty="0">
                <a:latin typeface="LM Sans 9"/>
                <a:cs typeface="LM Sans 9"/>
              </a:rPr>
              <a:t>itself.</a:t>
            </a:r>
            <a:endParaRPr sz="900">
              <a:latin typeface="LM Sans 9"/>
              <a:cs typeface="LM Sans 9"/>
            </a:endParaRPr>
          </a:p>
          <a:p>
            <a:pPr marL="12700" marR="5080">
              <a:lnSpc>
                <a:spcPct val="110700"/>
              </a:lnSpc>
              <a:spcBef>
                <a:spcPts val="204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Checksum</a:t>
            </a:r>
            <a:r>
              <a:rPr sz="900" spc="-10" dirty="0">
                <a:latin typeface="LM Sans 9"/>
                <a:cs typeface="LM Sans 9"/>
              </a:rPr>
              <a:t>- </a:t>
            </a:r>
            <a:r>
              <a:rPr sz="900" spc="-5" dirty="0">
                <a:latin typeface="LM Sans 9"/>
                <a:cs typeface="LM Sans 9"/>
              </a:rPr>
              <a:t>It </a:t>
            </a:r>
            <a:r>
              <a:rPr sz="900" spc="-10" dirty="0">
                <a:latin typeface="LM Sans 9"/>
                <a:cs typeface="LM Sans 9"/>
              </a:rPr>
              <a:t>stores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checksum value generated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the sender before  sending. IPv4 has this </a:t>
            </a:r>
            <a:r>
              <a:rPr sz="900" spc="-10" dirty="0">
                <a:latin typeface="LM Sans 9"/>
                <a:cs typeface="LM Sans 9"/>
              </a:rPr>
              <a:t>field </a:t>
            </a:r>
            <a:r>
              <a:rPr sz="900" spc="-5" dirty="0">
                <a:latin typeface="LM Sans 9"/>
                <a:cs typeface="LM Sans 9"/>
              </a:rPr>
              <a:t>as </a:t>
            </a:r>
            <a:r>
              <a:rPr sz="900" spc="-10" dirty="0">
                <a:latin typeface="LM Sans 9"/>
                <a:cs typeface="LM Sans 9"/>
              </a:rPr>
              <a:t>optional </a:t>
            </a:r>
            <a:r>
              <a:rPr sz="900" spc="-5" dirty="0">
                <a:latin typeface="LM Sans 9"/>
                <a:cs typeface="LM Sans 9"/>
              </a:rPr>
              <a:t>so when </a:t>
            </a:r>
            <a:r>
              <a:rPr sz="900" spc="-10" dirty="0">
                <a:latin typeface="LM Sans 9"/>
                <a:cs typeface="LM Sans 9"/>
              </a:rPr>
              <a:t>checksum </a:t>
            </a:r>
            <a:r>
              <a:rPr sz="900" spc="-5" dirty="0">
                <a:latin typeface="LM Sans 9"/>
                <a:cs typeface="LM Sans 9"/>
              </a:rPr>
              <a:t>field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10" dirty="0">
                <a:latin typeface="LM Sans 9"/>
                <a:cs typeface="LM Sans 9"/>
              </a:rPr>
              <a:t>not  contain </a:t>
            </a:r>
            <a:r>
              <a:rPr sz="900" spc="-5" dirty="0">
                <a:latin typeface="LM Sans 9"/>
                <a:cs typeface="LM Sans 9"/>
              </a:rPr>
              <a:t>any </a:t>
            </a:r>
            <a:r>
              <a:rPr sz="900" spc="-10" dirty="0">
                <a:latin typeface="LM Sans 9"/>
                <a:cs typeface="LM Sans 9"/>
              </a:rPr>
              <a:t>value </a:t>
            </a:r>
            <a:r>
              <a:rPr sz="900" spc="-5" dirty="0">
                <a:latin typeface="LM Sans 9"/>
                <a:cs typeface="LM Sans 9"/>
              </a:rPr>
              <a:t>it is made 0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all its bits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set to</a:t>
            </a:r>
            <a:r>
              <a:rPr sz="900" spc="4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zero.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0181" y="2127973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431973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88781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687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UDP</a:t>
            </a:r>
            <a:r>
              <a:rPr spc="-35" dirty="0"/>
              <a:t> </a:t>
            </a:r>
            <a:r>
              <a:rPr spc="10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2807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330344"/>
            <a:ext cx="3661410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suitable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 process that </a:t>
            </a:r>
            <a:r>
              <a:rPr sz="1000" spc="-10" dirty="0">
                <a:latin typeface="LM Sans 10"/>
                <a:cs typeface="LM Sans 10"/>
              </a:rPr>
              <a:t>requires </a:t>
            </a:r>
            <a:r>
              <a:rPr sz="1000" spc="-5" dirty="0">
                <a:latin typeface="LM Sans 10"/>
                <a:cs typeface="LM Sans 10"/>
              </a:rPr>
              <a:t>simple request-response  communication with </a:t>
            </a:r>
            <a:r>
              <a:rPr sz="1000" spc="-10" dirty="0">
                <a:latin typeface="LM Sans 10"/>
                <a:cs typeface="LM Sans 10"/>
              </a:rPr>
              <a:t>little </a:t>
            </a:r>
            <a:r>
              <a:rPr sz="1000" spc="-5" dirty="0">
                <a:latin typeface="LM Sans 10"/>
                <a:cs typeface="LM Sans 10"/>
              </a:rPr>
              <a:t>concern </a:t>
            </a:r>
            <a:r>
              <a:rPr sz="1000" spc="-15" dirty="0">
                <a:latin typeface="LM Sans 10"/>
                <a:cs typeface="LM Sans 10"/>
              </a:rPr>
              <a:t>for flow </a:t>
            </a:r>
            <a:r>
              <a:rPr sz="1000" spc="-10" dirty="0">
                <a:latin typeface="LM Sans 10"/>
                <a:cs typeface="LM Sans 10"/>
              </a:rPr>
              <a:t>and error </a:t>
            </a:r>
            <a:r>
              <a:rPr sz="1000" spc="-5" dirty="0">
                <a:latin typeface="LM Sans 10"/>
                <a:cs typeface="LM Sans 10"/>
              </a:rPr>
              <a:t>control. It </a:t>
            </a:r>
            <a:r>
              <a:rPr sz="1000" spc="-10" dirty="0">
                <a:latin typeface="LM Sans 10"/>
                <a:cs typeface="LM Sans 10"/>
              </a:rPr>
              <a:t>is  not usually 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 process such as FTP that </a:t>
            </a:r>
            <a:r>
              <a:rPr sz="1000" spc="-10" dirty="0">
                <a:latin typeface="LM Sans 10"/>
                <a:cs typeface="LM Sans 10"/>
              </a:rPr>
              <a:t>needs </a:t>
            </a:r>
            <a:r>
              <a:rPr sz="1000" spc="-5" dirty="0">
                <a:latin typeface="LM Sans 10"/>
                <a:cs typeface="LM Sans 10"/>
              </a:rPr>
              <a:t>to send </a:t>
            </a:r>
            <a:r>
              <a:rPr sz="1000" spc="-10" dirty="0">
                <a:latin typeface="LM Sans 10"/>
                <a:cs typeface="LM Sans 10"/>
              </a:rPr>
              <a:t>bulk  data.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565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suitable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 process with </a:t>
            </a:r>
            <a:r>
              <a:rPr sz="1000" spc="-10" dirty="0">
                <a:latin typeface="LM Sans 10"/>
                <a:cs typeface="LM Sans 10"/>
              </a:rPr>
              <a:t>internal </a:t>
            </a:r>
            <a:r>
              <a:rPr sz="1000" spc="-15" dirty="0">
                <a:latin typeface="LM Sans 10"/>
                <a:cs typeface="LM Sans 10"/>
              </a:rPr>
              <a:t>flow </a:t>
            </a:r>
            <a:r>
              <a:rPr sz="1000" spc="-10" dirty="0">
                <a:latin typeface="LM Sans 10"/>
                <a:cs typeface="LM Sans 10"/>
              </a:rPr>
              <a:t>and error-control  </a:t>
            </a:r>
            <a:r>
              <a:rPr sz="1000" spc="-5" dirty="0">
                <a:latin typeface="LM Sans 10"/>
                <a:cs typeface="LM Sans 10"/>
              </a:rPr>
              <a:t>mechanisms. </a:t>
            </a: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example, the </a:t>
            </a:r>
            <a:r>
              <a:rPr sz="1000" spc="-20" dirty="0">
                <a:latin typeface="LM Sans 10"/>
                <a:cs typeface="LM Sans 10"/>
              </a:rPr>
              <a:t>Trivial </a:t>
            </a:r>
            <a:r>
              <a:rPr sz="1000" spc="-5" dirty="0">
                <a:latin typeface="LM Sans 10"/>
                <a:cs typeface="LM Sans 10"/>
              </a:rPr>
              <a:t>File </a:t>
            </a:r>
            <a:r>
              <a:rPr sz="1000" spc="-20" dirty="0">
                <a:latin typeface="LM Sans 10"/>
                <a:cs typeface="LM Sans 10"/>
              </a:rPr>
              <a:t>Transfer </a:t>
            </a:r>
            <a:r>
              <a:rPr sz="1000" spc="-5" dirty="0">
                <a:latin typeface="LM Sans 10"/>
                <a:cs typeface="LM Sans 10"/>
              </a:rPr>
              <a:t>Protocol </a:t>
            </a:r>
            <a:r>
              <a:rPr sz="1000" spc="-10" dirty="0">
                <a:latin typeface="LM Sans 10"/>
                <a:cs typeface="LM Sans 10"/>
              </a:rPr>
              <a:t>(TFTP)  </a:t>
            </a:r>
            <a:r>
              <a:rPr sz="1000" spc="-5" dirty="0">
                <a:latin typeface="LM Sans 10"/>
                <a:cs typeface="LM Sans 10"/>
              </a:rPr>
              <a:t>process </a:t>
            </a:r>
            <a:r>
              <a:rPr sz="1000" spc="-10" dirty="0">
                <a:latin typeface="LM Sans 10"/>
                <a:cs typeface="LM Sans 10"/>
              </a:rPr>
              <a:t>includes </a:t>
            </a:r>
            <a:r>
              <a:rPr sz="1000" spc="-15" dirty="0">
                <a:latin typeface="LM Sans 10"/>
                <a:cs typeface="LM Sans 10"/>
              </a:rPr>
              <a:t>flow </a:t>
            </a:r>
            <a:r>
              <a:rPr sz="1000" spc="-10" dirty="0">
                <a:latin typeface="LM Sans 10"/>
                <a:cs typeface="LM Sans 10"/>
              </a:rPr>
              <a:t>and error </a:t>
            </a:r>
            <a:r>
              <a:rPr sz="1000" spc="-5" dirty="0">
                <a:latin typeface="LM Sans 10"/>
                <a:cs typeface="LM Sans 10"/>
              </a:rPr>
              <a:t>control. It can easily use</a:t>
            </a:r>
            <a:r>
              <a:rPr sz="1000" spc="-155" dirty="0">
                <a:latin typeface="LM Sans 10"/>
                <a:cs typeface="LM Sans 10"/>
              </a:rPr>
              <a:t> </a:t>
            </a:r>
            <a:r>
              <a:rPr sz="1000" spc="-30" dirty="0">
                <a:latin typeface="LM Sans 10"/>
                <a:cs typeface="LM Sans 10"/>
              </a:rPr>
              <a:t>UDP.</a:t>
            </a:r>
            <a:endParaRPr sz="1000">
              <a:latin typeface="LM Sans 10"/>
              <a:cs typeface="LM Sans 10"/>
            </a:endParaRPr>
          </a:p>
          <a:p>
            <a:pPr marL="12700" marR="104139">
              <a:lnSpc>
                <a:spcPct val="100000"/>
              </a:lnSpc>
              <a:spcBef>
                <a:spcPts val="570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a suitable transport protocol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multicasting. Multicasting  capability is </a:t>
            </a:r>
            <a:r>
              <a:rPr sz="1000" dirty="0">
                <a:latin typeface="LM Sans 10"/>
                <a:cs typeface="LM Sans 10"/>
              </a:rPr>
              <a:t>embedded </a:t>
            </a:r>
            <a:r>
              <a:rPr sz="1000" spc="-5" dirty="0">
                <a:latin typeface="LM Sans 10"/>
                <a:cs typeface="LM Sans 10"/>
              </a:rPr>
              <a:t>in the </a:t>
            </a: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15" dirty="0">
                <a:latin typeface="LM Sans 10"/>
                <a:cs typeface="LM Sans 10"/>
              </a:rPr>
              <a:t>software </a:t>
            </a:r>
            <a:r>
              <a:rPr sz="1000" spc="-10" dirty="0">
                <a:latin typeface="LM Sans 10"/>
                <a:cs typeface="LM Sans 10"/>
              </a:rPr>
              <a:t>but </a:t>
            </a:r>
            <a:r>
              <a:rPr sz="1000" spc="-5" dirty="0">
                <a:latin typeface="LM Sans 10"/>
                <a:cs typeface="LM Sans 10"/>
              </a:rPr>
              <a:t>not in the </a:t>
            </a:r>
            <a:r>
              <a:rPr sz="1000" spc="-10" dirty="0">
                <a:latin typeface="LM Sans 10"/>
                <a:cs typeface="LM Sans 10"/>
              </a:rPr>
              <a:t>TCP  </a:t>
            </a:r>
            <a:r>
              <a:rPr sz="1000" spc="-15" dirty="0">
                <a:latin typeface="LM Sans 10"/>
                <a:cs typeface="LM Sans 10"/>
              </a:rPr>
              <a:t>software.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management processes such as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SNMP.</a:t>
            </a:r>
            <a:endParaRPr sz="1000">
              <a:latin typeface="LM Sans 10"/>
              <a:cs typeface="LM Sans 10"/>
            </a:endParaRPr>
          </a:p>
          <a:p>
            <a:pPr marL="12700" marR="258445">
              <a:lnSpc>
                <a:spcPct val="100000"/>
              </a:lnSpc>
              <a:spcBef>
                <a:spcPts val="580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some </a:t>
            </a:r>
            <a:r>
              <a:rPr sz="1000" spc="-10" dirty="0">
                <a:latin typeface="LM Sans 10"/>
                <a:cs typeface="LM Sans 10"/>
              </a:rPr>
              <a:t>route </a:t>
            </a:r>
            <a:r>
              <a:rPr sz="1000" spc="-5" dirty="0">
                <a:latin typeface="LM Sans 10"/>
                <a:cs typeface="LM Sans 10"/>
              </a:rPr>
              <a:t>updating protocols such as </a:t>
            </a:r>
            <a:r>
              <a:rPr sz="1000" spc="-10" dirty="0">
                <a:latin typeface="LM Sans 10"/>
                <a:cs typeface="LM Sans 10"/>
              </a:rPr>
              <a:t>Routing  Information </a:t>
            </a:r>
            <a:r>
              <a:rPr sz="1000" spc="-5" dirty="0">
                <a:latin typeface="LM Sans 10"/>
                <a:cs typeface="LM Sans 10"/>
              </a:rPr>
              <a:t>Protocol </a:t>
            </a:r>
            <a:r>
              <a:rPr sz="1000" spc="-10" dirty="0">
                <a:latin typeface="LM Sans 10"/>
                <a:cs typeface="LM Sans 10"/>
              </a:rPr>
              <a:t>(RIP).</a:t>
            </a:r>
            <a:endParaRPr sz="1000">
              <a:latin typeface="LM Sans 10"/>
              <a:cs typeface="LM Sans 10"/>
            </a:endParaRPr>
          </a:p>
          <a:p>
            <a:pPr marL="12700" marR="6985">
              <a:lnSpc>
                <a:spcPct val="100000"/>
              </a:lnSpc>
              <a:spcBef>
                <a:spcPts val="575"/>
              </a:spcBef>
            </a:pPr>
            <a:r>
              <a:rPr sz="1000" spc="-10" dirty="0">
                <a:latin typeface="LM Sans 10"/>
                <a:cs typeface="LM Sans 10"/>
              </a:rPr>
              <a:t>UDP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normally 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interactive real-time applications </a:t>
            </a:r>
            <a:r>
              <a:rPr sz="1000" spc="-5" dirty="0">
                <a:latin typeface="LM Sans 10"/>
                <a:cs typeface="LM Sans 10"/>
              </a:rPr>
              <a:t>that  cannot tolerate </a:t>
            </a:r>
            <a:r>
              <a:rPr sz="1000" spc="-10" dirty="0">
                <a:latin typeface="LM Sans 10"/>
                <a:cs typeface="LM Sans 10"/>
              </a:rPr>
              <a:t>uneven </a:t>
            </a:r>
            <a:r>
              <a:rPr sz="1000" spc="-15" dirty="0">
                <a:latin typeface="LM Sans 10"/>
                <a:cs typeface="LM Sans 10"/>
              </a:rPr>
              <a:t>delay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5" dirty="0">
                <a:latin typeface="LM Sans 10"/>
                <a:cs typeface="LM Sans 10"/>
              </a:rPr>
              <a:t>sections of a </a:t>
            </a:r>
            <a:r>
              <a:rPr sz="1000" spc="-10" dirty="0">
                <a:latin typeface="LM Sans 10"/>
                <a:cs typeface="LM Sans 10"/>
              </a:rPr>
              <a:t>received</a:t>
            </a:r>
            <a:r>
              <a:rPr sz="1000" spc="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message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20935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73880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268270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49405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87167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954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UDP</a:t>
            </a:r>
            <a:r>
              <a:rPr spc="-35" dirty="0"/>
              <a:t> </a:t>
            </a:r>
            <a:r>
              <a:rPr spc="10" dirty="0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8799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96408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278432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731975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994814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170900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48525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0354" y="682815"/>
            <a:ext cx="3660775" cy="21672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ConnectionLess Service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142875" algn="just">
              <a:lnSpc>
                <a:spcPct val="101499"/>
              </a:lnSpc>
              <a:spcBef>
                <a:spcPts val="180"/>
              </a:spcBef>
            </a:pPr>
            <a:r>
              <a:rPr sz="900" spc="-10" dirty="0">
                <a:latin typeface="LM Sans 9"/>
                <a:cs typeface="LM Sans 9"/>
              </a:rPr>
              <a:t>UDP provides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connectionless </a:t>
            </a:r>
            <a:r>
              <a:rPr sz="900" spc="-5" dirty="0">
                <a:latin typeface="LM Sans 9"/>
                <a:cs typeface="LM Sans 9"/>
              </a:rPr>
              <a:t>service. This means that </a:t>
            </a:r>
            <a:r>
              <a:rPr sz="900" spc="-10" dirty="0">
                <a:latin typeface="LM Sans 9"/>
                <a:cs typeface="LM Sans 9"/>
              </a:rPr>
              <a:t>each user  datagram </a:t>
            </a:r>
            <a:r>
              <a:rPr sz="900" spc="-5" dirty="0">
                <a:latin typeface="LM Sans 9"/>
                <a:cs typeface="LM Sans 9"/>
              </a:rPr>
              <a:t>sent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10" dirty="0">
                <a:latin typeface="LM Sans 9"/>
                <a:cs typeface="LM Sans 9"/>
              </a:rPr>
              <a:t>UDP </a:t>
            </a:r>
            <a:r>
              <a:rPr sz="900" spc="-5" dirty="0">
                <a:latin typeface="LM Sans 9"/>
                <a:cs typeface="LM Sans 9"/>
              </a:rPr>
              <a:t>is an independent</a:t>
            </a:r>
            <a:r>
              <a:rPr sz="900" spc="3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datagram.</a:t>
            </a:r>
            <a:endParaRPr sz="900">
              <a:latin typeface="LM Sans 9"/>
              <a:cs typeface="LM Sans 9"/>
            </a:endParaRPr>
          </a:p>
          <a:p>
            <a:pPr marL="265430" marR="5080" algn="just">
              <a:lnSpc>
                <a:spcPct val="101499"/>
              </a:lnSpc>
              <a:spcBef>
                <a:spcPts val="284"/>
              </a:spcBef>
            </a:pPr>
            <a:r>
              <a:rPr sz="900" spc="-5" dirty="0">
                <a:latin typeface="LM Sans 9"/>
                <a:cs typeface="LM Sans 9"/>
              </a:rPr>
              <a:t>There is no relationship </a:t>
            </a:r>
            <a:r>
              <a:rPr sz="900" spc="-10" dirty="0">
                <a:latin typeface="LM Sans 9"/>
                <a:cs typeface="LM Sans 9"/>
              </a:rPr>
              <a:t>between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different user datagrams even </a:t>
            </a:r>
            <a:r>
              <a:rPr sz="900" spc="-5" dirty="0">
                <a:latin typeface="LM Sans 9"/>
                <a:cs typeface="LM Sans 9"/>
              </a:rPr>
              <a:t>if  they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coming </a:t>
            </a:r>
            <a:r>
              <a:rPr sz="900" spc="-5" dirty="0">
                <a:latin typeface="LM Sans 9"/>
                <a:cs typeface="LM Sans 9"/>
              </a:rPr>
              <a:t>from the same source process </a:t>
            </a:r>
            <a:r>
              <a:rPr sz="900" spc="-10" dirty="0">
                <a:latin typeface="LM Sans 9"/>
                <a:cs typeface="LM Sans 9"/>
              </a:rPr>
              <a:t>and going </a:t>
            </a:r>
            <a:r>
              <a:rPr sz="900" spc="-5" dirty="0">
                <a:latin typeface="LM Sans 9"/>
                <a:cs typeface="LM Sans 9"/>
              </a:rPr>
              <a:t>to the same  </a:t>
            </a:r>
            <a:r>
              <a:rPr sz="900" spc="-10" dirty="0">
                <a:latin typeface="LM Sans 9"/>
                <a:cs typeface="LM Sans 9"/>
              </a:rPr>
              <a:t>destination program.</a:t>
            </a:r>
            <a:endParaRPr sz="900">
              <a:latin typeface="LM Sans 9"/>
              <a:cs typeface="LM Sans 9"/>
            </a:endParaRPr>
          </a:p>
          <a:p>
            <a:pPr marL="265430" algn="just">
              <a:lnSpc>
                <a:spcPct val="100000"/>
              </a:lnSpc>
              <a:spcBef>
                <a:spcPts val="300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user datagrams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not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numbered.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Flow Control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99695">
              <a:lnSpc>
                <a:spcPct val="101499"/>
              </a:lnSpc>
              <a:spcBef>
                <a:spcPts val="180"/>
              </a:spcBef>
            </a:pPr>
            <a:r>
              <a:rPr sz="900" spc="-10" dirty="0">
                <a:latin typeface="LM Sans 9"/>
                <a:cs typeface="LM Sans 9"/>
              </a:rPr>
              <a:t>UDP </a:t>
            </a:r>
            <a:r>
              <a:rPr sz="900" spc="-5" dirty="0">
                <a:latin typeface="LM Sans 9"/>
                <a:cs typeface="LM Sans 9"/>
              </a:rPr>
              <a:t>is a </a:t>
            </a:r>
            <a:r>
              <a:rPr sz="900" spc="-10" dirty="0">
                <a:latin typeface="LM Sans 9"/>
                <a:cs typeface="LM Sans 9"/>
              </a:rPr>
              <a:t>very </a:t>
            </a:r>
            <a:r>
              <a:rPr sz="900" spc="-5" dirty="0">
                <a:latin typeface="LM Sans 9"/>
                <a:cs typeface="LM Sans 9"/>
              </a:rPr>
              <a:t>simple protocol. There is no </a:t>
            </a:r>
            <a:r>
              <a:rPr sz="900" spc="-15" dirty="0">
                <a:latin typeface="LM Sans 9"/>
                <a:cs typeface="LM Sans 9"/>
              </a:rPr>
              <a:t>flow </a:t>
            </a:r>
            <a:r>
              <a:rPr sz="900" spc="-10" dirty="0">
                <a:latin typeface="LM Sans 9"/>
                <a:cs typeface="LM Sans 9"/>
              </a:rPr>
              <a:t>control, and hence  </a:t>
            </a:r>
            <a:r>
              <a:rPr sz="900" spc="-5" dirty="0">
                <a:latin typeface="LM Sans 9"/>
                <a:cs typeface="LM Sans 9"/>
              </a:rPr>
              <a:t>no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mechanism.</a:t>
            </a:r>
            <a:endParaRPr sz="900">
              <a:latin typeface="LM Sans 9"/>
              <a:cs typeface="LM Sans 9"/>
            </a:endParaRPr>
          </a:p>
          <a:p>
            <a:pPr marL="265430" marR="11430">
              <a:lnSpc>
                <a:spcPct val="101499"/>
              </a:lnSpc>
              <a:spcBef>
                <a:spcPts val="280"/>
              </a:spcBef>
            </a:pPr>
            <a:r>
              <a:rPr sz="900" spc="-5" dirty="0">
                <a:latin typeface="LM Sans 9"/>
                <a:cs typeface="LM Sans 9"/>
              </a:rPr>
              <a:t>The receiver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overflow </a:t>
            </a:r>
            <a:r>
              <a:rPr sz="900" spc="-5" dirty="0">
                <a:latin typeface="LM Sans 9"/>
                <a:cs typeface="LM Sans 9"/>
              </a:rPr>
              <a:t>with incoming messages. The lack of </a:t>
            </a:r>
            <a:r>
              <a:rPr sz="900" spc="-15" dirty="0">
                <a:latin typeface="LM Sans 9"/>
                <a:cs typeface="LM Sans 9"/>
              </a:rPr>
              <a:t>flow  </a:t>
            </a:r>
            <a:r>
              <a:rPr sz="900" spc="-10" dirty="0">
                <a:latin typeface="LM Sans 9"/>
                <a:cs typeface="LM Sans 9"/>
              </a:rPr>
              <a:t>control </a:t>
            </a:r>
            <a:r>
              <a:rPr sz="900" spc="-5" dirty="0">
                <a:latin typeface="LM Sans 9"/>
                <a:cs typeface="LM Sans 9"/>
              </a:rPr>
              <a:t>means that the process </a:t>
            </a:r>
            <a:r>
              <a:rPr sz="900" spc="-10" dirty="0">
                <a:latin typeface="LM Sans 9"/>
                <a:cs typeface="LM Sans 9"/>
              </a:rPr>
              <a:t>using UDP </a:t>
            </a:r>
            <a:r>
              <a:rPr sz="900" spc="-5" dirty="0">
                <a:latin typeface="LM Sans 9"/>
                <a:cs typeface="LM Sans 9"/>
              </a:rPr>
              <a:t>should </a:t>
            </a:r>
            <a:r>
              <a:rPr sz="900" spc="-10" dirty="0">
                <a:latin typeface="LM Sans 9"/>
                <a:cs typeface="LM Sans 9"/>
              </a:rPr>
              <a:t>provide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this  service, if</a:t>
            </a:r>
            <a:r>
              <a:rPr sz="900" spc="-10" dirty="0">
                <a:latin typeface="LM Sans 9"/>
                <a:cs typeface="LM Sans 9"/>
              </a:rPr>
              <a:t> needed.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3831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UDP</a:t>
            </a:r>
            <a:r>
              <a:rPr spc="-35" dirty="0"/>
              <a:t> </a:t>
            </a:r>
            <a:r>
              <a:rPr spc="10" dirty="0"/>
              <a:t>Services...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7143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747509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201051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51540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917433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093506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49552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671610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354" y="466242"/>
            <a:ext cx="3594100" cy="24307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Error Control</a:t>
            </a:r>
            <a:endParaRPr sz="1000">
              <a:latin typeface="LM Sans 10"/>
              <a:cs typeface="LM Sans 10"/>
            </a:endParaRPr>
          </a:p>
          <a:p>
            <a:pPr marL="265430" marR="32384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There is no </a:t>
            </a:r>
            <a:r>
              <a:rPr sz="900" spc="-15" dirty="0">
                <a:latin typeface="LM Sans 9"/>
                <a:cs typeface="LM Sans 9"/>
              </a:rPr>
              <a:t>error </a:t>
            </a:r>
            <a:r>
              <a:rPr sz="900" spc="-10" dirty="0">
                <a:latin typeface="LM Sans 9"/>
                <a:cs typeface="LM Sans 9"/>
              </a:rPr>
              <a:t>control </a:t>
            </a:r>
            <a:r>
              <a:rPr sz="900" spc="-5" dirty="0">
                <a:latin typeface="LM Sans 9"/>
                <a:cs typeface="LM Sans 9"/>
              </a:rPr>
              <a:t>mechanism in UDP </a:t>
            </a:r>
            <a:r>
              <a:rPr sz="900" spc="-10" dirty="0">
                <a:latin typeface="LM Sans 9"/>
                <a:cs typeface="LM Sans 9"/>
              </a:rPr>
              <a:t>except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the  </a:t>
            </a:r>
            <a:r>
              <a:rPr sz="900" spc="-10" dirty="0">
                <a:latin typeface="LM Sans 9"/>
                <a:cs typeface="LM Sans 9"/>
              </a:rPr>
              <a:t>checksum. </a:t>
            </a:r>
            <a:r>
              <a:rPr sz="900" spc="-5" dirty="0">
                <a:latin typeface="LM Sans 9"/>
                <a:cs typeface="LM Sans 9"/>
              </a:rPr>
              <a:t>This means that the sender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5" dirty="0">
                <a:latin typeface="LM Sans 9"/>
                <a:cs typeface="LM Sans 9"/>
              </a:rPr>
              <a:t>not </a:t>
            </a:r>
            <a:r>
              <a:rPr sz="900" spc="-10" dirty="0">
                <a:latin typeface="LM Sans 9"/>
                <a:cs typeface="LM Sans 9"/>
              </a:rPr>
              <a:t>know </a:t>
            </a:r>
            <a:r>
              <a:rPr sz="900" spc="-5" dirty="0">
                <a:latin typeface="LM Sans 9"/>
                <a:cs typeface="LM Sans 9"/>
              </a:rPr>
              <a:t>if a message  has </a:t>
            </a:r>
            <a:r>
              <a:rPr sz="900" dirty="0">
                <a:latin typeface="LM Sans 9"/>
                <a:cs typeface="LM Sans 9"/>
              </a:rPr>
              <a:t>been </a:t>
            </a:r>
            <a:r>
              <a:rPr sz="900" spc="-5" dirty="0">
                <a:latin typeface="LM Sans 9"/>
                <a:cs typeface="LM Sans 9"/>
              </a:rPr>
              <a:t>lost </a:t>
            </a:r>
            <a:r>
              <a:rPr sz="900" spc="-20" dirty="0">
                <a:latin typeface="LM Sans 9"/>
                <a:cs typeface="LM Sans 9"/>
              </a:rPr>
              <a:t>or</a:t>
            </a:r>
            <a:r>
              <a:rPr sz="900" spc="-1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duplicated.</a:t>
            </a:r>
            <a:endParaRPr sz="900">
              <a:latin typeface="LM Sans 9"/>
              <a:cs typeface="LM Sans 9"/>
            </a:endParaRPr>
          </a:p>
          <a:p>
            <a:pPr marL="265430" marR="39370">
              <a:lnSpc>
                <a:spcPct val="101499"/>
              </a:lnSpc>
              <a:spcBef>
                <a:spcPts val="284"/>
              </a:spcBef>
            </a:pPr>
            <a:r>
              <a:rPr sz="900" spc="-5" dirty="0">
                <a:latin typeface="LM Sans 9"/>
                <a:cs typeface="LM Sans 9"/>
              </a:rPr>
              <a:t>When the receiver </a:t>
            </a:r>
            <a:r>
              <a:rPr sz="900" spc="-10" dirty="0">
                <a:latin typeface="LM Sans 9"/>
                <a:cs typeface="LM Sans 9"/>
              </a:rPr>
              <a:t>detects </a:t>
            </a:r>
            <a:r>
              <a:rPr sz="900" spc="-5" dirty="0">
                <a:latin typeface="LM Sans 9"/>
                <a:cs typeface="LM Sans 9"/>
              </a:rPr>
              <a:t>an </a:t>
            </a:r>
            <a:r>
              <a:rPr sz="900" spc="-15" dirty="0">
                <a:latin typeface="LM Sans 9"/>
                <a:cs typeface="LM Sans 9"/>
              </a:rPr>
              <a:t>error </a:t>
            </a:r>
            <a:r>
              <a:rPr sz="900" spc="-5" dirty="0">
                <a:latin typeface="LM Sans 9"/>
                <a:cs typeface="LM Sans 9"/>
              </a:rPr>
              <a:t>through the </a:t>
            </a:r>
            <a:r>
              <a:rPr sz="900" spc="-10" dirty="0">
                <a:latin typeface="LM Sans 9"/>
                <a:cs typeface="LM Sans 9"/>
              </a:rPr>
              <a:t>checksum,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user  datagram </a:t>
            </a:r>
            <a:r>
              <a:rPr sz="900" spc="-5" dirty="0">
                <a:latin typeface="LM Sans 9"/>
                <a:cs typeface="LM Sans 9"/>
              </a:rPr>
              <a:t>is silently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discarded.</a:t>
            </a:r>
            <a:endParaRPr sz="900">
              <a:latin typeface="LM Sans 9"/>
              <a:cs typeface="LM Sans 9"/>
            </a:endParaRPr>
          </a:p>
          <a:p>
            <a:pPr marL="265430" marR="23495">
              <a:lnSpc>
                <a:spcPct val="101499"/>
              </a:lnSpc>
              <a:spcBef>
                <a:spcPts val="280"/>
              </a:spcBef>
            </a:pPr>
            <a:r>
              <a:rPr sz="900" spc="-5" dirty="0">
                <a:latin typeface="LM Sans 9"/>
                <a:cs typeface="LM Sans 9"/>
              </a:rPr>
              <a:t>The lack of </a:t>
            </a:r>
            <a:r>
              <a:rPr sz="900" spc="-15" dirty="0">
                <a:latin typeface="LM Sans 9"/>
                <a:cs typeface="LM Sans 9"/>
              </a:rPr>
              <a:t>error </a:t>
            </a:r>
            <a:r>
              <a:rPr sz="900" spc="-10" dirty="0">
                <a:latin typeface="LM Sans 9"/>
                <a:cs typeface="LM Sans 9"/>
              </a:rPr>
              <a:t>control </a:t>
            </a:r>
            <a:r>
              <a:rPr sz="900" spc="-5" dirty="0">
                <a:latin typeface="LM Sans 9"/>
                <a:cs typeface="LM Sans 9"/>
              </a:rPr>
              <a:t>means that the process </a:t>
            </a:r>
            <a:r>
              <a:rPr sz="900" spc="-10" dirty="0">
                <a:latin typeface="LM Sans 9"/>
                <a:cs typeface="LM Sans 9"/>
              </a:rPr>
              <a:t>using UDP </a:t>
            </a:r>
            <a:r>
              <a:rPr sz="900" spc="-5" dirty="0">
                <a:latin typeface="LM Sans 9"/>
                <a:cs typeface="LM Sans 9"/>
              </a:rPr>
              <a:t>should  </a:t>
            </a:r>
            <a:r>
              <a:rPr sz="900" spc="-10" dirty="0">
                <a:latin typeface="LM Sans 9"/>
                <a:cs typeface="LM Sans 9"/>
              </a:rPr>
              <a:t>provide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this service, if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needed.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Encapsulation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and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 Decapsulation</a:t>
            </a:r>
            <a:endParaRPr sz="1000">
              <a:latin typeface="LM Sans 10"/>
              <a:cs typeface="LM Sans 10"/>
            </a:endParaRPr>
          </a:p>
          <a:p>
            <a:pPr marL="265430" marR="39370">
              <a:lnSpc>
                <a:spcPct val="101499"/>
              </a:lnSpc>
              <a:spcBef>
                <a:spcPts val="180"/>
              </a:spcBef>
            </a:pPr>
            <a:r>
              <a:rPr sz="900" spc="-45" dirty="0">
                <a:latin typeface="LM Sans 9"/>
                <a:cs typeface="LM Sans 9"/>
              </a:rPr>
              <a:t>To </a:t>
            </a:r>
            <a:r>
              <a:rPr sz="900" spc="-5" dirty="0">
                <a:latin typeface="LM Sans 9"/>
                <a:cs typeface="LM Sans 9"/>
              </a:rPr>
              <a:t>send a message from one process to </a:t>
            </a:r>
            <a:r>
              <a:rPr sz="900" spc="-10" dirty="0">
                <a:latin typeface="LM Sans 9"/>
                <a:cs typeface="LM Sans 9"/>
              </a:rPr>
              <a:t>another,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UDP protocol  encapsulates and </a:t>
            </a:r>
            <a:r>
              <a:rPr sz="900" spc="-5" dirty="0">
                <a:latin typeface="LM Sans 9"/>
                <a:cs typeface="LM Sans 9"/>
              </a:rPr>
              <a:t>decapsulates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messages.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Check Sum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1499"/>
              </a:lnSpc>
              <a:spcBef>
                <a:spcPts val="180"/>
              </a:spcBef>
            </a:pPr>
            <a:r>
              <a:rPr sz="900" spc="-10" dirty="0">
                <a:latin typeface="LM Sans 9"/>
                <a:cs typeface="LM Sans 9"/>
              </a:rPr>
              <a:t>UDP </a:t>
            </a:r>
            <a:r>
              <a:rPr sz="900" spc="-5" dirty="0">
                <a:latin typeface="LM Sans 9"/>
                <a:cs typeface="LM Sans 9"/>
              </a:rPr>
              <a:t>checksum </a:t>
            </a:r>
            <a:r>
              <a:rPr sz="900" spc="-10" dirty="0">
                <a:latin typeface="LM Sans 9"/>
                <a:cs typeface="LM Sans 9"/>
              </a:rPr>
              <a:t>calculation </a:t>
            </a:r>
            <a:r>
              <a:rPr sz="900" spc="-5" dirty="0">
                <a:latin typeface="LM Sans 9"/>
                <a:cs typeface="LM Sans 9"/>
              </a:rPr>
              <a:t>includes three sections: a </a:t>
            </a:r>
            <a:r>
              <a:rPr sz="900" spc="-10" dirty="0">
                <a:latin typeface="LM Sans 9"/>
                <a:cs typeface="LM Sans 9"/>
              </a:rPr>
              <a:t>pseudoheader, 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UDP header, and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data coming </a:t>
            </a:r>
            <a:r>
              <a:rPr sz="900" spc="-5" dirty="0">
                <a:latin typeface="LM Sans 9"/>
                <a:cs typeface="LM Sans 9"/>
              </a:rPr>
              <a:t>from the </a:t>
            </a:r>
            <a:r>
              <a:rPr sz="900" spc="-10" dirty="0">
                <a:latin typeface="LM Sans 9"/>
                <a:cs typeface="LM Sans 9"/>
              </a:rPr>
              <a:t>application</a:t>
            </a:r>
            <a:r>
              <a:rPr sz="900" spc="9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layer.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6385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Pseudo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Header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for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Checksum</a:t>
            </a:r>
            <a:r>
              <a:rPr sz="1400" spc="2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Calculation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3333" y="529963"/>
            <a:ext cx="741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Checksum....!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413" y="681786"/>
            <a:ext cx="3571240" cy="24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49563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Checksum calculation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for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Simple UDP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1342" y="1004854"/>
            <a:ext cx="741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Checksum....!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97" y="1156754"/>
            <a:ext cx="2120265" cy="14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0230" y="856912"/>
            <a:ext cx="1191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Checksum</a:t>
            </a:r>
            <a:r>
              <a:rPr sz="1000" spc="-3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Calculation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32062" y="1008799"/>
            <a:ext cx="1847849" cy="1771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49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7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Transport </a:t>
            </a:r>
            <a:r>
              <a:rPr spc="-5" dirty="0"/>
              <a:t>layer</a:t>
            </a:r>
            <a:r>
              <a:rPr spc="-45" dirty="0"/>
              <a:t> </a:t>
            </a:r>
            <a:r>
              <a:rPr spc="10" dirty="0"/>
              <a:t>Functionalities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4442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93421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12400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763407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256853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75031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34" y="356821"/>
            <a:ext cx="4448190" cy="273087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Functionalities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265430" marR="180975">
              <a:lnSpc>
                <a:spcPct val="124500"/>
              </a:lnSpc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facilitates </a:t>
            </a:r>
            <a:r>
              <a:rPr sz="1000" spc="-5" dirty="0">
                <a:latin typeface="LM Sans 10"/>
                <a:cs typeface="LM Sans 10"/>
              </a:rPr>
              <a:t>the communicating </a:t>
            </a:r>
            <a:r>
              <a:rPr sz="1000" spc="-10" dirty="0">
                <a:latin typeface="LM Sans 10"/>
                <a:cs typeface="LM Sans 10"/>
              </a:rPr>
              <a:t>hosts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carry </a:t>
            </a:r>
            <a:r>
              <a:rPr sz="1000" spc="-5" dirty="0">
                <a:latin typeface="LM Sans 10"/>
                <a:cs typeface="LM Sans 10"/>
              </a:rPr>
              <a:t>on a conversation.  </a:t>
            </a:r>
            <a:endParaRPr lang="en-IN" sz="1000" spc="-5" dirty="0">
              <a:latin typeface="LM Sans 10"/>
              <a:cs typeface="LM Sans 10"/>
            </a:endParaRPr>
          </a:p>
          <a:p>
            <a:pPr marL="265430" marR="180975">
              <a:lnSpc>
                <a:spcPct val="124500"/>
              </a:lnSpc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provides </a:t>
            </a:r>
            <a:r>
              <a:rPr sz="1000" spc="-5" dirty="0">
                <a:latin typeface="LM Sans 10"/>
                <a:cs typeface="LM Sans 10"/>
              </a:rPr>
              <a:t>an </a:t>
            </a:r>
            <a:r>
              <a:rPr sz="1000" spc="-10" dirty="0">
                <a:latin typeface="LM Sans 10"/>
                <a:cs typeface="LM Sans 10"/>
              </a:rPr>
              <a:t>interface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users </a:t>
            </a:r>
            <a:r>
              <a:rPr sz="1000" spc="-5" dirty="0">
                <a:latin typeface="LM Sans 10"/>
                <a:cs typeface="LM Sans 10"/>
              </a:rPr>
              <a:t>to the </a:t>
            </a:r>
            <a:r>
              <a:rPr sz="1000" spc="-10" dirty="0">
                <a:latin typeface="LM Sans 10"/>
                <a:cs typeface="LM Sans 10"/>
              </a:rPr>
              <a:t>underlying</a:t>
            </a:r>
            <a:r>
              <a:rPr sz="1000" spc="7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network.</a:t>
            </a:r>
            <a:endParaRPr sz="1000" dirty="0">
              <a:latin typeface="LM Sans 10"/>
              <a:cs typeface="LM Sans 10"/>
            </a:endParaRPr>
          </a:p>
          <a:p>
            <a:pPr marL="265430" marR="150495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It can </a:t>
            </a:r>
            <a:r>
              <a:rPr sz="1000" spc="-10" dirty="0">
                <a:latin typeface="LM Sans 10"/>
                <a:cs typeface="LM Sans 10"/>
              </a:rPr>
              <a:t>provide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reliable </a:t>
            </a:r>
            <a:r>
              <a:rPr sz="1000" spc="-5" dirty="0">
                <a:latin typeface="LM Sans 10"/>
                <a:cs typeface="LM Sans 10"/>
              </a:rPr>
              <a:t>connection. It can also </a:t>
            </a:r>
            <a:r>
              <a:rPr sz="1000" spc="-10" dirty="0">
                <a:latin typeface="LM Sans 10"/>
                <a:cs typeface="LM Sans 10"/>
              </a:rPr>
              <a:t>carry </a:t>
            </a:r>
            <a:r>
              <a:rPr sz="1000" spc="-5" dirty="0">
                <a:latin typeface="LM Sans 10"/>
                <a:cs typeface="LM Sans 10"/>
              </a:rPr>
              <a:t>out </a:t>
            </a:r>
            <a:r>
              <a:rPr sz="1000" spc="-15" dirty="0">
                <a:latin typeface="LM Sans 10"/>
                <a:cs typeface="LM Sans 10"/>
              </a:rPr>
              <a:t>error  </a:t>
            </a:r>
            <a:r>
              <a:rPr sz="1000" spc="-5" dirty="0">
                <a:latin typeface="LM Sans 10"/>
                <a:cs typeface="LM Sans 10"/>
              </a:rPr>
              <a:t>checking, </a:t>
            </a:r>
            <a:r>
              <a:rPr sz="1000" spc="-15" dirty="0">
                <a:latin typeface="LM Sans 10"/>
                <a:cs typeface="LM Sans 10"/>
              </a:rPr>
              <a:t>flow </a:t>
            </a:r>
            <a:r>
              <a:rPr sz="1000" spc="-5" dirty="0">
                <a:latin typeface="LM Sans 10"/>
                <a:cs typeface="LM Sans 10"/>
              </a:rPr>
              <a:t>control, </a:t>
            </a:r>
            <a:r>
              <a:rPr sz="1000" spc="-10" dirty="0">
                <a:latin typeface="LM Sans 10"/>
                <a:cs typeface="LM Sans 10"/>
              </a:rPr>
              <a:t>and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verification.</a:t>
            </a:r>
            <a:endParaRPr sz="1000" dirty="0">
              <a:latin typeface="LM Sans 10"/>
              <a:cs typeface="LM Sans 10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Protocols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used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in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Transport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Layer</a:t>
            </a:r>
            <a:endParaRPr sz="1000" dirty="0">
              <a:latin typeface="LM Sans 10"/>
              <a:cs typeface="LM Sans 10"/>
            </a:endParaRPr>
          </a:p>
          <a:p>
            <a:pPr marL="265430" algn="just">
              <a:lnSpc>
                <a:spcPts val="1200"/>
              </a:lnSpc>
              <a:spcBef>
                <a:spcPts val="295"/>
              </a:spcBef>
            </a:pPr>
            <a:r>
              <a:rPr sz="1000" spc="-15" dirty="0">
                <a:solidFill>
                  <a:srgbClr val="BF003F"/>
                </a:solidFill>
                <a:latin typeface="LM Sans 10"/>
                <a:cs typeface="LM Sans 10"/>
              </a:rPr>
              <a:t>Transmission </a:t>
            </a:r>
            <a:r>
              <a:rPr sz="1000" spc="-10" dirty="0">
                <a:solidFill>
                  <a:srgbClr val="BF003F"/>
                </a:solidFill>
                <a:latin typeface="LM Sans 10"/>
                <a:cs typeface="LM Sans 10"/>
              </a:rPr>
              <a:t>Control </a:t>
            </a:r>
            <a:r>
              <a:rPr sz="1000" spc="-5" dirty="0">
                <a:solidFill>
                  <a:srgbClr val="BF003F"/>
                </a:solidFill>
                <a:latin typeface="LM Sans 10"/>
                <a:cs typeface="LM Sans 10"/>
              </a:rPr>
              <a:t>Protocol </a:t>
            </a:r>
            <a:r>
              <a:rPr sz="1000" spc="-10" dirty="0">
                <a:solidFill>
                  <a:srgbClr val="BF003F"/>
                </a:solidFill>
                <a:latin typeface="LM Sans 10"/>
                <a:cs typeface="LM Sans 10"/>
              </a:rPr>
              <a:t>(TCP)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It is a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reliable</a:t>
            </a:r>
            <a:endParaRPr sz="1000" dirty="0">
              <a:latin typeface="LM Sans 10"/>
              <a:cs typeface="LM Sans 10"/>
            </a:endParaRPr>
          </a:p>
          <a:p>
            <a:pPr marL="265430" marR="41275" algn="just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LM Sans 10"/>
                <a:cs typeface="LM Sans 10"/>
              </a:rPr>
              <a:t>connection-oriented protocol that transmits </a:t>
            </a:r>
            <a:r>
              <a:rPr sz="1000" spc="-10" dirty="0">
                <a:latin typeface="LM Sans 10"/>
                <a:cs typeface="LM Sans 10"/>
              </a:rPr>
              <a:t>data from </a:t>
            </a:r>
            <a:r>
              <a:rPr sz="1000" spc="-5" dirty="0">
                <a:latin typeface="LM Sans 10"/>
                <a:cs typeface="LM Sans 10"/>
              </a:rPr>
              <a:t>the source to  the </a:t>
            </a:r>
            <a:r>
              <a:rPr sz="1000" spc="-10" dirty="0">
                <a:latin typeface="LM Sans 10"/>
                <a:cs typeface="LM Sans 10"/>
              </a:rPr>
              <a:t>destination </a:t>
            </a:r>
            <a:r>
              <a:rPr sz="1000" spc="-5" dirty="0">
                <a:latin typeface="LM Sans 10"/>
                <a:cs typeface="LM Sans 10"/>
              </a:rPr>
              <a:t>machine without </a:t>
            </a:r>
            <a:r>
              <a:rPr sz="1000" spc="-10" dirty="0">
                <a:latin typeface="LM Sans 10"/>
                <a:cs typeface="LM Sans 10"/>
              </a:rPr>
              <a:t>any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0">
                <a:latin typeface="LM Sans 10"/>
                <a:cs typeface="LM Sans 10"/>
              </a:rPr>
              <a:t>error</a:t>
            </a:r>
            <a:r>
              <a:rPr lang="en-IN" sz="1000" spc="-10" dirty="0" smtClean="0">
                <a:latin typeface="LM Sans 10"/>
                <a:cs typeface="LM Sans 10"/>
              </a:rPr>
              <a:t>. [reliable, in-order delivery]</a:t>
            </a:r>
            <a:endParaRPr sz="1000" dirty="0">
              <a:latin typeface="LM Sans 10"/>
              <a:cs typeface="LM Sans 10"/>
            </a:endParaRPr>
          </a:p>
          <a:p>
            <a:pPr marL="265430" marR="144145" algn="just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solidFill>
                  <a:srgbClr val="BF003F"/>
                </a:solidFill>
                <a:latin typeface="LM Sans 10"/>
                <a:cs typeface="LM Sans 10"/>
              </a:rPr>
              <a:t>User </a:t>
            </a:r>
            <a:r>
              <a:rPr sz="1000" spc="-5" dirty="0">
                <a:solidFill>
                  <a:srgbClr val="BF003F"/>
                </a:solidFill>
                <a:latin typeface="LM Sans 10"/>
                <a:cs typeface="LM Sans 10"/>
              </a:rPr>
              <a:t>Datagram Protocol </a:t>
            </a:r>
            <a:r>
              <a:rPr sz="1000" spc="-10" dirty="0">
                <a:solidFill>
                  <a:srgbClr val="BF003F"/>
                </a:solidFill>
                <a:latin typeface="LM Sans 10"/>
                <a:cs typeface="LM Sans 10"/>
              </a:rPr>
              <a:t>(UDP)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It is a </a:t>
            </a:r>
            <a:r>
              <a:rPr sz="1000" spc="-10" dirty="0">
                <a:latin typeface="LM Sans 10"/>
                <a:cs typeface="LM Sans 10"/>
              </a:rPr>
              <a:t>message-oriented </a:t>
            </a:r>
            <a:r>
              <a:rPr sz="1000" spc="-5" dirty="0">
                <a:latin typeface="LM Sans 10"/>
                <a:cs typeface="LM Sans 10"/>
              </a:rPr>
              <a:t>protocol  that </a:t>
            </a:r>
            <a:r>
              <a:rPr sz="1000" spc="-10" dirty="0">
                <a:latin typeface="LM Sans 10"/>
                <a:cs typeface="LM Sans 10"/>
              </a:rPr>
              <a:t>provides </a:t>
            </a:r>
            <a:r>
              <a:rPr sz="1000" spc="-5" dirty="0">
                <a:latin typeface="LM Sans 10"/>
                <a:cs typeface="LM Sans 10"/>
              </a:rPr>
              <a:t>a simple </a:t>
            </a:r>
            <a:r>
              <a:rPr sz="1000" spc="-10" dirty="0">
                <a:latin typeface="LM Sans 10"/>
                <a:cs typeface="LM Sans 10"/>
              </a:rPr>
              <a:t>unreliable, </a:t>
            </a:r>
            <a:r>
              <a:rPr sz="1000" spc="-5" dirty="0">
                <a:latin typeface="LM Sans 10"/>
                <a:cs typeface="LM Sans 10"/>
              </a:rPr>
              <a:t>connectionless, </a:t>
            </a:r>
            <a:r>
              <a:rPr sz="1000" spc="-10" dirty="0">
                <a:latin typeface="LM Sans 10"/>
                <a:cs typeface="LM Sans 10"/>
              </a:rPr>
              <a:t>unacknowledged  </a:t>
            </a:r>
            <a:r>
              <a:rPr sz="1000" spc="-5">
                <a:latin typeface="LM Sans 10"/>
                <a:cs typeface="LM Sans 10"/>
              </a:rPr>
              <a:t>service</a:t>
            </a:r>
            <a:r>
              <a:rPr sz="1000" spc="-5" smtClean="0">
                <a:latin typeface="LM Sans 10"/>
                <a:cs typeface="LM Sans 10"/>
              </a:rPr>
              <a:t>.</a:t>
            </a:r>
            <a:r>
              <a:rPr lang="en-IN" sz="1000" spc="-5" dirty="0" smtClean="0">
                <a:latin typeface="LM Sans 10"/>
                <a:cs typeface="LM Sans 10"/>
              </a:rPr>
              <a:t> [unreliable, unordered delivery]</a:t>
            </a:r>
            <a:endParaRPr sz="1000" dirty="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solidFill>
                  <a:srgbClr val="BF003F"/>
                </a:solidFill>
                <a:latin typeface="LM Sans 10"/>
                <a:cs typeface="LM Sans 10"/>
              </a:rPr>
              <a:t>Stream Control </a:t>
            </a:r>
            <a:r>
              <a:rPr sz="1000" spc="-15" dirty="0">
                <a:solidFill>
                  <a:srgbClr val="BF003F"/>
                </a:solidFill>
                <a:latin typeface="LM Sans 10"/>
                <a:cs typeface="LM Sans 10"/>
              </a:rPr>
              <a:t>Transmission </a:t>
            </a:r>
            <a:r>
              <a:rPr sz="1000" spc="-5" dirty="0">
                <a:solidFill>
                  <a:srgbClr val="BF003F"/>
                </a:solidFill>
                <a:latin typeface="LM Sans 10"/>
                <a:cs typeface="LM Sans 10"/>
              </a:rPr>
              <a:t>Protocol </a:t>
            </a:r>
            <a:r>
              <a:rPr sz="1000" spc="-10" dirty="0">
                <a:solidFill>
                  <a:srgbClr val="BF003F"/>
                </a:solidFill>
                <a:latin typeface="LM Sans 10"/>
                <a:cs typeface="LM Sans 10"/>
              </a:rPr>
              <a:t>(SCTP)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It combines the  </a:t>
            </a:r>
            <a:r>
              <a:rPr sz="1000" spc="-10" dirty="0">
                <a:latin typeface="LM Sans 10"/>
                <a:cs typeface="LM Sans 10"/>
              </a:rPr>
              <a:t>features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dirty="0">
                <a:latin typeface="LM Sans 10"/>
                <a:cs typeface="LM Sans 10"/>
              </a:rPr>
              <a:t>both </a:t>
            </a:r>
            <a:r>
              <a:rPr sz="1000" spc="-10" dirty="0">
                <a:latin typeface="LM Sans 10"/>
                <a:cs typeface="LM Sans 10"/>
              </a:rPr>
              <a:t>TCP and </a:t>
            </a:r>
            <a:r>
              <a:rPr sz="1000" spc="-30" dirty="0">
                <a:latin typeface="LM Sans 10"/>
                <a:cs typeface="LM Sans 10"/>
              </a:rPr>
              <a:t>UDP. </a:t>
            </a:r>
            <a:r>
              <a:rPr sz="1000" spc="-5" dirty="0">
                <a:latin typeface="LM Sans 10"/>
                <a:cs typeface="LM Sans 10"/>
              </a:rPr>
              <a:t>It is message </a:t>
            </a:r>
            <a:r>
              <a:rPr sz="1000" spc="-10" dirty="0">
                <a:latin typeface="LM Sans 10"/>
                <a:cs typeface="LM Sans 10"/>
              </a:rPr>
              <a:t>oriented </a:t>
            </a:r>
            <a:r>
              <a:rPr sz="1000" spc="-15" dirty="0">
                <a:latin typeface="LM Sans 10"/>
                <a:cs typeface="LM Sans 10"/>
              </a:rPr>
              <a:t>like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30" dirty="0">
                <a:latin typeface="LM Sans 10"/>
                <a:cs typeface="LM Sans 10"/>
              </a:rPr>
              <a:t>UDP,  </a:t>
            </a:r>
            <a:r>
              <a:rPr sz="1000" spc="-5" dirty="0">
                <a:latin typeface="LM Sans 10"/>
                <a:cs typeface="LM Sans 10"/>
              </a:rPr>
              <a:t>which </a:t>
            </a:r>
            <a:r>
              <a:rPr sz="1000" spc="-10" dirty="0">
                <a:latin typeface="LM Sans 10"/>
                <a:cs typeface="LM Sans 10"/>
              </a:rPr>
              <a:t>providing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reliable, </a:t>
            </a:r>
            <a:r>
              <a:rPr sz="1000" spc="-5" dirty="0">
                <a:latin typeface="LM Sans 10"/>
                <a:cs typeface="LM Sans 10"/>
              </a:rPr>
              <a:t>connection-oriented service </a:t>
            </a:r>
            <a:r>
              <a:rPr sz="1000" spc="-15" dirty="0">
                <a:latin typeface="LM Sans 10"/>
                <a:cs typeface="LM Sans 10"/>
              </a:rPr>
              <a:t>like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30" dirty="0">
                <a:latin typeface="LM Sans 10"/>
                <a:cs typeface="LM Sans 10"/>
              </a:rPr>
              <a:t>TCP.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3526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TCP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versus</a:t>
            </a:r>
            <a:r>
              <a:rPr sz="1400" spc="-6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UDP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1573" y="444491"/>
          <a:ext cx="3699508" cy="2722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1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1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689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TCP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UDP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689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Connection-oriented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protocol.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Connectionless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protocol.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2381">
                <a:tc>
                  <a:txBody>
                    <a:bodyPr/>
                    <a:lstStyle/>
                    <a:p>
                      <a:pPr marL="75565" marR="67945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Reads data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as streams of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bytes,  and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the message is transmitted  to segment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boundaries.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just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Messages contain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packets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379730" algn="just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that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were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sent one </a:t>
                      </a:r>
                      <a:r>
                        <a:rPr sz="1000" spc="-20" dirty="0">
                          <a:latin typeface="LM Sans 10"/>
                          <a:cs typeface="LM Sans 10"/>
                        </a:rPr>
                        <a:t>by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one.  It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also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checks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for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integrity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at the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arrival</a:t>
                      </a:r>
                      <a:r>
                        <a:rPr sz="10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time.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552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TCP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messages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make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their</a:t>
                      </a:r>
                      <a:r>
                        <a:rPr sz="1000" spc="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25" dirty="0">
                          <a:latin typeface="LM Sans 10"/>
                          <a:cs typeface="LM Sans 10"/>
                        </a:rPr>
                        <a:t>way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25019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across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the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internet from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one  computer to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another.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It is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not</a:t>
                      </a:r>
                      <a:r>
                        <a:rPr sz="1000" spc="-3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connection-based,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39433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so one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program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can send 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lots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of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packets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to</a:t>
                      </a:r>
                      <a:r>
                        <a:rPr sz="1000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another.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552">
                <a:tc>
                  <a:txBody>
                    <a:bodyPr/>
                    <a:lstStyle/>
                    <a:p>
                      <a:pPr marL="75565" marR="2095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TCP rearranges data packets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in the 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specific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 order.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UDP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protocol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has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no fixed</a:t>
                      </a:r>
                      <a:r>
                        <a:rPr sz="10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order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37020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LM Sans 10"/>
                          <a:cs typeface="LM Sans 10"/>
                        </a:rPr>
                        <a:t>because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all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packets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are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independent of each</a:t>
                      </a:r>
                      <a:r>
                        <a:rPr sz="1000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other.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The 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speed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for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TCP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is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slower.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59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UDP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faster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as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error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recovery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is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not attempted.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689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Header size is 20</a:t>
                      </a:r>
                      <a:r>
                        <a:rPr sz="10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bytes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Header size is 8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bytes.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9954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TCP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versus</a:t>
            </a:r>
            <a:r>
              <a:rPr sz="1400" spc="-6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UDP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7466" y="439687"/>
          <a:ext cx="3911600" cy="2862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2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89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689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TCP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UDP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2381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TCP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heavy-weight.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6858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TCP needs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three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packets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to set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up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a socket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connection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before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any user data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can </a:t>
                      </a:r>
                      <a:r>
                        <a:rPr sz="1000" spc="10" dirty="0">
                          <a:latin typeface="LM Sans 10"/>
                          <a:cs typeface="LM Sans 10"/>
                        </a:rPr>
                        <a:t>be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sent.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  <a:spcBef>
                          <a:spcPts val="455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UDP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is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lightweight.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43434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No tracking connections,  Ordering of messages,</a:t>
                      </a:r>
                      <a:r>
                        <a:rPr sz="1000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etc.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It 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does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error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checking</a:t>
                      </a:r>
                      <a:r>
                        <a:rPr sz="1000" spc="-4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and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also makes error</a:t>
                      </a:r>
                      <a:r>
                        <a:rPr sz="1000" spc="-5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recovery.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UDP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performs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error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checking,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but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it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discards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erroneous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packets.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6883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Acknowledgment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 segments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No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Acknowledgment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segments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Using handshake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 protocol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15" dirty="0">
                          <a:latin typeface="LM Sans 10"/>
                          <a:cs typeface="LM Sans 10"/>
                        </a:rPr>
                        <a:t>like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SYN, SYN-ACK,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20" dirty="0">
                          <a:latin typeface="LM Sans 10"/>
                          <a:cs typeface="LM Sans 10"/>
                        </a:rPr>
                        <a:t>ACK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No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handshake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(so connectionless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protocol)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0552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TCP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reliable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as it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guarantees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11239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delivery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of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data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to the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destination  router.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The delivery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of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data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to</a:t>
                      </a:r>
                      <a:r>
                        <a:rPr sz="1000" spc="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the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16446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destination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can’t </a:t>
                      </a:r>
                      <a:r>
                        <a:rPr sz="1000" spc="10" dirty="0">
                          <a:latin typeface="LM Sans 10"/>
                          <a:cs typeface="LM Sans 10"/>
                        </a:rPr>
                        <a:t>be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guaranteed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in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30" dirty="0">
                          <a:latin typeface="LM Sans 10"/>
                          <a:cs typeface="LM Sans 10"/>
                        </a:rPr>
                        <a:t>UDP.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2381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It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offers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extensive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error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checking</a:t>
                      </a:r>
                      <a:endParaRPr sz="1000">
                        <a:latin typeface="LM Sans 10"/>
                        <a:cs typeface="LM Sans 10"/>
                      </a:endParaRPr>
                    </a:p>
                    <a:p>
                      <a:pPr marL="75565" marR="13589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mechanisms 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because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it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provides 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flow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control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and acknowledgment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of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 data.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39624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10" dirty="0">
                          <a:latin typeface="LM Sans 10"/>
                          <a:cs typeface="LM Sans 10"/>
                        </a:rPr>
                        <a:t>UDP has just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a single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error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checking mechanism which  is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used 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for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checksums.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80" y="799439"/>
            <a:ext cx="3996133" cy="930936"/>
          </a:xfrm>
          <a:custGeom>
            <a:avLst/>
            <a:gdLst/>
            <a:ahLst/>
            <a:cxnLst/>
            <a:rect l="l" t="t" r="r" b="b"/>
            <a:pathLst>
              <a:path w="3989704" h="664210">
                <a:moveTo>
                  <a:pt x="3989667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3359"/>
                </a:lnTo>
                <a:lnTo>
                  <a:pt x="4013" y="633082"/>
                </a:lnTo>
                <a:lnTo>
                  <a:pt x="14922" y="649236"/>
                </a:lnTo>
                <a:lnTo>
                  <a:pt x="31076" y="660146"/>
                </a:lnTo>
                <a:lnTo>
                  <a:pt x="50812" y="664159"/>
                </a:lnTo>
                <a:lnTo>
                  <a:pt x="3938867" y="664159"/>
                </a:lnTo>
                <a:lnTo>
                  <a:pt x="3958590" y="660146"/>
                </a:lnTo>
                <a:lnTo>
                  <a:pt x="3974744" y="649236"/>
                </a:lnTo>
                <a:lnTo>
                  <a:pt x="3985653" y="633082"/>
                </a:lnTo>
                <a:lnTo>
                  <a:pt x="3989667" y="613359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442" y="853822"/>
            <a:ext cx="2815590" cy="47752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pc="15" dirty="0"/>
              <a:t>Data Communictions </a:t>
            </a:r>
            <a:r>
              <a:rPr spc="10" dirty="0"/>
              <a:t>and</a:t>
            </a:r>
            <a:r>
              <a:rPr spc="-55" dirty="0"/>
              <a:t> </a:t>
            </a:r>
            <a:r>
              <a:rPr dirty="0"/>
              <a:t>Networking</a:t>
            </a: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000" spc="-10" dirty="0">
                <a:solidFill>
                  <a:srgbClr val="FFF200"/>
                </a:solidFill>
                <a:latin typeface="LM Sans 10"/>
                <a:cs typeface="LM Sans 10"/>
              </a:rPr>
              <a:t>Congestion Control and Quality </a:t>
            </a:r>
            <a:r>
              <a:rPr sz="1000" spc="-5" dirty="0">
                <a:solidFill>
                  <a:srgbClr val="FFF200"/>
                </a:solidFill>
                <a:latin typeface="LM Sans 10"/>
                <a:cs typeface="LM Sans 10"/>
              </a:rPr>
              <a:t>of</a:t>
            </a:r>
            <a:r>
              <a:rPr sz="1000" spc="30" dirty="0">
                <a:solidFill>
                  <a:srgbClr val="FFF2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F200"/>
                </a:solidFill>
                <a:latin typeface="LM Sans 10"/>
                <a:cs typeface="LM Sans 10"/>
              </a:rPr>
              <a:t>Service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670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Congestion Control and</a:t>
            </a:r>
            <a:r>
              <a:rPr spc="-55" dirty="0"/>
              <a:t> </a:t>
            </a:r>
            <a:r>
              <a:rPr spc="20" dirty="0"/>
              <a:t>QoS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9919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32067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72163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2108898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2284069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354" y="538166"/>
            <a:ext cx="3500754" cy="1853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8425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Congestion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control</a:t>
            </a:r>
            <a:r>
              <a:rPr lang="en-US" sz="1000" spc="-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and</a:t>
            </a:r>
            <a:r>
              <a:rPr lang="en-US" sz="1000" spc="-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Quality of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Service</a:t>
            </a:r>
            <a:r>
              <a:rPr sz="1000" spc="-10" dirty="0">
                <a:latin typeface="LM Sans 10"/>
                <a:cs typeface="LM Sans 10"/>
              </a:rPr>
              <a:t>(QoS)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10" dirty="0">
                <a:latin typeface="LM Sans 10"/>
                <a:cs typeface="LM Sans 10"/>
              </a:rPr>
              <a:t>issues </a:t>
            </a:r>
            <a:r>
              <a:rPr sz="1000" spc="-5" dirty="0">
                <a:latin typeface="LM Sans 10"/>
                <a:cs typeface="LM Sans 10"/>
              </a:rPr>
              <a:t>so  closely </a:t>
            </a:r>
            <a:r>
              <a:rPr sz="1000" dirty="0">
                <a:latin typeface="LM Sans 10"/>
                <a:cs typeface="LM Sans 10"/>
              </a:rPr>
              <a:t>bound </a:t>
            </a:r>
            <a:r>
              <a:rPr sz="1000" spc="-5" dirty="0">
                <a:latin typeface="LM Sans 10"/>
                <a:cs typeface="LM Sans 10"/>
              </a:rPr>
              <a:t>together that </a:t>
            </a:r>
            <a:r>
              <a:rPr sz="1000" spc="-10" dirty="0">
                <a:latin typeface="LM Sans 10"/>
                <a:cs typeface="LM Sans 10"/>
              </a:rPr>
              <a:t>improving </a:t>
            </a:r>
            <a:r>
              <a:rPr sz="1000" spc="-5" dirty="0">
                <a:latin typeface="LM Sans 10"/>
                <a:cs typeface="LM Sans 10"/>
              </a:rPr>
              <a:t>one means </a:t>
            </a:r>
            <a:r>
              <a:rPr sz="1000" spc="-10" dirty="0">
                <a:latin typeface="LM Sans 10"/>
                <a:cs typeface="LM Sans 10"/>
              </a:rPr>
              <a:t>improving </a:t>
            </a:r>
            <a:r>
              <a:rPr sz="1000" spc="-5" dirty="0">
                <a:latin typeface="LM Sans 10"/>
                <a:cs typeface="LM Sans 10"/>
              </a:rPr>
              <a:t>the  other </a:t>
            </a:r>
            <a:r>
              <a:rPr sz="1000" spc="-10" dirty="0">
                <a:latin typeface="LM Sans 10"/>
                <a:cs typeface="LM Sans 10"/>
              </a:rPr>
              <a:t>and ignoring </a:t>
            </a:r>
            <a:r>
              <a:rPr sz="1000" spc="-5" dirty="0">
                <a:latin typeface="LM Sans 10"/>
                <a:cs typeface="LM Sans 10"/>
              </a:rPr>
              <a:t>one </a:t>
            </a:r>
            <a:r>
              <a:rPr sz="1000" spc="-10" dirty="0">
                <a:latin typeface="LM Sans 10"/>
                <a:cs typeface="LM Sans 10"/>
              </a:rPr>
              <a:t>usually </a:t>
            </a:r>
            <a:r>
              <a:rPr sz="1000" spc="-5" dirty="0">
                <a:latin typeface="LM Sans 10"/>
                <a:cs typeface="LM Sans 10"/>
              </a:rPr>
              <a:t>means </a:t>
            </a:r>
            <a:r>
              <a:rPr sz="1000" spc="-10" dirty="0">
                <a:latin typeface="LM Sans 10"/>
                <a:cs typeface="LM Sans 10"/>
              </a:rPr>
              <a:t>ignoring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other.</a:t>
            </a:r>
            <a:endParaRPr sz="1000" dirty="0">
              <a:latin typeface="LM Sans 10"/>
              <a:cs typeface="LM Sans 10"/>
            </a:endParaRPr>
          </a:p>
          <a:p>
            <a:pPr marL="12700" marR="92075" algn="just">
              <a:lnSpc>
                <a:spcPct val="100000"/>
              </a:lnSpc>
              <a:spcBef>
                <a:spcPts val="850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techniques </a:t>
            </a:r>
            <a:r>
              <a:rPr sz="1000" spc="-10" dirty="0">
                <a:latin typeface="LM Sans 10"/>
                <a:cs typeface="LM Sans 10"/>
              </a:rPr>
              <a:t>to</a:t>
            </a:r>
            <a:r>
              <a:rPr lang="en-US" sz="1000" spc="-10" dirty="0"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prevent</a:t>
            </a:r>
            <a:r>
              <a:rPr lang="en-US"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or</a:t>
            </a:r>
            <a:r>
              <a:rPr lang="en-US" sz="1000" spc="-10" dirty="0"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eliminate</a:t>
            </a:r>
            <a:r>
              <a:rPr lang="en-US"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congestion also improve </a:t>
            </a:r>
            <a:r>
              <a:rPr sz="1000" spc="-5" dirty="0">
                <a:latin typeface="LM Sans 10"/>
                <a:cs typeface="LM Sans 10"/>
              </a:rPr>
              <a:t>the  QoS in a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network.</a:t>
            </a:r>
            <a:endParaRPr sz="1000" dirty="0">
              <a:latin typeface="LM Sans 10"/>
              <a:cs typeface="LM Sans 10"/>
            </a:endParaRPr>
          </a:p>
          <a:p>
            <a:pPr marL="12700" marR="5080" algn="just">
              <a:lnSpc>
                <a:spcPts val="1100"/>
              </a:lnSpc>
              <a:spcBef>
                <a:spcPts val="880"/>
              </a:spcBef>
            </a:pPr>
            <a:r>
              <a:rPr lang="en-IN" sz="1000" spc="-5" dirty="0" smtClean="0">
                <a:solidFill>
                  <a:srgbClr val="FF0000"/>
                </a:solidFill>
                <a:latin typeface="LM Sans 10"/>
                <a:cs typeface="LM Sans 10"/>
              </a:rPr>
              <a:t>Goals of </a:t>
            </a:r>
            <a:r>
              <a:rPr sz="1000" spc="-5" smtClean="0">
                <a:solidFill>
                  <a:srgbClr val="FF0000"/>
                </a:solidFill>
                <a:latin typeface="LM Sans 10"/>
                <a:cs typeface="LM Sans 10"/>
              </a:rPr>
              <a:t>Data </a:t>
            </a:r>
            <a:r>
              <a:rPr sz="1000" spc="-25" dirty="0">
                <a:solidFill>
                  <a:srgbClr val="FF0000"/>
                </a:solidFill>
                <a:latin typeface="LM Sans 10"/>
                <a:cs typeface="LM Sans 10"/>
              </a:rPr>
              <a:t>Traffic</a:t>
            </a:r>
            <a:r>
              <a:rPr sz="1000" spc="-25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is the </a:t>
            </a:r>
            <a:r>
              <a:rPr sz="1000" spc="-10" dirty="0">
                <a:latin typeface="LM Sans 10"/>
                <a:cs typeface="LM Sans 10"/>
              </a:rPr>
              <a:t>amount </a:t>
            </a:r>
            <a:r>
              <a:rPr sz="1000" spc="-5" dirty="0">
                <a:latin typeface="LM Sans 10"/>
                <a:cs typeface="LM Sans 10"/>
              </a:rPr>
              <a:t>of data moving </a:t>
            </a:r>
            <a:r>
              <a:rPr sz="1000" spc="-10" dirty="0">
                <a:latin typeface="LM Sans 10"/>
                <a:cs typeface="LM Sans 10"/>
              </a:rPr>
              <a:t>across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5" dirty="0">
                <a:latin typeface="LM Sans 10"/>
                <a:cs typeface="LM Sans 10"/>
              </a:rPr>
              <a:t>at a  given </a:t>
            </a:r>
            <a:r>
              <a:rPr sz="1000" dirty="0">
                <a:latin typeface="LM Sans 10"/>
                <a:cs typeface="LM Sans 10"/>
              </a:rPr>
              <a:t>point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time.</a:t>
            </a:r>
            <a:endParaRPr sz="1000" dirty="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735"/>
              </a:spcBef>
            </a:pPr>
            <a:r>
              <a:rPr sz="900" spc="-5" dirty="0">
                <a:latin typeface="LM Sans 9"/>
                <a:cs typeface="LM Sans 9"/>
              </a:rPr>
              <a:t>In </a:t>
            </a:r>
            <a:r>
              <a:rPr sz="900" spc="-10" dirty="0">
                <a:latin typeface="LM Sans 9"/>
                <a:cs typeface="LM Sans 9"/>
              </a:rPr>
              <a:t>Congestion Control </a:t>
            </a:r>
            <a:r>
              <a:rPr sz="900" spc="-5" dirty="0">
                <a:latin typeface="LM Sans 9"/>
                <a:cs typeface="LM Sans 9"/>
              </a:rPr>
              <a:t>- </a:t>
            </a:r>
            <a:r>
              <a:rPr sz="900" spc="-15" dirty="0">
                <a:latin typeface="LM Sans 9"/>
                <a:cs typeface="LM Sans 9"/>
              </a:rPr>
              <a:t>Avoid </a:t>
            </a:r>
            <a:r>
              <a:rPr sz="900" spc="-20" dirty="0">
                <a:latin typeface="LM Sans 9"/>
                <a:cs typeface="LM Sans 9"/>
              </a:rPr>
              <a:t>Traffic</a:t>
            </a:r>
            <a:r>
              <a:rPr sz="900" spc="2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Congestion</a:t>
            </a:r>
            <a:endParaRPr sz="900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300"/>
              </a:spcBef>
            </a:pPr>
            <a:r>
              <a:rPr sz="900" spc="-5" dirty="0">
                <a:latin typeface="LM Sans 9"/>
                <a:cs typeface="LM Sans 9"/>
              </a:rPr>
              <a:t>In QoS : </a:t>
            </a:r>
            <a:r>
              <a:rPr sz="900" spc="-10" dirty="0">
                <a:latin typeface="LM Sans 9"/>
                <a:cs typeface="LM Sans 9"/>
              </a:rPr>
              <a:t>creates </a:t>
            </a:r>
            <a:r>
              <a:rPr sz="900" spc="-5" dirty="0">
                <a:latin typeface="LM Sans 9"/>
                <a:cs typeface="LM Sans 9"/>
              </a:rPr>
              <a:t>an </a:t>
            </a:r>
            <a:r>
              <a:rPr sz="900" spc="-10" dirty="0">
                <a:latin typeface="LM Sans 9"/>
                <a:cs typeface="LM Sans 9"/>
              </a:rPr>
              <a:t>appropriate environment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the</a:t>
            </a:r>
            <a:r>
              <a:rPr sz="900" spc="5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traffic.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2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Trafic</a:t>
            </a:r>
            <a:r>
              <a:rPr spc="-50" dirty="0"/>
              <a:t> </a:t>
            </a:r>
            <a:r>
              <a:rPr spc="5" dirty="0"/>
              <a:t>Profiles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238" y="714273"/>
            <a:ext cx="1320800" cy="565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363" y="1384795"/>
            <a:ext cx="1339850" cy="565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763" y="2093417"/>
            <a:ext cx="13208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9271" y="796290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59443" y="731857"/>
            <a:ext cx="1405890" cy="17437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Constant-bit-rate</a:t>
            </a:r>
            <a:r>
              <a:rPr sz="900" spc="-10" dirty="0">
                <a:latin typeface="LM Sans 9"/>
                <a:cs typeface="LM Sans 9"/>
              </a:rPr>
              <a:t>(CBR), </a:t>
            </a:r>
            <a:r>
              <a:rPr sz="900" spc="-20" dirty="0">
                <a:latin typeface="LM Sans 9"/>
                <a:cs typeface="LM Sans 9"/>
              </a:rPr>
              <a:t>or 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fixed-rate </a:t>
            </a:r>
            <a:r>
              <a:rPr sz="900" spc="-5" dirty="0">
                <a:latin typeface="LM Sans 9"/>
                <a:cs typeface="LM Sans 9"/>
              </a:rPr>
              <a:t>- Data rate that  doesn’t</a:t>
            </a:r>
            <a:r>
              <a:rPr sz="900" spc="-10" dirty="0">
                <a:latin typeface="LM Sans 9"/>
                <a:cs typeface="LM Sans 9"/>
              </a:rPr>
              <a:t> change.</a:t>
            </a:r>
            <a:endParaRPr sz="900">
              <a:latin typeface="LM Sans 9"/>
              <a:cs typeface="LM Sans 9"/>
            </a:endParaRPr>
          </a:p>
          <a:p>
            <a:pPr marL="12700" marR="83820">
              <a:lnSpc>
                <a:spcPct val="101499"/>
              </a:lnSpc>
              <a:spcBef>
                <a:spcPts val="640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Variable-bit-rate</a:t>
            </a:r>
            <a:r>
              <a:rPr sz="900" spc="-10" dirty="0">
                <a:latin typeface="LM Sans 9"/>
                <a:cs typeface="LM Sans 9"/>
              </a:rPr>
              <a:t>(VBR) </a:t>
            </a:r>
            <a:r>
              <a:rPr sz="900" spc="-5" dirty="0">
                <a:latin typeface="LM Sans 9"/>
                <a:cs typeface="LM Sans 9"/>
              </a:rPr>
              <a:t>-  the rate of the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15" dirty="0">
                <a:latin typeface="LM Sans 9"/>
                <a:cs typeface="LM Sans 9"/>
              </a:rPr>
              <a:t>flow  </a:t>
            </a:r>
            <a:r>
              <a:rPr sz="900" spc="-10" dirty="0">
                <a:latin typeface="LM Sans 9"/>
                <a:cs typeface="LM Sans 9"/>
              </a:rPr>
              <a:t>changes </a:t>
            </a:r>
            <a:r>
              <a:rPr sz="900" spc="-5" dirty="0">
                <a:latin typeface="LM Sans 9"/>
                <a:cs typeface="LM Sans 9"/>
              </a:rPr>
              <a:t>in time, with the  </a:t>
            </a:r>
            <a:r>
              <a:rPr sz="900" spc="-10" dirty="0">
                <a:latin typeface="LM Sans 9"/>
                <a:cs typeface="LM Sans 9"/>
              </a:rPr>
              <a:t>changes </a:t>
            </a:r>
            <a:r>
              <a:rPr sz="900" dirty="0">
                <a:latin typeface="LM Sans 9"/>
                <a:cs typeface="LM Sans 9"/>
              </a:rPr>
              <a:t>smooth </a:t>
            </a:r>
            <a:r>
              <a:rPr sz="900" spc="-5" dirty="0">
                <a:latin typeface="LM Sans 9"/>
                <a:cs typeface="LM Sans 9"/>
              </a:rPr>
              <a:t>instead </a:t>
            </a:r>
            <a:r>
              <a:rPr sz="900" spc="-10" dirty="0">
                <a:latin typeface="LM Sans 9"/>
                <a:cs typeface="LM Sans 9"/>
              </a:rPr>
              <a:t>of  </a:t>
            </a:r>
            <a:r>
              <a:rPr sz="900" spc="-5" dirty="0">
                <a:latin typeface="LM Sans 9"/>
                <a:cs typeface="LM Sans 9"/>
              </a:rPr>
              <a:t>sudden </a:t>
            </a:r>
            <a:r>
              <a:rPr sz="900" spc="-10" dirty="0">
                <a:latin typeface="LM Sans 9"/>
                <a:cs typeface="LM Sans 9"/>
              </a:rPr>
              <a:t>and</a:t>
            </a:r>
            <a:r>
              <a:rPr sz="900" spc="-1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sharp.</a:t>
            </a:r>
            <a:endParaRPr sz="900">
              <a:latin typeface="LM Sans 9"/>
              <a:cs typeface="LM Sans 9"/>
            </a:endParaRPr>
          </a:p>
          <a:p>
            <a:pPr marL="12700" marR="73660" algn="just">
              <a:lnSpc>
                <a:spcPct val="110700"/>
              </a:lnSpc>
              <a:spcBef>
                <a:spcPts val="550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Bursty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Data rate</a:t>
            </a:r>
            <a:r>
              <a:rPr sz="900" spc="-5" dirty="0">
                <a:latin typeface="LM Sans 9"/>
                <a:cs typeface="LM Sans 9"/>
              </a:rPr>
              <a:t>- the </a:t>
            </a:r>
            <a:r>
              <a:rPr sz="900" spc="-10" dirty="0">
                <a:latin typeface="LM Sans 9"/>
                <a:cs typeface="LM Sans 9"/>
              </a:rPr>
              <a:t>data  </a:t>
            </a:r>
            <a:r>
              <a:rPr sz="900" spc="-5" dirty="0">
                <a:latin typeface="LM Sans 9"/>
                <a:cs typeface="LM Sans 9"/>
              </a:rPr>
              <a:t>rate </a:t>
            </a:r>
            <a:r>
              <a:rPr sz="900" spc="-10" dirty="0">
                <a:latin typeface="LM Sans 9"/>
                <a:cs typeface="LM Sans 9"/>
              </a:rPr>
              <a:t>changes </a:t>
            </a:r>
            <a:r>
              <a:rPr sz="900" spc="-5" dirty="0">
                <a:latin typeface="LM Sans 9"/>
                <a:cs typeface="LM Sans 9"/>
              </a:rPr>
              <a:t>suddenly in a  </a:t>
            </a:r>
            <a:r>
              <a:rPr sz="900" spc="-10" dirty="0">
                <a:latin typeface="LM Sans 9"/>
                <a:cs typeface="LM Sans 9"/>
              </a:rPr>
              <a:t>very short </a:t>
            </a:r>
            <a:r>
              <a:rPr sz="900" spc="-5" dirty="0">
                <a:latin typeface="LM Sans 9"/>
                <a:cs typeface="LM Sans 9"/>
              </a:rPr>
              <a:t>time.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9271" y="1294980"/>
            <a:ext cx="59613" cy="59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9271" y="2073884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11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Traffic </a:t>
            </a:r>
            <a:r>
              <a:rPr spc="10" dirty="0"/>
              <a:t>Descriptors</a:t>
            </a:r>
            <a:r>
              <a:rPr spc="-30" dirty="0"/>
              <a:t> </a:t>
            </a:r>
            <a:r>
              <a:rPr spc="10" dirty="0"/>
              <a:t>-I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07814"/>
            <a:ext cx="3531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LM Sans 10"/>
                <a:cs typeface="LM Sans 10"/>
              </a:rPr>
              <a:t>Traffic </a:t>
            </a:r>
            <a:r>
              <a:rPr sz="1000" spc="-10" dirty="0">
                <a:latin typeface="LM Sans 10"/>
                <a:cs typeface="LM Sans 10"/>
              </a:rPr>
              <a:t>descriptors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qualitative </a:t>
            </a:r>
            <a:r>
              <a:rPr sz="1000" spc="-5" dirty="0">
                <a:latin typeface="LM Sans 10"/>
                <a:cs typeface="LM Sans 10"/>
              </a:rPr>
              <a:t>values that </a:t>
            </a:r>
            <a:r>
              <a:rPr sz="1000" spc="-10" dirty="0">
                <a:latin typeface="LM Sans 10"/>
                <a:cs typeface="LM Sans 10"/>
              </a:rPr>
              <a:t>represent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data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flow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0196" y="866952"/>
            <a:ext cx="2555875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214772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354" y="2070651"/>
            <a:ext cx="349186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Average Rate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is the number of </a:t>
            </a:r>
            <a:r>
              <a:rPr sz="1000" spc="-10" dirty="0">
                <a:latin typeface="LM Sans 10"/>
                <a:cs typeface="LM Sans 10"/>
              </a:rPr>
              <a:t>bits </a:t>
            </a:r>
            <a:r>
              <a:rPr sz="1000" spc="-5" dirty="0">
                <a:latin typeface="LM Sans 10"/>
                <a:cs typeface="LM Sans 10"/>
              </a:rPr>
              <a:t>sent </a:t>
            </a:r>
            <a:r>
              <a:rPr sz="1000" spc="-10" dirty="0">
                <a:latin typeface="LM Sans 10"/>
                <a:cs typeface="LM Sans 10"/>
              </a:rPr>
              <a:t>during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5" dirty="0">
                <a:latin typeface="LM Sans 10"/>
                <a:cs typeface="LM Sans 10"/>
              </a:rPr>
              <a:t>period </a:t>
            </a:r>
            <a:r>
              <a:rPr sz="1000" spc="-5" dirty="0">
                <a:latin typeface="LM Sans 10"/>
                <a:cs typeface="LM Sans 10"/>
              </a:rPr>
              <a:t>of time,  </a:t>
            </a:r>
            <a:r>
              <a:rPr sz="1000" spc="-10" dirty="0">
                <a:latin typeface="LM Sans 10"/>
                <a:cs typeface="LM Sans 10"/>
              </a:rPr>
              <a:t>divided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the number of seconds in that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period.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indicates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i="1" spc="-10" dirty="0">
                <a:latin typeface="LM Sans 10"/>
                <a:cs typeface="LM Sans 10"/>
              </a:rPr>
              <a:t>average bandwidth </a:t>
            </a:r>
            <a:r>
              <a:rPr sz="1000" spc="-10" dirty="0">
                <a:latin typeface="LM Sans 10"/>
                <a:cs typeface="LM Sans 10"/>
              </a:rPr>
              <a:t>needed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8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traffic.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3936" y="2713626"/>
            <a:ext cx="2295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Average</a:t>
            </a:r>
            <a:r>
              <a:rPr sz="1000" spc="-5" dirty="0">
                <a:latin typeface="LM Sans 10"/>
                <a:cs typeface="LM Sans 10"/>
              </a:rPr>
              <a:t>_</a:t>
            </a:r>
            <a:r>
              <a:rPr sz="1000" i="1" spc="-5" dirty="0">
                <a:latin typeface="LM Sans 10"/>
                <a:cs typeface="LM Sans 10"/>
              </a:rPr>
              <a:t>Data</a:t>
            </a:r>
            <a:r>
              <a:rPr sz="1000" spc="-5" dirty="0">
                <a:latin typeface="LM Sans 10"/>
                <a:cs typeface="LM Sans 10"/>
              </a:rPr>
              <a:t>_</a:t>
            </a:r>
            <a:r>
              <a:rPr sz="1000" i="1" spc="-5" dirty="0">
                <a:latin typeface="LM Sans 10"/>
                <a:cs typeface="LM Sans 10"/>
              </a:rPr>
              <a:t>Rate 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500" i="1" u="sng" baseline="36111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Amount</a:t>
            </a:r>
            <a:r>
              <a:rPr sz="1500" u="sng" baseline="36111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_</a:t>
            </a:r>
            <a:r>
              <a:rPr sz="1500" i="1" u="sng" baseline="36111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of</a:t>
            </a:r>
            <a:r>
              <a:rPr sz="1500" i="1" u="sng" spc="-75" baseline="36111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500" u="sng" spc="-7" baseline="36111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_</a:t>
            </a:r>
            <a:r>
              <a:rPr sz="1500" i="1" u="sng" spc="-7" baseline="36111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Data</a:t>
            </a:r>
            <a:endParaRPr sz="1500" baseline="36111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4208" y="2800418"/>
            <a:ext cx="298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latin typeface="LM Sans 10"/>
                <a:cs typeface="LM Sans 10"/>
              </a:rPr>
              <a:t>Time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004117"/>
            <a:ext cx="466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930"/>
              </a:spcBef>
            </a:pPr>
            <a:r>
              <a:rPr lang="en-US" sz="900" spc="-5" dirty="0" smtClean="0">
                <a:solidFill>
                  <a:srgbClr val="FF0000"/>
                </a:solidFill>
                <a:latin typeface="LM Sans 10"/>
                <a:cs typeface="LM Sans 10"/>
              </a:rPr>
              <a:t>Maximum </a:t>
            </a:r>
            <a:r>
              <a:rPr lang="en-US" sz="9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Burst Rate</a:t>
            </a:r>
            <a:r>
              <a:rPr lang="en-US" sz="900" spc="-10" dirty="0" smtClean="0">
                <a:latin typeface="LM Sans 10"/>
                <a:cs typeface="LM Sans 10"/>
              </a:rPr>
              <a:t>: refers </a:t>
            </a:r>
            <a:r>
              <a:rPr lang="en-US" sz="900" spc="-5" dirty="0" smtClean="0">
                <a:latin typeface="LM Sans 10"/>
                <a:cs typeface="LM Sans 10"/>
              </a:rPr>
              <a:t>to the maximum </a:t>
            </a:r>
            <a:r>
              <a:rPr lang="en-US" sz="900" spc="-10" dirty="0" smtClean="0">
                <a:latin typeface="LM Sans 10"/>
                <a:cs typeface="LM Sans 10"/>
              </a:rPr>
              <a:t>length </a:t>
            </a:r>
            <a:r>
              <a:rPr lang="en-US" sz="900" spc="-5" dirty="0" smtClean="0">
                <a:latin typeface="LM Sans 10"/>
                <a:cs typeface="LM Sans 10"/>
              </a:rPr>
              <a:t>of time the  </a:t>
            </a:r>
            <a:r>
              <a:rPr lang="en-US" sz="900" spc="-10" dirty="0" smtClean="0">
                <a:latin typeface="LM Sans 10"/>
                <a:cs typeface="LM Sans 10"/>
              </a:rPr>
              <a:t>traffic </a:t>
            </a:r>
            <a:r>
              <a:rPr lang="en-US" sz="900" spc="-5" dirty="0" smtClean="0">
                <a:latin typeface="LM Sans 10"/>
                <a:cs typeface="LM Sans 10"/>
              </a:rPr>
              <a:t>is generated at the </a:t>
            </a:r>
            <a:r>
              <a:rPr lang="en-US" sz="900" dirty="0" smtClean="0">
                <a:latin typeface="LM Sans 10"/>
                <a:cs typeface="LM Sans 10"/>
              </a:rPr>
              <a:t>peak </a:t>
            </a:r>
            <a:r>
              <a:rPr lang="en-US" sz="900" spc="-10" dirty="0" smtClean="0">
                <a:latin typeface="LM Sans 10"/>
                <a:cs typeface="LM Sans 10"/>
              </a:rPr>
              <a:t>rate.</a:t>
            </a:r>
            <a:endParaRPr lang="en-US" sz="9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526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Traffic </a:t>
            </a:r>
            <a:r>
              <a:rPr spc="10" dirty="0"/>
              <a:t>Descriptors</a:t>
            </a:r>
            <a:r>
              <a:rPr spc="-25" dirty="0"/>
              <a:t> </a:t>
            </a:r>
            <a:r>
              <a:rPr spc="20" dirty="0"/>
              <a:t>-II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95064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221206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643595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2155456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2321407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487358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0354" y="873561"/>
            <a:ext cx="3468370" cy="169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Peak Rate</a:t>
            </a:r>
            <a:r>
              <a:rPr sz="1000" spc="-10" dirty="0">
                <a:latin typeface="LM Sans 10"/>
                <a:cs typeface="LM Sans 10"/>
              </a:rPr>
              <a:t>: defines </a:t>
            </a:r>
            <a:r>
              <a:rPr sz="1000" spc="-5" dirty="0">
                <a:latin typeface="LM Sans 10"/>
                <a:cs typeface="LM Sans 10"/>
              </a:rPr>
              <a:t>the maximum </a:t>
            </a:r>
            <a:r>
              <a:rPr sz="1000" spc="-10" dirty="0">
                <a:latin typeface="LM Sans 10"/>
                <a:cs typeface="LM Sans 10"/>
              </a:rPr>
              <a:t>data rate </a:t>
            </a:r>
            <a:r>
              <a:rPr sz="1000" spc="-5" dirty="0">
                <a:latin typeface="LM Sans 10"/>
                <a:cs typeface="LM Sans 10"/>
              </a:rPr>
              <a:t>of the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traffic.</a:t>
            </a:r>
            <a:endParaRPr sz="1000">
              <a:latin typeface="LM Sans 10"/>
              <a:cs typeface="LM Sans 10"/>
            </a:endParaRPr>
          </a:p>
          <a:p>
            <a:pPr marL="12700" marR="12065">
              <a:lnSpc>
                <a:spcPct val="100000"/>
              </a:lnSpc>
              <a:spcBef>
                <a:spcPts val="93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Maximum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Burst Rate</a:t>
            </a:r>
            <a:r>
              <a:rPr sz="1000" spc="-10" dirty="0">
                <a:latin typeface="LM Sans 10"/>
                <a:cs typeface="LM Sans 10"/>
              </a:rPr>
              <a:t>: refers </a:t>
            </a:r>
            <a:r>
              <a:rPr sz="1000" spc="-5" dirty="0">
                <a:latin typeface="LM Sans 10"/>
                <a:cs typeface="LM Sans 10"/>
              </a:rPr>
              <a:t>to the maximum </a:t>
            </a:r>
            <a:r>
              <a:rPr sz="1000" spc="-10" dirty="0">
                <a:latin typeface="LM Sans 10"/>
                <a:cs typeface="LM Sans 10"/>
              </a:rPr>
              <a:t>length </a:t>
            </a:r>
            <a:r>
              <a:rPr sz="1000" spc="-5" dirty="0">
                <a:latin typeface="LM Sans 10"/>
                <a:cs typeface="LM Sans 10"/>
              </a:rPr>
              <a:t>of time the  </a:t>
            </a:r>
            <a:r>
              <a:rPr sz="1000" spc="-10" dirty="0">
                <a:latin typeface="LM Sans 10"/>
                <a:cs typeface="LM Sans 10"/>
              </a:rPr>
              <a:t>traffic </a:t>
            </a:r>
            <a:r>
              <a:rPr sz="1000" spc="-5" dirty="0">
                <a:latin typeface="LM Sans 10"/>
                <a:cs typeface="LM Sans 10"/>
              </a:rPr>
              <a:t>is generated at the </a:t>
            </a:r>
            <a:r>
              <a:rPr sz="1000" dirty="0">
                <a:latin typeface="LM Sans 10"/>
                <a:cs typeface="LM Sans 10"/>
              </a:rPr>
              <a:t>peak </a:t>
            </a:r>
            <a:r>
              <a:rPr sz="1000" spc="-10" dirty="0">
                <a:latin typeface="LM Sans 10"/>
                <a:cs typeface="LM Sans 10"/>
              </a:rPr>
              <a:t>rate.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92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Effective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Bandwidth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is the </a:t>
            </a:r>
            <a:r>
              <a:rPr sz="1000" spc="-10" dirty="0">
                <a:latin typeface="LM Sans 10"/>
                <a:cs typeface="LM Sans 10"/>
              </a:rPr>
              <a:t>bandwidth </a:t>
            </a:r>
            <a:r>
              <a:rPr sz="1000" spc="-5" dirty="0">
                <a:latin typeface="LM Sans 10"/>
                <a:cs typeface="LM Sans 10"/>
              </a:rPr>
              <a:t>that the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10" dirty="0">
                <a:latin typeface="LM Sans 10"/>
                <a:cs typeface="LM Sans 10"/>
              </a:rPr>
              <a:t>needs </a:t>
            </a:r>
            <a:r>
              <a:rPr sz="1000" spc="-5" dirty="0">
                <a:latin typeface="LM Sans 10"/>
                <a:cs typeface="LM Sans 10"/>
              </a:rPr>
              <a:t>to  allocate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5" dirty="0">
                <a:latin typeface="LM Sans 10"/>
                <a:cs typeface="LM Sans 10"/>
              </a:rPr>
              <a:t>flow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traffic.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It is a </a:t>
            </a:r>
            <a:r>
              <a:rPr sz="1000" spc="-10" dirty="0">
                <a:latin typeface="LM Sans 10"/>
                <a:cs typeface="LM Sans 10"/>
              </a:rPr>
              <a:t>function </a:t>
            </a:r>
            <a:r>
              <a:rPr sz="1000" spc="-5" dirty="0">
                <a:latin typeface="LM Sans 10"/>
                <a:cs typeface="LM Sans 10"/>
              </a:rPr>
              <a:t>of three values:</a:t>
            </a:r>
            <a:endParaRPr sz="1000">
              <a:latin typeface="LM Sans 10"/>
              <a:cs typeface="LM Sans 10"/>
            </a:endParaRPr>
          </a:p>
          <a:p>
            <a:pPr marL="265430" marR="2172970">
              <a:lnSpc>
                <a:spcPct val="121000"/>
              </a:lnSpc>
              <a:spcBef>
                <a:spcPts val="40"/>
              </a:spcBef>
            </a:pPr>
            <a:r>
              <a:rPr sz="900" spc="-10" dirty="0">
                <a:latin typeface="LM Sans 9"/>
                <a:cs typeface="LM Sans 9"/>
              </a:rPr>
              <a:t>Average data </a:t>
            </a:r>
            <a:r>
              <a:rPr sz="900" spc="-5" dirty="0">
                <a:latin typeface="LM Sans 9"/>
                <a:cs typeface="LM Sans 9"/>
              </a:rPr>
              <a:t>rate  </a:t>
            </a:r>
            <a:r>
              <a:rPr sz="900" spc="-15" dirty="0">
                <a:latin typeface="LM Sans 9"/>
                <a:cs typeface="LM Sans 9"/>
              </a:rPr>
              <a:t>Peak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rate, </a:t>
            </a:r>
            <a:r>
              <a:rPr sz="900" spc="-10" dirty="0">
                <a:latin typeface="LM Sans 9"/>
                <a:cs typeface="LM Sans 9"/>
              </a:rPr>
              <a:t>and  </a:t>
            </a:r>
            <a:r>
              <a:rPr sz="900" spc="-5" dirty="0">
                <a:latin typeface="LM Sans 9"/>
                <a:cs typeface="LM Sans 9"/>
              </a:rPr>
              <a:t>Maximum </a:t>
            </a:r>
            <a:r>
              <a:rPr sz="900" spc="-10" dirty="0">
                <a:latin typeface="LM Sans 9"/>
                <a:cs typeface="LM Sans 9"/>
              </a:rPr>
              <a:t>burst</a:t>
            </a:r>
            <a:r>
              <a:rPr sz="900" spc="-4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size.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63837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Congestion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96024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30187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09193" y="1489887"/>
            <a:ext cx="3989704" cy="541655"/>
            <a:chOff x="309193" y="1489887"/>
            <a:chExt cx="3989704" cy="541655"/>
          </a:xfrm>
        </p:grpSpPr>
        <p:sp>
          <p:nvSpPr>
            <p:cNvPr id="7" name="object 7"/>
            <p:cNvSpPr/>
            <p:nvPr/>
          </p:nvSpPr>
          <p:spPr>
            <a:xfrm>
              <a:off x="309193" y="1489887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4" y="1653108"/>
              <a:ext cx="3989653" cy="506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697381"/>
              <a:ext cx="3989704" cy="334645"/>
            </a:xfrm>
            <a:custGeom>
              <a:avLst/>
              <a:gdLst/>
              <a:ahLst/>
              <a:cxnLst/>
              <a:rect l="l" t="t" r="r" b="b"/>
              <a:pathLst>
                <a:path w="3989704" h="334644">
                  <a:moveTo>
                    <a:pt x="3989654" y="0"/>
                  </a:moveTo>
                  <a:lnTo>
                    <a:pt x="0" y="0"/>
                  </a:lnTo>
                  <a:lnTo>
                    <a:pt x="0" y="283234"/>
                  </a:lnTo>
                  <a:lnTo>
                    <a:pt x="4008" y="302958"/>
                  </a:lnTo>
                  <a:lnTo>
                    <a:pt x="14922" y="319111"/>
                  </a:lnTo>
                  <a:lnTo>
                    <a:pt x="31075" y="330026"/>
                  </a:lnTo>
                  <a:lnTo>
                    <a:pt x="50800" y="334034"/>
                  </a:lnTo>
                  <a:lnTo>
                    <a:pt x="3938854" y="334034"/>
                  </a:lnTo>
                  <a:lnTo>
                    <a:pt x="3958579" y="330026"/>
                  </a:lnTo>
                  <a:lnTo>
                    <a:pt x="3974732" y="319111"/>
                  </a:lnTo>
                  <a:lnTo>
                    <a:pt x="3985646" y="302958"/>
                  </a:lnTo>
                  <a:lnTo>
                    <a:pt x="3989654" y="283234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7294" y="469550"/>
            <a:ext cx="3904615" cy="15309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spc="-5" dirty="0">
                <a:latin typeface="LM Sans 10"/>
                <a:cs typeface="LM Sans 10"/>
              </a:rPr>
              <a:t>It is an </a:t>
            </a:r>
            <a:r>
              <a:rPr sz="1000" spc="-10" dirty="0">
                <a:latin typeface="LM Sans 10"/>
                <a:cs typeface="LM Sans 10"/>
              </a:rPr>
              <a:t>Important issue </a:t>
            </a:r>
            <a:r>
              <a:rPr sz="1000" spc="-5" dirty="0">
                <a:latin typeface="LM Sans 10"/>
                <a:cs typeface="LM Sans 10"/>
              </a:rPr>
              <a:t>in a packet-switched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network.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spc="-10" dirty="0">
                <a:latin typeface="LM Sans 10"/>
                <a:cs typeface="LM Sans 10"/>
              </a:rPr>
              <a:t>Congestion </a:t>
            </a:r>
            <a:r>
              <a:rPr sz="1000" spc="-5" dirty="0">
                <a:latin typeface="LM Sans 10"/>
                <a:cs typeface="LM Sans 10"/>
              </a:rPr>
              <a:t>in a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15" dirty="0">
                <a:latin typeface="LM Sans 10"/>
                <a:cs typeface="LM Sans 10"/>
              </a:rPr>
              <a:t>may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occur</a:t>
            </a:r>
            <a:endParaRPr sz="1000">
              <a:latin typeface="LM Sans 10"/>
              <a:cs typeface="LM Sans 10"/>
            </a:endParaRPr>
          </a:p>
          <a:p>
            <a:pPr marL="265430" marR="99695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if the </a:t>
            </a:r>
            <a:r>
              <a:rPr sz="1000" spc="-10" dirty="0">
                <a:latin typeface="LM Sans 10"/>
                <a:cs typeface="LM Sans 10"/>
              </a:rPr>
              <a:t>load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spc="-20" dirty="0">
                <a:latin typeface="LM Sans 10"/>
                <a:cs typeface="LM Sans 10"/>
              </a:rPr>
              <a:t>network, </a:t>
            </a:r>
            <a:r>
              <a:rPr sz="1000" spc="-10" dirty="0">
                <a:latin typeface="LM Sans 10"/>
                <a:cs typeface="LM Sans 10"/>
              </a:rPr>
              <a:t>i.e., The </a:t>
            </a:r>
            <a:r>
              <a:rPr sz="1000" spc="-5" dirty="0">
                <a:latin typeface="LM Sans 10"/>
                <a:cs typeface="LM Sans 10"/>
              </a:rPr>
              <a:t>number of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5" dirty="0">
                <a:latin typeface="LM Sans 10"/>
                <a:cs typeface="LM Sans 10"/>
              </a:rPr>
              <a:t>sent to the 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5" dirty="0">
                <a:latin typeface="LM Sans 10"/>
                <a:cs typeface="LM Sans 10"/>
              </a:rPr>
              <a:t>is greater than the </a:t>
            </a:r>
            <a:r>
              <a:rPr sz="1000" spc="-10" dirty="0">
                <a:latin typeface="LM Sans 10"/>
                <a:cs typeface="LM Sans 10"/>
              </a:rPr>
              <a:t>capacity </a:t>
            </a:r>
            <a:r>
              <a:rPr sz="1000" spc="-5" dirty="0">
                <a:latin typeface="LM Sans 10"/>
                <a:cs typeface="LM Sans 10"/>
              </a:rPr>
              <a:t>of the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network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number of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5" dirty="0">
                <a:latin typeface="LM Sans 10"/>
                <a:cs typeface="LM Sans 10"/>
              </a:rPr>
              <a:t>can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handle.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Congestion Control...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334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refers </a:t>
            </a:r>
            <a:r>
              <a:rPr sz="1000" spc="-5" dirty="0">
                <a:latin typeface="LM Sans 10"/>
                <a:cs typeface="LM Sans 10"/>
              </a:rPr>
              <a:t>to the mechanisms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techniques to control the congestion </a:t>
            </a:r>
            <a:r>
              <a:rPr sz="1000" spc="-10" dirty="0">
                <a:latin typeface="LM Sans 10"/>
                <a:cs typeface="LM Sans 10"/>
              </a:rPr>
              <a:t>and  keep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load </a:t>
            </a:r>
            <a:r>
              <a:rPr sz="1000" spc="-5" dirty="0">
                <a:latin typeface="LM Sans 10"/>
                <a:cs typeface="LM Sans 10"/>
              </a:rPr>
              <a:t>below the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capacity.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0670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Queues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Router/Switches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81" y="865327"/>
            <a:ext cx="3989704" cy="378460"/>
          </a:xfrm>
          <a:custGeom>
            <a:avLst/>
            <a:gdLst/>
            <a:ahLst/>
            <a:cxnLst/>
            <a:rect l="l" t="t" r="r" b="b"/>
            <a:pathLst>
              <a:path w="3989704" h="378459">
                <a:moveTo>
                  <a:pt x="3989667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327647"/>
                </a:lnTo>
                <a:lnTo>
                  <a:pt x="4013" y="347383"/>
                </a:lnTo>
                <a:lnTo>
                  <a:pt x="14922" y="363537"/>
                </a:lnTo>
                <a:lnTo>
                  <a:pt x="31076" y="374446"/>
                </a:lnTo>
                <a:lnTo>
                  <a:pt x="50812" y="378460"/>
                </a:lnTo>
                <a:lnTo>
                  <a:pt x="3938867" y="378460"/>
                </a:lnTo>
                <a:lnTo>
                  <a:pt x="3958590" y="374446"/>
                </a:lnTo>
                <a:lnTo>
                  <a:pt x="3974744" y="363537"/>
                </a:lnTo>
                <a:lnTo>
                  <a:pt x="3985653" y="347383"/>
                </a:lnTo>
                <a:lnTo>
                  <a:pt x="3989667" y="327647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708" y="883696"/>
            <a:ext cx="353885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Congestion </a:t>
            </a:r>
            <a:r>
              <a:rPr sz="1000" spc="-5" dirty="0">
                <a:latin typeface="LM Sans 10"/>
                <a:cs typeface="LM Sans 10"/>
              </a:rPr>
              <a:t>in a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dirty="0">
                <a:latin typeface="LM Sans 10"/>
                <a:cs typeface="LM Sans 10"/>
              </a:rPr>
              <a:t>occurs because </a:t>
            </a:r>
            <a:r>
              <a:rPr sz="1000" spc="-10" dirty="0">
                <a:latin typeface="LM Sans 10"/>
                <a:cs typeface="LM Sans 10"/>
              </a:rPr>
              <a:t>routers and </a:t>
            </a:r>
            <a:r>
              <a:rPr sz="1000" spc="-5" dirty="0">
                <a:latin typeface="LM Sans 10"/>
                <a:cs typeface="LM Sans 10"/>
              </a:rPr>
              <a:t>switches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have</a:t>
            </a:r>
            <a:endParaRPr sz="1000">
              <a:latin typeface="LM Sans 10"/>
              <a:cs typeface="LM Sans 10"/>
            </a:endParaRPr>
          </a:p>
          <a:p>
            <a:pPr marL="17780">
              <a:lnSpc>
                <a:spcPts val="1200"/>
              </a:lnSpc>
            </a:pPr>
            <a:r>
              <a:rPr sz="1000" b="1" spc="-5" dirty="0">
                <a:latin typeface="LM Sans 10"/>
                <a:cs typeface="LM Sans 10"/>
              </a:rPr>
              <a:t>queues-buffers </a:t>
            </a:r>
            <a:r>
              <a:rPr sz="1000" spc="-5" dirty="0">
                <a:latin typeface="LM Sans 10"/>
                <a:cs typeface="LM Sans 10"/>
              </a:rPr>
              <a:t>that </a:t>
            </a:r>
            <a:r>
              <a:rPr sz="1000" spc="-10" dirty="0">
                <a:latin typeface="LM Sans 10"/>
                <a:cs typeface="LM Sans 10"/>
              </a:rPr>
              <a:t>hold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5" dirty="0">
                <a:latin typeface="LM Sans 10"/>
                <a:cs typeface="LM Sans 10"/>
              </a:rPr>
              <a:t>before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after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processing.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468" y="1520075"/>
            <a:ext cx="3661409" cy="1051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63837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Network</a:t>
            </a:r>
            <a:r>
              <a:rPr spc="-45" dirty="0"/>
              <a:t> </a:t>
            </a:r>
            <a:r>
              <a:rPr spc="5"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8738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11635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480025"/>
            <a:ext cx="3876675" cy="100668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00" spc="-10" dirty="0">
                <a:latin typeface="LM Sans 9"/>
                <a:cs typeface="LM Sans 9"/>
              </a:rPr>
              <a:t>Congestion control </a:t>
            </a:r>
            <a:r>
              <a:rPr sz="900" spc="-5" dirty="0">
                <a:latin typeface="LM Sans 9"/>
                <a:cs typeface="LM Sans 9"/>
              </a:rPr>
              <a:t>involves 2 </a:t>
            </a:r>
            <a:r>
              <a:rPr sz="900" spc="-10" dirty="0">
                <a:latin typeface="LM Sans 9"/>
                <a:cs typeface="LM Sans 9"/>
              </a:rPr>
              <a:t>factors </a:t>
            </a:r>
            <a:r>
              <a:rPr sz="900" spc="-5" dirty="0">
                <a:latin typeface="LM Sans 9"/>
                <a:cs typeface="LM Sans 9"/>
              </a:rPr>
              <a:t>to measure the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10" dirty="0">
                <a:latin typeface="LM Sans 9"/>
                <a:cs typeface="LM Sans 9"/>
              </a:rPr>
              <a:t>Performance</a:t>
            </a:r>
            <a:r>
              <a:rPr sz="900" spc="114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:</a:t>
            </a:r>
            <a:endParaRPr sz="90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  <a:spcBef>
                <a:spcPts val="395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Delay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refers to the </a:t>
            </a:r>
            <a:r>
              <a:rPr sz="900" b="1" spc="-10" dirty="0">
                <a:latin typeface="LM Sans 9"/>
                <a:cs typeface="LM Sans 9"/>
              </a:rPr>
              <a:t>amount </a:t>
            </a:r>
            <a:r>
              <a:rPr sz="900" b="1" spc="-5" dirty="0">
                <a:latin typeface="LM Sans 9"/>
                <a:cs typeface="LM Sans 9"/>
              </a:rPr>
              <a:t>of time </a:t>
            </a:r>
            <a:r>
              <a:rPr sz="900" spc="-5" dirty="0">
                <a:latin typeface="LM Sans 9"/>
                <a:cs typeface="LM Sans 9"/>
              </a:rPr>
              <a:t>it </a:t>
            </a:r>
            <a:r>
              <a:rPr sz="900" spc="-10" dirty="0">
                <a:latin typeface="LM Sans 9"/>
                <a:cs typeface="LM Sans 9"/>
              </a:rPr>
              <a:t>takes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to go from point  A to </a:t>
            </a:r>
            <a:r>
              <a:rPr sz="900" dirty="0">
                <a:latin typeface="LM Sans 9"/>
                <a:cs typeface="LM Sans 9"/>
              </a:rPr>
              <a:t>point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B</a:t>
            </a:r>
            <a:endParaRPr sz="900">
              <a:latin typeface="LM Sans 9"/>
              <a:cs typeface="LM Sans 9"/>
            </a:endParaRPr>
          </a:p>
          <a:p>
            <a:pPr marL="265430" marR="496570">
              <a:lnSpc>
                <a:spcPct val="101499"/>
              </a:lnSpc>
              <a:spcBef>
                <a:spcPts val="400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Throughput</a:t>
            </a:r>
            <a:r>
              <a:rPr sz="900" spc="-5" dirty="0">
                <a:latin typeface="LM Sans 9"/>
                <a:cs typeface="LM Sans 9"/>
              </a:rPr>
              <a:t>: refers to </a:t>
            </a:r>
            <a:r>
              <a:rPr sz="900" b="1" spc="-15" dirty="0">
                <a:latin typeface="LM Sans 9"/>
                <a:cs typeface="LM Sans 9"/>
              </a:rPr>
              <a:t>how </a:t>
            </a:r>
            <a:r>
              <a:rPr sz="900" b="1" spc="-5" dirty="0">
                <a:latin typeface="LM Sans 9"/>
                <a:cs typeface="LM Sans 9"/>
              </a:rPr>
              <a:t>much data </a:t>
            </a:r>
            <a:r>
              <a:rPr sz="900" spc="-10" dirty="0">
                <a:latin typeface="LM Sans 9"/>
                <a:cs typeface="LM Sans 9"/>
              </a:rPr>
              <a:t>(No. </a:t>
            </a:r>
            <a:r>
              <a:rPr sz="900" spc="-5" dirty="0">
                <a:latin typeface="LM Sans 9"/>
                <a:cs typeface="LM Sans 9"/>
              </a:rPr>
              <a:t>of </a:t>
            </a:r>
            <a:r>
              <a:rPr sz="900" spc="-15" dirty="0">
                <a:latin typeface="LM Sans 9"/>
                <a:cs typeface="LM Sans 9"/>
              </a:rPr>
              <a:t>Packets) </a:t>
            </a:r>
            <a:r>
              <a:rPr sz="900" spc="-5" dirty="0">
                <a:latin typeface="LM Sans 9"/>
                <a:cs typeface="LM Sans 9"/>
              </a:rPr>
              <a:t>can </a:t>
            </a:r>
            <a:r>
              <a:rPr sz="900" spc="5" dirty="0">
                <a:latin typeface="LM Sans 9"/>
                <a:cs typeface="LM Sans 9"/>
              </a:rPr>
              <a:t>be  </a:t>
            </a:r>
            <a:r>
              <a:rPr sz="900" spc="-5" dirty="0">
                <a:latin typeface="LM Sans 9"/>
                <a:cs typeface="LM Sans 9"/>
              </a:rPr>
              <a:t>transferred from source to destination within a </a:t>
            </a:r>
            <a:r>
              <a:rPr sz="900" spc="-10" dirty="0">
                <a:latin typeface="LM Sans 9"/>
                <a:cs typeface="LM Sans 9"/>
              </a:rPr>
              <a:t>given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timeframe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848" y="1557655"/>
            <a:ext cx="3661410" cy="1390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59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80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Process-to-Process</a:t>
            </a:r>
            <a:r>
              <a:rPr spc="-5" dirty="0"/>
              <a:t> </a:t>
            </a:r>
            <a:r>
              <a:rPr spc="10" dirty="0"/>
              <a:t>Delivery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1170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634624"/>
            <a:ext cx="3646170" cy="234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75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Data </a:t>
            </a:r>
            <a:r>
              <a:rPr sz="1000" spc="-10" dirty="0">
                <a:latin typeface="LM Sans 10"/>
                <a:cs typeface="LM Sans 10"/>
              </a:rPr>
              <a:t>Link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5" dirty="0">
                <a:latin typeface="LM Sans 10"/>
                <a:cs typeface="LM Sans 10"/>
              </a:rPr>
              <a:t>is responsible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delivery </a:t>
            </a:r>
            <a:r>
              <a:rPr sz="1000" spc="-5" dirty="0">
                <a:latin typeface="LM Sans 10"/>
                <a:cs typeface="LM Sans 10"/>
              </a:rPr>
              <a:t>of frames </a:t>
            </a:r>
            <a:r>
              <a:rPr sz="1000" spc="-10" dirty="0">
                <a:latin typeface="LM Sans 10"/>
                <a:cs typeface="LM Sans 10"/>
              </a:rPr>
              <a:t>between 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10" dirty="0">
                <a:latin typeface="LM Sans 10"/>
                <a:cs typeface="LM Sans 10"/>
              </a:rPr>
              <a:t>neighboring </a:t>
            </a:r>
            <a:r>
              <a:rPr sz="1000" dirty="0">
                <a:latin typeface="LM Sans 10"/>
                <a:cs typeface="LM Sans 10"/>
              </a:rPr>
              <a:t>nodes </a:t>
            </a:r>
            <a:r>
              <a:rPr sz="1000" spc="-5" dirty="0">
                <a:latin typeface="LM Sans 10"/>
                <a:cs typeface="LM Sans 10"/>
              </a:rPr>
              <a:t>over a </a:t>
            </a:r>
            <a:r>
              <a:rPr sz="1000" spc="-10" dirty="0">
                <a:latin typeface="LM Sans 10"/>
                <a:cs typeface="LM Sans 10"/>
              </a:rPr>
              <a:t>link. This </a:t>
            </a:r>
            <a:r>
              <a:rPr sz="1000" spc="-5" dirty="0">
                <a:latin typeface="LM Sans 10"/>
                <a:cs typeface="LM Sans 10"/>
              </a:rPr>
              <a:t>is called</a:t>
            </a:r>
            <a:r>
              <a:rPr lang="en-IN" sz="1000" spc="-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Sans 10"/>
                <a:cs typeface="LM Sans 10"/>
              </a:rPr>
              <a:t>Node-to-Node  </a:t>
            </a:r>
            <a:r>
              <a:rPr sz="1000" spc="-15" dirty="0">
                <a:latin typeface="LM Sans 10"/>
                <a:cs typeface="LM Sans 10"/>
              </a:rPr>
              <a:t>delivery.</a:t>
            </a:r>
            <a:endParaRPr sz="1000" dirty="0">
              <a:latin typeface="LM Sans 10"/>
              <a:cs typeface="LM Sans 10"/>
            </a:endParaRPr>
          </a:p>
          <a:p>
            <a:pPr marL="12700" marR="87630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20" dirty="0">
                <a:latin typeface="LM Sans 10"/>
                <a:cs typeface="LM Sans 10"/>
              </a:rPr>
              <a:t>Network layer </a:t>
            </a:r>
            <a:r>
              <a:rPr sz="1000" spc="-5" dirty="0">
                <a:latin typeface="LM Sans 10"/>
                <a:cs typeface="LM Sans 10"/>
              </a:rPr>
              <a:t>is responsible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delivery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datagrams between 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10" dirty="0">
                <a:latin typeface="LM Sans 10"/>
                <a:cs typeface="LM Sans 10"/>
              </a:rPr>
              <a:t>hosts. This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-195" dirty="0">
                <a:latin typeface="LM Sans 10"/>
                <a:cs typeface="LM Sans 10"/>
              </a:rPr>
              <a:t> </a:t>
            </a:r>
            <a:r>
              <a:rPr sz="1000" spc="-5">
                <a:latin typeface="LM Sans 10"/>
                <a:cs typeface="LM Sans 10"/>
              </a:rPr>
              <a:t>called</a:t>
            </a:r>
            <a:r>
              <a:rPr lang="en-IN" sz="1000" spc="-5" dirty="0">
                <a:latin typeface="LM Sans 10"/>
                <a:cs typeface="LM Sans 10"/>
              </a:rPr>
              <a:t> </a:t>
            </a:r>
            <a:r>
              <a:rPr sz="1000" spc="-5" smtClean="0">
                <a:solidFill>
                  <a:srgbClr val="0000FF"/>
                </a:solidFill>
                <a:latin typeface="LM Sans 10"/>
                <a:cs typeface="LM Sans 10"/>
              </a:rPr>
              <a:t>Host-to-Host</a:t>
            </a:r>
            <a:r>
              <a:rPr lang="en-IN" sz="1000" spc="-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000" spc="-5" smtClean="0">
                <a:latin typeface="LM Sans 10"/>
                <a:cs typeface="LM Sans 10"/>
              </a:rPr>
              <a:t>delivery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  <a:p>
            <a:pPr marL="12700" marR="177165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Communication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spc="-10" dirty="0">
                <a:latin typeface="LM Sans 10"/>
                <a:cs typeface="LM Sans 10"/>
              </a:rPr>
              <a:t>Internet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not defined </a:t>
            </a:r>
            <a:r>
              <a:rPr sz="1000" spc="-5" dirty="0">
                <a:latin typeface="LM Sans 10"/>
                <a:cs typeface="LM Sans 10"/>
              </a:rPr>
              <a:t>as the exchange of  </a:t>
            </a:r>
            <a:r>
              <a:rPr sz="1000" spc="-10" dirty="0">
                <a:latin typeface="LM Sans 10"/>
                <a:cs typeface="LM Sans 10"/>
              </a:rPr>
              <a:t>data between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dirty="0">
                <a:latin typeface="LM Sans 10"/>
                <a:cs typeface="LM Sans 10"/>
              </a:rPr>
              <a:t>nodes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25" dirty="0">
                <a:latin typeface="LM Sans 10"/>
                <a:cs typeface="LM Sans 10"/>
              </a:rPr>
              <a:t>two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hosts.</a:t>
            </a:r>
            <a:endParaRPr sz="1000" dirty="0">
              <a:latin typeface="LM Sans 10"/>
              <a:cs typeface="LM Sans 10"/>
            </a:endParaRPr>
          </a:p>
          <a:p>
            <a:pPr marL="12700" marR="32384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Real </a:t>
            </a:r>
            <a:r>
              <a:rPr sz="1000" spc="-5" dirty="0">
                <a:latin typeface="LM Sans 10"/>
                <a:cs typeface="LM Sans 10"/>
              </a:rPr>
              <a:t>communication </a:t>
            </a:r>
            <a:r>
              <a:rPr sz="1000" spc="-10" dirty="0">
                <a:latin typeface="LM Sans 10"/>
                <a:cs typeface="LM Sans 10"/>
              </a:rPr>
              <a:t>takes place between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5" dirty="0">
                <a:latin typeface="LM Sans 10"/>
                <a:cs typeface="LM Sans 10"/>
              </a:rPr>
              <a:t>processes. So that </a:t>
            </a:r>
            <a:r>
              <a:rPr sz="1000" spc="-20" dirty="0">
                <a:latin typeface="LM Sans 10"/>
                <a:cs typeface="LM Sans 10"/>
              </a:rPr>
              <a:t>we  </a:t>
            </a:r>
            <a:r>
              <a:rPr sz="1000" spc="-5">
                <a:latin typeface="LM Sans 10"/>
                <a:cs typeface="LM Sans 10"/>
              </a:rPr>
              <a:t>need</a:t>
            </a:r>
            <a:r>
              <a:rPr lang="en-IN" sz="1000" spc="-5" dirty="0">
                <a:latin typeface="LM Sans 10"/>
                <a:cs typeface="LM Sans 10"/>
              </a:rPr>
              <a:t> </a:t>
            </a:r>
            <a:r>
              <a:rPr sz="1000" spc="-5" smtClean="0">
                <a:solidFill>
                  <a:srgbClr val="BF003F"/>
                </a:solidFill>
                <a:latin typeface="LM Sans 10"/>
                <a:cs typeface="LM Sans 10"/>
              </a:rPr>
              <a:t>Process-to-Process</a:t>
            </a:r>
            <a:r>
              <a:rPr lang="en-IN" sz="1000" spc="-5" dirty="0" smtClean="0">
                <a:solidFill>
                  <a:srgbClr val="BF003F"/>
                </a:solidFill>
                <a:latin typeface="LM Sans 10"/>
                <a:cs typeface="LM Sans 10"/>
              </a:rPr>
              <a:t> </a:t>
            </a:r>
            <a:r>
              <a:rPr sz="1000" spc="-5" smtClean="0">
                <a:latin typeface="LM Sans 10"/>
                <a:cs typeface="LM Sans 10"/>
              </a:rPr>
              <a:t>delivery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  <a:p>
            <a:pPr marL="12700" marR="88265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However, </a:t>
            </a:r>
            <a:r>
              <a:rPr sz="1000" spc="-5" dirty="0">
                <a:latin typeface="LM Sans 10"/>
                <a:cs typeface="LM Sans 10"/>
              </a:rPr>
              <a:t>at </a:t>
            </a:r>
            <a:r>
              <a:rPr sz="1000" spc="-10" dirty="0">
                <a:latin typeface="LM Sans 10"/>
                <a:cs typeface="LM Sans 10"/>
              </a:rPr>
              <a:t>any </a:t>
            </a:r>
            <a:r>
              <a:rPr sz="1000" spc="-5" dirty="0">
                <a:latin typeface="LM Sans 10"/>
                <a:cs typeface="LM Sans 10"/>
              </a:rPr>
              <a:t>moment, several processes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running </a:t>
            </a:r>
            <a:r>
              <a:rPr sz="1000" spc="-5" dirty="0">
                <a:latin typeface="LM Sans 10"/>
                <a:cs typeface="LM Sans 10"/>
              </a:rPr>
              <a:t>on the  source </a:t>
            </a:r>
            <a:r>
              <a:rPr sz="1000" spc="-10" dirty="0">
                <a:latin typeface="LM Sans 10"/>
                <a:cs typeface="LM Sans 10"/>
              </a:rPr>
              <a:t>host and </a:t>
            </a:r>
            <a:r>
              <a:rPr sz="1000" spc="-5" dirty="0">
                <a:latin typeface="LM Sans 10"/>
                <a:cs typeface="LM Sans 10"/>
              </a:rPr>
              <a:t>several on the destination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host.</a:t>
            </a: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000" spc="-45" dirty="0">
                <a:latin typeface="LM Sans 10"/>
                <a:cs typeface="LM Sans 10"/>
              </a:rPr>
              <a:t>To </a:t>
            </a:r>
            <a:r>
              <a:rPr sz="1000" spc="-5" dirty="0">
                <a:latin typeface="LM Sans 10"/>
                <a:cs typeface="LM Sans 10"/>
              </a:rPr>
              <a:t>complete the </a:t>
            </a:r>
            <a:r>
              <a:rPr sz="1000" spc="-15" dirty="0">
                <a:latin typeface="LM Sans 10"/>
                <a:cs typeface="LM Sans 10"/>
              </a:rPr>
              <a:t>delivery,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need </a:t>
            </a:r>
            <a:r>
              <a:rPr sz="1000" spc="-5" dirty="0">
                <a:latin typeface="LM Sans 10"/>
                <a:cs typeface="LM Sans 10"/>
              </a:rPr>
              <a:t>a mechanism to </a:t>
            </a:r>
            <a:r>
              <a:rPr sz="1000" spc="-10" dirty="0">
                <a:latin typeface="LM Sans 10"/>
                <a:cs typeface="LM Sans 10"/>
              </a:rPr>
              <a:t>deliver data from  </a:t>
            </a:r>
            <a:r>
              <a:rPr sz="1000" spc="-5" dirty="0">
                <a:latin typeface="LM Sans 10"/>
                <a:cs typeface="LM Sans 10"/>
              </a:rPr>
              <a:t>one of these processes </a:t>
            </a:r>
            <a:r>
              <a:rPr sz="1000" spc="-10" dirty="0">
                <a:latin typeface="LM Sans 10"/>
                <a:cs typeface="LM Sans 10"/>
              </a:rPr>
              <a:t>running </a:t>
            </a:r>
            <a:r>
              <a:rPr sz="1000" spc="-5" dirty="0">
                <a:latin typeface="LM Sans 10"/>
                <a:cs typeface="LM Sans 10"/>
              </a:rPr>
              <a:t>on the source </a:t>
            </a:r>
            <a:r>
              <a:rPr sz="1000" spc="-10" dirty="0">
                <a:latin typeface="LM Sans 10"/>
                <a:cs typeface="LM Sans 10"/>
              </a:rPr>
              <a:t>host </a:t>
            </a:r>
            <a:r>
              <a:rPr sz="1000" spc="-5" dirty="0">
                <a:latin typeface="LM Sans 10"/>
                <a:cs typeface="LM Sans 10"/>
              </a:rPr>
              <a:t>to the  corresponding process </a:t>
            </a:r>
            <a:r>
              <a:rPr sz="1000" spc="-10" dirty="0">
                <a:latin typeface="LM Sans 10"/>
                <a:cs typeface="LM Sans 10"/>
              </a:rPr>
              <a:t>running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spc="-10" dirty="0">
                <a:latin typeface="LM Sans 10"/>
                <a:cs typeface="LM Sans 10"/>
              </a:rPr>
              <a:t>destination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host.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205153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546771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888401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23001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57163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6687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Congestion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Control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193" y="598919"/>
            <a:ext cx="3989704" cy="541655"/>
            <a:chOff x="309193" y="598919"/>
            <a:chExt cx="3989704" cy="541655"/>
          </a:xfrm>
        </p:grpSpPr>
        <p:sp>
          <p:nvSpPr>
            <p:cNvPr id="5" name="object 5"/>
            <p:cNvSpPr/>
            <p:nvPr/>
          </p:nvSpPr>
          <p:spPr>
            <a:xfrm>
              <a:off x="309193" y="598919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762139"/>
              <a:ext cx="3989653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3" y="806425"/>
              <a:ext cx="3989704" cy="334645"/>
            </a:xfrm>
            <a:custGeom>
              <a:avLst/>
              <a:gdLst/>
              <a:ahLst/>
              <a:cxnLst/>
              <a:rect l="l" t="t" r="r" b="b"/>
              <a:pathLst>
                <a:path w="3989704" h="334644">
                  <a:moveTo>
                    <a:pt x="3989654" y="0"/>
                  </a:moveTo>
                  <a:lnTo>
                    <a:pt x="0" y="0"/>
                  </a:lnTo>
                  <a:lnTo>
                    <a:pt x="0" y="283234"/>
                  </a:lnTo>
                  <a:lnTo>
                    <a:pt x="4008" y="302958"/>
                  </a:lnTo>
                  <a:lnTo>
                    <a:pt x="14922" y="319111"/>
                  </a:lnTo>
                  <a:lnTo>
                    <a:pt x="31075" y="330026"/>
                  </a:lnTo>
                  <a:lnTo>
                    <a:pt x="50800" y="334034"/>
                  </a:lnTo>
                  <a:lnTo>
                    <a:pt x="3938854" y="334034"/>
                  </a:lnTo>
                  <a:lnTo>
                    <a:pt x="3958579" y="330026"/>
                  </a:lnTo>
                  <a:lnTo>
                    <a:pt x="3974732" y="319111"/>
                  </a:lnTo>
                  <a:lnTo>
                    <a:pt x="3985646" y="302958"/>
                  </a:lnTo>
                  <a:lnTo>
                    <a:pt x="3989654" y="283234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542791"/>
            <a:ext cx="3904615" cy="105541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Congestion Control...</a:t>
            </a: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refers </a:t>
            </a:r>
            <a:r>
              <a:rPr sz="1000" spc="-5" dirty="0">
                <a:latin typeface="LM Sans 10"/>
                <a:cs typeface="LM Sans 10"/>
              </a:rPr>
              <a:t>to the mechanisms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techniques to control the congestion </a:t>
            </a:r>
            <a:r>
              <a:rPr sz="1000" spc="-10" dirty="0">
                <a:latin typeface="LM Sans 10"/>
                <a:cs typeface="LM Sans 10"/>
              </a:rPr>
              <a:t>and  keep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load </a:t>
            </a:r>
            <a:r>
              <a:rPr sz="1000" spc="-5" dirty="0">
                <a:latin typeface="LM Sans 10"/>
                <a:cs typeface="LM Sans 10"/>
              </a:rPr>
              <a:t>below the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capacity.</a:t>
            </a:r>
            <a:endParaRPr lang="en-US" sz="1000" spc="-20" dirty="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lang="en-US" altLang="en-US" sz="1000" spc="-5" dirty="0">
                <a:latin typeface="LM Sans 10"/>
              </a:rPr>
              <a:t>In general, we can divide congestion control mechanisms into two broad categories: open-loop congestion control (prevention) and closed-loop congestion control (removal).</a:t>
            </a:r>
            <a:endParaRPr sz="1000" spc="-5" dirty="0">
              <a:latin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211" y="1598208"/>
            <a:ext cx="3192779" cy="1623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812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Open-loop </a:t>
            </a:r>
            <a:r>
              <a:rPr spc="10" dirty="0"/>
              <a:t>Congestion</a:t>
            </a:r>
            <a:r>
              <a:rPr spc="-50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8736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892860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171219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57325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749323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166861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723565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0354" y="497848"/>
            <a:ext cx="3614420" cy="23374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Re-transmission Policy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If the sender feels that a sent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is lost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5" dirty="0">
                <a:latin typeface="LM Sans 9"/>
                <a:cs typeface="LM Sans 9"/>
              </a:rPr>
              <a:t>corrupted, the </a:t>
            </a:r>
            <a:r>
              <a:rPr sz="900" spc="-15" dirty="0">
                <a:latin typeface="LM Sans 9"/>
                <a:cs typeface="LM Sans 9"/>
              </a:rPr>
              <a:t>packet  </a:t>
            </a:r>
            <a:r>
              <a:rPr sz="900" spc="-10" dirty="0">
                <a:latin typeface="LM Sans 9"/>
                <a:cs typeface="LM Sans 9"/>
              </a:rPr>
              <a:t>needs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10" dirty="0">
                <a:latin typeface="LM Sans 9"/>
                <a:cs typeface="LM Sans 9"/>
              </a:rPr>
              <a:t>be</a:t>
            </a:r>
            <a:r>
              <a:rPr sz="900" spc="-5" dirty="0">
                <a:latin typeface="LM Sans 9"/>
                <a:cs typeface="LM Sans 9"/>
              </a:rPr>
              <a:t> retransmitted.</a:t>
            </a:r>
            <a:endParaRPr sz="900">
              <a:latin typeface="LM Sans 9"/>
              <a:cs typeface="LM Sans 9"/>
            </a:endParaRPr>
          </a:p>
          <a:p>
            <a:pPr marL="265430" marR="232410">
              <a:lnSpc>
                <a:spcPct val="101499"/>
              </a:lnSpc>
            </a:pPr>
            <a:r>
              <a:rPr sz="900" spc="-10" dirty="0">
                <a:latin typeface="LM Sans 9"/>
                <a:cs typeface="LM Sans 9"/>
              </a:rPr>
              <a:t>Re-transmission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5" dirty="0">
                <a:latin typeface="LM Sans 9"/>
                <a:cs typeface="LM Sans 9"/>
              </a:rPr>
              <a:t>increase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5" dirty="0">
                <a:latin typeface="LM Sans 9"/>
                <a:cs typeface="LM Sans 9"/>
              </a:rPr>
              <a:t>in the </a:t>
            </a:r>
            <a:r>
              <a:rPr sz="900" spc="-15" dirty="0">
                <a:latin typeface="LM Sans 9"/>
                <a:cs typeface="LM Sans 9"/>
              </a:rPr>
              <a:t>network.  However,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5" dirty="0">
                <a:latin typeface="LM Sans 9"/>
                <a:cs typeface="LM Sans 9"/>
              </a:rPr>
              <a:t>good </a:t>
            </a:r>
            <a:r>
              <a:rPr sz="900" spc="-5" dirty="0">
                <a:latin typeface="LM Sans 9"/>
                <a:cs typeface="LM Sans 9"/>
              </a:rPr>
              <a:t>re-transmission policy can </a:t>
            </a:r>
            <a:r>
              <a:rPr sz="900" spc="-10" dirty="0">
                <a:latin typeface="LM Sans 9"/>
                <a:cs typeface="LM Sans 9"/>
              </a:rPr>
              <a:t>prevent</a:t>
            </a:r>
            <a:r>
              <a:rPr sz="900" spc="6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congestion.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Window Policy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76835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The type of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at the sender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also affect congestion. </a:t>
            </a:r>
            <a:r>
              <a:rPr sz="900" spc="-5" dirty="0">
                <a:latin typeface="LM Sans 9"/>
                <a:cs typeface="LM Sans 9"/>
              </a:rPr>
              <a:t>The  Selective Repeat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is better than the Go-Back-N</a:t>
            </a:r>
            <a:r>
              <a:rPr sz="900" spc="5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window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10" dirty="0">
                <a:latin typeface="LM Sans 9"/>
                <a:cs typeface="LM Sans 9"/>
              </a:rPr>
              <a:t>congestion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control.</a:t>
            </a:r>
            <a:endParaRPr sz="900">
              <a:latin typeface="LM Sans 9"/>
              <a:cs typeface="LM Sans 9"/>
            </a:endParaRPr>
          </a:p>
          <a:p>
            <a:pPr marL="265430" marR="9525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In the Go-Back-N </a:t>
            </a:r>
            <a:r>
              <a:rPr sz="900" spc="-10" dirty="0">
                <a:latin typeface="LM Sans 9"/>
                <a:cs typeface="LM Sans 9"/>
              </a:rPr>
              <a:t>window, </a:t>
            </a:r>
            <a:r>
              <a:rPr sz="900" spc="-5" dirty="0">
                <a:latin typeface="LM Sans 9"/>
                <a:cs typeface="LM Sans 9"/>
              </a:rPr>
              <a:t>when the timer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times </a:t>
            </a:r>
            <a:r>
              <a:rPr sz="900" spc="-10" dirty="0">
                <a:latin typeface="LM Sans 9"/>
                <a:cs typeface="LM Sans 9"/>
              </a:rPr>
              <a:t>out,  </a:t>
            </a:r>
            <a:r>
              <a:rPr sz="900" spc="-5" dirty="0">
                <a:latin typeface="LM Sans 9"/>
                <a:cs typeface="LM Sans 9"/>
              </a:rPr>
              <a:t>several </a:t>
            </a:r>
            <a:r>
              <a:rPr sz="900" spc="-10" dirty="0">
                <a:latin typeface="LM Sans 9"/>
                <a:cs typeface="LM Sans 9"/>
              </a:rPr>
              <a:t>packets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resent, although some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have arrived </a:t>
            </a:r>
            <a:r>
              <a:rPr sz="900" spc="-5" dirty="0">
                <a:latin typeface="LM Sans 9"/>
                <a:cs typeface="LM Sans 9"/>
              </a:rPr>
              <a:t>safe 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sound at the receiver. This </a:t>
            </a:r>
            <a:r>
              <a:rPr sz="900" spc="-10" dirty="0">
                <a:latin typeface="LM Sans 9"/>
                <a:cs typeface="LM Sans 9"/>
              </a:rPr>
              <a:t>duplication </a:t>
            </a:r>
            <a:r>
              <a:rPr sz="900" spc="-15" dirty="0">
                <a:latin typeface="LM Sans 9"/>
                <a:cs typeface="LM Sans 9"/>
              </a:rPr>
              <a:t>may</a:t>
            </a:r>
            <a:r>
              <a:rPr sz="900" spc="-18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make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15" dirty="0">
                <a:latin typeface="LM Sans 9"/>
                <a:cs typeface="LM Sans 9"/>
              </a:rPr>
              <a:t>worse.</a:t>
            </a:r>
            <a:endParaRPr sz="900">
              <a:latin typeface="LM Sans 9"/>
              <a:cs typeface="LM Sans 9"/>
            </a:endParaRPr>
          </a:p>
          <a:p>
            <a:pPr marL="265430" marR="7747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The Selective Repeat </a:t>
            </a:r>
            <a:r>
              <a:rPr sz="900" spc="-10" dirty="0">
                <a:latin typeface="LM Sans 9"/>
                <a:cs typeface="LM Sans 9"/>
              </a:rPr>
              <a:t>window, </a:t>
            </a:r>
            <a:r>
              <a:rPr sz="900" spc="-5" dirty="0">
                <a:latin typeface="LM Sans 9"/>
                <a:cs typeface="LM Sans 9"/>
              </a:rPr>
              <a:t>on the </a:t>
            </a:r>
            <a:r>
              <a:rPr sz="900" spc="-10" dirty="0">
                <a:latin typeface="LM Sans 9"/>
                <a:cs typeface="LM Sans 9"/>
              </a:rPr>
              <a:t>other hand, </a:t>
            </a:r>
            <a:r>
              <a:rPr sz="900" spc="-5" dirty="0">
                <a:latin typeface="LM Sans 9"/>
                <a:cs typeface="LM Sans 9"/>
              </a:rPr>
              <a:t>tries to send the  specific </a:t>
            </a:r>
            <a:r>
              <a:rPr sz="900" spc="-10" dirty="0">
                <a:latin typeface="LM Sans 9"/>
                <a:cs typeface="LM Sans 9"/>
              </a:rPr>
              <a:t>packets </a:t>
            </a:r>
            <a:r>
              <a:rPr sz="900" spc="-5" dirty="0">
                <a:latin typeface="LM Sans 9"/>
                <a:cs typeface="LM Sans 9"/>
              </a:rPr>
              <a:t>that </a:t>
            </a:r>
            <a:r>
              <a:rPr sz="900" spc="-10" dirty="0">
                <a:latin typeface="LM Sans 9"/>
                <a:cs typeface="LM Sans 9"/>
              </a:rPr>
              <a:t>have </a:t>
            </a:r>
            <a:r>
              <a:rPr sz="900" dirty="0">
                <a:latin typeface="LM Sans 9"/>
                <a:cs typeface="LM Sans 9"/>
              </a:rPr>
              <a:t>been </a:t>
            </a:r>
            <a:r>
              <a:rPr sz="900" spc="-5" dirty="0">
                <a:latin typeface="LM Sans 9"/>
                <a:cs typeface="LM Sans 9"/>
              </a:rPr>
              <a:t>lost </a:t>
            </a:r>
            <a:r>
              <a:rPr sz="900" spc="-20" dirty="0">
                <a:latin typeface="LM Sans 9"/>
                <a:cs typeface="LM Sans 9"/>
              </a:rPr>
              <a:t>or</a:t>
            </a:r>
            <a:r>
              <a:rPr sz="900" spc="-5" dirty="0">
                <a:latin typeface="LM Sans 9"/>
                <a:cs typeface="LM Sans 9"/>
              </a:rPr>
              <a:t> corrupted.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8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Open-loop </a:t>
            </a:r>
            <a:r>
              <a:rPr spc="10" dirty="0"/>
              <a:t>Congestion</a:t>
            </a:r>
            <a:r>
              <a:rPr spc="-50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7246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948537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087716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366075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046452"/>
            <a:ext cx="59613" cy="59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222525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500884"/>
            <a:ext cx="48018" cy="48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0354" y="667270"/>
            <a:ext cx="3632835" cy="21983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Acknowledgment Policy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LM Sans 9"/>
                <a:cs typeface="LM Sans 9"/>
              </a:rPr>
              <a:t>It imposed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the receiver,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also affect</a:t>
            </a:r>
            <a:r>
              <a:rPr sz="900" spc="4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congestion.</a:t>
            </a:r>
            <a:endParaRPr sz="900">
              <a:latin typeface="LM Sans 9"/>
              <a:cs typeface="LM Sans 9"/>
            </a:endParaRPr>
          </a:p>
          <a:p>
            <a:pPr marL="265430" marR="27305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If the receiver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5" dirty="0">
                <a:latin typeface="LM Sans 9"/>
                <a:cs typeface="LM Sans 9"/>
              </a:rPr>
              <a:t>not </a:t>
            </a:r>
            <a:r>
              <a:rPr sz="900" spc="-10" dirty="0">
                <a:latin typeface="LM Sans 9"/>
                <a:cs typeface="LM Sans 9"/>
              </a:rPr>
              <a:t>acknowledge every packet </a:t>
            </a:r>
            <a:r>
              <a:rPr sz="900" spc="-5" dirty="0">
                <a:latin typeface="LM Sans 9"/>
                <a:cs typeface="LM Sans 9"/>
              </a:rPr>
              <a:t>it receives, it </a:t>
            </a:r>
            <a:r>
              <a:rPr sz="900" spc="-15" dirty="0">
                <a:latin typeface="LM Sans 9"/>
                <a:cs typeface="LM Sans 9"/>
              </a:rPr>
              <a:t>may  </a:t>
            </a:r>
            <a:r>
              <a:rPr sz="900" spc="-10" dirty="0">
                <a:latin typeface="LM Sans 9"/>
                <a:cs typeface="LM Sans 9"/>
              </a:rPr>
              <a:t>slow </a:t>
            </a:r>
            <a:r>
              <a:rPr sz="900" spc="-15" dirty="0">
                <a:latin typeface="LM Sans 9"/>
                <a:cs typeface="LM Sans 9"/>
              </a:rPr>
              <a:t>down </a:t>
            </a:r>
            <a:r>
              <a:rPr sz="900" spc="-5" dirty="0">
                <a:latin typeface="LM Sans 9"/>
                <a:cs typeface="LM Sans 9"/>
              </a:rPr>
              <a:t>the sender </a:t>
            </a:r>
            <a:r>
              <a:rPr sz="900" spc="-10" dirty="0">
                <a:latin typeface="LM Sans 9"/>
                <a:cs typeface="LM Sans 9"/>
              </a:rPr>
              <a:t>and help prevent</a:t>
            </a:r>
            <a:r>
              <a:rPr sz="900" spc="3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congestion.</a:t>
            </a:r>
            <a:endParaRPr sz="90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A receiver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decide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acknowledge only </a:t>
            </a:r>
            <a:r>
              <a:rPr sz="900" spc="-5" dirty="0">
                <a:latin typeface="LM Sans 9"/>
                <a:cs typeface="LM Sans 9"/>
              </a:rPr>
              <a:t>N </a:t>
            </a:r>
            <a:r>
              <a:rPr sz="900" spc="-10" dirty="0">
                <a:latin typeface="LM Sans 9"/>
                <a:cs typeface="LM Sans 9"/>
              </a:rPr>
              <a:t>packets </a:t>
            </a:r>
            <a:r>
              <a:rPr sz="900" spc="-5" dirty="0">
                <a:latin typeface="LM Sans 9"/>
                <a:cs typeface="LM Sans 9"/>
              </a:rPr>
              <a:t>at a time. </a:t>
            </a:r>
            <a:r>
              <a:rPr sz="900" spc="-20" dirty="0">
                <a:latin typeface="LM Sans 9"/>
                <a:cs typeface="LM Sans 9"/>
              </a:rPr>
              <a:t>We  </a:t>
            </a:r>
            <a:r>
              <a:rPr sz="900" spc="-10" dirty="0">
                <a:latin typeface="LM Sans 9"/>
                <a:cs typeface="LM Sans 9"/>
              </a:rPr>
              <a:t>need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know </a:t>
            </a:r>
            <a:r>
              <a:rPr sz="900" spc="-5" dirty="0">
                <a:latin typeface="LM Sans 9"/>
                <a:cs typeface="LM Sans 9"/>
              </a:rPr>
              <a:t>that the acknowledgments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also part </a:t>
            </a:r>
            <a:r>
              <a:rPr sz="900" spc="-5" dirty="0">
                <a:latin typeface="LM Sans 9"/>
                <a:cs typeface="LM Sans 9"/>
              </a:rPr>
              <a:t>of the load in  a </a:t>
            </a:r>
            <a:r>
              <a:rPr sz="900" spc="-15" dirty="0">
                <a:latin typeface="LM Sans 9"/>
                <a:cs typeface="LM Sans 9"/>
              </a:rPr>
              <a:t>network. </a:t>
            </a:r>
            <a:r>
              <a:rPr sz="900" spc="-5" dirty="0">
                <a:latin typeface="LM Sans 9"/>
                <a:cs typeface="LM Sans 9"/>
              </a:rPr>
              <a:t>Sending </a:t>
            </a:r>
            <a:r>
              <a:rPr sz="900" spc="-10" dirty="0">
                <a:latin typeface="LM Sans 9"/>
                <a:cs typeface="LM Sans 9"/>
              </a:rPr>
              <a:t>fewer </a:t>
            </a:r>
            <a:r>
              <a:rPr sz="900" spc="-5" dirty="0">
                <a:latin typeface="LM Sans 9"/>
                <a:cs typeface="LM Sans 9"/>
              </a:rPr>
              <a:t>acknowledgments means imposing less  load on the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network.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Discarding Policy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2413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5" dirty="0">
                <a:latin typeface="LM Sans 9"/>
                <a:cs typeface="LM Sans 9"/>
              </a:rPr>
              <a:t>good </a:t>
            </a:r>
            <a:r>
              <a:rPr sz="900" spc="-10" dirty="0">
                <a:latin typeface="LM Sans 9"/>
                <a:cs typeface="LM Sans 9"/>
              </a:rPr>
              <a:t>discarding </a:t>
            </a:r>
            <a:r>
              <a:rPr sz="900" spc="-5" dirty="0">
                <a:latin typeface="LM Sans 9"/>
                <a:cs typeface="LM Sans 9"/>
              </a:rPr>
              <a:t>policy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the routers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prevent congestion and  </a:t>
            </a:r>
            <a:r>
              <a:rPr sz="900" spc="-5" dirty="0">
                <a:latin typeface="LM Sans 9"/>
                <a:cs typeface="LM Sans 9"/>
              </a:rPr>
              <a:t>at the same time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5" dirty="0">
                <a:latin typeface="LM Sans 9"/>
                <a:cs typeface="LM Sans 9"/>
              </a:rPr>
              <a:t>not </a:t>
            </a:r>
            <a:r>
              <a:rPr sz="900" spc="-15" dirty="0">
                <a:latin typeface="LM Sans 9"/>
                <a:cs typeface="LM Sans 9"/>
              </a:rPr>
              <a:t>harm </a:t>
            </a:r>
            <a:r>
              <a:rPr sz="900" spc="-5" dirty="0">
                <a:latin typeface="LM Sans 9"/>
                <a:cs typeface="LM Sans 9"/>
              </a:rPr>
              <a:t>the integrity of the</a:t>
            </a:r>
            <a:r>
              <a:rPr sz="900" spc="4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transmission.</a:t>
            </a:r>
            <a:endParaRPr sz="900">
              <a:latin typeface="LM Sans 9"/>
              <a:cs typeface="LM Sans 9"/>
            </a:endParaRPr>
          </a:p>
          <a:p>
            <a:pPr marL="265430" marR="54610">
              <a:lnSpc>
                <a:spcPct val="101499"/>
              </a:lnSpc>
            </a:pPr>
            <a:r>
              <a:rPr sz="900" spc="-2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example, in </a:t>
            </a:r>
            <a:r>
              <a:rPr sz="900" spc="-10" dirty="0">
                <a:latin typeface="LM Sans 9"/>
                <a:cs typeface="LM Sans 9"/>
              </a:rPr>
              <a:t>audio </a:t>
            </a:r>
            <a:r>
              <a:rPr sz="900" spc="-5" dirty="0">
                <a:latin typeface="LM Sans 9"/>
                <a:cs typeface="LM Sans 9"/>
              </a:rPr>
              <a:t>transmission, if the policy is to </a:t>
            </a:r>
            <a:r>
              <a:rPr sz="900" spc="-10" dirty="0">
                <a:latin typeface="LM Sans 9"/>
                <a:cs typeface="LM Sans 9"/>
              </a:rPr>
              <a:t>discard </a:t>
            </a:r>
            <a:r>
              <a:rPr sz="900" spc="-5" dirty="0">
                <a:latin typeface="LM Sans 9"/>
                <a:cs typeface="LM Sans 9"/>
              </a:rPr>
              <a:t>less  sensitive </a:t>
            </a:r>
            <a:r>
              <a:rPr sz="900" spc="-10" dirty="0">
                <a:latin typeface="LM Sans 9"/>
                <a:cs typeface="LM Sans 9"/>
              </a:rPr>
              <a:t>packets </a:t>
            </a:r>
            <a:r>
              <a:rPr sz="900" spc="-5" dirty="0">
                <a:latin typeface="LM Sans 9"/>
                <a:cs typeface="LM Sans 9"/>
              </a:rPr>
              <a:t>when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likely </a:t>
            </a:r>
            <a:r>
              <a:rPr sz="900" spc="-5" dirty="0">
                <a:latin typeface="LM Sans 9"/>
                <a:cs typeface="LM Sans 9"/>
              </a:rPr>
              <a:t>to happen, the </a:t>
            </a:r>
            <a:r>
              <a:rPr sz="900" spc="-10" dirty="0">
                <a:latin typeface="LM Sans 9"/>
                <a:cs typeface="LM Sans 9"/>
              </a:rPr>
              <a:t>quality of  </a:t>
            </a:r>
            <a:r>
              <a:rPr sz="900" spc="-5" dirty="0">
                <a:latin typeface="LM Sans 9"/>
                <a:cs typeface="LM Sans 9"/>
              </a:rPr>
              <a:t>sound is still preserved </a:t>
            </a:r>
            <a:r>
              <a:rPr sz="900" spc="-10" dirty="0">
                <a:latin typeface="LM Sans 9"/>
                <a:cs typeface="LM Sans 9"/>
              </a:rPr>
              <a:t>and congestion </a:t>
            </a:r>
            <a:r>
              <a:rPr sz="900" spc="-5" dirty="0">
                <a:latin typeface="LM Sans 9"/>
                <a:cs typeface="LM Sans 9"/>
              </a:rPr>
              <a:t>is prevented </a:t>
            </a:r>
            <a:r>
              <a:rPr sz="900" spc="-20" dirty="0">
                <a:latin typeface="LM Sans 9"/>
                <a:cs typeface="LM Sans 9"/>
              </a:rPr>
              <a:t>or</a:t>
            </a:r>
            <a:r>
              <a:rPr sz="900" spc="4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alleviated.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0981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Open-loop </a:t>
            </a:r>
            <a:r>
              <a:rPr spc="10" dirty="0"/>
              <a:t>Congestion</a:t>
            </a:r>
            <a:r>
              <a:rPr spc="-50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3870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914793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19315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47151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315"/>
              </a:spcBef>
            </a:pPr>
            <a:r>
              <a:rPr spc="-10" dirty="0">
                <a:solidFill>
                  <a:srgbClr val="FF0000"/>
                </a:solidFill>
              </a:rPr>
              <a:t>Admission Policy</a:t>
            </a:r>
            <a:r>
              <a:rPr spc="-10" dirty="0"/>
              <a:t>:</a:t>
            </a:r>
          </a:p>
          <a:p>
            <a:pPr marL="446405" marR="508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It is a QoS mechanism can </a:t>
            </a:r>
            <a:r>
              <a:rPr sz="900" spc="-10" dirty="0">
                <a:latin typeface="LM Sans 9"/>
                <a:cs typeface="LM Sans 9"/>
              </a:rPr>
              <a:t>also prevent congestion </a:t>
            </a:r>
            <a:r>
              <a:rPr sz="900" spc="-5" dirty="0">
                <a:latin typeface="LM Sans 9"/>
                <a:cs typeface="LM Sans 9"/>
              </a:rPr>
              <a:t>in </a:t>
            </a:r>
            <a:r>
              <a:rPr sz="900" spc="-10" dirty="0">
                <a:latin typeface="LM Sans 9"/>
                <a:cs typeface="LM Sans 9"/>
              </a:rPr>
              <a:t>virtual-circuit  </a:t>
            </a:r>
            <a:r>
              <a:rPr sz="900" spc="-15" dirty="0">
                <a:latin typeface="LM Sans 9"/>
                <a:cs typeface="LM Sans 9"/>
              </a:rPr>
              <a:t>networks.</a:t>
            </a:r>
            <a:endParaRPr sz="900">
              <a:latin typeface="LM Sans 9"/>
              <a:cs typeface="LM Sans 9"/>
            </a:endParaRPr>
          </a:p>
          <a:p>
            <a:pPr marL="446405" marR="173355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Switches in a </a:t>
            </a:r>
            <a:r>
              <a:rPr sz="900" spc="-15" dirty="0">
                <a:latin typeface="LM Sans 9"/>
                <a:cs typeface="LM Sans 9"/>
              </a:rPr>
              <a:t>flow </a:t>
            </a:r>
            <a:r>
              <a:rPr sz="900" spc="-10" dirty="0">
                <a:latin typeface="LM Sans 9"/>
                <a:cs typeface="LM Sans 9"/>
              </a:rPr>
              <a:t>first </a:t>
            </a:r>
            <a:r>
              <a:rPr sz="900" b="1" spc="-10" dirty="0">
                <a:latin typeface="LM Sans 9"/>
                <a:cs typeface="LM Sans 9"/>
              </a:rPr>
              <a:t>check </a:t>
            </a:r>
            <a:r>
              <a:rPr sz="900" b="1" spc="-5" dirty="0">
                <a:latin typeface="LM Sans 9"/>
                <a:cs typeface="LM Sans 9"/>
              </a:rPr>
              <a:t>the resource requirement </a:t>
            </a:r>
            <a:r>
              <a:rPr sz="900" spc="-5" dirty="0">
                <a:latin typeface="LM Sans 9"/>
                <a:cs typeface="LM Sans 9"/>
              </a:rPr>
              <a:t>of a </a:t>
            </a:r>
            <a:r>
              <a:rPr sz="900" spc="-15" dirty="0">
                <a:latin typeface="LM Sans 9"/>
                <a:cs typeface="LM Sans 9"/>
              </a:rPr>
              <a:t>flow  </a:t>
            </a:r>
            <a:r>
              <a:rPr sz="900" spc="-5" dirty="0">
                <a:latin typeface="LM Sans 9"/>
                <a:cs typeface="LM Sans 9"/>
              </a:rPr>
              <a:t>before </a:t>
            </a:r>
            <a:r>
              <a:rPr sz="900" spc="-10" dirty="0">
                <a:latin typeface="LM Sans 9"/>
                <a:cs typeface="LM Sans 9"/>
              </a:rPr>
              <a:t>admitting </a:t>
            </a:r>
            <a:r>
              <a:rPr sz="900" spc="-5" dirty="0">
                <a:latin typeface="LM Sans 9"/>
                <a:cs typeface="LM Sans 9"/>
              </a:rPr>
              <a:t>it to the </a:t>
            </a:r>
            <a:r>
              <a:rPr sz="900" spc="-15" dirty="0">
                <a:latin typeface="LM Sans 9"/>
                <a:cs typeface="LM Sans 9"/>
              </a:rPr>
              <a:t>network.</a:t>
            </a:r>
            <a:endParaRPr sz="900">
              <a:latin typeface="LM Sans 9"/>
              <a:cs typeface="LM Sans 9"/>
            </a:endParaRPr>
          </a:p>
          <a:p>
            <a:pPr marL="446405" marR="9398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A router can </a:t>
            </a:r>
            <a:r>
              <a:rPr sz="900" spc="-10" dirty="0">
                <a:latin typeface="LM Sans 9"/>
                <a:cs typeface="LM Sans 9"/>
              </a:rPr>
              <a:t>deny establishing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virtual-circuit connection </a:t>
            </a:r>
            <a:r>
              <a:rPr sz="900" spc="-5" dirty="0">
                <a:latin typeface="LM Sans 9"/>
                <a:cs typeface="LM Sans 9"/>
              </a:rPr>
              <a:t>if there  is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5" dirty="0">
                <a:latin typeface="LM Sans 9"/>
                <a:cs typeface="LM Sans 9"/>
              </a:rPr>
              <a:t>in the </a:t>
            </a:r>
            <a:r>
              <a:rPr sz="900" spc="-20" dirty="0">
                <a:latin typeface="LM Sans 9"/>
                <a:cs typeface="LM Sans 9"/>
              </a:rPr>
              <a:t>network or </a:t>
            </a:r>
            <a:r>
              <a:rPr sz="900" spc="-5" dirty="0">
                <a:latin typeface="LM Sans 9"/>
                <a:cs typeface="LM Sans 9"/>
              </a:rPr>
              <a:t>if there is a </a:t>
            </a:r>
            <a:r>
              <a:rPr sz="900" spc="-10" dirty="0">
                <a:latin typeface="LM Sans 9"/>
                <a:cs typeface="LM Sans 9"/>
              </a:rPr>
              <a:t>possibility</a:t>
            </a:r>
            <a:r>
              <a:rPr sz="900" spc="7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of</a:t>
            </a:r>
            <a:endParaRPr sz="900">
              <a:latin typeface="LM Sans 9"/>
              <a:cs typeface="LM Sans 9"/>
            </a:endParaRPr>
          </a:p>
          <a:p>
            <a:pPr marL="4464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future</a:t>
            </a:r>
            <a:r>
              <a:rPr sz="900" spc="-10" dirty="0">
                <a:latin typeface="LM Sans 9"/>
                <a:cs typeface="LM Sans 9"/>
              </a:rPr>
              <a:t> congestion.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9563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Closed-loop </a:t>
            </a:r>
            <a:r>
              <a:rPr spc="10"/>
              <a:t>Congestion</a:t>
            </a:r>
            <a:r>
              <a:rPr spc="-30"/>
              <a:t> </a:t>
            </a:r>
            <a:r>
              <a:rPr spc="10" smtClean="0"/>
              <a:t>Control</a:t>
            </a:r>
            <a:r>
              <a:rPr lang="en-IN" spc="10" dirty="0" smtClean="0"/>
              <a:t> (Removal)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5164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92772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345260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354" y="646441"/>
            <a:ext cx="3546475" cy="94064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Backpressure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265430" marR="8382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It refers to a </a:t>
            </a:r>
            <a:r>
              <a:rPr sz="900" spc="-10" dirty="0">
                <a:latin typeface="LM Sans 9"/>
                <a:cs typeface="LM Sans 9"/>
              </a:rPr>
              <a:t>congestion control </a:t>
            </a:r>
            <a:r>
              <a:rPr sz="900" spc="-5" dirty="0">
                <a:latin typeface="LM Sans 9"/>
                <a:cs typeface="LM Sans 9"/>
              </a:rPr>
              <a:t>mechanism in which a </a:t>
            </a:r>
            <a:r>
              <a:rPr sz="900" spc="-10" dirty="0">
                <a:latin typeface="LM Sans 9"/>
                <a:cs typeface="LM Sans 9"/>
              </a:rPr>
              <a:t>congested  </a:t>
            </a:r>
            <a:r>
              <a:rPr sz="900" dirty="0">
                <a:latin typeface="LM Sans 9"/>
                <a:cs typeface="LM Sans 9"/>
              </a:rPr>
              <a:t>node </a:t>
            </a:r>
            <a:r>
              <a:rPr sz="900" spc="-5" dirty="0">
                <a:latin typeface="LM Sans 9"/>
                <a:cs typeface="LM Sans 9"/>
              </a:rPr>
              <a:t>stops receiving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from the </a:t>
            </a:r>
            <a:r>
              <a:rPr sz="900" spc="-5">
                <a:latin typeface="LM Sans 9"/>
                <a:cs typeface="LM Sans 9"/>
              </a:rPr>
              <a:t>immediate </a:t>
            </a:r>
            <a:r>
              <a:rPr sz="900">
                <a:latin typeface="LM Sans 9"/>
                <a:cs typeface="LM Sans 9"/>
              </a:rPr>
              <a:t>node </a:t>
            </a:r>
            <a:r>
              <a:rPr sz="900" spc="-20" dirty="0">
                <a:latin typeface="LM Sans 9"/>
                <a:cs typeface="LM Sans 9"/>
              </a:rPr>
              <a:t>or  </a:t>
            </a:r>
            <a:r>
              <a:rPr sz="900" spc="-5" dirty="0">
                <a:latin typeface="LM Sans 9"/>
                <a:cs typeface="LM Sans 9"/>
              </a:rPr>
              <a:t>nodes.</a:t>
            </a:r>
            <a:endParaRPr lang="en-US" sz="900" spc="-5" dirty="0">
              <a:latin typeface="LM Sans 9"/>
              <a:cs typeface="LM Sans 9"/>
            </a:endParaRPr>
          </a:p>
          <a:p>
            <a:pPr marL="265430" marR="83820">
              <a:lnSpc>
                <a:spcPct val="101499"/>
              </a:lnSpc>
              <a:spcBef>
                <a:spcPts val="180"/>
              </a:spcBef>
            </a:pPr>
            <a:endParaRPr sz="900" dirty="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This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cause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upstream </a:t>
            </a:r>
            <a:r>
              <a:rPr sz="900" dirty="0">
                <a:latin typeface="LM Sans 9"/>
                <a:cs typeface="LM Sans 9"/>
              </a:rPr>
              <a:t>node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5" dirty="0">
                <a:latin typeface="LM Sans 9"/>
                <a:cs typeface="LM Sans 9"/>
              </a:rPr>
              <a:t>nodes to become </a:t>
            </a:r>
            <a:r>
              <a:rPr sz="900" spc="-10" dirty="0">
                <a:latin typeface="LM Sans 9"/>
                <a:cs typeface="LM Sans 9"/>
              </a:rPr>
              <a:t>congested,  and </a:t>
            </a:r>
            <a:r>
              <a:rPr sz="900" spc="-20" dirty="0">
                <a:latin typeface="LM Sans 9"/>
                <a:cs typeface="LM Sans 9"/>
              </a:rPr>
              <a:t>they, </a:t>
            </a:r>
            <a:r>
              <a:rPr sz="900" spc="-5" dirty="0">
                <a:latin typeface="LM Sans 9"/>
                <a:cs typeface="LM Sans 9"/>
              </a:rPr>
              <a:t>in turn, reject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from their </a:t>
            </a:r>
            <a:r>
              <a:rPr sz="900" spc="-10" dirty="0">
                <a:latin typeface="LM Sans 9"/>
                <a:cs typeface="LM Sans 9"/>
              </a:rPr>
              <a:t>upstream </a:t>
            </a:r>
            <a:r>
              <a:rPr sz="900" dirty="0">
                <a:latin typeface="LM Sans 9"/>
                <a:cs typeface="LM Sans 9"/>
              </a:rPr>
              <a:t>nodes </a:t>
            </a:r>
            <a:r>
              <a:rPr sz="900" spc="-20" dirty="0">
                <a:latin typeface="LM Sans 9"/>
                <a:cs typeface="LM Sans 9"/>
              </a:rPr>
              <a:t>or</a:t>
            </a:r>
            <a:r>
              <a:rPr sz="900" spc="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nodes.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483" y="1938782"/>
            <a:ext cx="3478529" cy="621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3678" y="1902899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" dirty="0" smtClean="0"/>
              <a:t>Buffer full</a:t>
            </a:r>
            <a:endParaRPr lang="en-US" sz="6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2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Closed-loop Congestion</a:t>
            </a:r>
            <a:r>
              <a:rPr spc="-30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9216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968235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107414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524952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0354" y="686968"/>
            <a:ext cx="3660775" cy="108055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Choke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Packets</a:t>
            </a:r>
            <a:r>
              <a:rPr sz="1000" spc="-15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265430" marR="508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It is a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sent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dirty="0">
                <a:latin typeface="LM Sans 9"/>
                <a:cs typeface="LM Sans 9"/>
              </a:rPr>
              <a:t>node </a:t>
            </a:r>
            <a:r>
              <a:rPr sz="900" spc="-5" dirty="0">
                <a:latin typeface="LM Sans 9"/>
                <a:cs typeface="LM Sans 9"/>
              </a:rPr>
              <a:t>to the source to </a:t>
            </a:r>
            <a:r>
              <a:rPr sz="900" spc="-10" dirty="0">
                <a:latin typeface="LM Sans 9"/>
                <a:cs typeface="LM Sans 9"/>
              </a:rPr>
              <a:t>inform </a:t>
            </a:r>
            <a:r>
              <a:rPr sz="900" spc="-5" dirty="0">
                <a:latin typeface="LM Sans 9"/>
                <a:cs typeface="LM Sans 9"/>
              </a:rPr>
              <a:t>it of </a:t>
            </a:r>
            <a:r>
              <a:rPr sz="900" spc="-10" dirty="0">
                <a:latin typeface="LM Sans 9"/>
                <a:cs typeface="LM Sans 9"/>
              </a:rPr>
              <a:t>congestion.  </a:t>
            </a:r>
            <a:r>
              <a:rPr sz="900" spc="-5" dirty="0">
                <a:latin typeface="LM Sans 9"/>
                <a:cs typeface="LM Sans 9"/>
              </a:rPr>
              <a:t>When a router in the Internet is </a:t>
            </a:r>
            <a:r>
              <a:rPr sz="900" spc="-10" dirty="0">
                <a:latin typeface="LM Sans 9"/>
                <a:cs typeface="LM Sans 9"/>
              </a:rPr>
              <a:t>overwhelmed </a:t>
            </a:r>
            <a:r>
              <a:rPr sz="900" spc="-5" dirty="0">
                <a:latin typeface="LM Sans 9"/>
                <a:cs typeface="LM Sans 9"/>
              </a:rPr>
              <a:t>with IP </a:t>
            </a:r>
            <a:r>
              <a:rPr sz="900" spc="-10" dirty="0">
                <a:latin typeface="LM Sans 9"/>
                <a:cs typeface="LM Sans 9"/>
              </a:rPr>
              <a:t>datagrams, </a:t>
            </a:r>
            <a:r>
              <a:rPr sz="900" spc="-5" dirty="0">
                <a:latin typeface="LM Sans 9"/>
                <a:cs typeface="LM Sans 9"/>
              </a:rPr>
              <a:t>it 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discard </a:t>
            </a:r>
            <a:r>
              <a:rPr sz="900" spc="-5" dirty="0">
                <a:latin typeface="LM Sans 9"/>
                <a:cs typeface="LM Sans 9"/>
              </a:rPr>
              <a:t>some of them; but it </a:t>
            </a:r>
            <a:r>
              <a:rPr sz="900" spc="-10" dirty="0">
                <a:latin typeface="LM Sans 9"/>
                <a:cs typeface="LM Sans 9"/>
              </a:rPr>
              <a:t>informs </a:t>
            </a:r>
            <a:r>
              <a:rPr sz="900" spc="-5" dirty="0">
                <a:latin typeface="LM Sans 9"/>
                <a:cs typeface="LM Sans 9"/>
              </a:rPr>
              <a:t>the source </a:t>
            </a:r>
            <a:r>
              <a:rPr sz="900" spc="-10" dirty="0">
                <a:latin typeface="LM Sans 9"/>
                <a:cs typeface="LM Sans 9"/>
              </a:rPr>
              <a:t>host, using </a:t>
            </a:r>
            <a:r>
              <a:rPr sz="900" spc="-5" dirty="0">
                <a:latin typeface="LM Sans 9"/>
                <a:cs typeface="LM Sans 9"/>
              </a:rPr>
              <a:t>a  source </a:t>
            </a:r>
            <a:r>
              <a:rPr sz="900" b="1" spc="-10" dirty="0">
                <a:latin typeface="LM Sans 9"/>
                <a:cs typeface="LM Sans 9"/>
              </a:rPr>
              <a:t>quench </a:t>
            </a:r>
            <a:r>
              <a:rPr sz="900" b="1" spc="-5" dirty="0">
                <a:latin typeface="LM Sans 9"/>
                <a:cs typeface="LM Sans 9"/>
              </a:rPr>
              <a:t>ICMP</a:t>
            </a:r>
            <a:r>
              <a:rPr sz="900" spc="-5" dirty="0">
                <a:latin typeface="LM Sans 9"/>
                <a:cs typeface="LM Sans 9"/>
              </a:rPr>
              <a:t>(Internet </a:t>
            </a:r>
            <a:r>
              <a:rPr sz="900" spc="-10" dirty="0">
                <a:latin typeface="LM Sans 9"/>
                <a:cs typeface="LM Sans 9"/>
              </a:rPr>
              <a:t>Control </a:t>
            </a:r>
            <a:r>
              <a:rPr sz="900" spc="-5" dirty="0">
                <a:latin typeface="LM Sans 9"/>
                <a:cs typeface="LM Sans 9"/>
              </a:rPr>
              <a:t>Message Protocol) message.  </a:t>
            </a:r>
            <a:endParaRPr lang="en-US" sz="900" spc="-5" dirty="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5" dirty="0">
                <a:latin typeface="LM Sans 9"/>
                <a:cs typeface="LM Sans 9"/>
              </a:rPr>
              <a:t>warning </a:t>
            </a:r>
            <a:r>
              <a:rPr sz="900" spc="-5" dirty="0">
                <a:latin typeface="LM Sans 9"/>
                <a:cs typeface="LM Sans 9"/>
              </a:rPr>
              <a:t>message </a:t>
            </a:r>
            <a:r>
              <a:rPr sz="900" dirty="0">
                <a:latin typeface="LM Sans 9"/>
                <a:cs typeface="LM Sans 9"/>
              </a:rPr>
              <a:t>goes </a:t>
            </a:r>
            <a:r>
              <a:rPr sz="900" spc="-10" dirty="0">
                <a:latin typeface="LM Sans 9"/>
                <a:cs typeface="LM Sans 9"/>
              </a:rPr>
              <a:t>directly </a:t>
            </a:r>
            <a:r>
              <a:rPr sz="900" spc="-5" dirty="0">
                <a:latin typeface="LM Sans 9"/>
                <a:cs typeface="LM Sans 9"/>
              </a:rPr>
              <a:t>to the source station; the  intermediate routers,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5" dirty="0">
                <a:latin typeface="LM Sans 9"/>
                <a:cs typeface="LM Sans 9"/>
              </a:rPr>
              <a:t>not </a:t>
            </a:r>
            <a:r>
              <a:rPr sz="900" spc="-10" dirty="0">
                <a:latin typeface="LM Sans 9"/>
                <a:cs typeface="LM Sans 9"/>
              </a:rPr>
              <a:t>take </a:t>
            </a:r>
            <a:r>
              <a:rPr sz="900" spc="-5" dirty="0">
                <a:latin typeface="LM Sans 9"/>
                <a:cs typeface="LM Sans 9"/>
              </a:rPr>
              <a:t>any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action.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8251" y="1873059"/>
            <a:ext cx="3349625" cy="895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28201"/>
            <a:ext cx="328132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LM Sans 9"/>
                <a:cs typeface="LM Sans 9"/>
              </a:rPr>
              <a:t>Difference </a:t>
            </a:r>
            <a:r>
              <a:rPr sz="900" spc="-10" dirty="0">
                <a:solidFill>
                  <a:srgbClr val="FFFFFF"/>
                </a:solidFill>
                <a:latin typeface="LM Sans 9"/>
                <a:cs typeface="LM Sans 9"/>
              </a:rPr>
              <a:t>b/w </a:t>
            </a:r>
            <a:r>
              <a:rPr sz="900" spc="-15" dirty="0">
                <a:solidFill>
                  <a:srgbClr val="FFFFFF"/>
                </a:solidFill>
                <a:latin typeface="LM Sans 9"/>
                <a:cs typeface="LM Sans 9"/>
              </a:rPr>
              <a:t>Choke Packets </a:t>
            </a:r>
            <a:r>
              <a:rPr sz="900" spc="-10" dirty="0">
                <a:solidFill>
                  <a:srgbClr val="FFFFFF"/>
                </a:solidFill>
                <a:latin typeface="LM Sans 9"/>
                <a:cs typeface="LM Sans 9"/>
              </a:rPr>
              <a:t>and</a:t>
            </a:r>
            <a:r>
              <a:rPr sz="900" spc="40" dirty="0">
                <a:solidFill>
                  <a:srgbClr val="FFFFFF"/>
                </a:solidFill>
                <a:latin typeface="LM Sans 9"/>
                <a:cs typeface="LM Sans 9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M Sans 9"/>
                <a:cs typeface="LM Sans 9"/>
              </a:rPr>
              <a:t>Backpressure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881024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1"/>
                </a:lnTo>
                <a:lnTo>
                  <a:pt x="3989654" y="170251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000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94" y="867770"/>
            <a:ext cx="8299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LM Sans 10"/>
                <a:cs typeface="LM Sans 10"/>
              </a:rPr>
              <a:t>Choke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Packets: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9193" y="1038618"/>
            <a:ext cx="3989704" cy="530225"/>
            <a:chOff x="309193" y="1038618"/>
            <a:chExt cx="3989704" cy="530225"/>
          </a:xfrm>
        </p:grpSpPr>
        <p:sp>
          <p:nvSpPr>
            <p:cNvPr id="7" name="object 7"/>
            <p:cNvSpPr/>
            <p:nvPr/>
          </p:nvSpPr>
          <p:spPr>
            <a:xfrm>
              <a:off x="309194" y="1038618"/>
              <a:ext cx="3989653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1082901"/>
              <a:ext cx="3989704" cy="486409"/>
            </a:xfrm>
            <a:custGeom>
              <a:avLst/>
              <a:gdLst/>
              <a:ahLst/>
              <a:cxnLst/>
              <a:rect l="l" t="t" r="r" b="b"/>
              <a:pathLst>
                <a:path w="3989704" h="486409">
                  <a:moveTo>
                    <a:pt x="3989654" y="0"/>
                  </a:moveTo>
                  <a:lnTo>
                    <a:pt x="0" y="0"/>
                  </a:lnTo>
                  <a:lnTo>
                    <a:pt x="0" y="435066"/>
                  </a:lnTo>
                  <a:lnTo>
                    <a:pt x="4008" y="454791"/>
                  </a:lnTo>
                  <a:lnTo>
                    <a:pt x="14922" y="470944"/>
                  </a:lnTo>
                  <a:lnTo>
                    <a:pt x="31075" y="481858"/>
                  </a:lnTo>
                  <a:lnTo>
                    <a:pt x="50800" y="485866"/>
                  </a:lnTo>
                  <a:lnTo>
                    <a:pt x="3938854" y="485866"/>
                  </a:lnTo>
                  <a:lnTo>
                    <a:pt x="3958579" y="481858"/>
                  </a:lnTo>
                  <a:lnTo>
                    <a:pt x="3974732" y="470944"/>
                  </a:lnTo>
                  <a:lnTo>
                    <a:pt x="3985646" y="454791"/>
                  </a:lnTo>
                  <a:lnTo>
                    <a:pt x="3989654" y="435066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9193" y="1730375"/>
            <a:ext cx="3989704" cy="680859"/>
            <a:chOff x="309193" y="1875294"/>
            <a:chExt cx="3989704" cy="535940"/>
          </a:xfrm>
        </p:grpSpPr>
        <p:sp>
          <p:nvSpPr>
            <p:cNvPr id="10" name="object 10"/>
            <p:cNvSpPr/>
            <p:nvPr/>
          </p:nvSpPr>
          <p:spPr>
            <a:xfrm>
              <a:off x="309193" y="1875294"/>
              <a:ext cx="3989704" cy="170815"/>
            </a:xfrm>
            <a:custGeom>
              <a:avLst/>
              <a:gdLst/>
              <a:ahLst/>
              <a:cxnLst/>
              <a:rect l="l" t="t" r="r" b="b"/>
              <a:pathLst>
                <a:path w="3989704" h="17081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1"/>
                  </a:lnTo>
                  <a:lnTo>
                    <a:pt x="3989654" y="170251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4" y="2032889"/>
              <a:ext cx="3989653" cy="506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193" y="2077162"/>
              <a:ext cx="3989704" cy="334645"/>
            </a:xfrm>
            <a:custGeom>
              <a:avLst/>
              <a:gdLst/>
              <a:ahLst/>
              <a:cxnLst/>
              <a:rect l="l" t="t" r="r" b="b"/>
              <a:pathLst>
                <a:path w="3989704" h="334644">
                  <a:moveTo>
                    <a:pt x="3989654" y="0"/>
                  </a:moveTo>
                  <a:lnTo>
                    <a:pt x="0" y="0"/>
                  </a:lnTo>
                  <a:lnTo>
                    <a:pt x="0" y="283234"/>
                  </a:lnTo>
                  <a:lnTo>
                    <a:pt x="4008" y="302958"/>
                  </a:lnTo>
                  <a:lnTo>
                    <a:pt x="14922" y="319111"/>
                  </a:lnTo>
                  <a:lnTo>
                    <a:pt x="31075" y="330026"/>
                  </a:lnTo>
                  <a:lnTo>
                    <a:pt x="50800" y="334034"/>
                  </a:lnTo>
                  <a:lnTo>
                    <a:pt x="3938854" y="334034"/>
                  </a:lnTo>
                  <a:lnTo>
                    <a:pt x="3958579" y="330026"/>
                  </a:lnTo>
                  <a:lnTo>
                    <a:pt x="3974732" y="319111"/>
                  </a:lnTo>
                  <a:lnTo>
                    <a:pt x="3985646" y="302958"/>
                  </a:lnTo>
                  <a:lnTo>
                    <a:pt x="3989654" y="283234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56848"/>
            <a:ext cx="3914140" cy="12586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15" dirty="0">
                <a:latin typeface="LM Sans 10"/>
                <a:cs typeface="LM Sans 10"/>
              </a:rPr>
              <a:t>warning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router, </a:t>
            </a:r>
            <a:r>
              <a:rPr sz="1000" spc="-5" dirty="0">
                <a:latin typeface="LM Sans 10"/>
                <a:cs typeface="LM Sans 10"/>
              </a:rPr>
              <a:t>which </a:t>
            </a:r>
            <a:r>
              <a:rPr sz="1000" spc="-10" dirty="0">
                <a:latin typeface="LM Sans 10"/>
                <a:cs typeface="LM Sans 10"/>
              </a:rPr>
              <a:t>has </a:t>
            </a:r>
            <a:r>
              <a:rPr sz="1000" spc="-5" dirty="0">
                <a:latin typeface="LM Sans 10"/>
                <a:cs typeface="LM Sans 10"/>
              </a:rPr>
              <a:t>encountered congestion, to the  source station </a:t>
            </a:r>
            <a:r>
              <a:rPr sz="1000" spc="-15" dirty="0">
                <a:latin typeface="LM Sans 10"/>
                <a:cs typeface="LM Sans 10"/>
              </a:rPr>
              <a:t>directly. </a:t>
            </a:r>
            <a:r>
              <a:rPr sz="1000" spc="-10" dirty="0">
                <a:latin typeface="LM Sans 10"/>
                <a:cs typeface="LM Sans 10"/>
              </a:rPr>
              <a:t>The inter-mediate </a:t>
            </a:r>
            <a:r>
              <a:rPr sz="1000" dirty="0">
                <a:latin typeface="LM Sans 10"/>
                <a:cs typeface="LM Sans 10"/>
              </a:rPr>
              <a:t>nodes </a:t>
            </a:r>
            <a:r>
              <a:rPr sz="1000" spc="-5" dirty="0">
                <a:latin typeface="LM Sans 10"/>
                <a:cs typeface="LM Sans 10"/>
              </a:rPr>
              <a:t>through which the  </a:t>
            </a:r>
            <a:r>
              <a:rPr sz="1000" spc="-10" dirty="0">
                <a:latin typeface="LM Sans 10"/>
                <a:cs typeface="LM Sans 10"/>
              </a:rPr>
              <a:t>packet has </a:t>
            </a:r>
            <a:r>
              <a:rPr sz="1000" spc="-5" dirty="0">
                <a:latin typeface="LM Sans 10"/>
                <a:cs typeface="LM Sans 10"/>
              </a:rPr>
              <a:t>traveled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not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warned.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Back Pressure:</a:t>
            </a:r>
            <a:endParaRPr sz="1000" dirty="0">
              <a:latin typeface="LM Sans 10"/>
              <a:cs typeface="LM Sans 10"/>
            </a:endParaRPr>
          </a:p>
          <a:p>
            <a:pPr marL="12700" marR="417195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15" dirty="0">
                <a:latin typeface="LM Sans 10"/>
                <a:cs typeface="LM Sans 10"/>
              </a:rPr>
              <a:t>warning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one </a:t>
            </a:r>
            <a:r>
              <a:rPr sz="1000" dirty="0">
                <a:latin typeface="LM Sans 10"/>
                <a:cs typeface="LM Sans 10"/>
              </a:rPr>
              <a:t>node </a:t>
            </a:r>
            <a:r>
              <a:rPr sz="1000" spc="-5" dirty="0">
                <a:latin typeface="LM Sans 10"/>
                <a:cs typeface="LM Sans 10"/>
              </a:rPr>
              <a:t>to its </a:t>
            </a:r>
            <a:r>
              <a:rPr sz="1000" spc="-10" dirty="0">
                <a:latin typeface="LM Sans 10"/>
                <a:cs typeface="LM Sans 10"/>
              </a:rPr>
              <a:t>upstream </a:t>
            </a:r>
            <a:r>
              <a:rPr sz="1000" dirty="0">
                <a:latin typeface="LM Sans 10"/>
                <a:cs typeface="LM Sans 10"/>
              </a:rPr>
              <a:t>node, </a:t>
            </a:r>
            <a:r>
              <a:rPr sz="1000" spc="-10" dirty="0">
                <a:latin typeface="LM Sans 10"/>
                <a:cs typeface="LM Sans 10"/>
              </a:rPr>
              <a:t>although </a:t>
            </a:r>
            <a:r>
              <a:rPr sz="1000" spc="-5" dirty="0">
                <a:latin typeface="LM Sans 10"/>
                <a:cs typeface="LM Sans 10"/>
              </a:rPr>
              <a:t>the  </a:t>
            </a:r>
            <a:r>
              <a:rPr sz="1000" spc="-15" dirty="0">
                <a:latin typeface="LM Sans 10"/>
                <a:cs typeface="LM Sans 10"/>
              </a:rPr>
              <a:t>warning may </a:t>
            </a:r>
            <a:r>
              <a:rPr sz="1000" spc="-5" dirty="0">
                <a:latin typeface="LM Sans 10"/>
                <a:cs typeface="LM Sans 10"/>
              </a:rPr>
              <a:t>eventually </a:t>
            </a:r>
            <a:r>
              <a:rPr sz="1000" spc="-10" dirty="0">
                <a:latin typeface="LM Sans 10"/>
                <a:cs typeface="LM Sans 10"/>
              </a:rPr>
              <a:t>reach </a:t>
            </a:r>
            <a:r>
              <a:rPr sz="1000" spc="-5" dirty="0">
                <a:latin typeface="LM Sans 10"/>
                <a:cs typeface="LM Sans 10"/>
              </a:rPr>
              <a:t>the source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station.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2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Closed-loop Congestion</a:t>
            </a:r>
            <a:r>
              <a:rPr spc="-30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6997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846048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985228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263586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541945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1943963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120049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398395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811" y="2537574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811" y="295511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0354" y="564767"/>
            <a:ext cx="3661410" cy="24765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Implicit Signaling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265430" marR="230504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There is no </a:t>
            </a:r>
            <a:r>
              <a:rPr sz="900" spc="-10" dirty="0">
                <a:latin typeface="LM Sans 9"/>
                <a:cs typeface="LM Sans 9"/>
              </a:rPr>
              <a:t>communication b/w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congested </a:t>
            </a:r>
            <a:r>
              <a:rPr sz="900" dirty="0">
                <a:latin typeface="LM Sans 9"/>
                <a:cs typeface="LM Sans 9"/>
              </a:rPr>
              <a:t>node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source.  The source </a:t>
            </a:r>
            <a:r>
              <a:rPr sz="900" spc="-10" dirty="0">
                <a:latin typeface="LM Sans 9"/>
                <a:cs typeface="LM Sans 9"/>
              </a:rPr>
              <a:t>guesses </a:t>
            </a:r>
            <a:r>
              <a:rPr sz="900" spc="-5" dirty="0">
                <a:latin typeface="LM Sans 9"/>
                <a:cs typeface="LM Sans 9"/>
              </a:rPr>
              <a:t>that there is a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5" dirty="0">
                <a:latin typeface="LM Sans 9"/>
                <a:cs typeface="LM Sans 9"/>
              </a:rPr>
              <a:t>somewhere in the 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5" dirty="0">
                <a:latin typeface="LM Sans 9"/>
                <a:cs typeface="LM Sans 9"/>
              </a:rPr>
              <a:t>from </a:t>
            </a:r>
            <a:r>
              <a:rPr sz="900" spc="-10" dirty="0">
                <a:latin typeface="LM Sans 9"/>
                <a:cs typeface="LM Sans 9"/>
              </a:rPr>
              <a:t>other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symptoms.</a:t>
            </a:r>
            <a:endParaRPr sz="900" dirty="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</a:pPr>
            <a:r>
              <a:rPr sz="900" spc="-2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Eg: when a source sends several </a:t>
            </a:r>
            <a:r>
              <a:rPr sz="900" spc="-10" dirty="0">
                <a:latin typeface="LM Sans 9"/>
                <a:cs typeface="LM Sans 9"/>
              </a:rPr>
              <a:t>packets and </a:t>
            </a:r>
            <a:r>
              <a:rPr sz="900" spc="-5" dirty="0">
                <a:latin typeface="LM Sans 9"/>
                <a:cs typeface="LM Sans 9"/>
              </a:rPr>
              <a:t>no </a:t>
            </a:r>
            <a:r>
              <a:rPr sz="900" spc="-10" dirty="0">
                <a:latin typeface="LM Sans 9"/>
                <a:cs typeface="LM Sans 9"/>
              </a:rPr>
              <a:t>acknowledgment 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a while, one </a:t>
            </a:r>
            <a:r>
              <a:rPr sz="900" spc="-10" dirty="0">
                <a:latin typeface="LM Sans 9"/>
                <a:cs typeface="LM Sans 9"/>
              </a:rPr>
              <a:t>assumption </a:t>
            </a:r>
            <a:r>
              <a:rPr sz="900" spc="-5" dirty="0">
                <a:latin typeface="LM Sans 9"/>
                <a:cs typeface="LM Sans 9"/>
              </a:rPr>
              <a:t>is that the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5" dirty="0">
                <a:latin typeface="LM Sans 9"/>
                <a:cs typeface="LM Sans 9"/>
              </a:rPr>
              <a:t>is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congested.</a:t>
            </a:r>
            <a:endParaRPr sz="900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5" dirty="0">
                <a:latin typeface="LM Sans 9"/>
                <a:cs typeface="LM Sans 9"/>
              </a:rPr>
              <a:t>delay </a:t>
            </a:r>
            <a:r>
              <a:rPr sz="900" spc="-5" dirty="0">
                <a:latin typeface="LM Sans 9"/>
                <a:cs typeface="LM Sans 9"/>
              </a:rPr>
              <a:t>in receiving an </a:t>
            </a:r>
            <a:r>
              <a:rPr sz="900" spc="-10" dirty="0">
                <a:latin typeface="LM Sans 9"/>
                <a:cs typeface="LM Sans 9"/>
              </a:rPr>
              <a:t>acknowledgment </a:t>
            </a:r>
            <a:r>
              <a:rPr sz="900" spc="-5" dirty="0">
                <a:latin typeface="LM Sans 9"/>
                <a:cs typeface="LM Sans 9"/>
              </a:rPr>
              <a:t>is</a:t>
            </a:r>
            <a:r>
              <a:rPr sz="900" spc="3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interpreted</a:t>
            </a:r>
            <a:endParaRPr sz="900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as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5" dirty="0">
                <a:latin typeface="LM Sans 9"/>
                <a:cs typeface="LM Sans 9"/>
              </a:rPr>
              <a:t>in the </a:t>
            </a:r>
            <a:r>
              <a:rPr sz="900" spc="-15" dirty="0">
                <a:latin typeface="LM Sans 9"/>
                <a:cs typeface="LM Sans 9"/>
              </a:rPr>
              <a:t>network; </a:t>
            </a:r>
            <a:r>
              <a:rPr sz="900" spc="-5" dirty="0">
                <a:latin typeface="LM Sans 9"/>
                <a:cs typeface="LM Sans 9"/>
              </a:rPr>
              <a:t>the source should </a:t>
            </a:r>
            <a:r>
              <a:rPr sz="900" spc="-10" dirty="0">
                <a:latin typeface="LM Sans 9"/>
                <a:cs typeface="LM Sans 9"/>
              </a:rPr>
              <a:t>slow</a:t>
            </a:r>
            <a:r>
              <a:rPr sz="900" spc="2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down.</a:t>
            </a:r>
            <a:endParaRPr sz="900" dirty="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Explicit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 Signaling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265430" marR="56515">
              <a:lnSpc>
                <a:spcPct val="101499"/>
              </a:lnSpc>
              <a:spcBef>
                <a:spcPts val="175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dirty="0">
                <a:latin typeface="LM Sans 9"/>
                <a:cs typeface="LM Sans 9"/>
              </a:rPr>
              <a:t>node </a:t>
            </a:r>
            <a:r>
              <a:rPr sz="900" spc="-5" dirty="0">
                <a:latin typeface="LM Sans 9"/>
                <a:cs typeface="LM Sans 9"/>
              </a:rPr>
              <a:t>that experiences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5" dirty="0">
                <a:latin typeface="LM Sans 9"/>
                <a:cs typeface="LM Sans 9"/>
              </a:rPr>
              <a:t>can </a:t>
            </a:r>
            <a:r>
              <a:rPr sz="900" spc="-10" dirty="0">
                <a:latin typeface="LM Sans 9"/>
                <a:cs typeface="LM Sans 9"/>
              </a:rPr>
              <a:t>explicitly </a:t>
            </a:r>
            <a:r>
              <a:rPr sz="900" spc="-5" dirty="0">
                <a:latin typeface="LM Sans 9"/>
                <a:cs typeface="LM Sans 9"/>
              </a:rPr>
              <a:t>send a signal to  the source </a:t>
            </a:r>
            <a:r>
              <a:rPr sz="900" spc="-20" dirty="0">
                <a:latin typeface="LM Sans 9"/>
                <a:cs typeface="LM Sans 9"/>
              </a:rPr>
              <a:t>or</a:t>
            </a:r>
            <a:r>
              <a:rPr sz="900" spc="-10" dirty="0">
                <a:latin typeface="LM Sans 9"/>
                <a:cs typeface="LM Sans 9"/>
              </a:rPr>
              <a:t> destination.</a:t>
            </a:r>
            <a:endParaRPr sz="900" dirty="0">
              <a:latin typeface="LM Sans 9"/>
              <a:cs typeface="LM Sans 9"/>
            </a:endParaRPr>
          </a:p>
          <a:p>
            <a:pPr marL="265430" marR="4826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In this </a:t>
            </a:r>
            <a:r>
              <a:rPr sz="900" dirty="0">
                <a:latin typeface="LM Sans 9"/>
                <a:cs typeface="LM Sans 9"/>
              </a:rPr>
              <a:t>method, </a:t>
            </a:r>
            <a:r>
              <a:rPr sz="900" spc="-15" dirty="0">
                <a:latin typeface="LM Sans 9"/>
                <a:cs typeface="LM Sans 9"/>
              </a:rPr>
              <a:t>however,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different </a:t>
            </a:r>
            <a:r>
              <a:rPr sz="900" spc="-5" dirty="0">
                <a:latin typeface="LM Sans 9"/>
                <a:cs typeface="LM Sans 9"/>
              </a:rPr>
              <a:t>from the </a:t>
            </a:r>
            <a:r>
              <a:rPr sz="900" spc="-15" dirty="0">
                <a:latin typeface="LM Sans 9"/>
                <a:cs typeface="LM Sans 9"/>
              </a:rPr>
              <a:t>choke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dirty="0">
                <a:latin typeface="LM Sans 9"/>
                <a:cs typeface="LM Sans 9"/>
              </a:rPr>
              <a:t>method.  </a:t>
            </a:r>
            <a:endParaRPr lang="en-US" sz="900" dirty="0">
              <a:latin typeface="LM Sans 9"/>
              <a:cs typeface="LM Sans 9"/>
            </a:endParaRPr>
          </a:p>
          <a:p>
            <a:pPr marL="265430" marR="4826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In the </a:t>
            </a:r>
            <a:r>
              <a:rPr sz="900" spc="-15" dirty="0">
                <a:latin typeface="LM Sans 9"/>
                <a:cs typeface="LM Sans 9"/>
              </a:rPr>
              <a:t>choke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dirty="0">
                <a:latin typeface="LM Sans 9"/>
                <a:cs typeface="LM Sans 9"/>
              </a:rPr>
              <a:t>method,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separate packet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this  purpose; In the </a:t>
            </a:r>
            <a:r>
              <a:rPr sz="900" spc="-10" dirty="0">
                <a:latin typeface="LM Sans 9"/>
                <a:cs typeface="LM Sans 9"/>
              </a:rPr>
              <a:t>explicit </a:t>
            </a:r>
            <a:r>
              <a:rPr sz="900" spc="-5" dirty="0">
                <a:latin typeface="LM Sans 9"/>
                <a:cs typeface="LM Sans 9"/>
              </a:rPr>
              <a:t>signaling </a:t>
            </a:r>
            <a:r>
              <a:rPr sz="900" dirty="0">
                <a:latin typeface="LM Sans 9"/>
                <a:cs typeface="LM Sans 9"/>
              </a:rPr>
              <a:t>method, </a:t>
            </a:r>
            <a:r>
              <a:rPr sz="900" spc="-5" dirty="0">
                <a:latin typeface="LM Sans 9"/>
                <a:cs typeface="LM Sans 9"/>
              </a:rPr>
              <a:t>the signal is included in  the </a:t>
            </a:r>
            <a:r>
              <a:rPr sz="900" spc="-10" dirty="0">
                <a:latin typeface="LM Sans 9"/>
                <a:cs typeface="LM Sans 9"/>
              </a:rPr>
              <a:t>packets </a:t>
            </a:r>
            <a:r>
              <a:rPr sz="900" spc="-5" dirty="0">
                <a:latin typeface="LM Sans 9"/>
                <a:cs typeface="LM Sans 9"/>
              </a:rPr>
              <a:t>that </a:t>
            </a:r>
            <a:r>
              <a:rPr sz="900" spc="-10" dirty="0">
                <a:latin typeface="LM Sans 9"/>
                <a:cs typeface="LM Sans 9"/>
              </a:rPr>
              <a:t>carry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data.</a:t>
            </a:r>
            <a:endParaRPr sz="900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It can </a:t>
            </a:r>
            <a:r>
              <a:rPr sz="900" dirty="0">
                <a:latin typeface="LM Sans 9"/>
                <a:cs typeface="LM Sans 9"/>
              </a:rPr>
              <a:t>occur </a:t>
            </a:r>
            <a:r>
              <a:rPr sz="900" spc="-5" dirty="0">
                <a:latin typeface="LM Sans 9"/>
                <a:cs typeface="LM Sans 9"/>
              </a:rPr>
              <a:t>in </a:t>
            </a:r>
            <a:r>
              <a:rPr sz="900" spc="-10" dirty="0">
                <a:latin typeface="LM Sans 9"/>
                <a:cs typeface="LM Sans 9"/>
              </a:rPr>
              <a:t>either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5" dirty="0">
                <a:latin typeface="LM Sans 9"/>
                <a:cs typeface="LM Sans 9"/>
              </a:rPr>
              <a:t>forward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5" dirty="0">
                <a:latin typeface="LM Sans 9"/>
                <a:cs typeface="LM Sans 9"/>
              </a:rPr>
              <a:t>backward</a:t>
            </a:r>
            <a:r>
              <a:rPr sz="900" spc="3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direction.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6" name="object 1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384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Closed-loop Congestion</a:t>
            </a:r>
            <a:r>
              <a:rPr spc="-30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92506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1101153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37951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817535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993607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271966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411145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0354" y="819886"/>
            <a:ext cx="3576954" cy="1816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Backward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 Signaling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175895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A bit can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set in a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moving in the </a:t>
            </a:r>
            <a:r>
              <a:rPr sz="900" spc="-10" dirty="0">
                <a:latin typeface="LM Sans 9"/>
                <a:cs typeface="LM Sans 9"/>
              </a:rPr>
              <a:t>direction </a:t>
            </a:r>
            <a:r>
              <a:rPr sz="900" spc="-5" dirty="0">
                <a:latin typeface="LM Sans 9"/>
                <a:cs typeface="LM Sans 9"/>
              </a:rPr>
              <a:t>opposite to  the</a:t>
            </a:r>
            <a:r>
              <a:rPr sz="900" spc="-10" dirty="0">
                <a:latin typeface="LM Sans 9"/>
                <a:cs typeface="LM Sans 9"/>
              </a:rPr>
              <a:t> congestion.</a:t>
            </a:r>
            <a:endParaRPr sz="900">
              <a:latin typeface="LM Sans 9"/>
              <a:cs typeface="LM Sans 9"/>
            </a:endParaRPr>
          </a:p>
          <a:p>
            <a:pPr marL="265430" marR="144145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This bit can </a:t>
            </a:r>
            <a:r>
              <a:rPr sz="900" spc="-20" dirty="0">
                <a:latin typeface="LM Sans 9"/>
                <a:cs typeface="LM Sans 9"/>
              </a:rPr>
              <a:t>warn </a:t>
            </a:r>
            <a:r>
              <a:rPr sz="900" spc="-5" dirty="0">
                <a:latin typeface="LM Sans 9"/>
                <a:cs typeface="LM Sans 9"/>
              </a:rPr>
              <a:t>the source that there is </a:t>
            </a:r>
            <a:r>
              <a:rPr sz="900" spc="-10" dirty="0">
                <a:latin typeface="LM Sans 9"/>
                <a:cs typeface="LM Sans 9"/>
              </a:rPr>
              <a:t>congestion and </a:t>
            </a:r>
            <a:r>
              <a:rPr sz="900" spc="-5" dirty="0">
                <a:latin typeface="LM Sans 9"/>
                <a:cs typeface="LM Sans 9"/>
              </a:rPr>
              <a:t>that it  </a:t>
            </a:r>
            <a:r>
              <a:rPr sz="900" spc="-10" dirty="0">
                <a:latin typeface="LM Sans 9"/>
                <a:cs typeface="LM Sans 9"/>
              </a:rPr>
              <a:t>needs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slow </a:t>
            </a:r>
            <a:r>
              <a:rPr sz="900" spc="-15" dirty="0">
                <a:latin typeface="LM Sans 9"/>
                <a:cs typeface="LM Sans 9"/>
              </a:rPr>
              <a:t>down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avoid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discarding </a:t>
            </a:r>
            <a:r>
              <a:rPr sz="900" spc="-5" dirty="0">
                <a:latin typeface="LM Sans 9"/>
                <a:cs typeface="LM Sans 9"/>
              </a:rPr>
              <a:t>of</a:t>
            </a:r>
            <a:r>
              <a:rPr sz="900" spc="3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packets.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FF0000"/>
                </a:solidFill>
                <a:latin typeface="LM Sans 10"/>
                <a:cs typeface="LM Sans 10"/>
              </a:rPr>
              <a:t>Forward</a:t>
            </a:r>
            <a:r>
              <a:rPr sz="1000" spc="-3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Signaling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62992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A bit can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set in a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moving in the </a:t>
            </a:r>
            <a:r>
              <a:rPr sz="900" spc="-10" dirty="0">
                <a:latin typeface="LM Sans 9"/>
                <a:cs typeface="LM Sans 9"/>
              </a:rPr>
              <a:t>direction of  </a:t>
            </a:r>
            <a:r>
              <a:rPr sz="900" spc="-5" dirty="0">
                <a:latin typeface="LM Sans 9"/>
                <a:cs typeface="LM Sans 9"/>
              </a:rPr>
              <a:t>the</a:t>
            </a:r>
            <a:r>
              <a:rPr sz="900" spc="-10" dirty="0">
                <a:latin typeface="LM Sans 9"/>
                <a:cs typeface="LM Sans 9"/>
              </a:rPr>
              <a:t> congestion.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This bit can </a:t>
            </a:r>
            <a:r>
              <a:rPr sz="900" spc="-20" dirty="0">
                <a:latin typeface="LM Sans 9"/>
                <a:cs typeface="LM Sans 9"/>
              </a:rPr>
              <a:t>warn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destination </a:t>
            </a:r>
            <a:r>
              <a:rPr sz="900" spc="-5" dirty="0">
                <a:latin typeface="LM Sans 9"/>
                <a:cs typeface="LM Sans 9"/>
              </a:rPr>
              <a:t>that there is</a:t>
            </a:r>
            <a:r>
              <a:rPr sz="900" spc="4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congestion.</a:t>
            </a:r>
            <a:endParaRPr sz="90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The receiver in this </a:t>
            </a:r>
            <a:r>
              <a:rPr sz="900" spc="-10" dirty="0">
                <a:latin typeface="LM Sans 9"/>
                <a:cs typeface="LM Sans 9"/>
              </a:rPr>
              <a:t>case </a:t>
            </a:r>
            <a:r>
              <a:rPr sz="900" spc="-5" dirty="0">
                <a:latin typeface="LM Sans 9"/>
                <a:cs typeface="LM Sans 9"/>
              </a:rPr>
              <a:t>can use policies, such as </a:t>
            </a:r>
            <a:r>
              <a:rPr sz="900" spc="-10" dirty="0">
                <a:latin typeface="LM Sans 9"/>
                <a:cs typeface="LM Sans 9"/>
              </a:rPr>
              <a:t>slowing </a:t>
            </a:r>
            <a:r>
              <a:rPr sz="900" spc="-15" dirty="0">
                <a:latin typeface="LM Sans 9"/>
                <a:cs typeface="LM Sans 9"/>
              </a:rPr>
              <a:t>down </a:t>
            </a:r>
            <a:r>
              <a:rPr sz="900" spc="-5" dirty="0">
                <a:latin typeface="LM Sans 9"/>
                <a:cs typeface="LM Sans 9"/>
              </a:rPr>
              <a:t>the  </a:t>
            </a:r>
            <a:r>
              <a:rPr sz="900" spc="-10" dirty="0">
                <a:latin typeface="LM Sans 9"/>
                <a:cs typeface="LM Sans 9"/>
              </a:rPr>
              <a:t>acknowledgments,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alleviate </a:t>
            </a:r>
            <a:r>
              <a:rPr sz="900" spc="-5" dirty="0">
                <a:latin typeface="LM Sans 9"/>
                <a:cs typeface="LM Sans 9"/>
              </a:rPr>
              <a:t>the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congestion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61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</a:t>
            </a:r>
            <a:r>
              <a:rPr spc="10" dirty="0"/>
              <a:t>- Congestion Control in</a:t>
            </a:r>
            <a:r>
              <a:rPr spc="-50" dirty="0"/>
              <a:t> </a:t>
            </a:r>
            <a:r>
              <a:rPr spc="15" dirty="0"/>
              <a:t>TCP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193" y="551205"/>
            <a:ext cx="3989704" cy="1280160"/>
            <a:chOff x="309193" y="551205"/>
            <a:chExt cx="3989704" cy="1280160"/>
          </a:xfrm>
        </p:grpSpPr>
        <p:sp>
          <p:nvSpPr>
            <p:cNvPr id="5" name="object 5"/>
            <p:cNvSpPr/>
            <p:nvPr/>
          </p:nvSpPr>
          <p:spPr>
            <a:xfrm>
              <a:off x="309193" y="551205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714425"/>
              <a:ext cx="3989653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3" y="758690"/>
              <a:ext cx="3989704" cy="1072515"/>
            </a:xfrm>
            <a:custGeom>
              <a:avLst/>
              <a:gdLst/>
              <a:ahLst/>
              <a:cxnLst/>
              <a:rect l="l" t="t" r="r" b="b"/>
              <a:pathLst>
                <a:path w="3989704" h="1072514">
                  <a:moveTo>
                    <a:pt x="3989654" y="0"/>
                  </a:moveTo>
                  <a:lnTo>
                    <a:pt x="0" y="0"/>
                  </a:lnTo>
                  <a:lnTo>
                    <a:pt x="0" y="1021659"/>
                  </a:lnTo>
                  <a:lnTo>
                    <a:pt x="4008" y="1041383"/>
                  </a:lnTo>
                  <a:lnTo>
                    <a:pt x="14922" y="1057536"/>
                  </a:lnTo>
                  <a:lnTo>
                    <a:pt x="31075" y="1068451"/>
                  </a:lnTo>
                  <a:lnTo>
                    <a:pt x="50800" y="1072459"/>
                  </a:lnTo>
                  <a:lnTo>
                    <a:pt x="3938854" y="1072459"/>
                  </a:lnTo>
                  <a:lnTo>
                    <a:pt x="3958579" y="1068451"/>
                  </a:lnTo>
                  <a:lnTo>
                    <a:pt x="3974732" y="1057536"/>
                  </a:lnTo>
                  <a:lnTo>
                    <a:pt x="3985646" y="1041383"/>
                  </a:lnTo>
                  <a:lnTo>
                    <a:pt x="3989654" y="102165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181" y="990727"/>
              <a:ext cx="59613" cy="59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181" y="1180515"/>
              <a:ext cx="59613" cy="59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181" y="1370304"/>
              <a:ext cx="59613" cy="59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90181" y="2079396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811" y="2255482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811" y="2533840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811" y="2812186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485995"/>
            <a:ext cx="3914775" cy="267060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TCP General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Policy</a:t>
            </a:r>
            <a:endParaRPr sz="1000" dirty="0">
              <a:latin typeface="LM Sans 10"/>
              <a:cs typeface="LM Sans 10"/>
            </a:endParaRPr>
          </a:p>
          <a:p>
            <a:pPr marL="265430" marR="1572260" indent="-253365">
              <a:lnSpc>
                <a:spcPts val="1490"/>
              </a:lnSpc>
              <a:spcBef>
                <a:spcPts val="70"/>
              </a:spcBef>
            </a:pPr>
            <a:r>
              <a:rPr sz="900" spc="-45" dirty="0">
                <a:latin typeface="LM Sans 9"/>
                <a:cs typeface="LM Sans 9"/>
              </a:rPr>
              <a:t> </a:t>
            </a:r>
            <a:r>
              <a:rPr lang="en-US" sz="900" spc="-10" dirty="0">
                <a:latin typeface="LM Sans 9"/>
                <a:cs typeface="LM Sans 9"/>
              </a:rPr>
              <a:t>C</a:t>
            </a:r>
            <a:r>
              <a:rPr sz="900" spc="-10" dirty="0">
                <a:latin typeface="LM Sans 9"/>
                <a:cs typeface="LM Sans 9"/>
              </a:rPr>
              <a:t>ongestion </a:t>
            </a:r>
            <a:r>
              <a:rPr lang="en-US" sz="900" spc="-10" dirty="0">
                <a:latin typeface="LM Sans 9"/>
                <a:cs typeface="LM Sans 9"/>
              </a:rPr>
              <a:t>Control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based </a:t>
            </a:r>
            <a:r>
              <a:rPr sz="900" spc="-5" dirty="0">
                <a:latin typeface="LM Sans 9"/>
                <a:cs typeface="LM Sans 9"/>
              </a:rPr>
              <a:t>on three </a:t>
            </a:r>
            <a:r>
              <a:rPr sz="900" spc="-10" dirty="0">
                <a:latin typeface="LM Sans 9"/>
                <a:cs typeface="LM Sans 9"/>
              </a:rPr>
              <a:t>phases:  </a:t>
            </a:r>
            <a:endParaRPr lang="en-US" sz="900" spc="-10" dirty="0">
              <a:latin typeface="LM Sans 9"/>
              <a:cs typeface="LM Sans 9"/>
            </a:endParaRPr>
          </a:p>
          <a:p>
            <a:pPr marL="265430" marR="1572260" indent="-253365">
              <a:lnSpc>
                <a:spcPts val="1490"/>
              </a:lnSpc>
              <a:spcBef>
                <a:spcPts val="70"/>
              </a:spcBef>
            </a:pPr>
            <a:r>
              <a:rPr lang="en-IN" sz="900" spc="-10" dirty="0">
                <a:latin typeface="LM Sans 9"/>
                <a:cs typeface="LM Sans 9"/>
              </a:rPr>
              <a:t>	</a:t>
            </a:r>
            <a:r>
              <a:rPr sz="900" spc="-10" dirty="0">
                <a:latin typeface="LM Sans 9"/>
                <a:cs typeface="LM Sans 9"/>
              </a:rPr>
              <a:t>Slow start</a:t>
            </a:r>
            <a:endParaRPr sz="900" dirty="0">
              <a:latin typeface="LM Sans 9"/>
              <a:cs typeface="LM Sans 9"/>
            </a:endParaRPr>
          </a:p>
          <a:p>
            <a:pPr marL="265430" marR="2369820">
              <a:lnSpc>
                <a:spcPts val="1490"/>
              </a:lnSpc>
              <a:spcBef>
                <a:spcPts val="10"/>
              </a:spcBef>
            </a:pPr>
            <a:r>
              <a:rPr sz="900" spc="-10" dirty="0">
                <a:latin typeface="LM Sans 9"/>
                <a:cs typeface="LM Sans 9"/>
              </a:rPr>
              <a:t>Congestion avoidance and  Congestion detection.</a:t>
            </a:r>
            <a:endParaRPr sz="900" dirty="0">
              <a:latin typeface="LM Sans 9"/>
              <a:cs typeface="LM Sans 9"/>
            </a:endParaRPr>
          </a:p>
          <a:p>
            <a:pPr marL="12700" marR="368300">
              <a:lnSpc>
                <a:spcPct val="110700"/>
              </a:lnSpc>
              <a:spcBef>
                <a:spcPts val="285"/>
              </a:spcBef>
            </a:pPr>
            <a:r>
              <a:rPr sz="900" spc="-10" dirty="0">
                <a:latin typeface="LM Sans 9"/>
                <a:cs typeface="LM Sans 9"/>
              </a:rPr>
              <a:t>Note: </a:t>
            </a:r>
            <a:r>
              <a:rPr sz="900" spc="-5" dirty="0">
                <a:latin typeface="LM Sans 9"/>
                <a:cs typeface="LM Sans 9"/>
              </a:rPr>
              <a:t>The size of the </a:t>
            </a:r>
            <a:r>
              <a:rPr sz="900" spc="-10" dirty="0">
                <a:latin typeface="LM Sans 9"/>
                <a:cs typeface="LM Sans 9"/>
              </a:rPr>
              <a:t>congestion window </a:t>
            </a:r>
            <a:r>
              <a:rPr sz="900" spc="-5" dirty="0">
                <a:latin typeface="LM Sans 9"/>
                <a:cs typeface="LM Sans 9"/>
              </a:rPr>
              <a:t>increases exponentially </a:t>
            </a:r>
            <a:r>
              <a:rPr sz="900" spc="-10" dirty="0">
                <a:latin typeface="LM Sans 9"/>
                <a:cs typeface="LM Sans 9"/>
              </a:rPr>
              <a:t>until </a:t>
            </a:r>
            <a:r>
              <a:rPr sz="900" spc="-5" dirty="0">
                <a:latin typeface="LM Sans 9"/>
                <a:cs typeface="LM Sans 9"/>
              </a:rPr>
              <a:t>it  reaches a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threshold.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</a:pPr>
            <a:endParaRPr sz="1100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Slow-start</a:t>
            </a:r>
            <a:r>
              <a:rPr lang="en-US"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phase,</a:t>
            </a:r>
            <a:endParaRPr sz="1000" dirty="0">
              <a:latin typeface="LM Sans 10"/>
              <a:cs typeface="LM Sans 10"/>
            </a:endParaRPr>
          </a:p>
          <a:p>
            <a:pPr marL="518795" marR="5080">
              <a:lnSpc>
                <a:spcPct val="101499"/>
              </a:lnSpc>
              <a:spcBef>
                <a:spcPts val="175"/>
              </a:spcBef>
            </a:pPr>
            <a:r>
              <a:rPr sz="900" spc="-5" dirty="0">
                <a:latin typeface="LM Sans 9"/>
                <a:cs typeface="LM Sans 9"/>
              </a:rPr>
              <a:t>The sender </a:t>
            </a:r>
            <a:r>
              <a:rPr sz="900" spc="-10" dirty="0">
                <a:latin typeface="LM Sans 9"/>
                <a:cs typeface="LM Sans 9"/>
              </a:rPr>
              <a:t>starts </a:t>
            </a:r>
            <a:r>
              <a:rPr sz="900" spc="-5" dirty="0">
                <a:latin typeface="LM Sans 9"/>
                <a:cs typeface="LM Sans 9"/>
              </a:rPr>
              <a:t>with a </a:t>
            </a:r>
            <a:r>
              <a:rPr sz="900" spc="-10" dirty="0">
                <a:latin typeface="LM Sans 9"/>
                <a:cs typeface="LM Sans 9"/>
              </a:rPr>
              <a:t>very slow </a:t>
            </a:r>
            <a:r>
              <a:rPr sz="900" spc="-5" dirty="0">
                <a:latin typeface="LM Sans 9"/>
                <a:cs typeface="LM Sans 9"/>
              </a:rPr>
              <a:t>rate of transmission, but increases  the rate rapidly to reach a threshold.</a:t>
            </a:r>
            <a:endParaRPr sz="900" dirty="0">
              <a:latin typeface="LM Sans 9"/>
              <a:cs typeface="LM Sans 9"/>
            </a:endParaRPr>
          </a:p>
          <a:p>
            <a:pPr marL="518795" marR="225425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When the threshold is reached, the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rate is reduced to </a:t>
            </a:r>
            <a:r>
              <a:rPr sz="900" spc="-10" dirty="0">
                <a:latin typeface="LM Sans 9"/>
                <a:cs typeface="LM Sans 9"/>
              </a:rPr>
              <a:t>avoid  congestion.</a:t>
            </a:r>
            <a:endParaRPr sz="900" dirty="0">
              <a:latin typeface="LM Sans 9"/>
              <a:cs typeface="LM Sans 9"/>
            </a:endParaRPr>
          </a:p>
          <a:p>
            <a:pPr marL="518795" marR="414655">
              <a:lnSpc>
                <a:spcPct val="101499"/>
              </a:lnSpc>
            </a:pPr>
            <a:r>
              <a:rPr sz="900" spc="-10" dirty="0">
                <a:latin typeface="LM Sans 9"/>
                <a:cs typeface="LM Sans 9"/>
              </a:rPr>
              <a:t>Finally </a:t>
            </a:r>
            <a:r>
              <a:rPr sz="900" spc="-5" dirty="0">
                <a:latin typeface="LM Sans 9"/>
                <a:cs typeface="LM Sans 9"/>
              </a:rPr>
              <a:t>if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detected, </a:t>
            </a:r>
            <a:r>
              <a:rPr sz="900" spc="-5" dirty="0">
                <a:latin typeface="LM Sans 9"/>
                <a:cs typeface="LM Sans 9"/>
              </a:rPr>
              <a:t>the sender </a:t>
            </a:r>
            <a:r>
              <a:rPr sz="900" dirty="0">
                <a:latin typeface="LM Sans 9"/>
                <a:cs typeface="LM Sans 9"/>
              </a:rPr>
              <a:t>goes </a:t>
            </a:r>
            <a:r>
              <a:rPr sz="900" spc="-10" dirty="0">
                <a:latin typeface="LM Sans 9"/>
                <a:cs typeface="LM Sans 9"/>
              </a:rPr>
              <a:t>back </a:t>
            </a:r>
            <a:r>
              <a:rPr sz="900" spc="-5" dirty="0">
                <a:latin typeface="LM Sans 9"/>
                <a:cs typeface="LM Sans 9"/>
              </a:rPr>
              <a:t>to the  </a:t>
            </a:r>
            <a:r>
              <a:rPr sz="900" spc="-10" dirty="0">
                <a:latin typeface="LM Sans 9"/>
                <a:cs typeface="LM Sans 9"/>
              </a:rPr>
              <a:t>slow-start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5" dirty="0">
                <a:latin typeface="LM Sans 9"/>
                <a:cs typeface="LM Sans 9"/>
              </a:rPr>
              <a:t>congestion </a:t>
            </a:r>
            <a:r>
              <a:rPr sz="900" spc="-10" dirty="0">
                <a:latin typeface="LM Sans 9"/>
                <a:cs typeface="LM Sans 9"/>
              </a:rPr>
              <a:t>avoidance phase based </a:t>
            </a:r>
            <a:r>
              <a:rPr sz="900" spc="-5" dirty="0">
                <a:latin typeface="LM Sans 9"/>
                <a:cs typeface="LM Sans 9"/>
              </a:rPr>
              <a:t>on </a:t>
            </a:r>
            <a:r>
              <a:rPr sz="900" spc="-15" dirty="0">
                <a:latin typeface="LM Sans 9"/>
                <a:cs typeface="LM Sans 9"/>
              </a:rPr>
              <a:t>how </a:t>
            </a:r>
            <a:r>
              <a:rPr sz="900" spc="-5" dirty="0">
                <a:latin typeface="LM Sans 9"/>
                <a:cs typeface="LM Sans 9"/>
              </a:rPr>
              <a:t>the  </a:t>
            </a:r>
            <a:r>
              <a:rPr sz="900" spc="-10" dirty="0">
                <a:latin typeface="LM Sans 9"/>
                <a:cs typeface="LM Sans 9"/>
              </a:rPr>
              <a:t>congestion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detected.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7" name="object 1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69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2406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Process-to-Process</a:t>
            </a:r>
            <a:r>
              <a:rPr spc="-5" dirty="0"/>
              <a:t> </a:t>
            </a:r>
            <a:r>
              <a:rPr spc="10" dirty="0"/>
              <a:t>Delivery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5924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82173"/>
            <a:ext cx="36347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transport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5" dirty="0">
                <a:latin typeface="LM Sans 10"/>
                <a:cs typeface="LM Sans 10"/>
              </a:rPr>
              <a:t>is responsible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process-to-process </a:t>
            </a:r>
            <a:r>
              <a:rPr sz="1000" spc="-10" dirty="0">
                <a:latin typeface="LM Sans 10"/>
                <a:cs typeface="LM Sans 10"/>
              </a:rPr>
              <a:t>delivery-the  delivery </a:t>
            </a:r>
            <a:r>
              <a:rPr sz="1000" spc="-5" dirty="0">
                <a:latin typeface="LM Sans 10"/>
                <a:cs typeface="LM Sans 10"/>
              </a:rPr>
              <a:t>of a </a:t>
            </a:r>
            <a:r>
              <a:rPr sz="1000" spc="-10" dirty="0">
                <a:latin typeface="LM Sans 10"/>
                <a:cs typeface="LM Sans 10"/>
              </a:rPr>
              <a:t>packet, </a:t>
            </a:r>
            <a:r>
              <a:rPr sz="1000" spc="-15" dirty="0">
                <a:latin typeface="LM Sans 10"/>
                <a:cs typeface="LM Sans 10"/>
              </a:rPr>
              <a:t>part </a:t>
            </a:r>
            <a:r>
              <a:rPr sz="1000" spc="-5" dirty="0">
                <a:latin typeface="LM Sans 10"/>
                <a:cs typeface="LM Sans 10"/>
              </a:rPr>
              <a:t>of a message,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one process to</a:t>
            </a:r>
            <a:r>
              <a:rPr sz="1000" spc="9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another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488" y="1340942"/>
            <a:ext cx="3890518" cy="1580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409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Slowstart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-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Exponential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Increase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551" y="515454"/>
            <a:ext cx="3425571" cy="2476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3994" y="3080646"/>
            <a:ext cx="12014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10" dirty="0">
                <a:latin typeface="LM Sans 9"/>
                <a:cs typeface="LM Sans 9"/>
              </a:rPr>
              <a:t>Slow Start</a:t>
            </a:r>
            <a:r>
              <a:rPr sz="900" spc="-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Phase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91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Congestion </a:t>
            </a:r>
            <a:r>
              <a:rPr spc="5" dirty="0"/>
              <a:t>Avoidance </a:t>
            </a:r>
            <a:r>
              <a:rPr spc="10" dirty="0"/>
              <a:t>- </a:t>
            </a:r>
            <a:r>
              <a:rPr spc="5" dirty="0"/>
              <a:t>Additive</a:t>
            </a:r>
            <a:r>
              <a:rPr spc="15" dirty="0"/>
              <a:t> </a:t>
            </a:r>
            <a:r>
              <a:rPr spc="10" dirty="0"/>
              <a:t>Increase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94802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112410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402461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680819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959178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237536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0354" y="842821"/>
            <a:ext cx="3585845" cy="17595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Congestion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Avoidance: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Additive</a:t>
            </a:r>
            <a:r>
              <a:rPr lang="en-US"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21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Increase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265430" marR="18034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It </a:t>
            </a:r>
            <a:r>
              <a:rPr sz="900" spc="-10" dirty="0">
                <a:latin typeface="LM Sans 9"/>
                <a:cs typeface="LM Sans 9"/>
              </a:rPr>
              <a:t>start </a:t>
            </a:r>
            <a:r>
              <a:rPr sz="900" spc="-5" dirty="0">
                <a:latin typeface="LM Sans 9"/>
                <a:cs typeface="LM Sans 9"/>
              </a:rPr>
              <a:t>with the </a:t>
            </a:r>
            <a:r>
              <a:rPr sz="900" spc="-10" dirty="0">
                <a:latin typeface="LM Sans 9"/>
                <a:cs typeface="LM Sans 9"/>
              </a:rPr>
              <a:t>Slow-start algorithm, </a:t>
            </a:r>
            <a:r>
              <a:rPr sz="900" spc="-5" dirty="0">
                <a:latin typeface="LM Sans 9"/>
                <a:cs typeface="LM Sans 9"/>
              </a:rPr>
              <a:t>the size of the </a:t>
            </a:r>
            <a:r>
              <a:rPr sz="900" spc="-10" dirty="0">
                <a:latin typeface="LM Sans 9"/>
                <a:cs typeface="LM Sans 9"/>
              </a:rPr>
              <a:t>congestion  window </a:t>
            </a:r>
            <a:r>
              <a:rPr sz="900" spc="-5" dirty="0">
                <a:latin typeface="LM Sans 9"/>
                <a:cs typeface="LM Sans 9"/>
              </a:rPr>
              <a:t>increases </a:t>
            </a:r>
            <a:r>
              <a:rPr sz="900" spc="-10" dirty="0">
                <a:latin typeface="LM Sans 9"/>
                <a:cs typeface="LM Sans 9"/>
              </a:rPr>
              <a:t>exponentially.</a:t>
            </a:r>
            <a:endParaRPr sz="900" dirty="0">
              <a:latin typeface="LM Sans 9"/>
              <a:cs typeface="LM Sans 9"/>
            </a:endParaRPr>
          </a:p>
          <a:p>
            <a:pPr marL="265430" marR="169545">
              <a:lnSpc>
                <a:spcPct val="101499"/>
              </a:lnSpc>
            </a:pPr>
            <a:r>
              <a:rPr sz="900" spc="-4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avoid </a:t>
            </a:r>
            <a:r>
              <a:rPr sz="900" spc="-5" dirty="0">
                <a:latin typeface="LM Sans 9"/>
                <a:cs typeface="LM Sans 9"/>
              </a:rPr>
              <a:t>congestion before it happens, one must </a:t>
            </a:r>
            <a:r>
              <a:rPr sz="900" spc="-10" dirty="0">
                <a:latin typeface="LM Sans 9"/>
                <a:cs typeface="LM Sans 9"/>
              </a:rPr>
              <a:t>slow </a:t>
            </a:r>
            <a:r>
              <a:rPr sz="900" spc="-15" dirty="0">
                <a:latin typeface="LM Sans 9"/>
                <a:cs typeface="LM Sans 9"/>
              </a:rPr>
              <a:t>down </a:t>
            </a:r>
            <a:r>
              <a:rPr sz="900" spc="-5" dirty="0">
                <a:latin typeface="LM Sans 9"/>
                <a:cs typeface="LM Sans 9"/>
              </a:rPr>
              <a:t>this  exponential</a:t>
            </a:r>
            <a:r>
              <a:rPr sz="900" spc="-10" dirty="0">
                <a:latin typeface="LM Sans 9"/>
                <a:cs typeface="LM Sans 9"/>
              </a:rPr>
              <a:t> growth.</a:t>
            </a:r>
            <a:endParaRPr sz="900" dirty="0">
              <a:latin typeface="LM Sans 9"/>
              <a:cs typeface="LM Sans 9"/>
            </a:endParaRPr>
          </a:p>
          <a:p>
            <a:pPr marL="265430" marR="6223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TCP </a:t>
            </a:r>
            <a:r>
              <a:rPr sz="900" spc="-10" dirty="0">
                <a:latin typeface="LM Sans 9"/>
                <a:cs typeface="LM Sans 9"/>
              </a:rPr>
              <a:t>defines another algorithm called </a:t>
            </a:r>
            <a:r>
              <a:rPr sz="900" spc="-5" dirty="0">
                <a:latin typeface="LM Sans 9"/>
                <a:cs typeface="LM Sans 9"/>
              </a:rPr>
              <a:t>congestion </a:t>
            </a:r>
            <a:r>
              <a:rPr sz="900" spc="-10" dirty="0">
                <a:latin typeface="LM Sans 9"/>
                <a:cs typeface="LM Sans 9"/>
              </a:rPr>
              <a:t>avoidance, </a:t>
            </a:r>
            <a:r>
              <a:rPr sz="900" spc="-5" dirty="0">
                <a:latin typeface="LM Sans 9"/>
                <a:cs typeface="LM Sans 9"/>
              </a:rPr>
              <a:t>which  undergoes an </a:t>
            </a:r>
            <a:r>
              <a:rPr sz="900" spc="-10" dirty="0">
                <a:latin typeface="LM Sans 9"/>
                <a:cs typeface="LM Sans 9"/>
              </a:rPr>
              <a:t>additive </a:t>
            </a:r>
            <a:r>
              <a:rPr sz="900" spc="-5" dirty="0">
                <a:latin typeface="LM Sans 9"/>
                <a:cs typeface="LM Sans 9"/>
              </a:rPr>
              <a:t>increase instead of an exponential</a:t>
            </a:r>
            <a:r>
              <a:rPr sz="900" spc="1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one.</a:t>
            </a:r>
            <a:endParaRPr sz="900" dirty="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When the size of the </a:t>
            </a:r>
            <a:r>
              <a:rPr sz="900" spc="-10" dirty="0">
                <a:latin typeface="LM Sans 9"/>
                <a:cs typeface="LM Sans 9"/>
              </a:rPr>
              <a:t>congestion window </a:t>
            </a:r>
            <a:r>
              <a:rPr sz="900" spc="-5" dirty="0">
                <a:latin typeface="LM Sans 9"/>
                <a:cs typeface="LM Sans 9"/>
              </a:rPr>
              <a:t>reaches the </a:t>
            </a:r>
            <a:r>
              <a:rPr sz="900" spc="-10" dirty="0">
                <a:latin typeface="LM Sans 9"/>
                <a:cs typeface="LM Sans 9"/>
              </a:rPr>
              <a:t>slow-start  </a:t>
            </a:r>
            <a:r>
              <a:rPr sz="900" spc="-5" dirty="0">
                <a:latin typeface="LM Sans 9"/>
                <a:cs typeface="LM Sans 9"/>
              </a:rPr>
              <a:t>threshold, the </a:t>
            </a:r>
            <a:r>
              <a:rPr sz="900" spc="-10" dirty="0">
                <a:latin typeface="LM Sans 9"/>
                <a:cs typeface="LM Sans 9"/>
              </a:rPr>
              <a:t>slow-start phase </a:t>
            </a:r>
            <a:r>
              <a:rPr sz="900" spc="-5" dirty="0">
                <a:latin typeface="LM Sans 9"/>
                <a:cs typeface="LM Sans 9"/>
              </a:rPr>
              <a:t>stops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additive phase </a:t>
            </a:r>
            <a:r>
              <a:rPr sz="900" spc="-5" dirty="0">
                <a:latin typeface="LM Sans 9"/>
                <a:cs typeface="LM Sans 9"/>
              </a:rPr>
              <a:t>begins.  </a:t>
            </a:r>
            <a:endParaRPr lang="en-US" sz="900" spc="-5" dirty="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In this </a:t>
            </a:r>
            <a:r>
              <a:rPr sz="900" spc="-10" dirty="0">
                <a:latin typeface="LM Sans 9"/>
                <a:cs typeface="LM Sans 9"/>
              </a:rPr>
              <a:t>algorithm, each </a:t>
            </a:r>
            <a:r>
              <a:rPr sz="900" spc="-5" dirty="0">
                <a:latin typeface="LM Sans 9"/>
                <a:cs typeface="LM Sans 9"/>
              </a:rPr>
              <a:t>time the whole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of segments is  </a:t>
            </a:r>
            <a:r>
              <a:rPr sz="900" spc="-10" dirty="0">
                <a:latin typeface="LM Sans 9"/>
                <a:cs typeface="LM Sans 9"/>
              </a:rPr>
              <a:t>acknowledged (one </a:t>
            </a:r>
            <a:r>
              <a:rPr sz="900" spc="-5" dirty="0">
                <a:latin typeface="LM Sans 9"/>
                <a:cs typeface="LM Sans 9"/>
              </a:rPr>
              <a:t>round), the size of the </a:t>
            </a:r>
            <a:r>
              <a:rPr sz="900" spc="-10" dirty="0">
                <a:latin typeface="LM Sans 9"/>
                <a:cs typeface="LM Sans 9"/>
              </a:rPr>
              <a:t>congestion window </a:t>
            </a:r>
            <a:r>
              <a:rPr sz="900" spc="-5" dirty="0">
                <a:latin typeface="LM Sans 9"/>
                <a:cs typeface="LM Sans 9"/>
              </a:rPr>
              <a:t>is  increased </a:t>
            </a:r>
            <a:r>
              <a:rPr sz="900" spc="-20" dirty="0">
                <a:latin typeface="LM Sans 9"/>
                <a:cs typeface="LM Sans 9"/>
              </a:rPr>
              <a:t>by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091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Congestion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Avoidance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-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Additive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Increase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8055" y="633285"/>
            <a:ext cx="3059049" cy="2222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5643" y="2991721"/>
            <a:ext cx="1437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10" dirty="0">
                <a:latin typeface="LM Sans 9"/>
                <a:cs typeface="LM Sans 9"/>
              </a:rPr>
              <a:t>Congestion</a:t>
            </a:r>
            <a:r>
              <a:rPr sz="900" spc="-2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Avoidance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198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Congestion </a:t>
            </a:r>
            <a:r>
              <a:rPr spc="15" dirty="0"/>
              <a:t>Detection </a:t>
            </a:r>
            <a:r>
              <a:rPr spc="10" dirty="0"/>
              <a:t>- </a:t>
            </a:r>
            <a:r>
              <a:rPr spc="5" dirty="0"/>
              <a:t>Multiplicative</a:t>
            </a:r>
            <a:r>
              <a:rPr spc="-20" dirty="0"/>
              <a:t> </a:t>
            </a:r>
            <a:r>
              <a:rPr spc="15" dirty="0"/>
              <a:t>Decrease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5778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14291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597355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736534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012022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09193" y="2389822"/>
            <a:ext cx="3989704" cy="593725"/>
            <a:chOff x="309193" y="2389822"/>
            <a:chExt cx="3989704" cy="593725"/>
          </a:xfrm>
        </p:grpSpPr>
        <p:sp>
          <p:nvSpPr>
            <p:cNvPr id="10" name="object 10"/>
            <p:cNvSpPr/>
            <p:nvPr/>
          </p:nvSpPr>
          <p:spPr>
            <a:xfrm>
              <a:off x="309193" y="2389822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4" y="2553055"/>
              <a:ext cx="3989653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193" y="2597332"/>
              <a:ext cx="3989704" cy="386080"/>
            </a:xfrm>
            <a:custGeom>
              <a:avLst/>
              <a:gdLst/>
              <a:ahLst/>
              <a:cxnLst/>
              <a:rect l="l" t="t" r="r" b="b"/>
              <a:pathLst>
                <a:path w="3989704" h="386080">
                  <a:moveTo>
                    <a:pt x="3989654" y="0"/>
                  </a:moveTo>
                  <a:lnTo>
                    <a:pt x="0" y="0"/>
                  </a:lnTo>
                  <a:lnTo>
                    <a:pt x="0" y="335249"/>
                  </a:lnTo>
                  <a:lnTo>
                    <a:pt x="4008" y="354974"/>
                  </a:lnTo>
                  <a:lnTo>
                    <a:pt x="14922" y="371127"/>
                  </a:lnTo>
                  <a:lnTo>
                    <a:pt x="31075" y="382041"/>
                  </a:lnTo>
                  <a:lnTo>
                    <a:pt x="50800" y="386049"/>
                  </a:lnTo>
                  <a:lnTo>
                    <a:pt x="3938854" y="386049"/>
                  </a:lnTo>
                  <a:lnTo>
                    <a:pt x="3958579" y="382041"/>
                  </a:lnTo>
                  <a:lnTo>
                    <a:pt x="3974732" y="371127"/>
                  </a:lnTo>
                  <a:lnTo>
                    <a:pt x="3985646" y="354974"/>
                  </a:lnTo>
                  <a:lnTo>
                    <a:pt x="3989654" y="33524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181" y="2664879"/>
              <a:ext cx="59613" cy="596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181" y="2854667"/>
              <a:ext cx="59613" cy="596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7294" y="552952"/>
            <a:ext cx="3860165" cy="257955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Congestion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Detection: Multiplicative</a:t>
            </a:r>
            <a:r>
              <a:rPr sz="1000" spc="-21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lang="en-US" sz="1000" spc="-215" dirty="0">
                <a:solidFill>
                  <a:srgbClr val="FF0000"/>
                </a:solidFill>
                <a:latin typeface="LM Sans 10"/>
                <a:cs typeface="LM Sans 10"/>
              </a:rPr>
              <a:t>                   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Decrease</a:t>
            </a:r>
            <a:r>
              <a:rPr sz="1000" spc="-5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If congestion </a:t>
            </a:r>
            <a:r>
              <a:rPr sz="1000" dirty="0">
                <a:latin typeface="LM Sans 10"/>
                <a:cs typeface="LM Sans 10"/>
              </a:rPr>
              <a:t>occurs, </a:t>
            </a:r>
            <a:r>
              <a:rPr sz="1000" spc="-5" dirty="0">
                <a:latin typeface="LM Sans 10"/>
                <a:cs typeface="LM Sans 10"/>
              </a:rPr>
              <a:t>the congestion </a:t>
            </a:r>
            <a:r>
              <a:rPr sz="1000" spc="-10" dirty="0">
                <a:latin typeface="LM Sans 10"/>
                <a:cs typeface="LM Sans 10"/>
              </a:rPr>
              <a:t>window </a:t>
            </a:r>
            <a:r>
              <a:rPr sz="1000" spc="-5" dirty="0">
                <a:latin typeface="LM Sans 10"/>
                <a:cs typeface="LM Sans 10"/>
              </a:rPr>
              <a:t>size must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spc="-235" dirty="0">
                <a:latin typeface="LM Sans 10"/>
                <a:cs typeface="LM Sans 10"/>
              </a:rPr>
              <a:t> </a:t>
            </a:r>
            <a:r>
              <a:rPr lang="en-US" sz="1000" spc="-235" dirty="0">
                <a:latin typeface="LM Sans 10"/>
                <a:cs typeface="LM Sans 10"/>
              </a:rPr>
              <a:t>                   </a:t>
            </a:r>
            <a:r>
              <a:rPr sz="1000" spc="-10" dirty="0">
                <a:latin typeface="LM Sans 10"/>
                <a:cs typeface="LM Sans 10"/>
              </a:rPr>
              <a:t>decreased.</a:t>
            </a:r>
            <a:endParaRPr sz="1000" dirty="0">
              <a:latin typeface="LM Sans 10"/>
              <a:cs typeface="LM Sans 10"/>
            </a:endParaRPr>
          </a:p>
          <a:p>
            <a:pPr marL="265430" marR="50800" algn="just">
              <a:lnSpc>
                <a:spcPts val="1100"/>
              </a:lnSpc>
              <a:spcBef>
                <a:spcPts val="116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only </a:t>
            </a:r>
            <a:r>
              <a:rPr sz="1000" spc="-25" dirty="0">
                <a:latin typeface="LM Sans 10"/>
                <a:cs typeface="LM Sans 10"/>
              </a:rPr>
              <a:t>way </a:t>
            </a:r>
            <a:r>
              <a:rPr sz="1000" spc="-5" dirty="0">
                <a:latin typeface="LM Sans 10"/>
                <a:cs typeface="LM Sans 10"/>
              </a:rPr>
              <a:t>the sender can guess that congestion </a:t>
            </a:r>
            <a:r>
              <a:rPr sz="1000" spc="-10" dirty="0">
                <a:latin typeface="LM Sans 10"/>
                <a:cs typeface="LM Sans 10"/>
              </a:rPr>
              <a:t>has </a:t>
            </a:r>
            <a:r>
              <a:rPr sz="1000" dirty="0">
                <a:latin typeface="LM Sans 10"/>
                <a:cs typeface="LM Sans 10"/>
              </a:rPr>
              <a:t>occurred </a:t>
            </a:r>
            <a:r>
              <a:rPr sz="1000" spc="-10" dirty="0">
                <a:latin typeface="LM Sans 10"/>
                <a:cs typeface="LM Sans 10"/>
              </a:rPr>
              <a:t>is 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need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retransmit </a:t>
            </a:r>
            <a:r>
              <a:rPr sz="1000" spc="-5" dirty="0">
                <a:latin typeface="LM Sans 10"/>
                <a:cs typeface="LM Sans 10"/>
              </a:rPr>
              <a:t>a segment. </a:t>
            </a:r>
            <a:r>
              <a:rPr sz="1000" spc="-10" dirty="0">
                <a:latin typeface="LM Sans 10"/>
                <a:cs typeface="LM Sans 10"/>
              </a:rPr>
              <a:t>However, retransmission </a:t>
            </a:r>
            <a:r>
              <a:rPr sz="1000" spc="-5" dirty="0">
                <a:latin typeface="LM Sans 10"/>
                <a:cs typeface="LM Sans 10"/>
              </a:rPr>
              <a:t>can  </a:t>
            </a:r>
            <a:r>
              <a:rPr sz="1000" dirty="0">
                <a:latin typeface="LM Sans 10"/>
                <a:cs typeface="LM Sans 10"/>
              </a:rPr>
              <a:t>occur </a:t>
            </a:r>
            <a:r>
              <a:rPr sz="1000" spc="-5" dirty="0">
                <a:latin typeface="LM Sans 10"/>
                <a:cs typeface="LM Sans 10"/>
              </a:rPr>
              <a:t>in one of </a:t>
            </a:r>
            <a:r>
              <a:rPr sz="1000" spc="-25" dirty="0">
                <a:latin typeface="LM Sans 10"/>
                <a:cs typeface="LM Sans 10"/>
              </a:rPr>
              <a:t>two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cases:</a:t>
            </a:r>
            <a:endParaRPr sz="1000" dirty="0">
              <a:latin typeface="LM Sans 10"/>
              <a:cs typeface="LM Sans 10"/>
            </a:endParaRPr>
          </a:p>
          <a:p>
            <a:pPr marL="518795">
              <a:lnSpc>
                <a:spcPct val="100000"/>
              </a:lnSpc>
              <a:spcBef>
                <a:spcPts val="165"/>
              </a:spcBef>
            </a:pPr>
            <a:r>
              <a:rPr sz="900" spc="-5" dirty="0">
                <a:latin typeface="LM Sans 9"/>
                <a:cs typeface="LM Sans 9"/>
              </a:rPr>
              <a:t>When a timer times out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:</a:t>
            </a:r>
            <a:endParaRPr sz="900" dirty="0">
              <a:latin typeface="LM Sans 9"/>
              <a:cs typeface="LM Sans 9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When three </a:t>
            </a:r>
            <a:r>
              <a:rPr sz="900" spc="-15" dirty="0">
                <a:latin typeface="LM Sans 9"/>
                <a:cs typeface="LM Sans 9"/>
              </a:rPr>
              <a:t>ACKs are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received.</a:t>
            </a:r>
            <a:endParaRPr sz="900" dirty="0">
              <a:latin typeface="LM Sans 9"/>
              <a:cs typeface="LM Sans 9"/>
            </a:endParaRPr>
          </a:p>
          <a:p>
            <a:pPr marL="265430" marR="187325">
              <a:lnSpc>
                <a:spcPct val="100000"/>
              </a:lnSpc>
              <a:spcBef>
                <a:spcPts val="1080"/>
              </a:spcBef>
            </a:pPr>
            <a:r>
              <a:rPr sz="1000" spc="-5" dirty="0">
                <a:latin typeface="LM Sans 10"/>
                <a:cs typeface="LM Sans 10"/>
              </a:rPr>
              <a:t>In </a:t>
            </a:r>
            <a:r>
              <a:rPr sz="1000" dirty="0">
                <a:latin typeface="LM Sans 10"/>
                <a:cs typeface="LM Sans 10"/>
              </a:rPr>
              <a:t>both </a:t>
            </a:r>
            <a:r>
              <a:rPr sz="1000" spc="-5" dirty="0">
                <a:latin typeface="LM Sans 10"/>
                <a:cs typeface="LM Sans 10"/>
              </a:rPr>
              <a:t>cases, the size of the threshold is dropped to one-half, a  multiplicative</a:t>
            </a:r>
            <a:r>
              <a:rPr sz="1000" spc="-10" dirty="0">
                <a:latin typeface="LM Sans 10"/>
                <a:cs typeface="LM Sans 10"/>
              </a:rPr>
              <a:t> decrease.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Implementation Reaction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to Congestion</a:t>
            </a:r>
            <a:r>
              <a:rPr sz="1000" spc="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Detection</a:t>
            </a:r>
            <a:endParaRPr sz="1000" dirty="0">
              <a:solidFill>
                <a:srgbClr val="FF0000"/>
              </a:solidFill>
              <a:latin typeface="LM Sans 10"/>
              <a:cs typeface="LM Sans 10"/>
            </a:endParaRPr>
          </a:p>
          <a:p>
            <a:pPr marL="265430" algn="just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If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detection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is </a:t>
            </a:r>
            <a:r>
              <a:rPr sz="900" spc="-20" dirty="0">
                <a:solidFill>
                  <a:srgbClr val="FF0000"/>
                </a:solidFill>
                <a:latin typeface="LM Sans 9"/>
                <a:cs typeface="LM Sans 9"/>
              </a:rPr>
              <a:t>by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time-out, a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new slow-start phase</a:t>
            </a:r>
            <a:r>
              <a:rPr sz="900" spc="50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starts.</a:t>
            </a:r>
            <a:endParaRPr sz="900" dirty="0">
              <a:solidFill>
                <a:srgbClr val="FF0000"/>
              </a:solidFill>
              <a:latin typeface="LM Sans 9"/>
              <a:cs typeface="LM Sans 9"/>
            </a:endParaRPr>
          </a:p>
          <a:p>
            <a:pPr marL="265430" algn="just">
              <a:lnSpc>
                <a:spcPct val="100000"/>
              </a:lnSpc>
              <a:spcBef>
                <a:spcPts val="415"/>
              </a:spcBef>
            </a:pPr>
            <a:r>
              <a:rPr sz="900" spc="-5" dirty="0">
                <a:latin typeface="LM Sans 9"/>
                <a:cs typeface="LM Sans 9"/>
              </a:rPr>
              <a:t>If </a:t>
            </a:r>
            <a:r>
              <a:rPr sz="900" spc="-10" dirty="0">
                <a:latin typeface="LM Sans 9"/>
                <a:cs typeface="LM Sans 9"/>
              </a:rPr>
              <a:t>detection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three </a:t>
            </a:r>
            <a:r>
              <a:rPr sz="900" spc="-15" dirty="0">
                <a:latin typeface="LM Sans 9"/>
                <a:cs typeface="LM Sans 9"/>
              </a:rPr>
              <a:t>ACKs,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new congestion avoidance phase</a:t>
            </a:r>
            <a:r>
              <a:rPr sz="900" spc="15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starts.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7" name="object 1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198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Congestion </a:t>
            </a:r>
            <a:r>
              <a:rPr spc="15" dirty="0"/>
              <a:t>Detection </a:t>
            </a:r>
            <a:r>
              <a:rPr spc="10" dirty="0"/>
              <a:t>- </a:t>
            </a:r>
            <a:r>
              <a:rPr spc="5" dirty="0"/>
              <a:t>Multiplicative</a:t>
            </a:r>
            <a:r>
              <a:rPr spc="-20" dirty="0"/>
              <a:t> </a:t>
            </a:r>
            <a:r>
              <a:rPr spc="15" dirty="0"/>
              <a:t>Decrease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81246"/>
            <a:ext cx="2239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TCP implementations have </a:t>
            </a:r>
            <a:r>
              <a:rPr sz="1000" spc="-25" dirty="0">
                <a:latin typeface="LM Sans 10"/>
                <a:cs typeface="LM Sans 10"/>
              </a:rPr>
              <a:t>two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reactions: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401" y="708894"/>
            <a:ext cx="104324" cy="10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045" y="699525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811" y="1189901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468259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1607438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401" y="1746396"/>
            <a:ext cx="104324" cy="104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4045" y="1737038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4811" y="2505760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811" y="2784119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811" y="3062477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0354" y="658385"/>
            <a:ext cx="3597910" cy="24904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sz="1000" spc="-5" dirty="0">
                <a:latin typeface="LM Sans 10"/>
                <a:cs typeface="LM Sans 10"/>
              </a:rPr>
              <a:t>If a time-out occurs, there is a stronger possibility of congestion; a  segment </a:t>
            </a:r>
            <a:r>
              <a:rPr sz="1000" spc="-10" dirty="0">
                <a:latin typeface="LM Sans 10"/>
                <a:cs typeface="LM Sans 10"/>
              </a:rPr>
              <a:t>has probably </a:t>
            </a:r>
            <a:r>
              <a:rPr sz="1000" dirty="0">
                <a:latin typeface="LM Sans 10"/>
                <a:cs typeface="LM Sans 10"/>
              </a:rPr>
              <a:t>been </a:t>
            </a:r>
            <a:r>
              <a:rPr sz="1000" spc="-5" dirty="0">
                <a:latin typeface="LM Sans 10"/>
                <a:cs typeface="LM Sans 10"/>
              </a:rPr>
              <a:t>dropped in the </a:t>
            </a:r>
            <a:r>
              <a:rPr sz="1000" spc="-20" dirty="0">
                <a:latin typeface="LM Sans 10"/>
                <a:cs typeface="LM Sans 10"/>
              </a:rPr>
              <a:t>network,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there is </a:t>
            </a:r>
            <a:r>
              <a:rPr sz="1000" spc="-10" dirty="0">
                <a:latin typeface="LM Sans 10"/>
                <a:cs typeface="LM Sans 10"/>
              </a:rPr>
              <a:t>no  news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 sent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segments.</a:t>
            </a:r>
            <a:endParaRPr sz="1000" dirty="0">
              <a:latin typeface="LM Sans 10"/>
              <a:cs typeface="LM Sans 10"/>
            </a:endParaRPr>
          </a:p>
          <a:p>
            <a:pPr marL="265430" marR="44450">
              <a:lnSpc>
                <a:spcPct val="101499"/>
              </a:lnSpc>
              <a:spcBef>
                <a:spcPts val="150"/>
              </a:spcBef>
            </a:pPr>
            <a:r>
              <a:rPr sz="900" spc="-5" dirty="0">
                <a:latin typeface="LM Sans 9"/>
                <a:cs typeface="LM Sans 9"/>
              </a:rPr>
              <a:t>It sets the </a:t>
            </a:r>
            <a:r>
              <a:rPr sz="900" spc="-10" dirty="0">
                <a:latin typeface="LM Sans 9"/>
                <a:cs typeface="LM Sans 9"/>
              </a:rPr>
              <a:t>value </a:t>
            </a:r>
            <a:r>
              <a:rPr sz="900" spc="-5" dirty="0">
                <a:latin typeface="LM Sans 9"/>
                <a:cs typeface="LM Sans 9"/>
              </a:rPr>
              <a:t>of the threshold to </a:t>
            </a:r>
            <a:r>
              <a:rPr sz="900" spc="-10" dirty="0">
                <a:latin typeface="LM Sans 9"/>
                <a:cs typeface="LM Sans 9"/>
              </a:rPr>
              <a:t>one-half </a:t>
            </a:r>
            <a:r>
              <a:rPr sz="900" spc="-5" dirty="0">
                <a:latin typeface="LM Sans 9"/>
                <a:cs typeface="LM Sans 9"/>
              </a:rPr>
              <a:t>of the </a:t>
            </a:r>
            <a:r>
              <a:rPr sz="900" spc="-10" dirty="0">
                <a:latin typeface="LM Sans 9"/>
                <a:cs typeface="LM Sans 9"/>
              </a:rPr>
              <a:t>current window  </a:t>
            </a:r>
            <a:r>
              <a:rPr sz="900" spc="-5" dirty="0">
                <a:latin typeface="LM Sans 9"/>
                <a:cs typeface="LM Sans 9"/>
              </a:rPr>
              <a:t>size.</a:t>
            </a:r>
            <a:endParaRPr sz="900" dirty="0">
              <a:latin typeface="LM Sans 9"/>
              <a:cs typeface="LM Sans 9"/>
            </a:endParaRPr>
          </a:p>
          <a:p>
            <a:pPr marL="265430" marR="136779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It sets </a:t>
            </a:r>
            <a:r>
              <a:rPr sz="900" spc="-10" dirty="0">
                <a:latin typeface="LM Sans 9"/>
                <a:cs typeface="LM Sans 9"/>
              </a:rPr>
              <a:t>cwnd </a:t>
            </a:r>
            <a:r>
              <a:rPr sz="900" spc="-5" dirty="0">
                <a:latin typeface="LM Sans 9"/>
                <a:cs typeface="LM Sans 9"/>
              </a:rPr>
              <a:t>to the size of one segment.  </a:t>
            </a:r>
            <a:endParaRPr lang="en-US" sz="900" spc="-5" dirty="0">
              <a:latin typeface="LM Sans 9"/>
              <a:cs typeface="LM Sans 9"/>
            </a:endParaRPr>
          </a:p>
          <a:p>
            <a:pPr marL="265430" marR="136779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It </a:t>
            </a:r>
            <a:r>
              <a:rPr sz="900" spc="-10" dirty="0">
                <a:latin typeface="LM Sans 9"/>
                <a:cs typeface="LM Sans 9"/>
              </a:rPr>
              <a:t>starts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slow-start phase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again.</a:t>
            </a:r>
            <a:endParaRPr sz="900" dirty="0">
              <a:latin typeface="LM Sans 9"/>
              <a:cs typeface="LM Sans 9"/>
            </a:endParaRPr>
          </a:p>
          <a:p>
            <a:pPr marL="12700" marR="11430">
              <a:lnSpc>
                <a:spcPts val="1100"/>
              </a:lnSpc>
              <a:spcBef>
                <a:spcPts val="335"/>
              </a:spcBef>
            </a:pPr>
            <a:r>
              <a:rPr sz="1000" spc="-5" dirty="0">
                <a:latin typeface="LM Sans 10"/>
                <a:cs typeface="LM Sans 10"/>
              </a:rPr>
              <a:t>If three </a:t>
            </a:r>
            <a:r>
              <a:rPr sz="1000" spc="-15" dirty="0">
                <a:latin typeface="LM Sans 10"/>
                <a:cs typeface="LM Sans 10"/>
              </a:rPr>
              <a:t>ACKs are </a:t>
            </a:r>
            <a:r>
              <a:rPr sz="1000" spc="-10" dirty="0">
                <a:latin typeface="LM Sans 10"/>
                <a:cs typeface="LM Sans 10"/>
              </a:rPr>
              <a:t>received, </a:t>
            </a:r>
            <a:r>
              <a:rPr sz="1000" spc="-5" dirty="0">
                <a:latin typeface="LM Sans 10"/>
                <a:cs typeface="LM Sans 10"/>
              </a:rPr>
              <a:t>there is a </a:t>
            </a:r>
            <a:r>
              <a:rPr sz="1000" spc="-15" dirty="0">
                <a:latin typeface="LM Sans 10"/>
                <a:cs typeface="LM Sans 10"/>
              </a:rPr>
              <a:t>weaker </a:t>
            </a:r>
            <a:r>
              <a:rPr sz="1000" spc="-5" dirty="0">
                <a:latin typeface="LM Sans 10"/>
                <a:cs typeface="LM Sans 10"/>
              </a:rPr>
              <a:t>possibility of  congestion; a segment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-10" dirty="0">
                <a:latin typeface="LM Sans 10"/>
                <a:cs typeface="LM Sans 10"/>
              </a:rPr>
              <a:t>have </a:t>
            </a:r>
            <a:r>
              <a:rPr sz="1000" dirty="0">
                <a:latin typeface="LM Sans 10"/>
                <a:cs typeface="LM Sans 10"/>
              </a:rPr>
              <a:t>been </a:t>
            </a:r>
            <a:r>
              <a:rPr sz="1000" spc="-5" dirty="0">
                <a:latin typeface="LM Sans 10"/>
                <a:cs typeface="LM Sans 10"/>
              </a:rPr>
              <a:t>dropped, </a:t>
            </a:r>
            <a:r>
              <a:rPr sz="1000" spc="-10" dirty="0">
                <a:latin typeface="LM Sans 10"/>
                <a:cs typeface="LM Sans 10"/>
              </a:rPr>
              <a:t>but </a:t>
            </a:r>
            <a:r>
              <a:rPr sz="1000" spc="-5" dirty="0">
                <a:latin typeface="LM Sans 10"/>
                <a:cs typeface="LM Sans 10"/>
              </a:rPr>
              <a:t>some segments  </a:t>
            </a:r>
            <a:r>
              <a:rPr sz="1000" spc="-10" dirty="0">
                <a:latin typeface="LM Sans 10"/>
                <a:cs typeface="LM Sans 10"/>
              </a:rPr>
              <a:t>after </a:t>
            </a:r>
            <a:r>
              <a:rPr sz="1000" spc="-5" dirty="0">
                <a:latin typeface="LM Sans 10"/>
                <a:cs typeface="LM Sans 10"/>
              </a:rPr>
              <a:t>that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-10" dirty="0">
                <a:latin typeface="LM Sans 10"/>
                <a:cs typeface="LM Sans 10"/>
              </a:rPr>
              <a:t>have arrived </a:t>
            </a:r>
            <a:r>
              <a:rPr sz="1000" spc="-5" dirty="0">
                <a:latin typeface="LM Sans 10"/>
                <a:cs typeface="LM Sans 10"/>
              </a:rPr>
              <a:t>safely since three </a:t>
            </a:r>
            <a:r>
              <a:rPr sz="1000" spc="-15" dirty="0">
                <a:latin typeface="LM Sans 10"/>
                <a:cs typeface="LM Sans 10"/>
              </a:rPr>
              <a:t>ACKs are</a:t>
            </a:r>
            <a:r>
              <a:rPr sz="1000" spc="8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received.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ts val="1015"/>
              </a:lnSpc>
            </a:pPr>
            <a:r>
              <a:rPr sz="1000" spc="-10" dirty="0">
                <a:latin typeface="LM Sans 10"/>
                <a:cs typeface="LM Sans 10"/>
              </a:rPr>
              <a:t>This </a:t>
            </a:r>
            <a:r>
              <a:rPr sz="1000" spc="-5" dirty="0">
                <a:latin typeface="LM Sans 10"/>
                <a:cs typeface="LM Sans 10"/>
              </a:rPr>
              <a:t>is called </a:t>
            </a:r>
            <a:r>
              <a:rPr sz="1000" spc="-10" dirty="0">
                <a:latin typeface="LM Sans 10"/>
                <a:cs typeface="LM Sans 10"/>
              </a:rPr>
              <a:t>fast </a:t>
            </a:r>
            <a:r>
              <a:rPr sz="1000" spc="-5" dirty="0">
                <a:latin typeface="LM Sans 10"/>
                <a:cs typeface="LM Sans 10"/>
              </a:rPr>
              <a:t>transmission </a:t>
            </a:r>
            <a:r>
              <a:rPr sz="1000" spc="-10" dirty="0">
                <a:latin typeface="LM Sans 10"/>
                <a:cs typeface="LM Sans 10"/>
              </a:rPr>
              <a:t>and fast </a:t>
            </a:r>
            <a:r>
              <a:rPr sz="1000" spc="-15" dirty="0">
                <a:latin typeface="LM Sans 10"/>
                <a:cs typeface="LM Sans 10"/>
              </a:rPr>
              <a:t>recovery. </a:t>
            </a:r>
            <a:r>
              <a:rPr sz="1000" spc="-5" dirty="0">
                <a:latin typeface="LM Sans 10"/>
                <a:cs typeface="LM Sans 10"/>
              </a:rPr>
              <a:t>In this case,</a:t>
            </a:r>
            <a:r>
              <a:rPr sz="1000" spc="-10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TCP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ts val="1150"/>
              </a:lnSpc>
            </a:pPr>
            <a:r>
              <a:rPr sz="1000" spc="-10" dirty="0">
                <a:latin typeface="LM Sans 10"/>
                <a:cs typeface="LM Sans 10"/>
              </a:rPr>
              <a:t>has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5" dirty="0">
                <a:latin typeface="LM Sans 10"/>
                <a:cs typeface="LM Sans 10"/>
              </a:rPr>
              <a:t>weaker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reaction:</a:t>
            </a:r>
            <a:endParaRPr sz="1000" dirty="0">
              <a:latin typeface="LM Sans 10"/>
              <a:cs typeface="LM Sans 10"/>
            </a:endParaRPr>
          </a:p>
          <a:p>
            <a:pPr marL="265430" marR="4445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It sets the </a:t>
            </a:r>
            <a:r>
              <a:rPr sz="900" spc="-10" dirty="0">
                <a:latin typeface="LM Sans 9"/>
                <a:cs typeface="LM Sans 9"/>
              </a:rPr>
              <a:t>value </a:t>
            </a:r>
            <a:r>
              <a:rPr sz="900" spc="-5" dirty="0">
                <a:latin typeface="LM Sans 9"/>
                <a:cs typeface="LM Sans 9"/>
              </a:rPr>
              <a:t>of the threshold to </a:t>
            </a:r>
            <a:r>
              <a:rPr sz="900" spc="-10" dirty="0">
                <a:latin typeface="LM Sans 9"/>
                <a:cs typeface="LM Sans 9"/>
              </a:rPr>
              <a:t>one-half </a:t>
            </a:r>
            <a:r>
              <a:rPr sz="900" spc="-5" dirty="0">
                <a:latin typeface="LM Sans 9"/>
                <a:cs typeface="LM Sans 9"/>
              </a:rPr>
              <a:t>of the </a:t>
            </a:r>
            <a:r>
              <a:rPr sz="900" spc="-10" dirty="0">
                <a:latin typeface="LM Sans 9"/>
                <a:cs typeface="LM Sans 9"/>
              </a:rPr>
              <a:t>current window  </a:t>
            </a:r>
            <a:r>
              <a:rPr sz="900" spc="-5" dirty="0">
                <a:latin typeface="LM Sans 9"/>
                <a:cs typeface="LM Sans 9"/>
              </a:rPr>
              <a:t>size.</a:t>
            </a:r>
            <a:endParaRPr sz="900" dirty="0">
              <a:latin typeface="LM Sans 9"/>
              <a:cs typeface="LM Sans 9"/>
            </a:endParaRPr>
          </a:p>
          <a:p>
            <a:pPr marL="265430" marR="126364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It sets </a:t>
            </a:r>
            <a:r>
              <a:rPr sz="900" spc="-10" dirty="0">
                <a:latin typeface="LM Sans 9"/>
                <a:cs typeface="LM Sans 9"/>
              </a:rPr>
              <a:t>cwnd </a:t>
            </a:r>
            <a:r>
              <a:rPr sz="900" spc="-5" dirty="0">
                <a:latin typeface="LM Sans 9"/>
                <a:cs typeface="LM Sans 9"/>
              </a:rPr>
              <a:t>to the </a:t>
            </a:r>
            <a:r>
              <a:rPr sz="900" spc="-10" dirty="0">
                <a:latin typeface="LM Sans 9"/>
                <a:cs typeface="LM Sans 9"/>
              </a:rPr>
              <a:t>value </a:t>
            </a:r>
            <a:r>
              <a:rPr sz="900" spc="-5" dirty="0">
                <a:latin typeface="LM Sans 9"/>
                <a:cs typeface="LM Sans 9"/>
              </a:rPr>
              <a:t>of the threshold </a:t>
            </a:r>
            <a:r>
              <a:rPr sz="900" spc="-10" dirty="0">
                <a:latin typeface="LM Sans 9"/>
                <a:cs typeface="LM Sans 9"/>
              </a:rPr>
              <a:t>(some </a:t>
            </a:r>
            <a:r>
              <a:rPr sz="900" spc="-5" dirty="0">
                <a:latin typeface="LM Sans 9"/>
                <a:cs typeface="LM Sans 9"/>
              </a:rPr>
              <a:t>implementations  </a:t>
            </a:r>
            <a:r>
              <a:rPr sz="900" spc="-10" dirty="0">
                <a:latin typeface="LM Sans 9"/>
                <a:cs typeface="LM Sans 9"/>
              </a:rPr>
              <a:t>add </a:t>
            </a:r>
            <a:r>
              <a:rPr sz="900" spc="-5" dirty="0">
                <a:latin typeface="LM Sans 9"/>
                <a:cs typeface="LM Sans 9"/>
              </a:rPr>
              <a:t>three segment sizes to the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threshold).</a:t>
            </a:r>
            <a:endParaRPr sz="900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It </a:t>
            </a:r>
            <a:r>
              <a:rPr sz="900" spc="-10" dirty="0">
                <a:latin typeface="LM Sans 9"/>
                <a:cs typeface="LM Sans 9"/>
              </a:rPr>
              <a:t>starts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congestion avoidance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phase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7" name="object 1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43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Quality </a:t>
            </a:r>
            <a:r>
              <a:rPr spc="10" dirty="0"/>
              <a:t>of</a:t>
            </a:r>
            <a:r>
              <a:rPr spc="-25" dirty="0"/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193" y="525322"/>
            <a:ext cx="3989704" cy="537210"/>
            <a:chOff x="309193" y="525322"/>
            <a:chExt cx="3989704" cy="537210"/>
          </a:xfrm>
        </p:grpSpPr>
        <p:sp>
          <p:nvSpPr>
            <p:cNvPr id="5" name="object 5"/>
            <p:cNvSpPr/>
            <p:nvPr/>
          </p:nvSpPr>
          <p:spPr>
            <a:xfrm>
              <a:off x="309193" y="525322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688543"/>
              <a:ext cx="3989653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3" y="732823"/>
              <a:ext cx="3989704" cy="329565"/>
            </a:xfrm>
            <a:custGeom>
              <a:avLst/>
              <a:gdLst/>
              <a:ahLst/>
              <a:cxnLst/>
              <a:rect l="l" t="t" r="r" b="b"/>
              <a:pathLst>
                <a:path w="3989704" h="329565">
                  <a:moveTo>
                    <a:pt x="3989654" y="0"/>
                  </a:moveTo>
                  <a:lnTo>
                    <a:pt x="0" y="0"/>
                  </a:lnTo>
                  <a:lnTo>
                    <a:pt x="0" y="278312"/>
                  </a:lnTo>
                  <a:lnTo>
                    <a:pt x="4008" y="298037"/>
                  </a:lnTo>
                  <a:lnTo>
                    <a:pt x="14922" y="314190"/>
                  </a:lnTo>
                  <a:lnTo>
                    <a:pt x="31075" y="325104"/>
                  </a:lnTo>
                  <a:lnTo>
                    <a:pt x="50800" y="329113"/>
                  </a:lnTo>
                  <a:lnTo>
                    <a:pt x="3938854" y="329113"/>
                  </a:lnTo>
                  <a:lnTo>
                    <a:pt x="3958579" y="325104"/>
                  </a:lnTo>
                  <a:lnTo>
                    <a:pt x="3974732" y="314190"/>
                  </a:lnTo>
                  <a:lnTo>
                    <a:pt x="3985646" y="298037"/>
                  </a:lnTo>
                  <a:lnTo>
                    <a:pt x="3989654" y="278312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139"/>
            <a:ext cx="3842385" cy="5645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QoS is an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Internetworking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 Issue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10700"/>
              </a:lnSpc>
              <a:spcBef>
                <a:spcPts val="245"/>
              </a:spcBef>
            </a:pPr>
            <a:r>
              <a:rPr sz="900" spc="-5" dirty="0">
                <a:latin typeface="LM Sans 9"/>
                <a:cs typeface="LM Sans 9"/>
              </a:rPr>
              <a:t>It refers to a set of techniques &amp; mechanisms that </a:t>
            </a:r>
            <a:r>
              <a:rPr sz="900" spc="-10" dirty="0">
                <a:latin typeface="LM Sans 9"/>
                <a:cs typeface="LM Sans 9"/>
              </a:rPr>
              <a:t>guarantee </a:t>
            </a:r>
            <a:r>
              <a:rPr sz="900" spc="-5" dirty="0">
                <a:latin typeface="LM Sans 9"/>
                <a:cs typeface="LM Sans 9"/>
              </a:rPr>
              <a:t>the performance  of the </a:t>
            </a:r>
            <a:r>
              <a:rPr sz="900" spc="-10" dirty="0">
                <a:latin typeface="LM Sans 9"/>
                <a:cs typeface="LM Sans 9"/>
              </a:rPr>
              <a:t>n/w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deliver predictable </a:t>
            </a:r>
            <a:r>
              <a:rPr sz="900" spc="-5" dirty="0">
                <a:latin typeface="LM Sans 9"/>
                <a:cs typeface="LM Sans 9"/>
              </a:rPr>
              <a:t>service to an </a:t>
            </a:r>
            <a:r>
              <a:rPr sz="900" spc="-10" dirty="0">
                <a:latin typeface="LM Sans 9"/>
                <a:cs typeface="LM Sans 9"/>
              </a:rPr>
              <a:t>application</a:t>
            </a:r>
            <a:r>
              <a:rPr sz="900" spc="6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program.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1842" y="1215961"/>
            <a:ext cx="3064256" cy="776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9193" y="2263762"/>
            <a:ext cx="3989704" cy="951230"/>
            <a:chOff x="309193" y="2263762"/>
            <a:chExt cx="3989704" cy="951230"/>
          </a:xfrm>
        </p:grpSpPr>
        <p:sp>
          <p:nvSpPr>
            <p:cNvPr id="11" name="object 11"/>
            <p:cNvSpPr/>
            <p:nvPr/>
          </p:nvSpPr>
          <p:spPr>
            <a:xfrm>
              <a:off x="309193" y="2263762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194" y="2426982"/>
              <a:ext cx="3989653" cy="5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193" y="2471262"/>
              <a:ext cx="3989704" cy="743585"/>
            </a:xfrm>
            <a:custGeom>
              <a:avLst/>
              <a:gdLst/>
              <a:ahLst/>
              <a:cxnLst/>
              <a:rect l="l" t="t" r="r" b="b"/>
              <a:pathLst>
                <a:path w="3989704" h="743585">
                  <a:moveTo>
                    <a:pt x="3989654" y="0"/>
                  </a:moveTo>
                  <a:lnTo>
                    <a:pt x="0" y="0"/>
                  </a:lnTo>
                  <a:lnTo>
                    <a:pt x="0" y="692688"/>
                  </a:lnTo>
                  <a:lnTo>
                    <a:pt x="4008" y="712413"/>
                  </a:lnTo>
                  <a:lnTo>
                    <a:pt x="14922" y="728566"/>
                  </a:lnTo>
                  <a:lnTo>
                    <a:pt x="31075" y="739480"/>
                  </a:lnTo>
                  <a:lnTo>
                    <a:pt x="50800" y="743488"/>
                  </a:lnTo>
                  <a:lnTo>
                    <a:pt x="3938854" y="743488"/>
                  </a:lnTo>
                  <a:lnTo>
                    <a:pt x="3958579" y="739480"/>
                  </a:lnTo>
                  <a:lnTo>
                    <a:pt x="3974732" y="728566"/>
                  </a:lnTo>
                  <a:lnTo>
                    <a:pt x="3985646" y="712413"/>
                  </a:lnTo>
                  <a:lnTo>
                    <a:pt x="3989654" y="69268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181" y="2538806"/>
              <a:ext cx="59613" cy="596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181" y="2728595"/>
              <a:ext cx="59613" cy="596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0181" y="2918383"/>
              <a:ext cx="59613" cy="596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181" y="3108172"/>
              <a:ext cx="59613" cy="596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7294" y="2170455"/>
            <a:ext cx="1490980" cy="10356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Techniques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to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Improve</a:t>
            </a:r>
            <a:r>
              <a:rPr sz="1000" spc="-4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QoS</a:t>
            </a:r>
            <a:endParaRPr sz="1000">
              <a:latin typeface="LM Sans 10"/>
              <a:cs typeface="LM Sans 10"/>
            </a:endParaRPr>
          </a:p>
          <a:p>
            <a:pPr marL="265430" marR="474980">
              <a:lnSpc>
                <a:spcPct val="138400"/>
              </a:lnSpc>
              <a:spcBef>
                <a:spcPts val="150"/>
              </a:spcBef>
            </a:pPr>
            <a:r>
              <a:rPr sz="900" spc="-5" dirty="0">
                <a:latin typeface="LM Sans 9"/>
                <a:cs typeface="LM Sans 9"/>
              </a:rPr>
              <a:t>Scheduling  </a:t>
            </a:r>
            <a:r>
              <a:rPr sz="900" spc="-20" dirty="0">
                <a:latin typeface="LM Sans 9"/>
                <a:cs typeface="LM Sans 9"/>
              </a:rPr>
              <a:t>Traffic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Shaping</a:t>
            </a:r>
            <a:endParaRPr sz="900">
              <a:latin typeface="LM Sans 9"/>
              <a:cs typeface="LM Sans 9"/>
            </a:endParaRPr>
          </a:p>
          <a:p>
            <a:pPr marL="265430" marR="178435">
              <a:lnSpc>
                <a:spcPct val="138400"/>
              </a:lnSpc>
            </a:pPr>
            <a:r>
              <a:rPr sz="900" spc="-10" dirty="0">
                <a:latin typeface="LM Sans 9"/>
                <a:cs typeface="LM Sans 9"/>
              </a:rPr>
              <a:t>Resource Reservation  Admission</a:t>
            </a:r>
            <a:r>
              <a:rPr sz="900" spc="-1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Control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0" name="object 2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88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QoS </a:t>
            </a:r>
            <a:r>
              <a:rPr spc="10" dirty="0"/>
              <a:t>- </a:t>
            </a:r>
            <a:r>
              <a:rPr spc="15" dirty="0"/>
              <a:t>Scheduling</a:t>
            </a:r>
            <a:r>
              <a:rPr spc="-90" dirty="0"/>
              <a:t> </a:t>
            </a:r>
            <a:r>
              <a:rPr spc="10" dirty="0"/>
              <a:t>-I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7383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07017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418348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602041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784667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354" y="752265"/>
            <a:ext cx="3637915" cy="11188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5" dirty="0">
                <a:latin typeface="LM Sans 10"/>
                <a:cs typeface="LM Sans 10"/>
              </a:rPr>
              <a:t>Packets </a:t>
            </a:r>
            <a:r>
              <a:rPr sz="1000" spc="-10" dirty="0">
                <a:latin typeface="LM Sans 10"/>
                <a:cs typeface="LM Sans 10"/>
              </a:rPr>
              <a:t>from different flows arrive </a:t>
            </a:r>
            <a:r>
              <a:rPr sz="1000" spc="-5" dirty="0">
                <a:latin typeface="LM Sans 10"/>
                <a:cs typeface="LM Sans 10"/>
              </a:rPr>
              <a:t>at a switch/router </a:t>
            </a:r>
            <a:r>
              <a:rPr sz="1000" spc="-15" dirty="0">
                <a:latin typeface="LM Sans 10"/>
                <a:cs typeface="LM Sans 10"/>
              </a:rPr>
              <a:t>for</a:t>
            </a:r>
            <a:r>
              <a:rPr sz="1000" spc="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processing.</a:t>
            </a:r>
            <a:endParaRPr sz="1000">
              <a:latin typeface="LM Sans 10"/>
              <a:cs typeface="LM Sans 10"/>
            </a:endParaRPr>
          </a:p>
          <a:p>
            <a:pPr marL="12700" marR="67310">
              <a:lnSpc>
                <a:spcPct val="100000"/>
              </a:lnSpc>
              <a:spcBef>
                <a:spcPts val="345"/>
              </a:spcBef>
            </a:pP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10" dirty="0">
                <a:latin typeface="LM Sans 10"/>
                <a:cs typeface="LM Sans 10"/>
              </a:rPr>
              <a:t>good </a:t>
            </a:r>
            <a:r>
              <a:rPr sz="1000" spc="-5" dirty="0">
                <a:latin typeface="LM Sans 10"/>
                <a:cs typeface="LM Sans 10"/>
              </a:rPr>
              <a:t>scheduling technique treats the </a:t>
            </a:r>
            <a:r>
              <a:rPr sz="1000" spc="-10" dirty="0">
                <a:latin typeface="LM Sans 10"/>
                <a:cs typeface="LM Sans 10"/>
              </a:rPr>
              <a:t>different flows </a:t>
            </a:r>
            <a:r>
              <a:rPr sz="1000" spc="-5" dirty="0">
                <a:latin typeface="LM Sans 10"/>
                <a:cs typeface="LM Sans 10"/>
              </a:rPr>
              <a:t>in a fair </a:t>
            </a:r>
            <a:r>
              <a:rPr sz="1000" spc="-10" dirty="0">
                <a:latin typeface="LM Sans 10"/>
                <a:cs typeface="LM Sans 10"/>
              </a:rPr>
              <a:t>and  </a:t>
            </a:r>
            <a:r>
              <a:rPr sz="1000" spc="-15" dirty="0">
                <a:latin typeface="LM Sans 10"/>
                <a:cs typeface="LM Sans 10"/>
              </a:rPr>
              <a:t>appropriate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manner.</a:t>
            </a:r>
            <a:endParaRPr sz="1000">
              <a:latin typeface="LM Sans 10"/>
              <a:cs typeface="LM Sans 10"/>
            </a:endParaRPr>
          </a:p>
          <a:p>
            <a:pPr marL="12700" marR="245110">
              <a:lnSpc>
                <a:spcPct val="1205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Several </a:t>
            </a:r>
            <a:r>
              <a:rPr sz="1000" spc="-5" dirty="0">
                <a:latin typeface="LM Sans 10"/>
                <a:cs typeface="LM Sans 10"/>
              </a:rPr>
              <a:t>scheduling techniques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designed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improve </a:t>
            </a:r>
            <a:r>
              <a:rPr sz="1000" spc="-5" dirty="0">
                <a:latin typeface="LM Sans 10"/>
                <a:cs typeface="LM Sans 10"/>
              </a:rPr>
              <a:t>the QoS. 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discuss </a:t>
            </a:r>
            <a:r>
              <a:rPr sz="1000" spc="-5" dirty="0">
                <a:latin typeface="LM Sans 10"/>
                <a:cs typeface="LM Sans 10"/>
              </a:rPr>
              <a:t>three of them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here: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50"/>
              </a:spcBef>
            </a:pPr>
            <a:r>
              <a:rPr sz="900" spc="-15" dirty="0">
                <a:solidFill>
                  <a:srgbClr val="FF0000"/>
                </a:solidFill>
                <a:latin typeface="LM Sans 9"/>
                <a:cs typeface="LM Sans 9"/>
              </a:rPr>
              <a:t>FIFO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 queuing</a:t>
            </a:r>
            <a:r>
              <a:rPr sz="900" spc="-10" dirty="0">
                <a:latin typeface="LM Sans 9"/>
                <a:cs typeface="LM Sans 9"/>
              </a:rPr>
              <a:t>: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2113" y="1916239"/>
            <a:ext cx="3203956" cy="647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541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QoS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-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Scheduling</a:t>
            </a:r>
            <a:r>
              <a:rPr sz="1400" spc="-8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-II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999604"/>
            <a:ext cx="48018" cy="48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401" y="923589"/>
            <a:ext cx="836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Priority</a:t>
            </a:r>
            <a:r>
              <a:rPr sz="900" spc="-40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queuing</a:t>
            </a:r>
            <a:r>
              <a:rPr sz="900" spc="-10" dirty="0">
                <a:latin typeface="LM Sans 9"/>
                <a:cs typeface="LM Sans 9"/>
              </a:rPr>
              <a:t>: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391" y="1139837"/>
            <a:ext cx="3648456" cy="1337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595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QoS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-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Scheduling</a:t>
            </a:r>
            <a:r>
              <a:rPr sz="1400" spc="-8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LM Sans 12"/>
                <a:cs typeface="LM Sans 12"/>
              </a:rPr>
              <a:t>-III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931760"/>
            <a:ext cx="48018" cy="48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401" y="855733"/>
            <a:ext cx="1137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Weighted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fair</a:t>
            </a:r>
            <a:r>
              <a:rPr sz="900" spc="-40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queuing</a:t>
            </a:r>
            <a:r>
              <a:rPr sz="900" spc="-10" dirty="0">
                <a:latin typeface="LM Sans 9"/>
                <a:cs typeface="LM Sans 9"/>
              </a:rPr>
              <a:t>: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965" y="1126858"/>
            <a:ext cx="3380994" cy="1429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0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QoS </a:t>
            </a:r>
            <a:r>
              <a:rPr spc="10" dirty="0"/>
              <a:t>- </a:t>
            </a:r>
            <a:r>
              <a:rPr spc="-15" dirty="0"/>
              <a:t>Traffic </a:t>
            </a:r>
            <a:r>
              <a:rPr spc="15" dirty="0"/>
              <a:t>Shapping</a:t>
            </a:r>
            <a:r>
              <a:rPr spc="-55" dirty="0"/>
              <a:t> </a:t>
            </a:r>
            <a:r>
              <a:rPr spc="10" dirty="0"/>
              <a:t>-I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49806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420984"/>
            <a:ext cx="3566160" cy="710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It is a mechanism to control the </a:t>
            </a:r>
            <a:r>
              <a:rPr sz="1000" spc="-10" dirty="0">
                <a:latin typeface="LM Sans 10"/>
                <a:cs typeface="LM Sans 10"/>
              </a:rPr>
              <a:t>amount and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rate </a:t>
            </a:r>
            <a:r>
              <a:rPr sz="1000" spc="-5" dirty="0">
                <a:latin typeface="LM Sans 10"/>
                <a:cs typeface="LM Sans 10"/>
              </a:rPr>
              <a:t>of the </a:t>
            </a:r>
            <a:r>
              <a:rPr sz="1000" spc="-10" dirty="0">
                <a:latin typeface="LM Sans 10"/>
                <a:cs typeface="LM Sans 10"/>
              </a:rPr>
              <a:t>traffic  </a:t>
            </a:r>
            <a:r>
              <a:rPr sz="1000" spc="-5" dirty="0">
                <a:latin typeface="LM Sans 10"/>
                <a:cs typeface="LM Sans 10"/>
              </a:rPr>
              <a:t>sent to the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network.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45" dirty="0">
                <a:latin typeface="LM Sans 10"/>
                <a:cs typeface="LM Sans 10"/>
              </a:rPr>
              <a:t>Two </a:t>
            </a:r>
            <a:r>
              <a:rPr sz="1000" spc="-5" dirty="0">
                <a:latin typeface="LM Sans 10"/>
                <a:cs typeface="LM Sans 10"/>
              </a:rPr>
              <a:t>techniques can </a:t>
            </a:r>
            <a:r>
              <a:rPr sz="1000" dirty="0">
                <a:latin typeface="LM Sans 10"/>
                <a:cs typeface="LM Sans 10"/>
              </a:rPr>
              <a:t>shape </a:t>
            </a:r>
            <a:r>
              <a:rPr sz="1000" spc="-10" dirty="0">
                <a:latin typeface="LM Sans 10"/>
                <a:cs typeface="LM Sans 10"/>
              </a:rPr>
              <a:t>traffic:</a:t>
            </a:r>
            <a:r>
              <a:rPr lang="en-US" sz="1000" spc="-10" dirty="0"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Leaky</a:t>
            </a:r>
            <a:r>
              <a:rPr lang="en-US"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bucket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and</a:t>
            </a:r>
            <a:r>
              <a:rPr lang="en-US" sz="1000" spc="-15" dirty="0"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Token</a:t>
            </a:r>
            <a:r>
              <a:rPr lang="en-US" sz="1000" spc="-1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bucket.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Leaky</a:t>
            </a:r>
            <a:r>
              <a:rPr lang="en-US"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bucket</a:t>
            </a:r>
            <a:r>
              <a:rPr sz="1000" spc="-5" dirty="0">
                <a:latin typeface="LM Sans 10"/>
                <a:cs typeface="LM Sans 10"/>
              </a:rPr>
              <a:t> :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82608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401" y="1004588"/>
            <a:ext cx="104324" cy="10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045" y="995231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6179" y="1232573"/>
            <a:ext cx="1595627" cy="1078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0354" y="2406886"/>
            <a:ext cx="1617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Implementation of Leaky</a:t>
            </a:r>
            <a:r>
              <a:rPr sz="900" spc="-15" dirty="0">
                <a:solidFill>
                  <a:srgbClr val="FF0000"/>
                </a:solidFill>
                <a:latin typeface="LM Sans 9"/>
                <a:cs typeface="LM Sans 9"/>
              </a:rPr>
              <a:t> Bucket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9974" y="2594851"/>
            <a:ext cx="1821180" cy="681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79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669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Client/Server</a:t>
            </a:r>
            <a:r>
              <a:rPr dirty="0"/>
              <a:t> Paradigm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2659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040206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45383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2171103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723908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899981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3039160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0354" y="410223"/>
            <a:ext cx="3661410" cy="28941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There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several </a:t>
            </a:r>
            <a:r>
              <a:rPr sz="1000" spc="-20" dirty="0">
                <a:latin typeface="LM Sans 10"/>
                <a:cs typeface="LM Sans 10"/>
              </a:rPr>
              <a:t>ways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achieve </a:t>
            </a:r>
            <a:r>
              <a:rPr sz="1000" spc="-5" dirty="0">
                <a:latin typeface="LM Sans 10"/>
                <a:cs typeface="LM Sans 10"/>
              </a:rPr>
              <a:t>process-to-process communication;  the most common one is through the client/server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paradigm.</a:t>
            </a:r>
            <a:endParaRPr sz="1000" dirty="0">
              <a:latin typeface="LM Sans 10"/>
              <a:cs typeface="LM Sans 10"/>
            </a:endParaRPr>
          </a:p>
          <a:p>
            <a:pPr marL="12700" marR="212725" algn="just">
              <a:lnSpc>
                <a:spcPct val="100000"/>
              </a:lnSpc>
              <a:spcBef>
                <a:spcPts val="855"/>
              </a:spcBef>
            </a:pPr>
            <a:r>
              <a:rPr sz="1000" spc="-5" dirty="0">
                <a:latin typeface="LM Sans 10"/>
                <a:cs typeface="LM Sans 10"/>
              </a:rPr>
              <a:t>A process on the </a:t>
            </a:r>
            <a:r>
              <a:rPr sz="1000" dirty="0">
                <a:latin typeface="LM Sans 10"/>
                <a:cs typeface="LM Sans 10"/>
              </a:rPr>
              <a:t>local </a:t>
            </a:r>
            <a:r>
              <a:rPr sz="1000" spc="-10" dirty="0">
                <a:latin typeface="LM Sans 10"/>
                <a:cs typeface="LM Sans 10"/>
              </a:rPr>
              <a:t>host, </a:t>
            </a:r>
            <a:r>
              <a:rPr sz="1000" spc="-5" dirty="0">
                <a:latin typeface="LM Sans 10"/>
                <a:cs typeface="LM Sans 10"/>
              </a:rPr>
              <a:t>called </a:t>
            </a:r>
            <a:r>
              <a:rPr sz="1000" spc="-10" dirty="0">
                <a:latin typeface="LM Sans 10"/>
                <a:cs typeface="LM Sans 10"/>
              </a:rPr>
              <a:t>a</a:t>
            </a:r>
            <a:r>
              <a:rPr lang="en-IN" sz="1000" spc="-10" dirty="0"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Client</a:t>
            </a:r>
            <a:r>
              <a:rPr sz="1000" spc="-10" dirty="0">
                <a:latin typeface="LM Sans 10"/>
                <a:cs typeface="LM Sans 10"/>
              </a:rPr>
              <a:t>, needs </a:t>
            </a:r>
            <a:r>
              <a:rPr sz="1000" spc="-5" dirty="0">
                <a:latin typeface="LM Sans 10"/>
                <a:cs typeface="LM Sans 10"/>
              </a:rPr>
              <a:t>services from a  process </a:t>
            </a:r>
            <a:r>
              <a:rPr sz="1000" spc="-10" dirty="0">
                <a:latin typeface="LM Sans 10"/>
                <a:cs typeface="LM Sans 10"/>
              </a:rPr>
              <a:t>usually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spc="-10" dirty="0">
                <a:latin typeface="LM Sans 10"/>
                <a:cs typeface="LM Sans 10"/>
              </a:rPr>
              <a:t>remote host, called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</a:t>
            </a:r>
            <a:r>
              <a:rPr lang="en-IN" sz="1000" spc="-10" dirty="0"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Server</a:t>
            </a:r>
            <a:r>
              <a:rPr sz="1000" spc="-10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  <a:p>
            <a:pPr marL="12700" marR="20955" algn="just">
              <a:lnSpc>
                <a:spcPct val="100000"/>
              </a:lnSpc>
              <a:spcBef>
                <a:spcPts val="860"/>
              </a:spcBef>
            </a:pPr>
            <a:r>
              <a:rPr sz="1000" spc="-10" dirty="0">
                <a:latin typeface="LM Sans 10"/>
                <a:cs typeface="LM Sans 10"/>
              </a:rPr>
              <a:t>Both </a:t>
            </a:r>
            <a:r>
              <a:rPr sz="1000" spc="-5" dirty="0">
                <a:latin typeface="LM Sans 10"/>
                <a:cs typeface="LM Sans 10"/>
              </a:rPr>
              <a:t>processes </a:t>
            </a:r>
            <a:r>
              <a:rPr sz="1000" spc="-10" dirty="0">
                <a:latin typeface="LM Sans 10"/>
                <a:cs typeface="LM Sans 10"/>
              </a:rPr>
              <a:t>(</a:t>
            </a: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Client</a:t>
            </a:r>
            <a:r>
              <a:rPr sz="1000" spc="-10" dirty="0">
                <a:latin typeface="LM Sans 10"/>
                <a:cs typeface="LM Sans 10"/>
              </a:rPr>
              <a:t>/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Server</a:t>
            </a:r>
            <a:r>
              <a:rPr sz="1000" spc="-10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have the same </a:t>
            </a:r>
            <a:r>
              <a:rPr sz="1000" spc="-10" dirty="0">
                <a:latin typeface="LM Sans 10"/>
                <a:cs typeface="LM Sans 10"/>
              </a:rPr>
              <a:t>name. </a:t>
            </a: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example,  to get the </a:t>
            </a:r>
            <a:r>
              <a:rPr sz="1000" spc="-15" dirty="0">
                <a:latin typeface="LM Sans 10"/>
                <a:cs typeface="LM Sans 10"/>
              </a:rPr>
              <a:t>day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time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remote </a:t>
            </a:r>
            <a:r>
              <a:rPr sz="1000" spc="-5" dirty="0">
                <a:latin typeface="LM Sans 10"/>
                <a:cs typeface="LM Sans 10"/>
              </a:rPr>
              <a:t>machine,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need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Daytime  </a:t>
            </a:r>
            <a:r>
              <a:rPr sz="1000" spc="-5" dirty="0">
                <a:latin typeface="LM Sans 10"/>
                <a:cs typeface="LM Sans 10"/>
              </a:rPr>
              <a:t>client process </a:t>
            </a:r>
            <a:r>
              <a:rPr sz="1000" spc="-10" dirty="0">
                <a:latin typeface="LM Sans 10"/>
                <a:cs typeface="LM Sans 10"/>
              </a:rPr>
              <a:t>running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dirty="0">
                <a:latin typeface="LM Sans 10"/>
                <a:cs typeface="LM Sans 10"/>
              </a:rPr>
              <a:t>local </a:t>
            </a:r>
            <a:r>
              <a:rPr sz="1000" spc="-10" dirty="0">
                <a:latin typeface="LM Sans 10"/>
                <a:cs typeface="LM Sans 10"/>
              </a:rPr>
              <a:t>host and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Daytime </a:t>
            </a:r>
            <a:r>
              <a:rPr sz="1000" spc="-5" dirty="0">
                <a:latin typeface="LM Sans 10"/>
                <a:cs typeface="LM Sans 10"/>
              </a:rPr>
              <a:t>server  process </a:t>
            </a:r>
            <a:r>
              <a:rPr sz="1000" spc="-10" dirty="0">
                <a:latin typeface="LM Sans 10"/>
                <a:cs typeface="LM Sans 10"/>
              </a:rPr>
              <a:t>running </a:t>
            </a:r>
            <a:r>
              <a:rPr sz="1000" spc="-5" dirty="0">
                <a:latin typeface="LM Sans 10"/>
                <a:cs typeface="LM Sans 10"/>
              </a:rPr>
              <a:t>on a </a:t>
            </a:r>
            <a:r>
              <a:rPr sz="1000" spc="-10" dirty="0">
                <a:latin typeface="LM Sans 10"/>
                <a:cs typeface="LM Sans 10"/>
              </a:rPr>
              <a:t>remote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machine.</a:t>
            </a:r>
            <a:endParaRPr sz="1000" dirty="0">
              <a:latin typeface="LM Sans 10"/>
              <a:cs typeface="LM Sans 10"/>
            </a:endParaRPr>
          </a:p>
          <a:p>
            <a:pPr marL="12700" marR="5080" algn="just">
              <a:lnSpc>
                <a:spcPct val="100000"/>
              </a:lnSpc>
              <a:spcBef>
                <a:spcPts val="844"/>
              </a:spcBef>
            </a:pP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remote </a:t>
            </a:r>
            <a:r>
              <a:rPr sz="1000" spc="-5" dirty="0">
                <a:latin typeface="LM Sans 10"/>
                <a:cs typeface="LM Sans 10"/>
              </a:rPr>
              <a:t>computer can run several server </a:t>
            </a:r>
            <a:r>
              <a:rPr sz="1000" spc="-10" dirty="0">
                <a:latin typeface="LM Sans 10"/>
                <a:cs typeface="LM Sans 10"/>
              </a:rPr>
              <a:t>programs </a:t>
            </a:r>
            <a:r>
              <a:rPr sz="1000" spc="-5" dirty="0">
                <a:latin typeface="LM Sans 10"/>
                <a:cs typeface="LM Sans 10"/>
              </a:rPr>
              <a:t>at the same  time, </a:t>
            </a:r>
            <a:r>
              <a:rPr sz="1000" spc="-10" dirty="0">
                <a:latin typeface="LM Sans 10"/>
                <a:cs typeface="LM Sans 10"/>
              </a:rPr>
              <a:t>just </a:t>
            </a:r>
            <a:r>
              <a:rPr sz="1000" spc="-5" dirty="0">
                <a:latin typeface="LM Sans 10"/>
                <a:cs typeface="LM Sans 10"/>
              </a:rPr>
              <a:t>as </a:t>
            </a:r>
            <a:r>
              <a:rPr sz="1000" dirty="0">
                <a:latin typeface="LM Sans 10"/>
                <a:cs typeface="LM Sans 10"/>
              </a:rPr>
              <a:t>local </a:t>
            </a:r>
            <a:r>
              <a:rPr sz="1000" spc="-5" dirty="0">
                <a:latin typeface="LM Sans 10"/>
                <a:cs typeface="LM Sans 10"/>
              </a:rPr>
              <a:t>computers can run one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5" dirty="0">
                <a:latin typeface="LM Sans 10"/>
                <a:cs typeface="LM Sans 10"/>
              </a:rPr>
              <a:t>more </a:t>
            </a:r>
            <a:r>
              <a:rPr sz="1000" spc="-5" dirty="0">
                <a:latin typeface="LM Sans 10"/>
                <a:cs typeface="LM Sans 10"/>
              </a:rPr>
              <a:t>client </a:t>
            </a:r>
            <a:r>
              <a:rPr sz="1000" spc="-10" dirty="0">
                <a:latin typeface="LM Sans 10"/>
                <a:cs typeface="LM Sans 10"/>
              </a:rPr>
              <a:t>programs at  </a:t>
            </a:r>
            <a:r>
              <a:rPr sz="1000" spc="-5" dirty="0">
                <a:latin typeface="LM Sans 10"/>
                <a:cs typeface="LM Sans 10"/>
              </a:rPr>
              <a:t>the same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time.</a:t>
            </a:r>
            <a:endParaRPr sz="1000" dirty="0">
              <a:latin typeface="LM Sans 10"/>
              <a:cs typeface="LM Sans 10"/>
            </a:endParaRPr>
          </a:p>
          <a:p>
            <a:pPr marL="12700" algn="just">
              <a:lnSpc>
                <a:spcPct val="100000"/>
              </a:lnSpc>
              <a:spcBef>
                <a:spcPts val="755"/>
              </a:spcBef>
            </a:pP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Communication, need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define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following:</a:t>
            </a:r>
            <a:endParaRPr sz="1000" dirty="0">
              <a:latin typeface="LM Sans 10"/>
              <a:cs typeface="LM Sans 10"/>
            </a:endParaRPr>
          </a:p>
          <a:p>
            <a:pPr marL="265430" marR="1796414" algn="just">
              <a:lnSpc>
                <a:spcPct val="101499"/>
              </a:lnSpc>
              <a:spcBef>
                <a:spcPts val="180"/>
              </a:spcBef>
            </a:pPr>
            <a:r>
              <a:rPr sz="900" dirty="0">
                <a:latin typeface="LM Sans 9"/>
                <a:cs typeface="LM Sans 9"/>
              </a:rPr>
              <a:t>Local </a:t>
            </a:r>
            <a:r>
              <a:rPr sz="900" spc="-10" dirty="0">
                <a:latin typeface="LM Sans 9"/>
                <a:cs typeface="LM Sans 9"/>
              </a:rPr>
              <a:t>Host </a:t>
            </a:r>
            <a:r>
              <a:rPr sz="900" spc="-5" dirty="0">
                <a:latin typeface="LM Sans 9"/>
                <a:cs typeface="LM Sans 9"/>
              </a:rPr>
              <a:t>&amp; </a:t>
            </a:r>
            <a:r>
              <a:rPr sz="900" dirty="0">
                <a:latin typeface="LM Sans 9"/>
                <a:cs typeface="LM Sans 9"/>
              </a:rPr>
              <a:t>Local </a:t>
            </a:r>
            <a:r>
              <a:rPr sz="900" spc="-5" dirty="0">
                <a:latin typeface="LM Sans 9"/>
                <a:cs typeface="LM Sans 9"/>
              </a:rPr>
              <a:t>Process  </a:t>
            </a:r>
            <a:r>
              <a:rPr sz="900" spc="-10" dirty="0">
                <a:latin typeface="LM Sans 9"/>
                <a:cs typeface="LM Sans 9"/>
              </a:rPr>
              <a:t>Remote Host </a:t>
            </a:r>
            <a:r>
              <a:rPr sz="900" spc="-5" dirty="0">
                <a:latin typeface="LM Sans 9"/>
                <a:cs typeface="LM Sans 9"/>
              </a:rPr>
              <a:t>&amp; </a:t>
            </a:r>
            <a:r>
              <a:rPr sz="900" spc="-10">
                <a:latin typeface="LM Sans 9"/>
                <a:cs typeface="LM Sans 9"/>
              </a:rPr>
              <a:t>Remote</a:t>
            </a:r>
            <a:r>
              <a:rPr sz="900">
                <a:latin typeface="LM Sans 9"/>
                <a:cs typeface="LM Sans 9"/>
              </a:rPr>
              <a:t> </a:t>
            </a:r>
            <a:r>
              <a:rPr lang="en-IN" sz="900" dirty="0" smtClean="0">
                <a:latin typeface="LM Sans 9"/>
                <a:cs typeface="LM Sans 9"/>
              </a:rPr>
              <a:t>p</a:t>
            </a:r>
            <a:r>
              <a:rPr sz="900" spc="-5" smtClean="0">
                <a:latin typeface="LM Sans 9"/>
                <a:cs typeface="LM Sans 9"/>
              </a:rPr>
              <a:t>rocess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962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QoS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- 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Traffic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Shapping</a:t>
            </a:r>
            <a:r>
              <a:rPr sz="1400" spc="-4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-II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401" y="816971"/>
            <a:ext cx="104324" cy="10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045" y="807614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354" y="766475"/>
            <a:ext cx="7689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0000"/>
                </a:solidFill>
                <a:latin typeface="LM Sans 10"/>
                <a:cs typeface="LM Sans 10"/>
              </a:rPr>
              <a:t>Token</a:t>
            </a:r>
            <a:r>
              <a:rPr lang="en-US" sz="1000" spc="-2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bucket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808" y="1005827"/>
            <a:ext cx="2788920" cy="163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80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24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QoS </a:t>
            </a:r>
            <a:r>
              <a:rPr spc="10" dirty="0"/>
              <a:t>- </a:t>
            </a:r>
            <a:r>
              <a:rPr spc="-15" dirty="0"/>
              <a:t>Traffic</a:t>
            </a:r>
            <a:r>
              <a:rPr spc="-75" dirty="0"/>
              <a:t> </a:t>
            </a:r>
            <a:r>
              <a:rPr spc="15" dirty="0"/>
              <a:t>Shapping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193" y="645096"/>
            <a:ext cx="3989704" cy="541655"/>
            <a:chOff x="309193" y="645096"/>
            <a:chExt cx="3989704" cy="541655"/>
          </a:xfrm>
        </p:grpSpPr>
        <p:sp>
          <p:nvSpPr>
            <p:cNvPr id="5" name="object 5"/>
            <p:cNvSpPr/>
            <p:nvPr/>
          </p:nvSpPr>
          <p:spPr>
            <a:xfrm>
              <a:off x="309193" y="645096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808329"/>
              <a:ext cx="3989653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3" y="852603"/>
              <a:ext cx="3989704" cy="334645"/>
            </a:xfrm>
            <a:custGeom>
              <a:avLst/>
              <a:gdLst/>
              <a:ahLst/>
              <a:cxnLst/>
              <a:rect l="l" t="t" r="r" b="b"/>
              <a:pathLst>
                <a:path w="3989704" h="334644">
                  <a:moveTo>
                    <a:pt x="3989654" y="0"/>
                  </a:moveTo>
                  <a:lnTo>
                    <a:pt x="0" y="0"/>
                  </a:lnTo>
                  <a:lnTo>
                    <a:pt x="0" y="283234"/>
                  </a:lnTo>
                  <a:lnTo>
                    <a:pt x="4008" y="302958"/>
                  </a:lnTo>
                  <a:lnTo>
                    <a:pt x="14922" y="319111"/>
                  </a:lnTo>
                  <a:lnTo>
                    <a:pt x="31075" y="330026"/>
                  </a:lnTo>
                  <a:lnTo>
                    <a:pt x="50800" y="334034"/>
                  </a:lnTo>
                  <a:lnTo>
                    <a:pt x="3938854" y="334034"/>
                  </a:lnTo>
                  <a:lnTo>
                    <a:pt x="3958579" y="330026"/>
                  </a:lnTo>
                  <a:lnTo>
                    <a:pt x="3974732" y="319111"/>
                  </a:lnTo>
                  <a:lnTo>
                    <a:pt x="3985646" y="302958"/>
                  </a:lnTo>
                  <a:lnTo>
                    <a:pt x="3989654" y="283234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9193" y="1385163"/>
            <a:ext cx="3989704" cy="384175"/>
            <a:chOff x="309193" y="1385163"/>
            <a:chExt cx="3989704" cy="384175"/>
          </a:xfrm>
        </p:grpSpPr>
        <p:sp>
          <p:nvSpPr>
            <p:cNvPr id="9" name="object 9"/>
            <p:cNvSpPr/>
            <p:nvPr/>
          </p:nvSpPr>
          <p:spPr>
            <a:xfrm>
              <a:off x="309193" y="1385163"/>
              <a:ext cx="3989704" cy="170815"/>
            </a:xfrm>
            <a:custGeom>
              <a:avLst/>
              <a:gdLst/>
              <a:ahLst/>
              <a:cxnLst/>
              <a:rect l="l" t="t" r="r" b="b"/>
              <a:pathLst>
                <a:path w="3989704" h="17081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1"/>
                  </a:lnTo>
                  <a:lnTo>
                    <a:pt x="3989654" y="170251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4" y="1542758"/>
              <a:ext cx="3989653" cy="506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1587036"/>
              <a:ext cx="3989704" cy="182245"/>
            </a:xfrm>
            <a:custGeom>
              <a:avLst/>
              <a:gdLst/>
              <a:ahLst/>
              <a:cxnLst/>
              <a:rect l="l" t="t" r="r" b="b"/>
              <a:pathLst>
                <a:path w="3989704" h="182244">
                  <a:moveTo>
                    <a:pt x="3989654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0"/>
                  </a:lnTo>
                  <a:lnTo>
                    <a:pt x="3938854" y="182200"/>
                  </a:lnTo>
                  <a:lnTo>
                    <a:pt x="3958579" y="178192"/>
                  </a:lnTo>
                  <a:lnTo>
                    <a:pt x="3974732" y="167278"/>
                  </a:lnTo>
                  <a:lnTo>
                    <a:pt x="3985646" y="151125"/>
                  </a:lnTo>
                  <a:lnTo>
                    <a:pt x="3989654" y="131400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294" y="588956"/>
            <a:ext cx="3822700" cy="11493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Leaky Bucket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dirty="0">
                <a:latin typeface="LM Sans 10"/>
                <a:cs typeface="LM Sans 10"/>
              </a:rPr>
              <a:t>shapes </a:t>
            </a:r>
            <a:r>
              <a:rPr sz="1000" spc="-10" dirty="0">
                <a:latin typeface="LM Sans 10"/>
                <a:cs typeface="LM Sans 10"/>
              </a:rPr>
              <a:t>bursty traffic into </a:t>
            </a:r>
            <a:r>
              <a:rPr sz="1000" spc="-5" dirty="0">
                <a:latin typeface="LM Sans 10"/>
                <a:cs typeface="LM Sans 10"/>
              </a:rPr>
              <a:t>fixed-rate </a:t>
            </a:r>
            <a:r>
              <a:rPr sz="1000" spc="-10" dirty="0">
                <a:latin typeface="LM Sans 10"/>
                <a:cs typeface="LM Sans 10"/>
              </a:rPr>
              <a:t>traffic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10" dirty="0">
                <a:latin typeface="LM Sans 10"/>
                <a:cs typeface="LM Sans 10"/>
              </a:rPr>
              <a:t>averaging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data rate. 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-10" dirty="0">
                <a:latin typeface="LM Sans 10"/>
                <a:cs typeface="LM Sans 10"/>
              </a:rPr>
              <a:t>drop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5" dirty="0">
                <a:latin typeface="LM Sans 10"/>
                <a:cs typeface="LM Sans 10"/>
              </a:rPr>
              <a:t>if the </a:t>
            </a:r>
            <a:r>
              <a:rPr sz="1000" spc="-10" dirty="0">
                <a:latin typeface="LM Sans 10"/>
                <a:cs typeface="LM Sans 10"/>
              </a:rPr>
              <a:t>bucket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full.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FFFFFF"/>
                </a:solidFill>
                <a:latin typeface="LM Sans 10"/>
                <a:cs typeface="LM Sans 10"/>
              </a:rPr>
              <a:t>Token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 Bucket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allows bursty traffic </a:t>
            </a:r>
            <a:r>
              <a:rPr sz="1000" spc="-5" dirty="0">
                <a:latin typeface="LM Sans 10"/>
                <a:cs typeface="LM Sans 10"/>
              </a:rPr>
              <a:t>at a </a:t>
            </a:r>
            <a:r>
              <a:rPr sz="1000" spc="-10" dirty="0">
                <a:latin typeface="LM Sans 10"/>
                <a:cs typeface="LM Sans 10"/>
              </a:rPr>
              <a:t>regulated </a:t>
            </a:r>
            <a:r>
              <a:rPr sz="1000" spc="-5" dirty="0">
                <a:latin typeface="LM Sans 10"/>
                <a:cs typeface="LM Sans 10"/>
              </a:rPr>
              <a:t>maximum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rate.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193" y="1967763"/>
            <a:ext cx="3989704" cy="1067435"/>
            <a:chOff x="309193" y="1967763"/>
            <a:chExt cx="3989704" cy="1067435"/>
          </a:xfrm>
        </p:grpSpPr>
        <p:sp>
          <p:nvSpPr>
            <p:cNvPr id="14" name="object 14"/>
            <p:cNvSpPr/>
            <p:nvPr/>
          </p:nvSpPr>
          <p:spPr>
            <a:xfrm>
              <a:off x="309193" y="1967763"/>
              <a:ext cx="3989704" cy="170815"/>
            </a:xfrm>
            <a:custGeom>
              <a:avLst/>
              <a:gdLst/>
              <a:ahLst/>
              <a:cxnLst/>
              <a:rect l="l" t="t" r="r" b="b"/>
              <a:pathLst>
                <a:path w="3989704" h="17081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1"/>
                  </a:lnTo>
                  <a:lnTo>
                    <a:pt x="3989654" y="170251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194" y="2125357"/>
              <a:ext cx="3989653" cy="5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193" y="2169636"/>
              <a:ext cx="3989704" cy="865505"/>
            </a:xfrm>
            <a:custGeom>
              <a:avLst/>
              <a:gdLst/>
              <a:ahLst/>
              <a:cxnLst/>
              <a:rect l="l" t="t" r="r" b="b"/>
              <a:pathLst>
                <a:path w="3989704" h="865505">
                  <a:moveTo>
                    <a:pt x="3989654" y="0"/>
                  </a:moveTo>
                  <a:lnTo>
                    <a:pt x="0" y="0"/>
                  </a:lnTo>
                  <a:lnTo>
                    <a:pt x="0" y="814647"/>
                  </a:lnTo>
                  <a:lnTo>
                    <a:pt x="4008" y="834372"/>
                  </a:lnTo>
                  <a:lnTo>
                    <a:pt x="14922" y="850525"/>
                  </a:lnTo>
                  <a:lnTo>
                    <a:pt x="31075" y="861439"/>
                  </a:lnTo>
                  <a:lnTo>
                    <a:pt x="50800" y="865448"/>
                  </a:lnTo>
                  <a:lnTo>
                    <a:pt x="3938854" y="865448"/>
                  </a:lnTo>
                  <a:lnTo>
                    <a:pt x="3958579" y="861439"/>
                  </a:lnTo>
                  <a:lnTo>
                    <a:pt x="3974732" y="850525"/>
                  </a:lnTo>
                  <a:lnTo>
                    <a:pt x="3985646" y="834372"/>
                  </a:lnTo>
                  <a:lnTo>
                    <a:pt x="3989654" y="814647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181" y="2562288"/>
              <a:ext cx="59613" cy="596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181" y="2752077"/>
              <a:ext cx="59613" cy="596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7294" y="1917262"/>
            <a:ext cx="3737610" cy="10871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Conclusion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5" dirty="0">
                <a:latin typeface="LM Sans 10"/>
                <a:cs typeface="LM Sans 10"/>
              </a:rPr>
              <a:t>techniques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combined to credit an </a:t>
            </a:r>
            <a:r>
              <a:rPr sz="1000" spc="-10" dirty="0">
                <a:latin typeface="LM Sans 10"/>
                <a:cs typeface="LM Sans 10"/>
              </a:rPr>
              <a:t>idle host and </a:t>
            </a:r>
            <a:r>
              <a:rPr sz="1000" spc="-5" dirty="0">
                <a:latin typeface="LM Sans 10"/>
                <a:cs typeface="LM Sans 10"/>
              </a:rPr>
              <a:t>at the  same time regulate the </a:t>
            </a:r>
            <a:r>
              <a:rPr sz="1000" spc="-10" dirty="0">
                <a:latin typeface="LM Sans 10"/>
                <a:cs typeface="LM Sans 10"/>
              </a:rPr>
              <a:t>traffic.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The leaky </a:t>
            </a:r>
            <a:r>
              <a:rPr sz="1000" spc="-15" dirty="0">
                <a:latin typeface="LM Sans 10"/>
                <a:cs typeface="LM Sans 10"/>
              </a:rPr>
              <a:t>bucket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applied after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token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bucket;</a:t>
            </a:r>
            <a:endParaRPr sz="1000">
              <a:latin typeface="LM Sans 10"/>
              <a:cs typeface="LM Sans 10"/>
            </a:endParaRPr>
          </a:p>
          <a:p>
            <a:pPr marL="265430" marR="56515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The rate </a:t>
            </a:r>
            <a:r>
              <a:rPr sz="1000" spc="-5" dirty="0">
                <a:latin typeface="LM Sans 10"/>
                <a:cs typeface="LM Sans 10"/>
              </a:rPr>
              <a:t>of the </a:t>
            </a:r>
            <a:r>
              <a:rPr sz="1000" spc="-10" dirty="0">
                <a:latin typeface="LM Sans 10"/>
                <a:cs typeface="LM Sans 10"/>
              </a:rPr>
              <a:t>leaky bucket </a:t>
            </a:r>
            <a:r>
              <a:rPr sz="1000" spc="-5" dirty="0">
                <a:latin typeface="LM Sans 10"/>
                <a:cs typeface="LM Sans 10"/>
              </a:rPr>
              <a:t>needs to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higher </a:t>
            </a:r>
            <a:r>
              <a:rPr sz="1000" spc="-5" dirty="0">
                <a:latin typeface="LM Sans 10"/>
                <a:cs typeface="LM Sans 10"/>
              </a:rPr>
              <a:t>than the </a:t>
            </a:r>
            <a:r>
              <a:rPr sz="1000" spc="-10" dirty="0">
                <a:latin typeface="LM Sans 10"/>
                <a:cs typeface="LM Sans 10"/>
              </a:rPr>
              <a:t>rate </a:t>
            </a:r>
            <a:r>
              <a:rPr sz="1000" spc="-5" dirty="0">
                <a:latin typeface="LM Sans 10"/>
                <a:cs typeface="LM Sans 10"/>
              </a:rPr>
              <a:t>of  </a:t>
            </a:r>
            <a:r>
              <a:rPr sz="1000" spc="-10" dirty="0">
                <a:latin typeface="LM Sans 10"/>
                <a:cs typeface="LM Sans 10"/>
              </a:rPr>
              <a:t>tokens </a:t>
            </a:r>
            <a:r>
              <a:rPr sz="1000" spc="-5" dirty="0">
                <a:latin typeface="LM Sans 10"/>
                <a:cs typeface="LM Sans 10"/>
              </a:rPr>
              <a:t>dropped in the </a:t>
            </a:r>
            <a:r>
              <a:rPr sz="1000" spc="-10" dirty="0">
                <a:latin typeface="LM Sans 10"/>
                <a:cs typeface="LM Sans 10"/>
              </a:rPr>
              <a:t>bucket.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1" name="object 2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81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570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Thanks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4523" y="1132535"/>
            <a:ext cx="2357932" cy="1111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82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1253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</a:t>
            </a:r>
            <a:r>
              <a:rPr spc="10" dirty="0"/>
              <a:t>ddressing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1640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639323"/>
            <a:ext cx="3660140" cy="235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49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Whenever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need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deliver </a:t>
            </a:r>
            <a:r>
              <a:rPr sz="1000" spc="-5" dirty="0">
                <a:latin typeface="LM Sans 10"/>
                <a:cs typeface="LM Sans 10"/>
              </a:rPr>
              <a:t>something to one </a:t>
            </a:r>
            <a:r>
              <a:rPr sz="1000" dirty="0">
                <a:latin typeface="LM Sans 10"/>
                <a:cs typeface="LM Sans 10"/>
              </a:rPr>
              <a:t>specific </a:t>
            </a:r>
            <a:r>
              <a:rPr sz="1000" spc="-10" dirty="0">
                <a:latin typeface="LM Sans 10"/>
                <a:cs typeface="LM Sans 10"/>
              </a:rPr>
              <a:t>destination  among </a:t>
            </a:r>
            <a:r>
              <a:rPr sz="1000" spc="-20" dirty="0">
                <a:latin typeface="LM Sans 10"/>
                <a:cs typeface="LM Sans 10"/>
              </a:rPr>
              <a:t>many, we </a:t>
            </a:r>
            <a:r>
              <a:rPr sz="1000" spc="-5" dirty="0">
                <a:latin typeface="LM Sans 10"/>
                <a:cs typeface="LM Sans 10"/>
              </a:rPr>
              <a:t>need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an</a:t>
            </a:r>
            <a:r>
              <a:rPr lang="en-IN" sz="1000" spc="-10" dirty="0"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address</a:t>
            </a: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855"/>
              </a:spcBef>
            </a:pPr>
            <a:r>
              <a:rPr sz="1000" spc="-20" dirty="0">
                <a:latin typeface="LM Sans 10"/>
                <a:cs typeface="LM Sans 10"/>
              </a:rPr>
              <a:t>At </a:t>
            </a:r>
            <a:r>
              <a:rPr sz="1000" spc="-5" dirty="0">
                <a:latin typeface="LM Sans 10"/>
                <a:cs typeface="LM Sans 10"/>
              </a:rPr>
              <a:t>the DLL, </a:t>
            </a:r>
            <a:r>
              <a:rPr sz="1000" spc="-10" dirty="0">
                <a:latin typeface="LM Sans 10"/>
                <a:cs typeface="LM Sans 10"/>
              </a:rPr>
              <a:t>need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5" dirty="0">
                <a:latin typeface="LM Sans 10"/>
                <a:cs typeface="LM Sans 10"/>
              </a:rPr>
              <a:t>MAC </a:t>
            </a:r>
            <a:r>
              <a:rPr sz="1000" spc="-10" dirty="0">
                <a:latin typeface="LM Sans 10"/>
                <a:cs typeface="LM Sans 10"/>
              </a:rPr>
              <a:t>address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dirty="0">
                <a:latin typeface="LM Sans 10"/>
                <a:cs typeface="LM Sans 10"/>
              </a:rPr>
              <a:t>choose </a:t>
            </a:r>
            <a:r>
              <a:rPr sz="1000" spc="-5" dirty="0">
                <a:latin typeface="LM Sans 10"/>
                <a:cs typeface="LM Sans 10"/>
              </a:rPr>
              <a:t>one </a:t>
            </a:r>
            <a:r>
              <a:rPr sz="1000" dirty="0">
                <a:latin typeface="LM Sans 10"/>
                <a:cs typeface="LM Sans 10"/>
              </a:rPr>
              <a:t>node </a:t>
            </a:r>
            <a:r>
              <a:rPr sz="1000" spc="-10" dirty="0">
                <a:latin typeface="LM Sans 10"/>
                <a:cs typeface="LM Sans 10"/>
              </a:rPr>
              <a:t>among </a:t>
            </a:r>
            <a:r>
              <a:rPr sz="1000" spc="-5" dirty="0">
                <a:latin typeface="LM Sans 10"/>
                <a:cs typeface="LM Sans 10"/>
              </a:rPr>
              <a:t>several  </a:t>
            </a:r>
            <a:r>
              <a:rPr sz="1000" dirty="0">
                <a:latin typeface="LM Sans 10"/>
                <a:cs typeface="LM Sans 10"/>
              </a:rPr>
              <a:t>nodes </a:t>
            </a:r>
            <a:r>
              <a:rPr sz="1000" spc="-5" dirty="0">
                <a:latin typeface="LM Sans 10"/>
                <a:cs typeface="LM Sans 10"/>
              </a:rPr>
              <a:t>if the </a:t>
            </a:r>
            <a:r>
              <a:rPr sz="1000" spc="-10" dirty="0">
                <a:latin typeface="LM Sans 10"/>
                <a:cs typeface="LM Sans 10"/>
              </a:rPr>
              <a:t>connection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dirty="0">
                <a:latin typeface="LM Sans 10"/>
                <a:cs typeface="LM Sans 10"/>
              </a:rPr>
              <a:t>point-to-point. </a:t>
            </a:r>
            <a:r>
              <a:rPr sz="1000" spc="-5" dirty="0">
                <a:latin typeface="LM Sans 10"/>
                <a:cs typeface="LM Sans 10"/>
              </a:rPr>
              <a:t>A frame in the </a:t>
            </a:r>
            <a:r>
              <a:rPr sz="1000" spc="-10" dirty="0">
                <a:latin typeface="LM Sans 10"/>
                <a:cs typeface="LM Sans 10"/>
              </a:rPr>
              <a:t>data  link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10" dirty="0">
                <a:latin typeface="LM Sans 10"/>
                <a:cs typeface="LM Sans 10"/>
              </a:rPr>
              <a:t>needs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destination </a:t>
            </a:r>
            <a:r>
              <a:rPr sz="1000" spc="-15" dirty="0">
                <a:latin typeface="LM Sans 10"/>
                <a:cs typeface="LM Sans 10"/>
              </a:rPr>
              <a:t>MAC </a:t>
            </a:r>
            <a:r>
              <a:rPr sz="1000" spc="-10" dirty="0">
                <a:latin typeface="LM Sans 10"/>
                <a:cs typeface="LM Sans 10"/>
              </a:rPr>
              <a:t>address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delivery and </a:t>
            </a:r>
            <a:r>
              <a:rPr sz="1000" spc="-5" dirty="0">
                <a:latin typeface="LM Sans 10"/>
                <a:cs typeface="LM Sans 10"/>
              </a:rPr>
              <a:t>a source  </a:t>
            </a:r>
            <a:r>
              <a:rPr sz="1000" spc="-10" dirty="0">
                <a:latin typeface="LM Sans 10"/>
                <a:cs typeface="LM Sans 10"/>
              </a:rPr>
              <a:t>address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next </a:t>
            </a:r>
            <a:r>
              <a:rPr sz="1000" spc="-5" dirty="0">
                <a:latin typeface="LM Sans 10"/>
                <a:cs typeface="LM Sans 10"/>
              </a:rPr>
              <a:t>node’s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reply.</a:t>
            </a:r>
            <a:endParaRPr sz="1000" dirty="0">
              <a:latin typeface="LM Sans 10"/>
              <a:cs typeface="LM Sans 10"/>
            </a:endParaRPr>
          </a:p>
          <a:p>
            <a:pPr marL="12700" marR="100965" algn="just">
              <a:lnSpc>
                <a:spcPct val="100000"/>
              </a:lnSpc>
              <a:spcBef>
                <a:spcPts val="850"/>
              </a:spcBef>
            </a:pPr>
            <a:r>
              <a:rPr sz="1000" spc="-20" dirty="0">
                <a:latin typeface="LM Sans 10"/>
                <a:cs typeface="LM Sans 10"/>
              </a:rPr>
              <a:t>At </a:t>
            </a:r>
            <a:r>
              <a:rPr sz="1000" spc="-5" dirty="0">
                <a:latin typeface="LM Sans 10"/>
                <a:cs typeface="LM Sans 10"/>
              </a:rPr>
              <a:t>the NL, </a:t>
            </a:r>
            <a:r>
              <a:rPr sz="1000" spc="-10" dirty="0">
                <a:latin typeface="LM Sans 10"/>
                <a:cs typeface="LM Sans 10"/>
              </a:rPr>
              <a:t>need </a:t>
            </a:r>
            <a:r>
              <a:rPr sz="1000" spc="-5" dirty="0">
                <a:latin typeface="LM Sans 10"/>
                <a:cs typeface="LM Sans 10"/>
              </a:rPr>
              <a:t>an IP </a:t>
            </a:r>
            <a:r>
              <a:rPr sz="1000" spc="-10" dirty="0">
                <a:latin typeface="LM Sans 10"/>
                <a:cs typeface="LM Sans 10"/>
              </a:rPr>
              <a:t>address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dirty="0">
                <a:latin typeface="LM Sans 10"/>
                <a:cs typeface="LM Sans 10"/>
              </a:rPr>
              <a:t>choose </a:t>
            </a:r>
            <a:r>
              <a:rPr sz="1000" spc="-5" dirty="0">
                <a:latin typeface="LM Sans 10"/>
                <a:cs typeface="LM Sans 10"/>
              </a:rPr>
              <a:t>one </a:t>
            </a:r>
            <a:r>
              <a:rPr sz="1000" spc="-10" dirty="0">
                <a:latin typeface="LM Sans 10"/>
                <a:cs typeface="LM Sans 10"/>
              </a:rPr>
              <a:t>host among </a:t>
            </a:r>
            <a:r>
              <a:rPr sz="1000" spc="-5" dirty="0">
                <a:latin typeface="LM Sans 10"/>
                <a:cs typeface="LM Sans 10"/>
              </a:rPr>
              <a:t>millions.  A </a:t>
            </a:r>
            <a:r>
              <a:rPr sz="1000" spc="-10" dirty="0">
                <a:latin typeface="LM Sans 10"/>
                <a:cs typeface="LM Sans 10"/>
              </a:rPr>
              <a:t>datagram </a:t>
            </a:r>
            <a:r>
              <a:rPr sz="1000" spc="-5" dirty="0">
                <a:latin typeface="LM Sans 10"/>
                <a:cs typeface="LM Sans 10"/>
              </a:rPr>
              <a:t>in the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10" dirty="0">
                <a:latin typeface="LM Sans 10"/>
                <a:cs typeface="LM Sans 10"/>
              </a:rPr>
              <a:t>needs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destination </a:t>
            </a:r>
            <a:r>
              <a:rPr sz="1000" spc="-5" dirty="0">
                <a:latin typeface="LM Sans 10"/>
                <a:cs typeface="LM Sans 10"/>
              </a:rPr>
              <a:t>IP </a:t>
            </a:r>
            <a:r>
              <a:rPr sz="1000" spc="-10" dirty="0">
                <a:latin typeface="LM Sans 10"/>
                <a:cs typeface="LM Sans 10"/>
              </a:rPr>
              <a:t>address </a:t>
            </a:r>
            <a:r>
              <a:rPr sz="1000" spc="-15" dirty="0">
                <a:latin typeface="LM Sans 10"/>
                <a:cs typeface="LM Sans 10"/>
              </a:rPr>
              <a:t>for  </a:t>
            </a:r>
            <a:r>
              <a:rPr sz="1000" spc="-10" dirty="0">
                <a:latin typeface="LM Sans 10"/>
                <a:cs typeface="LM Sans 10"/>
              </a:rPr>
              <a:t>delivery and </a:t>
            </a:r>
            <a:r>
              <a:rPr sz="1000" spc="-5" dirty="0">
                <a:latin typeface="LM Sans 10"/>
                <a:cs typeface="LM Sans 10"/>
              </a:rPr>
              <a:t>a source IP </a:t>
            </a:r>
            <a:r>
              <a:rPr sz="1000" spc="-10" dirty="0">
                <a:latin typeface="LM Sans 10"/>
                <a:cs typeface="LM Sans 10"/>
              </a:rPr>
              <a:t>address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destination’s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reply.</a:t>
            </a: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850"/>
              </a:spcBef>
            </a:pPr>
            <a:r>
              <a:rPr sz="1000" spc="-20" dirty="0">
                <a:latin typeface="LM Sans 10"/>
                <a:cs typeface="LM Sans 10"/>
              </a:rPr>
              <a:t>At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TL,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need a transport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10" dirty="0">
                <a:latin typeface="LM Sans 10"/>
                <a:cs typeface="LM Sans 10"/>
              </a:rPr>
              <a:t>address, </a:t>
            </a:r>
            <a:r>
              <a:rPr sz="1000" spc="-5" dirty="0">
                <a:latin typeface="LM Sans 10"/>
                <a:cs typeface="LM Sans 10"/>
              </a:rPr>
              <a:t>called a port number,  to </a:t>
            </a:r>
            <a:r>
              <a:rPr sz="1000" dirty="0">
                <a:latin typeface="LM Sans 10"/>
                <a:cs typeface="LM Sans 10"/>
              </a:rPr>
              <a:t>choose </a:t>
            </a:r>
            <a:r>
              <a:rPr sz="1000" spc="-10" dirty="0">
                <a:latin typeface="LM Sans 10"/>
                <a:cs typeface="LM Sans 10"/>
              </a:rPr>
              <a:t>among </a:t>
            </a:r>
            <a:r>
              <a:rPr sz="1000" spc="-5" dirty="0">
                <a:latin typeface="LM Sans 10"/>
                <a:cs typeface="LM Sans 10"/>
              </a:rPr>
              <a:t>multiple processes </a:t>
            </a:r>
            <a:r>
              <a:rPr sz="1000" spc="-10" dirty="0">
                <a:latin typeface="LM Sans 10"/>
                <a:cs typeface="LM Sans 10"/>
              </a:rPr>
              <a:t>running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spc="-10" dirty="0">
                <a:latin typeface="LM Sans 10"/>
                <a:cs typeface="LM Sans 10"/>
              </a:rPr>
              <a:t>destination host.  The destination </a:t>
            </a:r>
            <a:r>
              <a:rPr sz="1000" spc="-5" dirty="0">
                <a:latin typeface="LM Sans 10"/>
                <a:cs typeface="LM Sans 10"/>
              </a:rPr>
              <a:t>port number is </a:t>
            </a:r>
            <a:r>
              <a:rPr sz="1000" spc="-10" dirty="0">
                <a:latin typeface="LM Sans 10"/>
                <a:cs typeface="LM Sans 10"/>
              </a:rPr>
              <a:t>needed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delivery; </a:t>
            </a:r>
            <a:r>
              <a:rPr sz="1000" spc="-5" dirty="0">
                <a:latin typeface="LM Sans 10"/>
                <a:cs typeface="LM Sans 10"/>
              </a:rPr>
              <a:t>the source </a:t>
            </a:r>
            <a:r>
              <a:rPr sz="1000" spc="-10" dirty="0">
                <a:latin typeface="LM Sans 10"/>
                <a:cs typeface="LM Sans 10"/>
              </a:rPr>
              <a:t>port  </a:t>
            </a:r>
            <a:r>
              <a:rPr sz="1000" spc="-5" dirty="0">
                <a:latin typeface="LM Sans 10"/>
                <a:cs typeface="LM Sans 10"/>
              </a:rPr>
              <a:t>number is </a:t>
            </a:r>
            <a:r>
              <a:rPr sz="1000" spc="-10" dirty="0">
                <a:latin typeface="LM Sans 10"/>
                <a:cs typeface="LM Sans 10"/>
              </a:rPr>
              <a:t>needed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reply.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13002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847303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41275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pPr marL="12700">
                <a:lnSpc>
                  <a:spcPct val="100000"/>
                </a:lnSpc>
                <a:spcBef>
                  <a:spcPts val="175"/>
                </a:spcBef>
              </a:pPr>
              <a:t>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94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6431</Words>
  <Application>Microsoft Office PowerPoint</Application>
  <PresentationFormat>Custom</PresentationFormat>
  <Paragraphs>558</Paragraphs>
  <Slides>82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Slide 1</vt:lpstr>
      <vt:lpstr>Contents</vt:lpstr>
      <vt:lpstr>Introduction to Transport Layer</vt:lpstr>
      <vt:lpstr>Slide 4</vt:lpstr>
      <vt:lpstr>Transport layer Functionalities</vt:lpstr>
      <vt:lpstr>Process-to-Process Delivery</vt:lpstr>
      <vt:lpstr>Process-to-Process Delivery</vt:lpstr>
      <vt:lpstr>Client/Server Paradigm</vt:lpstr>
      <vt:lpstr>Addressing</vt:lpstr>
      <vt:lpstr>Slide 10</vt:lpstr>
      <vt:lpstr>IP Address and Port Numbers</vt:lpstr>
      <vt:lpstr>Slide 12</vt:lpstr>
      <vt:lpstr>IANA Ranges</vt:lpstr>
      <vt:lpstr>Slide 14</vt:lpstr>
      <vt:lpstr>Multiplexing and DeMultiplexing</vt:lpstr>
      <vt:lpstr>Slide 16</vt:lpstr>
      <vt:lpstr>Slide 17</vt:lpstr>
      <vt:lpstr>Slide 18</vt:lpstr>
      <vt:lpstr>Connectionless Versus Connection-Oriented Ser</vt:lpstr>
      <vt:lpstr>Slide 20</vt:lpstr>
      <vt:lpstr>Data Communictions and Networking TCP - Transmission Control Protocol</vt:lpstr>
      <vt:lpstr>Transmission Control Protocol</vt:lpstr>
      <vt:lpstr>Slide 23</vt:lpstr>
      <vt:lpstr>TCP Header....</vt:lpstr>
      <vt:lpstr>TCP Header...</vt:lpstr>
      <vt:lpstr>TCP Header...</vt:lpstr>
      <vt:lpstr>TCP Header...</vt:lpstr>
      <vt:lpstr>TCP Connection Establishment</vt:lpstr>
      <vt:lpstr>Slide 29</vt:lpstr>
      <vt:lpstr>Slide 30</vt:lpstr>
      <vt:lpstr>Slide 31</vt:lpstr>
      <vt:lpstr>Slide 32</vt:lpstr>
      <vt:lpstr>Slide 33</vt:lpstr>
      <vt:lpstr>Error Control &amp; Flow Control</vt:lpstr>
      <vt:lpstr>Multiplexing in TCP</vt:lpstr>
      <vt:lpstr>Congestion Control</vt:lpstr>
      <vt:lpstr>Timer Management</vt:lpstr>
      <vt:lpstr>Timer Management</vt:lpstr>
      <vt:lpstr>Crash Recovery</vt:lpstr>
      <vt:lpstr>Slide 40</vt:lpstr>
      <vt:lpstr>User Datagram Protocol</vt:lpstr>
      <vt:lpstr>Requirement of UDP</vt:lpstr>
      <vt:lpstr>Features of UDP</vt:lpstr>
      <vt:lpstr>User Datagram format</vt:lpstr>
      <vt:lpstr>UDP Applications</vt:lpstr>
      <vt:lpstr>UDP Services</vt:lpstr>
      <vt:lpstr>UDP Services...</vt:lpstr>
      <vt:lpstr>Slide 48</vt:lpstr>
      <vt:lpstr>Slide 49</vt:lpstr>
      <vt:lpstr>Slide 50</vt:lpstr>
      <vt:lpstr>Slide 51</vt:lpstr>
      <vt:lpstr>Data Communictions and Networking Congestion Control and Quality of Service</vt:lpstr>
      <vt:lpstr>Congestion Control and QoS</vt:lpstr>
      <vt:lpstr>Trafic Profiles</vt:lpstr>
      <vt:lpstr>Traffic Descriptors -I</vt:lpstr>
      <vt:lpstr>Traffic Descriptors -II</vt:lpstr>
      <vt:lpstr>Congestion</vt:lpstr>
      <vt:lpstr>Slide 58</vt:lpstr>
      <vt:lpstr>Network Performance</vt:lpstr>
      <vt:lpstr>Slide 60</vt:lpstr>
      <vt:lpstr>Open-loop Congestion Control</vt:lpstr>
      <vt:lpstr>Open-loop Congestion Control</vt:lpstr>
      <vt:lpstr>Open-loop Congestion Control</vt:lpstr>
      <vt:lpstr>Closed-loop Congestion Control (Removal)</vt:lpstr>
      <vt:lpstr>Closed-loop Congestion Control</vt:lpstr>
      <vt:lpstr>Choke Packets:</vt:lpstr>
      <vt:lpstr>Closed-loop Congestion Control</vt:lpstr>
      <vt:lpstr>Closed-loop Congestion Control</vt:lpstr>
      <vt:lpstr>Example - Congestion Control in TCP</vt:lpstr>
      <vt:lpstr>Slide 70</vt:lpstr>
      <vt:lpstr>Congestion Avoidance - Additive Increase</vt:lpstr>
      <vt:lpstr>Slide 72</vt:lpstr>
      <vt:lpstr>Congestion Detection - Multiplicative Decrease</vt:lpstr>
      <vt:lpstr>Congestion Detection - Multiplicative Decrease</vt:lpstr>
      <vt:lpstr>Quality of Service</vt:lpstr>
      <vt:lpstr>QoS - Scheduling -I</vt:lpstr>
      <vt:lpstr>Slide 77</vt:lpstr>
      <vt:lpstr>Slide 78</vt:lpstr>
      <vt:lpstr>QoS - Traffic Shapping -I</vt:lpstr>
      <vt:lpstr>Slide 80</vt:lpstr>
      <vt:lpstr>QoS - Traffic Shapping</vt:lpstr>
      <vt:lpstr>Slide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Sivasubaramani.C</cp:lastModifiedBy>
  <cp:revision>74</cp:revision>
  <dcterms:created xsi:type="dcterms:W3CDTF">2021-11-19T03:29:15Z</dcterms:created>
  <dcterms:modified xsi:type="dcterms:W3CDTF">2023-10-31T11:51:44Z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2021-11-19T00:00:00Z</vt:filetime>
  </property>
</Properties>
</file>