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285" r:id="rId3"/>
    <p:sldId id="378" r:id="rId4"/>
    <p:sldId id="379" r:id="rId5"/>
    <p:sldId id="380" r:id="rId6"/>
    <p:sldId id="381" r:id="rId7"/>
    <p:sldId id="408" r:id="rId8"/>
    <p:sldId id="409" r:id="rId9"/>
    <p:sldId id="410" r:id="rId10"/>
    <p:sldId id="411" r:id="rId11"/>
    <p:sldId id="382" r:id="rId12"/>
    <p:sldId id="384" r:id="rId13"/>
    <p:sldId id="383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41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346" r:id="rId39"/>
    <p:sldId id="377" r:id="rId40"/>
    <p:sldId id="345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2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08-01-2024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E3E2-F84F-4C5C-BC73-22FC30844996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2A3C-B2FC-4FFB-B1A7-F35EEA70EC8B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D3954-D5E3-459F-9224-A064A3B697DF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653-218C-4560-954B-402DF4553262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F656-C112-481E-A9D7-368AC35B8ACD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1742-F5D6-4DDE-8A5E-C5A9A63F2577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9EEB5-F350-414B-9653-AD66F0D1125B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A8E5-9F9B-4606-8152-029558E5B959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9F3FC-16E3-4172-8009-B2DE6A5ECB57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9DF6-0984-4A69-8B0A-A9F1EAF193E2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0502-951F-4611-8439-ADA4F18990E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Dr. Abdul Quadir Md , VIT Chennai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83C03DF-C825-4372-8417-20EDCE284011}" type="datetime1">
              <a:rPr lang="en-US" smtClean="0"/>
              <a:t>1/8/2024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Dr. Abdul Quadir Md , VIT Chennai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life.be/quickreferences/qrc/linux%20system%20call%20quick%25" TargetMode="External"/><Relationship Id="rId2" Type="http://schemas.openxmlformats.org/officeDocument/2006/relationships/hyperlink" Target="http://jws-edcv.wiley.com/college/bcs/redesign/instructor/resource/0,12264,_0471250600_BKS_1743___2437__,0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cs.up.ac.za/programming/asm/derick_tut/syscall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3350"/>
            <a:ext cx="9144000" cy="1946269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</a:rPr>
              <a:t>Module </a:t>
            </a:r>
            <a:r>
              <a:rPr lang="en-IN" b="1" dirty="0">
                <a:solidFill>
                  <a:srgbClr val="FFFF00"/>
                </a:solidFill>
              </a:rPr>
              <a:t>1</a:t>
            </a:r>
            <a:r>
              <a:rPr lang="en-IN" b="1" dirty="0" smtClean="0">
                <a:solidFill>
                  <a:srgbClr val="FFFF00"/>
                </a:solidFill>
              </a:rPr>
              <a:t/>
            </a:r>
            <a:br>
              <a:rPr lang="en-IN" b="1" dirty="0" smtClean="0">
                <a:solidFill>
                  <a:srgbClr val="FFFF00"/>
                </a:solidFill>
              </a:rPr>
            </a:b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09600" y="280035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2"/>
                </a:solidFill>
              </a:rPr>
              <a:t>	</a:t>
            </a:r>
            <a:r>
              <a:rPr lang="en-IN" dirty="0" smtClean="0">
                <a:solidFill>
                  <a:schemeClr val="tx2"/>
                </a:solidFill>
              </a:rPr>
              <a:t>			 </a:t>
            </a:r>
          </a:p>
          <a:p>
            <a:r>
              <a:rPr lang="en-IN" dirty="0">
                <a:solidFill>
                  <a:schemeClr val="tx2"/>
                </a:solidFill>
              </a:rPr>
              <a:t>	</a:t>
            </a:r>
            <a:r>
              <a:rPr lang="en-IN" dirty="0" smtClean="0">
                <a:solidFill>
                  <a:schemeClr val="tx2"/>
                </a:solidFill>
              </a:rPr>
              <a:t>			</a:t>
            </a:r>
            <a:r>
              <a:rPr lang="en-IN" smtClean="0">
                <a:solidFill>
                  <a:schemeClr val="tx2"/>
                </a:solidFill>
              </a:rPr>
              <a:t>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5603" y="1742351"/>
            <a:ext cx="245759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</a:t>
            </a:r>
            <a:endParaRPr lang="en-US" sz="27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9" y="108857"/>
            <a:ext cx="5584371" cy="894717"/>
          </a:xfrm>
        </p:spPr>
        <p:txBody>
          <a:bodyPr>
            <a:normAutofit/>
          </a:bodyPr>
          <a:lstStyle/>
          <a:p>
            <a:r>
              <a:rPr lang="en-IN" dirty="0" smtClean="0"/>
              <a:t>View of OS Services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00150"/>
            <a:ext cx="63246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7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629" y="133350"/>
            <a:ext cx="7336971" cy="891996"/>
          </a:xfrm>
        </p:spPr>
        <p:txBody>
          <a:bodyPr/>
          <a:lstStyle/>
          <a:p>
            <a:r>
              <a:rPr lang="en-IN" dirty="0" smtClean="0"/>
              <a:t>OS Structuring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028067"/>
            <a:ext cx="6172200" cy="3677283"/>
          </a:xfrm>
        </p:spPr>
        <p:txBody>
          <a:bodyPr>
            <a:normAutofit/>
          </a:bodyPr>
          <a:lstStyle/>
          <a:p>
            <a:r>
              <a:rPr lang="en-IN" dirty="0" smtClean="0"/>
              <a:t>Monolithic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US" dirty="0" smtClean="0"/>
              <a:t>All </a:t>
            </a:r>
            <a:r>
              <a:rPr lang="en-US" dirty="0"/>
              <a:t>functionalities in the kernel (one layer</a:t>
            </a:r>
            <a:r>
              <a:rPr lang="en-US" dirty="0" smtClean="0"/>
              <a:t>)</a:t>
            </a:r>
            <a:endParaRPr lang="en-IN" dirty="0" smtClean="0"/>
          </a:p>
          <a:p>
            <a:r>
              <a:rPr lang="en-IN" dirty="0" smtClean="0"/>
              <a:t>Layered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US" dirty="0" smtClean="0"/>
              <a:t>Lower </a:t>
            </a:r>
            <a:r>
              <a:rPr lang="en-US" dirty="0"/>
              <a:t>levels independent of upper </a:t>
            </a:r>
            <a:r>
              <a:rPr lang="en-US" dirty="0" smtClean="0"/>
              <a:t>levels</a:t>
            </a:r>
            <a:endParaRPr lang="en-IN" dirty="0" smtClean="0"/>
          </a:p>
          <a:p>
            <a:r>
              <a:rPr lang="en-IN" dirty="0" smtClean="0"/>
              <a:t>Microkernel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US" dirty="0" smtClean="0"/>
              <a:t>OS </a:t>
            </a:r>
            <a:r>
              <a:rPr lang="en-US" dirty="0"/>
              <a:t>built from many user-level </a:t>
            </a:r>
            <a:r>
              <a:rPr lang="en-US" dirty="0" smtClean="0"/>
              <a:t>processes</a:t>
            </a:r>
            <a:endParaRPr lang="en-IN" dirty="0" smtClean="0"/>
          </a:p>
          <a:p>
            <a:r>
              <a:rPr lang="en-IN" dirty="0" smtClean="0"/>
              <a:t>Kernel</a:t>
            </a:r>
          </a:p>
          <a:p>
            <a:pPr marL="45720" indent="0">
              <a:buNone/>
            </a:pPr>
            <a:r>
              <a:rPr lang="en-IN" dirty="0"/>
              <a:t>	</a:t>
            </a:r>
            <a:r>
              <a:rPr lang="en-US" dirty="0" smtClean="0"/>
              <a:t>Core </a:t>
            </a:r>
            <a:r>
              <a:rPr lang="en-US" dirty="0"/>
              <a:t>kernel with Dynamically loadable modules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33350"/>
            <a:ext cx="5181600" cy="891996"/>
          </a:xfrm>
        </p:spPr>
        <p:txBody>
          <a:bodyPr/>
          <a:lstStyle/>
          <a:p>
            <a:r>
              <a:rPr lang="en-IN" dirty="0" smtClean="0"/>
              <a:t>Simple OS (MS-DOS)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6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038953"/>
            <a:ext cx="3989383" cy="383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44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33350"/>
            <a:ext cx="6248400" cy="8919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Monolithic OS – beyond simple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303594"/>
            <a:ext cx="5076825" cy="36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79914" y="1295400"/>
            <a:ext cx="1306286" cy="6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Traditional UNIX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4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Layered 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429000" y="1185864"/>
            <a:ext cx="5638800" cy="4578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altLang="en-US" smtClean="0"/>
              <a:t>With modularity, layers are selected such that each uses functions (operations) and services of only lower-level layers</a:t>
            </a:r>
            <a:endParaRPr lang="en-US" altLang="en-US" dirty="0" smtClean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4"/>
            <a:ext cx="3276599" cy="32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0" y="4019550"/>
            <a:ext cx="3828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Ex. The </a:t>
            </a:r>
            <a:r>
              <a:rPr lang="en-US" b="1" dirty="0"/>
              <a:t>Windows NT operating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0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Layered 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352550"/>
            <a:ext cx="3591371" cy="3029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388" y="1512884"/>
            <a:ext cx="2468057" cy="19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8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Microkernel 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Moves as much from the kernel into user space</a:t>
            </a:r>
          </a:p>
          <a:p>
            <a:r>
              <a:rPr lang="en-US" altLang="en-US" sz="1800" b="1" dirty="0">
                <a:solidFill>
                  <a:srgbClr val="3366FF"/>
                </a:solidFill>
              </a:rPr>
              <a:t>Mach </a:t>
            </a:r>
            <a:r>
              <a:rPr lang="en-US" altLang="en-US" sz="1800" dirty="0"/>
              <a:t>example of </a:t>
            </a:r>
            <a:r>
              <a:rPr lang="en-US" altLang="en-US" sz="1800" b="1" dirty="0">
                <a:solidFill>
                  <a:srgbClr val="3366FF"/>
                </a:solidFill>
              </a:rPr>
              <a:t>microkernel</a:t>
            </a:r>
          </a:p>
          <a:p>
            <a:pPr lvl="1"/>
            <a:r>
              <a:rPr lang="en-US" altLang="en-US" dirty="0"/>
              <a:t>Mac OS X kernel (</a:t>
            </a:r>
            <a:r>
              <a:rPr lang="en-US" altLang="en-US" b="1" dirty="0">
                <a:solidFill>
                  <a:srgbClr val="3366FF"/>
                </a:solidFill>
              </a:rPr>
              <a:t>Darwin</a:t>
            </a:r>
            <a:r>
              <a:rPr lang="en-US" altLang="en-US" dirty="0"/>
              <a:t>) partly based on Mach</a:t>
            </a:r>
          </a:p>
          <a:p>
            <a:r>
              <a:rPr lang="en-US" altLang="en-US" sz="1800" dirty="0"/>
              <a:t>Communication takes place between user modules using </a:t>
            </a:r>
            <a:r>
              <a:rPr lang="en-US" altLang="en-US" sz="1800" b="1" dirty="0">
                <a:solidFill>
                  <a:srgbClr val="3366FF"/>
                </a:solidFill>
              </a:rPr>
              <a:t>message passing</a:t>
            </a:r>
            <a:endParaRPr lang="en-US" altLang="en-US" sz="1800" dirty="0"/>
          </a:p>
          <a:p>
            <a:r>
              <a:rPr lang="en-US" altLang="en-US" sz="1800" dirty="0"/>
              <a:t>Benefits:</a:t>
            </a:r>
          </a:p>
          <a:p>
            <a:pPr lvl="1"/>
            <a:r>
              <a:rPr lang="en-US" altLang="en-US" dirty="0"/>
              <a:t>Easier to extend a microkernel</a:t>
            </a:r>
          </a:p>
          <a:p>
            <a:pPr lvl="1"/>
            <a:r>
              <a:rPr lang="en-US" altLang="en-US" dirty="0"/>
              <a:t>Easier to port the operating system to new architectures</a:t>
            </a:r>
          </a:p>
          <a:p>
            <a:pPr lvl="1"/>
            <a:r>
              <a:rPr lang="en-US" altLang="en-US" dirty="0"/>
              <a:t>More reliable (less code is running in kernel mode)</a:t>
            </a:r>
          </a:p>
          <a:p>
            <a:pPr lvl="1"/>
            <a:r>
              <a:rPr lang="en-US" altLang="en-US" dirty="0"/>
              <a:t>More secure</a:t>
            </a:r>
          </a:p>
          <a:p>
            <a:r>
              <a:rPr lang="en-US" altLang="en-US" sz="1800" dirty="0"/>
              <a:t>Detriments:</a:t>
            </a:r>
          </a:p>
          <a:p>
            <a:pPr lvl="1"/>
            <a:r>
              <a:rPr lang="en-US" altLang="en-US" dirty="0"/>
              <a:t>Performance overhead of user space to kernel space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239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Layered Vs Microkernel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60725"/>
            <a:ext cx="6606531" cy="373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6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Microkernel OS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03594"/>
            <a:ext cx="616633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95250"/>
            <a:ext cx="5334000" cy="8919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Windows XP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916160"/>
            <a:ext cx="5505295" cy="41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781050"/>
            <a:ext cx="6781800" cy="1676400"/>
          </a:xfrm>
        </p:spPr>
        <p:txBody>
          <a:bodyPr>
            <a:noAutofit/>
          </a:bodyPr>
          <a:lstStyle/>
          <a:p>
            <a:r>
              <a:rPr lang="en-US" dirty="0"/>
              <a:t>What is an Operating System?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012743" y="1257300"/>
            <a:ext cx="6096000" cy="3219450"/>
          </a:xfrm>
        </p:spPr>
        <p:txBody>
          <a:bodyPr/>
          <a:lstStyle/>
          <a:p>
            <a:r>
              <a:rPr lang="en-US" altLang="en-US" sz="1800" dirty="0"/>
              <a:t>A program that acts as an intermediary between a user of a computer and the computer hardware.</a:t>
            </a:r>
          </a:p>
          <a:p>
            <a:r>
              <a:rPr lang="en-US" altLang="en-US" sz="1800" dirty="0"/>
              <a:t>Operating system goals:</a:t>
            </a:r>
          </a:p>
          <a:p>
            <a:pPr lvl="1"/>
            <a:r>
              <a:rPr lang="en-US" altLang="en-US" dirty="0"/>
              <a:t>Execute user programs and make solving user problems easier.</a:t>
            </a:r>
          </a:p>
          <a:p>
            <a:pPr lvl="1"/>
            <a:r>
              <a:rPr lang="en-US" altLang="en-US" dirty="0"/>
              <a:t>Make the computer system convenient to use.</a:t>
            </a:r>
          </a:p>
          <a:p>
            <a:r>
              <a:rPr lang="en-US" altLang="en-US" sz="1800" dirty="0"/>
              <a:t>Use the computer hardware in an efficient manner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Kernel Modular 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  <a:p>
            <a:r>
              <a:rPr lang="en-US" sz="1800" dirty="0"/>
              <a:t>Most modern operating systems implement </a:t>
            </a:r>
            <a:r>
              <a:rPr lang="en-US" sz="1800" b="1" dirty="0" smtClean="0">
                <a:solidFill>
                  <a:srgbClr val="00B0F0"/>
                </a:solidFill>
              </a:rPr>
              <a:t>loadable kernel </a:t>
            </a:r>
            <a:r>
              <a:rPr lang="en-US" sz="1800" b="1" dirty="0">
                <a:solidFill>
                  <a:srgbClr val="00B0F0"/>
                </a:solidFill>
              </a:rPr>
              <a:t>modules</a:t>
            </a:r>
            <a:r>
              <a:rPr lang="en-US" sz="1800" dirty="0"/>
              <a:t>:</a:t>
            </a:r>
          </a:p>
          <a:p>
            <a:pPr marL="45720" indent="0">
              <a:buNone/>
            </a:pPr>
            <a:r>
              <a:rPr lang="en-IN" sz="1800" dirty="0" smtClean="0"/>
              <a:t>	Uses </a:t>
            </a:r>
            <a:r>
              <a:rPr lang="en-IN" sz="1800" dirty="0"/>
              <a:t>object-oriented approach.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Each </a:t>
            </a:r>
            <a:r>
              <a:rPr lang="en-US" sz="1800" dirty="0"/>
              <a:t>core component is separate.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Each </a:t>
            </a:r>
            <a:r>
              <a:rPr lang="en-US" sz="1800" dirty="0"/>
              <a:t>talks to the others over known interfaces.</a:t>
            </a:r>
          </a:p>
          <a:p>
            <a:pPr marL="4572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Each </a:t>
            </a:r>
            <a:r>
              <a:rPr lang="en-US" sz="1800" dirty="0"/>
              <a:t>is loadable as needed within the kernel.</a:t>
            </a:r>
          </a:p>
          <a:p>
            <a:r>
              <a:rPr lang="en-US" sz="1800" dirty="0" smtClean="0"/>
              <a:t>Overall</a:t>
            </a:r>
            <a:r>
              <a:rPr lang="en-US" sz="1800" dirty="0"/>
              <a:t>, similar to layers but with more flexibility</a:t>
            </a:r>
            <a:r>
              <a:rPr lang="en-US" sz="1800" dirty="0" smtClean="0"/>
              <a:t>.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LINUX, Solaris, etc.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Kernel 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28067"/>
            <a:ext cx="6118225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 Design issues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all the Major Design Issues will be applicable to most of the Operating Systems. The important issues related to Operating system are </a:t>
            </a:r>
            <a:r>
              <a:rPr lang="en-US" b="1" dirty="0">
                <a:solidFill>
                  <a:srgbClr val="FF0000"/>
                </a:solidFill>
              </a:rPr>
              <a:t>transparency, flexibility, reliability, performance, scalability, 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replication, synchronization, security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Abstraction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  <a:p>
            <a:r>
              <a:rPr lang="en-IN" sz="1800" dirty="0"/>
              <a:t>Abstract Machine</a:t>
            </a:r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US" sz="1800" dirty="0" smtClean="0"/>
              <a:t>Hides </a:t>
            </a:r>
            <a:r>
              <a:rPr lang="en-US" sz="1800" dirty="0"/>
              <a:t>complex details of the underlying hardware</a:t>
            </a:r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US" sz="1800" dirty="0" smtClean="0"/>
              <a:t>Provides </a:t>
            </a:r>
            <a:r>
              <a:rPr lang="en-US" sz="1800" dirty="0"/>
              <a:t>common API to applications and services</a:t>
            </a:r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IN" sz="1800" dirty="0" smtClean="0"/>
              <a:t>Simplifies </a:t>
            </a:r>
            <a:r>
              <a:rPr lang="en-IN" sz="1800" dirty="0"/>
              <a:t>application writing</a:t>
            </a:r>
          </a:p>
          <a:p>
            <a:r>
              <a:rPr lang="en-IN" sz="1800" dirty="0" smtClean="0"/>
              <a:t>Command </a:t>
            </a:r>
            <a:r>
              <a:rPr lang="en-IN" sz="1800" dirty="0"/>
              <a:t>Interpreter</a:t>
            </a:r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IN" sz="1800" dirty="0" smtClean="0"/>
              <a:t>Part of a OS that understands and executes commands that  are entered interactively by a human being or from a program</a:t>
            </a:r>
            <a:endParaRPr lang="en-IN" sz="1800" dirty="0"/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IN" sz="1800" dirty="0" smtClean="0"/>
              <a:t>Shell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1806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Why Abstraction?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  <a:p>
            <a:endParaRPr lang="en-IN" sz="1800" dirty="0"/>
          </a:p>
          <a:p>
            <a:r>
              <a:rPr lang="en-IN" sz="1800" dirty="0" smtClean="0"/>
              <a:t>Without </a:t>
            </a:r>
            <a:r>
              <a:rPr lang="en-IN" sz="1800" b="1" dirty="0" smtClean="0">
                <a:solidFill>
                  <a:srgbClr val="00B0F0"/>
                </a:solidFill>
              </a:rPr>
              <a:t>OSs and abstract interfaces</a:t>
            </a:r>
            <a:r>
              <a:rPr lang="en-IN" sz="1800" dirty="0" smtClean="0"/>
              <a:t>, application writers must program all device access directly</a:t>
            </a:r>
            <a:endParaRPr lang="en-IN" sz="1800" dirty="0"/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IN" sz="1800" dirty="0" smtClean="0"/>
              <a:t>Load device command codes into device registers</a:t>
            </a:r>
            <a:endParaRPr lang="en-IN" sz="1800" dirty="0"/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IN" sz="1800" dirty="0" smtClean="0"/>
              <a:t>Understand physical characteristics of the devices</a:t>
            </a:r>
            <a:endParaRPr lang="en-IN" sz="1800" dirty="0"/>
          </a:p>
          <a:p>
            <a:r>
              <a:rPr lang="en-IN" sz="1800" dirty="0" smtClean="0"/>
              <a:t>Applications suffer</a:t>
            </a:r>
            <a:r>
              <a:rPr lang="en-IN" sz="1800" dirty="0"/>
              <a:t>!</a:t>
            </a:r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IN" sz="1800" dirty="0" smtClean="0"/>
              <a:t>Very complicated maintenance and upgrading</a:t>
            </a:r>
            <a:endParaRPr lang="en-IN" sz="1800" dirty="0"/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IN" sz="1800" dirty="0" smtClean="0"/>
              <a:t>No portability</a:t>
            </a: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176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1400" y="133350"/>
            <a:ext cx="4648200" cy="891996"/>
          </a:xfrm>
        </p:spPr>
        <p:txBody>
          <a:bodyPr>
            <a:normAutofit/>
          </a:bodyPr>
          <a:lstStyle/>
          <a:p>
            <a:r>
              <a:rPr lang="en-IN" dirty="0" smtClean="0"/>
              <a:t>What OS does?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797629" y="892629"/>
            <a:ext cx="6270171" cy="487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OS </a:t>
            </a:r>
            <a:r>
              <a:rPr lang="en-US" sz="1800" dirty="0"/>
              <a:t>is a </a:t>
            </a:r>
            <a:r>
              <a:rPr lang="en-US" sz="1800" b="1" dirty="0">
                <a:solidFill>
                  <a:srgbClr val="00B0F0"/>
                </a:solidFill>
              </a:rPr>
              <a:t>resource allocator</a:t>
            </a:r>
            <a:endParaRPr lang="en-US" sz="1800" dirty="0">
              <a:solidFill>
                <a:srgbClr val="00B0F0"/>
              </a:solidFill>
            </a:endParaRPr>
          </a:p>
          <a:p>
            <a:pPr marL="533400" indent="-261938"/>
            <a:r>
              <a:rPr lang="en-IN" sz="1800" dirty="0" smtClean="0"/>
              <a:t>Manages </a:t>
            </a:r>
            <a:r>
              <a:rPr lang="en-IN" sz="1800" dirty="0"/>
              <a:t>all resources</a:t>
            </a:r>
          </a:p>
          <a:p>
            <a:pPr marL="533400" indent="-261938"/>
            <a:r>
              <a:rPr lang="en-US" sz="1800" dirty="0" smtClean="0"/>
              <a:t>Decides </a:t>
            </a:r>
            <a:r>
              <a:rPr lang="en-US" sz="1800" dirty="0"/>
              <a:t>between conflicting requests for efficient and fair resource use</a:t>
            </a:r>
          </a:p>
          <a:p>
            <a:r>
              <a:rPr lang="pt-BR" sz="1800" dirty="0" smtClean="0"/>
              <a:t>OS </a:t>
            </a:r>
            <a:r>
              <a:rPr lang="pt-BR" sz="1800" dirty="0"/>
              <a:t>is a </a:t>
            </a:r>
            <a:r>
              <a:rPr lang="pt-BR" sz="1800" b="1" dirty="0">
                <a:solidFill>
                  <a:srgbClr val="00B0F0"/>
                </a:solidFill>
              </a:rPr>
              <a:t>control program</a:t>
            </a:r>
            <a:endParaRPr lang="pt-BR" sz="1800" dirty="0">
              <a:solidFill>
                <a:srgbClr val="00B0F0"/>
              </a:solidFill>
            </a:endParaRPr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US" sz="1800" dirty="0" smtClean="0"/>
              <a:t>Controls </a:t>
            </a:r>
            <a:r>
              <a:rPr lang="en-US" sz="1800" dirty="0"/>
              <a:t>execution of programs to prevent errors and improper use of the computer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8244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/>
              <a:t>How OS executes a </a:t>
            </a:r>
            <a:r>
              <a:rPr lang="en-IN" dirty="0" smtClean="0"/>
              <a:t>program?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 smtClean="0">
                <a:solidFill>
                  <a:srgbClr val="00B0F0"/>
                </a:solidFill>
              </a:rPr>
              <a:t>Program</a:t>
            </a:r>
            <a:r>
              <a:rPr lang="en-IN" sz="1800" dirty="0" smtClean="0"/>
              <a:t> - In </a:t>
            </a:r>
            <a:r>
              <a:rPr lang="en-IN" sz="1800" dirty="0"/>
              <a:t>secondary memory</a:t>
            </a:r>
          </a:p>
          <a:p>
            <a:r>
              <a:rPr lang="en-IN" sz="1800" b="1" dirty="0" smtClean="0">
                <a:solidFill>
                  <a:srgbClr val="00B0F0"/>
                </a:solidFill>
              </a:rPr>
              <a:t>Process</a:t>
            </a:r>
            <a:r>
              <a:rPr lang="en-IN" sz="1800" b="1" dirty="0" smtClean="0"/>
              <a:t> - </a:t>
            </a:r>
            <a:r>
              <a:rPr lang="en-IN" sz="1800" dirty="0" smtClean="0"/>
              <a:t>in </a:t>
            </a:r>
            <a:r>
              <a:rPr lang="en-IN" sz="1800" dirty="0"/>
              <a:t>Main Memory</a:t>
            </a:r>
          </a:p>
          <a:p>
            <a:r>
              <a:rPr lang="en-US" sz="1800" dirty="0" smtClean="0"/>
              <a:t>To </a:t>
            </a:r>
            <a:r>
              <a:rPr lang="en-US" sz="1800" dirty="0"/>
              <a:t>execute a program, OS with the help of “</a:t>
            </a:r>
            <a:r>
              <a:rPr lang="en-US" sz="1800" dirty="0" smtClean="0"/>
              <a:t>Process Management</a:t>
            </a:r>
            <a:r>
              <a:rPr lang="en-US" sz="1800" dirty="0"/>
              <a:t>” module will create a process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800" dirty="0" smtClean="0"/>
              <a:t>Process </a:t>
            </a:r>
            <a:r>
              <a:rPr lang="en-US" sz="1800" dirty="0"/>
              <a:t>: Space allocated in main memory for the program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800" dirty="0" smtClean="0"/>
              <a:t>Three </a:t>
            </a:r>
            <a:r>
              <a:rPr lang="en-US" sz="1800" dirty="0"/>
              <a:t>segments : Code (CS), Data(DS) and Stack(SS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Segment is a </a:t>
            </a:r>
            <a:r>
              <a:rPr lang="en-US" sz="1800" b="1" dirty="0">
                <a:solidFill>
                  <a:srgbClr val="00B0F0"/>
                </a:solidFill>
              </a:rPr>
              <a:t>logical collection </a:t>
            </a:r>
            <a:r>
              <a:rPr lang="en-US" sz="1800" dirty="0"/>
              <a:t>of memory. In turn it is mapped to blocks of main memory. A segment can include non-contiguous blocks</a:t>
            </a:r>
          </a:p>
          <a:p>
            <a:r>
              <a:rPr lang="en-US" sz="1800" b="1" dirty="0" smtClean="0">
                <a:solidFill>
                  <a:srgbClr val="00B0F0"/>
                </a:solidFill>
              </a:rPr>
              <a:t>CS </a:t>
            </a:r>
            <a:r>
              <a:rPr lang="en-US" sz="1800" b="1" dirty="0">
                <a:solidFill>
                  <a:srgbClr val="00B0F0"/>
                </a:solidFill>
              </a:rPr>
              <a:t>: Code Segment </a:t>
            </a:r>
            <a:r>
              <a:rPr lang="en-US" sz="1800" dirty="0"/>
              <a:t>contains instructions to be executed</a:t>
            </a:r>
          </a:p>
          <a:p>
            <a:r>
              <a:rPr lang="en-US" sz="1800" b="1" dirty="0" smtClean="0">
                <a:solidFill>
                  <a:srgbClr val="00B0F0"/>
                </a:solidFill>
              </a:rPr>
              <a:t>DS </a:t>
            </a:r>
            <a:r>
              <a:rPr lang="en-US" sz="1800" b="1" dirty="0">
                <a:solidFill>
                  <a:srgbClr val="00B0F0"/>
                </a:solidFill>
              </a:rPr>
              <a:t>: Data Segment </a:t>
            </a:r>
            <a:r>
              <a:rPr lang="en-US" sz="1800" dirty="0"/>
              <a:t>contains data to be used in the program</a:t>
            </a:r>
          </a:p>
          <a:p>
            <a:r>
              <a:rPr lang="en-US" sz="1800" b="1" dirty="0" smtClean="0">
                <a:solidFill>
                  <a:srgbClr val="00B0F0"/>
                </a:solidFill>
              </a:rPr>
              <a:t>SS </a:t>
            </a:r>
            <a:r>
              <a:rPr lang="en-US" sz="1800" b="1" dirty="0">
                <a:solidFill>
                  <a:srgbClr val="00B0F0"/>
                </a:solidFill>
              </a:rPr>
              <a:t>: Stack Segment </a:t>
            </a:r>
            <a:r>
              <a:rPr lang="en-US" sz="1800" dirty="0"/>
              <a:t>used for procedure calls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25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42950"/>
            <a:ext cx="6248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: How using segments protection is guaranteed?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57400" y="1428750"/>
            <a:ext cx="6803571" cy="3376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When </a:t>
            </a:r>
            <a:r>
              <a:rPr lang="en-US" sz="1800" dirty="0"/>
              <a:t>process is allocated segments, a </a:t>
            </a:r>
            <a:r>
              <a:rPr lang="en-US" sz="1800" b="1" dirty="0">
                <a:solidFill>
                  <a:srgbClr val="00B0F0"/>
                </a:solidFill>
              </a:rPr>
              <a:t>segment selector (kind of register</a:t>
            </a:r>
            <a:r>
              <a:rPr lang="en-US" sz="1800" b="1" dirty="0" smtClean="0">
                <a:solidFill>
                  <a:srgbClr val="00B0F0"/>
                </a:solidFill>
              </a:rPr>
              <a:t>) </a:t>
            </a:r>
            <a:r>
              <a:rPr lang="en-US" sz="1800" dirty="0" smtClean="0"/>
              <a:t>is </a:t>
            </a:r>
            <a:r>
              <a:rPr lang="en-US" sz="1800" dirty="0"/>
              <a:t>used to monitor the privilege level</a:t>
            </a:r>
          </a:p>
          <a:p>
            <a:r>
              <a:rPr lang="en-US" sz="1800" dirty="0" smtClean="0"/>
              <a:t>For </a:t>
            </a:r>
            <a:r>
              <a:rPr lang="en-US" sz="1800" dirty="0"/>
              <a:t>example, </a:t>
            </a:r>
            <a:r>
              <a:rPr lang="en-US" sz="1800" b="1" dirty="0"/>
              <a:t>CS always </a:t>
            </a:r>
            <a:r>
              <a:rPr lang="en-US" sz="1800" dirty="0"/>
              <a:t>have privilege level to be </a:t>
            </a:r>
            <a:r>
              <a:rPr lang="en-US" sz="1800" b="1" dirty="0">
                <a:solidFill>
                  <a:srgbClr val="00B0F0"/>
                </a:solidFill>
              </a:rPr>
              <a:t>CL (current level)</a:t>
            </a:r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 smtClean="0"/>
              <a:t>So </a:t>
            </a:r>
            <a:r>
              <a:rPr lang="en-US" sz="1800" dirty="0"/>
              <a:t>if the process is from user space, it is impossible for it to use memory beyond its existence or leave open files etc.</a:t>
            </a:r>
          </a:p>
          <a:p>
            <a:r>
              <a:rPr lang="en-US" sz="1800" dirty="0" smtClean="0"/>
              <a:t>Every </a:t>
            </a:r>
            <a:r>
              <a:rPr lang="en-US" sz="1800" dirty="0"/>
              <a:t>time a process tries to access a memory address or IO, these registers will be checked for and will be accordingly allowed to access depending on the privilege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163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Protection and Security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solidFill>
                  <a:srgbClr val="00B0F0"/>
                </a:solidFill>
              </a:rPr>
              <a:t>Protection</a:t>
            </a:r>
            <a:r>
              <a:rPr lang="en-US" sz="1600" b="1" dirty="0" smtClean="0"/>
              <a:t> </a:t>
            </a:r>
            <a:r>
              <a:rPr lang="en-US" sz="1600" dirty="0"/>
              <a:t>–any mechanism for controlling access of processes or users to resources defined by the OS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Security</a:t>
            </a:r>
            <a:r>
              <a:rPr lang="en-US" sz="1600" b="1" dirty="0" smtClean="0"/>
              <a:t> </a:t>
            </a:r>
            <a:r>
              <a:rPr lang="en-US" sz="1600" dirty="0"/>
              <a:t>–defense of the system against internal and external attacks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dirty="0" smtClean="0"/>
              <a:t>Huge </a:t>
            </a:r>
            <a:r>
              <a:rPr lang="en-US" sz="1600" dirty="0"/>
              <a:t>range, including denial-of-service, worms, viruses, identity theft, theft of service</a:t>
            </a:r>
          </a:p>
          <a:p>
            <a:r>
              <a:rPr lang="en-IN" sz="1600" dirty="0" smtClean="0"/>
              <a:t>Systems generally first distinguish among users, to determine who can do what</a:t>
            </a:r>
            <a:endParaRPr lang="en-IN" sz="1600" dirty="0"/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IN" sz="1600" dirty="0" smtClean="0"/>
              <a:t>User identities (</a:t>
            </a:r>
            <a:r>
              <a:rPr lang="en-IN" sz="1600" b="1" dirty="0" err="1" smtClean="0">
                <a:solidFill>
                  <a:srgbClr val="00B0F0"/>
                </a:solidFill>
              </a:rPr>
              <a:t>userIDs</a:t>
            </a:r>
            <a:r>
              <a:rPr lang="en-IN" sz="1600" dirty="0" smtClean="0"/>
              <a:t>, </a:t>
            </a:r>
            <a:r>
              <a:rPr lang="en-IN" sz="1600" dirty="0" err="1" smtClean="0"/>
              <a:t>securityIDs</a:t>
            </a:r>
            <a:r>
              <a:rPr lang="en-IN" sz="1600" dirty="0" smtClean="0"/>
              <a:t>) include name and associated number, one per user</a:t>
            </a:r>
            <a:endParaRPr lang="en-IN" sz="1600" dirty="0"/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IN" sz="1600" dirty="0" err="1" smtClean="0"/>
              <a:t>UserID</a:t>
            </a:r>
            <a:r>
              <a:rPr lang="en-IN" sz="1600" dirty="0" smtClean="0"/>
              <a:t> then associated with all files, processes of that user to determine access control</a:t>
            </a:r>
            <a:endParaRPr lang="en-IN" sz="1600" dirty="0"/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IN" sz="1600" dirty="0" smtClean="0"/>
              <a:t>Group identifier (</a:t>
            </a:r>
            <a:r>
              <a:rPr lang="en-IN" sz="1600" b="1" dirty="0" err="1" smtClean="0">
                <a:solidFill>
                  <a:srgbClr val="00B0F0"/>
                </a:solidFill>
              </a:rPr>
              <a:t>groupID</a:t>
            </a:r>
            <a:r>
              <a:rPr lang="en-IN" sz="1600" dirty="0" smtClean="0"/>
              <a:t>) allows set of users to be defined and controls managed, then also associated with each process, file</a:t>
            </a:r>
            <a:endParaRPr lang="en-IN" sz="1600" dirty="0"/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IN" sz="1600" b="1" dirty="0" smtClean="0"/>
              <a:t>Privilege escalation </a:t>
            </a:r>
            <a:r>
              <a:rPr lang="en-IN" sz="1600" dirty="0" smtClean="0"/>
              <a:t>allows user to change to effective ID with more rights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5641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 - Traditional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IN" sz="1600" dirty="0" smtClean="0"/>
              <a:t>Stand-alone </a:t>
            </a:r>
            <a:r>
              <a:rPr lang="en-IN" sz="1600" dirty="0"/>
              <a:t>general purpose machines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dirty="0" smtClean="0"/>
              <a:t>But </a:t>
            </a:r>
            <a:r>
              <a:rPr lang="en-US" sz="1600" dirty="0"/>
              <a:t>blurred as most systems interconnect with others (i.e., the Internet)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B0F0"/>
                </a:solidFill>
              </a:rPr>
              <a:t>Portals</a:t>
            </a:r>
            <a:r>
              <a:rPr lang="en-US" sz="1600" b="1" dirty="0" smtClean="0"/>
              <a:t> </a:t>
            </a:r>
            <a:r>
              <a:rPr lang="en-US" sz="1600" dirty="0" smtClean="0"/>
              <a:t>provide </a:t>
            </a:r>
            <a:r>
              <a:rPr lang="en-US" sz="1600" dirty="0"/>
              <a:t>web access to internal systems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B0F0"/>
                </a:solidFill>
              </a:rPr>
              <a:t>Network </a:t>
            </a:r>
            <a:r>
              <a:rPr lang="en-US" sz="1600" b="1" dirty="0">
                <a:solidFill>
                  <a:srgbClr val="00B0F0"/>
                </a:solidFill>
              </a:rPr>
              <a:t>computers 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b="1" dirty="0">
                <a:solidFill>
                  <a:srgbClr val="00B0F0"/>
                </a:solidFill>
              </a:rPr>
              <a:t>thin clients</a:t>
            </a:r>
            <a:r>
              <a:rPr lang="en-US" sz="1600" dirty="0">
                <a:solidFill>
                  <a:srgbClr val="00B0F0"/>
                </a:solidFill>
              </a:rPr>
              <a:t>)</a:t>
            </a:r>
            <a:r>
              <a:rPr lang="en-US" sz="1600" dirty="0"/>
              <a:t> are like Web terminals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dirty="0" smtClean="0"/>
              <a:t>Mobile </a:t>
            </a:r>
            <a:r>
              <a:rPr lang="en-US" sz="1600" dirty="0"/>
              <a:t>computers interconnect via </a:t>
            </a:r>
            <a:r>
              <a:rPr lang="en-US" sz="1600" b="1" dirty="0">
                <a:solidFill>
                  <a:srgbClr val="00B0F0"/>
                </a:solidFill>
              </a:rPr>
              <a:t>wireless networks</a:t>
            </a:r>
            <a:endParaRPr lang="en-US" sz="1600" dirty="0">
              <a:solidFill>
                <a:srgbClr val="00B0F0"/>
              </a:solidFill>
            </a:endParaRP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dirty="0" smtClean="0"/>
              <a:t>Networking </a:t>
            </a:r>
            <a:r>
              <a:rPr lang="en-US" sz="1600" dirty="0"/>
              <a:t>becoming ubiquitous –even home systems use </a:t>
            </a:r>
            <a:r>
              <a:rPr lang="en-US" sz="1600" b="1" dirty="0" smtClean="0">
                <a:solidFill>
                  <a:srgbClr val="00B0F0"/>
                </a:solidFill>
              </a:rPr>
              <a:t>firewalls</a:t>
            </a:r>
            <a:r>
              <a:rPr lang="en-US" sz="1600" b="1" dirty="0" smtClean="0"/>
              <a:t> </a:t>
            </a:r>
            <a:r>
              <a:rPr lang="en-US" sz="1600" dirty="0" smtClean="0"/>
              <a:t>to </a:t>
            </a:r>
            <a:r>
              <a:rPr lang="en-US" sz="1600" dirty="0"/>
              <a:t>protect home computers from Internet attacks</a:t>
            </a:r>
          </a:p>
        </p:txBody>
      </p:sp>
    </p:spTree>
    <p:extLst>
      <p:ext uri="{BB962C8B-B14F-4D97-AF65-F5344CB8AC3E}">
        <p14:creationId xmlns:p14="http://schemas.microsoft.com/office/powerpoint/2010/main" val="5999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7150"/>
            <a:ext cx="7924800" cy="865573"/>
          </a:xfrm>
        </p:spPr>
        <p:txBody>
          <a:bodyPr>
            <a:normAutofit fontScale="90000"/>
          </a:bodyPr>
          <a:lstStyle/>
          <a:p>
            <a:r>
              <a:rPr lang="en-US" dirty="0"/>
              <a:t>Four Components of a Computer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" t="523" r="4706" b="653"/>
          <a:stretch>
            <a:fillRect/>
          </a:stretch>
        </p:blipFill>
        <p:spPr bwMode="auto">
          <a:xfrm>
            <a:off x="4343400" y="1123950"/>
            <a:ext cx="4356100" cy="356408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0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 - Distributed</a:t>
            </a:r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US" sz="1600" dirty="0" smtClean="0"/>
              <a:t>Collection </a:t>
            </a:r>
            <a:r>
              <a:rPr lang="en-US" sz="1600" dirty="0"/>
              <a:t>of separate, possibly heterogeneous, systems networked together</a:t>
            </a:r>
          </a:p>
          <a:p>
            <a:pPr marL="892175" indent="-358775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00B0F0"/>
                </a:solidFill>
              </a:rPr>
              <a:t>Network</a:t>
            </a:r>
            <a:r>
              <a:rPr lang="en-US" sz="1600" b="1" dirty="0" smtClean="0"/>
              <a:t> </a:t>
            </a:r>
            <a:r>
              <a:rPr lang="en-US" sz="1600" dirty="0" smtClean="0"/>
              <a:t>is </a:t>
            </a:r>
            <a:r>
              <a:rPr lang="en-US" sz="1600" dirty="0"/>
              <a:t>a communications path, </a:t>
            </a:r>
            <a:r>
              <a:rPr lang="en-US" sz="1600" b="1" dirty="0">
                <a:solidFill>
                  <a:srgbClr val="00B0F0"/>
                </a:solidFill>
              </a:rPr>
              <a:t>TCP/IP</a:t>
            </a:r>
            <a:r>
              <a:rPr lang="en-US" sz="1600" b="1" dirty="0"/>
              <a:t> </a:t>
            </a:r>
            <a:r>
              <a:rPr lang="en-US" sz="1600" dirty="0"/>
              <a:t>most common</a:t>
            </a:r>
          </a:p>
          <a:p>
            <a:pPr marL="892175" indent="-358775">
              <a:buFont typeface="Wingdings" panose="05000000000000000000" pitchFamily="2" charset="2"/>
              <a:buChar char="ü"/>
            </a:pPr>
            <a:r>
              <a:rPr lang="en-IN" sz="1600" dirty="0" smtClean="0"/>
              <a:t>Local </a:t>
            </a:r>
            <a:r>
              <a:rPr lang="en-IN" sz="1600" dirty="0"/>
              <a:t>Area Network (LAN)</a:t>
            </a:r>
          </a:p>
          <a:p>
            <a:pPr marL="892175" indent="-358775">
              <a:buFont typeface="Wingdings" panose="05000000000000000000" pitchFamily="2" charset="2"/>
              <a:buChar char="ü"/>
            </a:pPr>
            <a:r>
              <a:rPr lang="en-IN" sz="1600" b="1" dirty="0" smtClean="0"/>
              <a:t>Wide </a:t>
            </a:r>
            <a:r>
              <a:rPr lang="en-IN" sz="1600" b="1" dirty="0"/>
              <a:t>Area Network </a:t>
            </a:r>
            <a:r>
              <a:rPr lang="en-IN" sz="1600" dirty="0"/>
              <a:t>(</a:t>
            </a:r>
            <a:r>
              <a:rPr lang="en-IN" sz="1600" b="1" dirty="0"/>
              <a:t>WAN</a:t>
            </a:r>
            <a:r>
              <a:rPr lang="en-IN" sz="1600" dirty="0"/>
              <a:t>)</a:t>
            </a:r>
          </a:p>
          <a:p>
            <a:pPr marL="892175" indent="-358775">
              <a:buFont typeface="Wingdings" panose="05000000000000000000" pitchFamily="2" charset="2"/>
              <a:buChar char="ü"/>
            </a:pPr>
            <a:r>
              <a:rPr lang="en-IN" sz="1600" dirty="0" smtClean="0"/>
              <a:t>Metropolitan </a:t>
            </a:r>
            <a:r>
              <a:rPr lang="en-IN" sz="1600" dirty="0"/>
              <a:t>Area Network (MAN)</a:t>
            </a:r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B0F0"/>
                </a:solidFill>
              </a:rPr>
              <a:t>Network </a:t>
            </a:r>
            <a:r>
              <a:rPr lang="en-US" sz="1600" b="1" dirty="0">
                <a:solidFill>
                  <a:srgbClr val="00B0F0"/>
                </a:solidFill>
              </a:rPr>
              <a:t>Operating System </a:t>
            </a:r>
            <a:r>
              <a:rPr lang="en-US" sz="1600" dirty="0"/>
              <a:t>provides features between systems across network</a:t>
            </a:r>
          </a:p>
          <a:p>
            <a:pPr marL="892175" indent="-358775">
              <a:buFont typeface="Wingdings" panose="05000000000000000000" pitchFamily="2" charset="2"/>
              <a:buChar char="ü"/>
            </a:pPr>
            <a:r>
              <a:rPr lang="en-US" sz="1600" dirty="0" smtClean="0"/>
              <a:t>Communication </a:t>
            </a:r>
            <a:r>
              <a:rPr lang="en-US" sz="1600" dirty="0"/>
              <a:t>scheme allows systems to exchange </a:t>
            </a:r>
            <a:r>
              <a:rPr lang="en-US" sz="1600" dirty="0" smtClean="0"/>
              <a:t>messages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3255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 – Client Server</a:t>
            </a:r>
            <a:endParaRPr lang="en-IN" dirty="0"/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dirty="0"/>
              <a:t>Dumb terminals supplanted by smart PCs</a:t>
            </a:r>
          </a:p>
          <a:p>
            <a:pPr marL="631825" indent="-360363">
              <a:buFont typeface="Wingdings" panose="05000000000000000000" pitchFamily="2" charset="2"/>
              <a:buChar char="Ø"/>
            </a:pPr>
            <a:r>
              <a:rPr lang="en-US" sz="1600" dirty="0" smtClean="0"/>
              <a:t>Many </a:t>
            </a:r>
            <a:r>
              <a:rPr lang="en-US" sz="1600" dirty="0"/>
              <a:t>systems now </a:t>
            </a:r>
            <a:r>
              <a:rPr lang="en-US" sz="1600" b="1" dirty="0">
                <a:solidFill>
                  <a:srgbClr val="00B0F0"/>
                </a:solidFill>
              </a:rPr>
              <a:t>servers</a:t>
            </a:r>
            <a:r>
              <a:rPr lang="en-US" sz="1600" dirty="0"/>
              <a:t>, responding to requests generated by </a:t>
            </a:r>
            <a:r>
              <a:rPr lang="en-US" sz="1600" b="1" dirty="0">
                <a:solidFill>
                  <a:srgbClr val="00B0F0"/>
                </a:solidFill>
              </a:rPr>
              <a:t>clients</a:t>
            </a:r>
            <a:endParaRPr lang="en-US" sz="1600" dirty="0">
              <a:solidFill>
                <a:srgbClr val="00B0F0"/>
              </a:solidFill>
            </a:endParaRPr>
          </a:p>
          <a:p>
            <a:pPr marL="892175" indent="-2603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00B0F0"/>
                </a:solidFill>
              </a:rPr>
              <a:t>Compute-server </a:t>
            </a:r>
            <a:r>
              <a:rPr lang="en-US" sz="1600" b="1" dirty="0">
                <a:solidFill>
                  <a:srgbClr val="00B0F0"/>
                </a:solidFill>
              </a:rPr>
              <a:t>system </a:t>
            </a:r>
            <a:r>
              <a:rPr lang="en-US" sz="1600" dirty="0"/>
              <a:t>provides an interface to client to request services (i.e., database)</a:t>
            </a:r>
          </a:p>
          <a:p>
            <a:pPr marL="892175" indent="-2603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00B0F0"/>
                </a:solidFill>
              </a:rPr>
              <a:t>File-server </a:t>
            </a:r>
            <a:r>
              <a:rPr lang="en-US" sz="1600" b="1" dirty="0">
                <a:solidFill>
                  <a:srgbClr val="00B0F0"/>
                </a:solidFill>
              </a:rPr>
              <a:t>system</a:t>
            </a:r>
            <a:r>
              <a:rPr lang="en-US" sz="1600" b="1" dirty="0"/>
              <a:t> </a:t>
            </a:r>
            <a:r>
              <a:rPr lang="en-US" sz="1600" dirty="0"/>
              <a:t>provides interface for clients to store and retrieve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34897"/>
            <a:ext cx="4049067" cy="196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8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Environments: Peer to Peer</a:t>
            </a:r>
            <a:endParaRPr lang="en-IN" dirty="0"/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US" sz="1600" dirty="0" smtClean="0"/>
              <a:t>Another </a:t>
            </a:r>
            <a:r>
              <a:rPr lang="en-US" sz="1600" dirty="0"/>
              <a:t>model of distributed system</a:t>
            </a:r>
          </a:p>
          <a:p>
            <a:pPr marL="533400" indent="-261938">
              <a:buFont typeface="Wingdings" panose="05000000000000000000" pitchFamily="2" charset="2"/>
              <a:buChar char="Ø"/>
            </a:pPr>
            <a:r>
              <a:rPr lang="en-US" sz="1600" dirty="0" smtClean="0"/>
              <a:t>P2P </a:t>
            </a:r>
            <a:r>
              <a:rPr lang="en-US" sz="1600" dirty="0"/>
              <a:t>does not distinguish clients and servers</a:t>
            </a:r>
          </a:p>
          <a:p>
            <a:pPr marL="804863" indent="-271463">
              <a:buFont typeface="Wingdings" panose="05000000000000000000" pitchFamily="2" charset="2"/>
              <a:buChar char="ü"/>
            </a:pPr>
            <a:r>
              <a:rPr lang="en-US" sz="1600" dirty="0" smtClean="0"/>
              <a:t>Instead </a:t>
            </a:r>
            <a:r>
              <a:rPr lang="en-US" sz="1600" dirty="0"/>
              <a:t>all nodes are considered peers</a:t>
            </a:r>
          </a:p>
          <a:p>
            <a:pPr marL="804863" indent="-271463">
              <a:buFont typeface="Wingdings" panose="05000000000000000000" pitchFamily="2" charset="2"/>
              <a:buChar char="ü"/>
            </a:pPr>
            <a:r>
              <a:rPr lang="en-US" sz="1600" dirty="0" smtClean="0"/>
              <a:t>May </a:t>
            </a:r>
            <a:r>
              <a:rPr lang="en-US" sz="1600" dirty="0"/>
              <a:t>each act as client, server or both</a:t>
            </a:r>
          </a:p>
          <a:p>
            <a:pPr marL="804863" indent="-271463">
              <a:buFont typeface="Wingdings" panose="05000000000000000000" pitchFamily="2" charset="2"/>
              <a:buChar char="ü"/>
            </a:pPr>
            <a:r>
              <a:rPr lang="en-US" sz="1600" dirty="0" smtClean="0"/>
              <a:t>Node </a:t>
            </a:r>
            <a:r>
              <a:rPr lang="en-US" sz="1600" dirty="0"/>
              <a:t>must join P2P network</a:t>
            </a:r>
          </a:p>
          <a:p>
            <a:pPr marL="1077913" indent="-273050">
              <a:buFont typeface="Courier New" panose="02070309020205020404" pitchFamily="49" charset="0"/>
              <a:buChar char="o"/>
            </a:pPr>
            <a:r>
              <a:rPr lang="en-US" sz="1600" dirty="0" smtClean="0"/>
              <a:t>Registers </a:t>
            </a:r>
            <a:r>
              <a:rPr lang="en-US" sz="1600" dirty="0"/>
              <a:t>its service with central lookup service on network, or</a:t>
            </a:r>
          </a:p>
          <a:p>
            <a:pPr marL="1077913" indent="-273050">
              <a:buFont typeface="Courier New" panose="02070309020205020404" pitchFamily="49" charset="0"/>
              <a:buChar char="o"/>
            </a:pPr>
            <a:r>
              <a:rPr lang="en-US" sz="1600" dirty="0" smtClean="0"/>
              <a:t>Broadcast </a:t>
            </a:r>
            <a:r>
              <a:rPr lang="en-US" sz="1600" dirty="0"/>
              <a:t>request for service and respond to requests for service via </a:t>
            </a:r>
            <a:r>
              <a:rPr lang="en-US" sz="1600" b="1" i="1" dirty="0">
                <a:solidFill>
                  <a:srgbClr val="00B0F0"/>
                </a:solidFill>
              </a:rPr>
              <a:t>discovery protocol</a:t>
            </a:r>
            <a:endParaRPr lang="en-US" sz="1600" dirty="0">
              <a:solidFill>
                <a:srgbClr val="00B0F0"/>
              </a:solidFill>
            </a:endParaRPr>
          </a:p>
          <a:p>
            <a:pPr marL="804863" indent="-271463">
              <a:buFont typeface="Wingdings" panose="05000000000000000000" pitchFamily="2" charset="2"/>
              <a:buChar char="ü"/>
            </a:pPr>
            <a:r>
              <a:rPr lang="en-US" sz="1600" dirty="0" smtClean="0"/>
              <a:t>Examples include Napster and Gnutella</a:t>
            </a:r>
            <a:r>
              <a:rPr lang="en-US" sz="1600" i="1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Voice over IP </a:t>
            </a:r>
            <a:r>
              <a:rPr lang="en-US" sz="1600" dirty="0">
                <a:solidFill>
                  <a:srgbClr val="00B0F0"/>
                </a:solidFill>
              </a:rPr>
              <a:t>(</a:t>
            </a:r>
            <a:r>
              <a:rPr lang="en-US" sz="1600" b="1" dirty="0">
                <a:solidFill>
                  <a:srgbClr val="00B0F0"/>
                </a:solidFill>
              </a:rPr>
              <a:t>VoIP</a:t>
            </a:r>
            <a:r>
              <a:rPr lang="en-US" sz="1600" dirty="0" smtClean="0">
                <a:solidFill>
                  <a:srgbClr val="00B0F0"/>
                </a:solidFill>
              </a:rPr>
              <a:t>) </a:t>
            </a:r>
            <a:r>
              <a:rPr lang="en-US" sz="1600" dirty="0" smtClean="0"/>
              <a:t>such </a:t>
            </a:r>
            <a:r>
              <a:rPr lang="en-US" sz="1600" dirty="0"/>
              <a:t>as Skype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6" y="1078348"/>
            <a:ext cx="2100943" cy="174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 – Mobile</a:t>
            </a:r>
            <a:endParaRPr lang="en-IN" dirty="0"/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IN" sz="1600" dirty="0"/>
              <a:t>Handheld smartphones, tablets, </a:t>
            </a:r>
            <a:r>
              <a:rPr lang="en-IN" sz="1600" dirty="0" err="1"/>
              <a:t>etc</a:t>
            </a:r>
            <a:endParaRPr lang="en-IN" sz="1600" dirty="0"/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dirty="0" smtClean="0"/>
              <a:t>What </a:t>
            </a:r>
            <a:r>
              <a:rPr lang="en-US" sz="1600" dirty="0"/>
              <a:t>is the functional difference between them and a “traditional” laptop?</a:t>
            </a:r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dirty="0" smtClean="0"/>
              <a:t>Extra </a:t>
            </a:r>
            <a:r>
              <a:rPr lang="en-US" sz="1600" dirty="0"/>
              <a:t>feature –more OS features (GPS, gyroscope)</a:t>
            </a:r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dirty="0" smtClean="0"/>
              <a:t>Allows </a:t>
            </a:r>
            <a:r>
              <a:rPr lang="en-US" sz="1600" dirty="0"/>
              <a:t>new types of apps like </a:t>
            </a:r>
            <a:r>
              <a:rPr lang="en-US" sz="1600" b="1" i="1" dirty="0">
                <a:solidFill>
                  <a:srgbClr val="00B0F0"/>
                </a:solidFill>
              </a:rPr>
              <a:t>augmented reality</a:t>
            </a:r>
            <a:endParaRPr lang="en-US" sz="1600" dirty="0">
              <a:solidFill>
                <a:srgbClr val="00B0F0"/>
              </a:solidFill>
            </a:endParaRPr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dirty="0" smtClean="0"/>
              <a:t>Use </a:t>
            </a:r>
            <a:r>
              <a:rPr lang="en-US" sz="1600" dirty="0"/>
              <a:t>IEEE 802.11 wireless, or cellular data networks for connectivity</a:t>
            </a:r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dirty="0" smtClean="0"/>
              <a:t>Leaders </a:t>
            </a:r>
            <a:r>
              <a:rPr lang="en-US" sz="1600" dirty="0"/>
              <a:t>are </a:t>
            </a:r>
            <a:r>
              <a:rPr lang="en-US" sz="1600" b="1" dirty="0">
                <a:solidFill>
                  <a:srgbClr val="00B0F0"/>
                </a:solidFill>
              </a:rPr>
              <a:t>Apple iOS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B0F0"/>
                </a:solidFill>
              </a:rPr>
              <a:t>Google Android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2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590800" y="916160"/>
            <a:ext cx="6270171" cy="3888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 – Virtualization</a:t>
            </a:r>
            <a:endParaRPr lang="en-IN" dirty="0"/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dirty="0"/>
              <a:t>Allows operating systems to run applications within other OSes</a:t>
            </a:r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en-IN" sz="1600" dirty="0" smtClean="0"/>
              <a:t>Vast </a:t>
            </a:r>
            <a:r>
              <a:rPr lang="en-IN" sz="1600" dirty="0"/>
              <a:t>and growing industry</a:t>
            </a:r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B0F0"/>
                </a:solidFill>
              </a:rPr>
              <a:t>Emulation </a:t>
            </a:r>
            <a:r>
              <a:rPr lang="en-US" sz="1600" dirty="0" smtClean="0"/>
              <a:t>used </a:t>
            </a:r>
            <a:r>
              <a:rPr lang="en-US" sz="1600" dirty="0"/>
              <a:t>when source CPU type different from target type (i.e. PowerPC to Intel x86)</a:t>
            </a:r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en-IN" sz="1600" dirty="0" smtClean="0"/>
              <a:t>Generally </a:t>
            </a:r>
            <a:r>
              <a:rPr lang="en-IN" sz="1600" dirty="0"/>
              <a:t>slowest method</a:t>
            </a:r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en-US" sz="1600" dirty="0" smtClean="0"/>
              <a:t>When </a:t>
            </a:r>
            <a:r>
              <a:rPr lang="en-US" sz="1600" dirty="0"/>
              <a:t>computer language not compiled to native code –</a:t>
            </a:r>
            <a:r>
              <a:rPr lang="en-US" sz="1600" b="1" dirty="0">
                <a:solidFill>
                  <a:srgbClr val="00B0F0"/>
                </a:solidFill>
              </a:rPr>
              <a:t>Interpretation</a:t>
            </a:r>
            <a:endParaRPr lang="en-US" sz="1600" dirty="0">
              <a:solidFill>
                <a:srgbClr val="00B0F0"/>
              </a:solidFill>
            </a:endParaRPr>
          </a:p>
          <a:p>
            <a:pPr marL="446088" indent="-271463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00B0F0"/>
                </a:solidFill>
              </a:rPr>
              <a:t>Virtualization </a:t>
            </a:r>
            <a:r>
              <a:rPr lang="en-US" sz="1600" dirty="0" smtClean="0"/>
              <a:t>– OS </a:t>
            </a:r>
            <a:r>
              <a:rPr lang="en-US" sz="1600" dirty="0"/>
              <a:t>natively compiled for CPU, running </a:t>
            </a:r>
            <a:r>
              <a:rPr lang="en-US" sz="1600" b="1" dirty="0" smtClean="0">
                <a:solidFill>
                  <a:srgbClr val="00B0F0"/>
                </a:solidFill>
              </a:rPr>
              <a:t>guest</a:t>
            </a:r>
            <a:r>
              <a:rPr lang="en-US" sz="1600" b="1" dirty="0" smtClean="0"/>
              <a:t> </a:t>
            </a:r>
            <a:r>
              <a:rPr lang="en-US" sz="1600" dirty="0" smtClean="0"/>
              <a:t>OSes </a:t>
            </a:r>
            <a:r>
              <a:rPr lang="en-US" sz="1600" dirty="0"/>
              <a:t>also natively compiled </a:t>
            </a:r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en-US" sz="1600" dirty="0" smtClean="0"/>
              <a:t>Consider </a:t>
            </a:r>
            <a:r>
              <a:rPr lang="en-US" sz="1600" dirty="0"/>
              <a:t>VMware running </a:t>
            </a:r>
            <a:r>
              <a:rPr lang="en-US" sz="1600" dirty="0" err="1"/>
              <a:t>WinXP</a:t>
            </a:r>
            <a:r>
              <a:rPr lang="en-US" sz="1600" dirty="0"/>
              <a:t> guests, each running applications, all on native </a:t>
            </a:r>
            <a:r>
              <a:rPr lang="en-US" sz="1600" dirty="0" err="1"/>
              <a:t>WinXP</a:t>
            </a:r>
            <a:r>
              <a:rPr lang="en-US" sz="1600" dirty="0"/>
              <a:t> </a:t>
            </a:r>
            <a:r>
              <a:rPr lang="en-US" sz="1600" b="1" dirty="0" smtClean="0"/>
              <a:t>host </a:t>
            </a:r>
            <a:r>
              <a:rPr lang="en-US" sz="1600" dirty="0" smtClean="0"/>
              <a:t>OS</a:t>
            </a:r>
            <a:endParaRPr lang="en-US" sz="1600" dirty="0"/>
          </a:p>
          <a:p>
            <a:pPr marL="631825" indent="-273050">
              <a:buFont typeface="Wingdings" panose="05000000000000000000" pitchFamily="2" charset="2"/>
              <a:buChar char="ü"/>
            </a:pPr>
            <a:r>
              <a:rPr lang="en-US" sz="1600" b="1" dirty="0" smtClean="0">
                <a:solidFill>
                  <a:srgbClr val="00B0F0"/>
                </a:solidFill>
              </a:rPr>
              <a:t>VMM</a:t>
            </a:r>
            <a:r>
              <a:rPr lang="en-US" sz="1600" b="1" dirty="0" smtClean="0"/>
              <a:t> </a:t>
            </a:r>
            <a:r>
              <a:rPr lang="en-US" sz="1600" dirty="0" smtClean="0"/>
              <a:t>(virtual </a:t>
            </a:r>
            <a:r>
              <a:rPr lang="en-US" sz="1600" dirty="0"/>
              <a:t>machine Manager) provides virtualization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5627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1686" y="819150"/>
            <a:ext cx="6259285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solidFill>
                  <a:srgbClr val="00B0F0"/>
                </a:solidFill>
              </a:rPr>
              <a:t>Computing Environments – Cloud Computing</a:t>
            </a:r>
            <a:endParaRPr lang="en-IN" dirty="0"/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400" dirty="0"/>
              <a:t>Delivers computing, storage, even apps as a service across a network</a:t>
            </a:r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400" dirty="0"/>
              <a:t>Logical extension of virtualization because it uses virtualization as the base for it functionality.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dirty="0"/>
              <a:t>Amazon </a:t>
            </a:r>
            <a:r>
              <a:rPr lang="en-US" altLang="en-US" sz="1400" b="1" dirty="0">
                <a:solidFill>
                  <a:srgbClr val="3366FF"/>
                </a:solidFill>
              </a:rPr>
              <a:t>EC2</a:t>
            </a:r>
            <a:r>
              <a:rPr lang="en-US" altLang="en-US" sz="1400" dirty="0"/>
              <a:t>  has thousands of servers, millions of virtual machines, petabytes of storage available across the Internet, pay based on usage</a:t>
            </a:r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400" dirty="0"/>
              <a:t>Many types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b="1" dirty="0">
                <a:solidFill>
                  <a:srgbClr val="3366FF"/>
                </a:solidFill>
              </a:rPr>
              <a:t>Public cloud </a:t>
            </a:r>
            <a:r>
              <a:rPr lang="en-US" altLang="en-US" sz="1400" dirty="0"/>
              <a:t>– available via Internet to anyone willing to pay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b="1" dirty="0">
                <a:solidFill>
                  <a:srgbClr val="3366FF"/>
                </a:solidFill>
              </a:rPr>
              <a:t>Private cloud </a:t>
            </a:r>
            <a:r>
              <a:rPr lang="en-US" altLang="en-US" sz="1400" dirty="0"/>
              <a:t>– run by a company for the company’s own use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b="1" dirty="0">
                <a:solidFill>
                  <a:srgbClr val="3366FF"/>
                </a:solidFill>
              </a:rPr>
              <a:t>Hybrid cloud </a:t>
            </a:r>
            <a:r>
              <a:rPr lang="en-US" altLang="en-US" sz="1400" dirty="0"/>
              <a:t>– includes both public and private cloud components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dirty="0"/>
              <a:t>Software as a Service (</a:t>
            </a:r>
            <a:r>
              <a:rPr lang="en-US" altLang="en-US" sz="1400" b="1" dirty="0">
                <a:solidFill>
                  <a:srgbClr val="3366FF"/>
                </a:solidFill>
              </a:rPr>
              <a:t>SaaS</a:t>
            </a:r>
            <a:r>
              <a:rPr lang="en-US" altLang="en-US" sz="1400" dirty="0"/>
              <a:t>) – one or more applications available via the Internet (i.e., word processor)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dirty="0"/>
              <a:t>Platform as a Service (</a:t>
            </a:r>
            <a:r>
              <a:rPr lang="en-US" altLang="en-US" sz="1400" b="1" dirty="0">
                <a:solidFill>
                  <a:srgbClr val="3366FF"/>
                </a:solidFill>
              </a:rPr>
              <a:t>PaaS</a:t>
            </a:r>
            <a:r>
              <a:rPr lang="en-US" altLang="en-US" sz="1400" dirty="0"/>
              <a:t>) – software stack ready for application use via the Internet (i.e., a database server)</a:t>
            </a:r>
          </a:p>
          <a:p>
            <a:pPr marL="892175" lvl="1" indent="-260350">
              <a:buFont typeface="Wingdings" panose="05000000000000000000" pitchFamily="2" charset="2"/>
              <a:buChar char="ü"/>
            </a:pPr>
            <a:r>
              <a:rPr lang="en-US" altLang="en-US" sz="1400" dirty="0"/>
              <a:t>Infrastructure as a Service (</a:t>
            </a:r>
            <a:r>
              <a:rPr lang="en-US" altLang="en-US" sz="1400" b="1" dirty="0">
                <a:solidFill>
                  <a:srgbClr val="3366FF"/>
                </a:solidFill>
              </a:rPr>
              <a:t>IaaS</a:t>
            </a:r>
            <a:r>
              <a:rPr lang="en-US" altLang="en-US" sz="1400" dirty="0"/>
              <a:t>) – servers or storage available over Internet (i.e., storage available for backup use)</a:t>
            </a:r>
          </a:p>
        </p:txBody>
      </p:sp>
    </p:spTree>
    <p:extLst>
      <p:ext uri="{BB962C8B-B14F-4D97-AF65-F5344CB8AC3E}">
        <p14:creationId xmlns:p14="http://schemas.microsoft.com/office/powerpoint/2010/main" val="7589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1686" y="819150"/>
            <a:ext cx="6259285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 smtClean="0">
                <a:solidFill>
                  <a:srgbClr val="00B0F0"/>
                </a:solidFill>
              </a:rPr>
              <a:t>Computing Environments – Real Time Embedded Systems</a:t>
            </a:r>
            <a:endParaRPr lang="en-IN" sz="1800" dirty="0"/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US" altLang="en-US" sz="1600" dirty="0"/>
              <a:t>Real-time embedded systems most prevalent form of computers</a:t>
            </a:r>
          </a:p>
          <a:p>
            <a:pPr marL="990600" lvl="1" indent="-271463">
              <a:buFont typeface="Wingdings" panose="05000000000000000000" pitchFamily="2" charset="2"/>
              <a:buChar char="ü"/>
            </a:pPr>
            <a:r>
              <a:rPr lang="en-US" altLang="en-US" sz="1600" dirty="0"/>
              <a:t>Vary considerable, special purpose, limited purpose OS,    </a:t>
            </a:r>
            <a:r>
              <a:rPr lang="en-US" altLang="en-US" sz="1600" b="1" dirty="0">
                <a:solidFill>
                  <a:srgbClr val="3366FF"/>
                </a:solidFill>
              </a:rPr>
              <a:t>real-time OS</a:t>
            </a:r>
          </a:p>
          <a:p>
            <a:pPr marL="990600" lvl="1" indent="-271463">
              <a:buFont typeface="Wingdings" panose="05000000000000000000" pitchFamily="2" charset="2"/>
              <a:buChar char="ü"/>
            </a:pPr>
            <a:r>
              <a:rPr lang="en-US" altLang="en-US" sz="1600" dirty="0"/>
              <a:t>Use expanding</a:t>
            </a:r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US" altLang="en-US" sz="1600" dirty="0"/>
              <a:t>Many other special computing environments as well</a:t>
            </a:r>
          </a:p>
          <a:p>
            <a:pPr marL="990600" lvl="1" indent="-271463">
              <a:buFont typeface="Wingdings" panose="05000000000000000000" pitchFamily="2" charset="2"/>
              <a:buChar char="ü"/>
            </a:pPr>
            <a:r>
              <a:rPr lang="en-US" altLang="en-US" sz="1600" dirty="0"/>
              <a:t>Some have OSes, some perform tasks without an OS</a:t>
            </a:r>
          </a:p>
          <a:p>
            <a:pPr marL="719138" indent="-360363">
              <a:buFont typeface="Wingdings" panose="05000000000000000000" pitchFamily="2" charset="2"/>
              <a:buChar char="Ø"/>
            </a:pPr>
            <a:r>
              <a:rPr lang="en-US" altLang="en-US" sz="1600" dirty="0"/>
              <a:t>Real-time OS has well-defined fixed time constraints</a:t>
            </a:r>
          </a:p>
          <a:p>
            <a:pPr marL="990600" lvl="1" indent="-271463">
              <a:buFont typeface="Wingdings" panose="05000000000000000000" pitchFamily="2" charset="2"/>
              <a:buChar char="ü"/>
            </a:pPr>
            <a:r>
              <a:rPr lang="en-US" altLang="en-US" sz="1600" dirty="0"/>
              <a:t>Processing </a:t>
            </a:r>
            <a:r>
              <a:rPr lang="en-US" altLang="en-US" sz="1600" b="1" i="1" dirty="0">
                <a:solidFill>
                  <a:srgbClr val="00B0F0"/>
                </a:solidFill>
              </a:rPr>
              <a:t>must</a:t>
            </a:r>
            <a:r>
              <a:rPr lang="en-US" altLang="en-US" sz="1600" dirty="0"/>
              <a:t> be done within constraint</a:t>
            </a:r>
          </a:p>
          <a:p>
            <a:pPr marL="990600" lvl="1" indent="-271463">
              <a:buFont typeface="Wingdings" panose="05000000000000000000" pitchFamily="2" charset="2"/>
              <a:buChar char="ü"/>
            </a:pPr>
            <a:r>
              <a:rPr lang="en-US" altLang="en-US" sz="1600" dirty="0"/>
              <a:t>Correct operation only if constraints met</a:t>
            </a:r>
          </a:p>
        </p:txBody>
      </p:sp>
    </p:spTree>
    <p:extLst>
      <p:ext uri="{BB962C8B-B14F-4D97-AF65-F5344CB8AC3E}">
        <p14:creationId xmlns:p14="http://schemas.microsoft.com/office/powerpoint/2010/main" val="21098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33350"/>
            <a:ext cx="5791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Network and Multimedia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819400" y="916160"/>
            <a:ext cx="6248400" cy="4848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01686" y="819150"/>
            <a:ext cx="6259285" cy="419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 smtClean="0">
                <a:solidFill>
                  <a:srgbClr val="00B0F0"/>
                </a:solidFill>
              </a:rPr>
              <a:t>Computing Environments – Open Source OS</a:t>
            </a:r>
            <a:endParaRPr lang="en-IN" sz="1800" dirty="0"/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600" dirty="0"/>
              <a:t>Operating systems made available in source-code format rather than just binary </a:t>
            </a:r>
            <a:r>
              <a:rPr lang="en-US" altLang="en-US" sz="1600" b="1" dirty="0"/>
              <a:t>closed-source</a:t>
            </a:r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600" dirty="0"/>
              <a:t>Counter to the </a:t>
            </a:r>
            <a:r>
              <a:rPr lang="en-US" altLang="en-US" sz="1600" b="1" dirty="0"/>
              <a:t>copy protection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Digital Rights Management (DRM)</a:t>
            </a:r>
            <a:r>
              <a:rPr lang="en-US" altLang="en-US" sz="1600" dirty="0"/>
              <a:t> movement</a:t>
            </a:r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600" dirty="0"/>
              <a:t>Started by </a:t>
            </a:r>
            <a:r>
              <a:rPr lang="en-US" altLang="en-US" sz="1600" b="1" dirty="0"/>
              <a:t>Free Software Foundation (FSF)</a:t>
            </a:r>
            <a:r>
              <a:rPr lang="en-US" altLang="en-US" sz="1600" dirty="0"/>
              <a:t>, which has </a:t>
            </a:r>
            <a:r>
              <a:rPr lang="ja-JP" altLang="en-US" sz="1600" dirty="0"/>
              <a:t>“</a:t>
            </a:r>
            <a:r>
              <a:rPr lang="en-US" altLang="ja-JP" sz="1600" dirty="0" err="1"/>
              <a:t>copyleft</a:t>
            </a:r>
            <a:r>
              <a:rPr lang="ja-JP" altLang="en-US" sz="1600" dirty="0"/>
              <a:t>”</a:t>
            </a:r>
            <a:r>
              <a:rPr lang="en-US" altLang="ja-JP" sz="1600" dirty="0"/>
              <a:t> </a:t>
            </a:r>
            <a:r>
              <a:rPr lang="en-US" altLang="ja-JP" sz="1600" b="1" dirty="0"/>
              <a:t>GNU Public License (GPL)</a:t>
            </a:r>
            <a:endParaRPr lang="en-US" altLang="en-US" sz="1600" b="1" dirty="0"/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600" dirty="0"/>
              <a:t>Examples include </a:t>
            </a:r>
            <a:r>
              <a:rPr lang="en-US" altLang="en-US" sz="1600" b="1" dirty="0"/>
              <a:t>GNU/Linux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BSD UNIX</a:t>
            </a:r>
            <a:r>
              <a:rPr lang="en-US" altLang="en-US" sz="1600" dirty="0"/>
              <a:t> (including core of </a:t>
            </a:r>
            <a:r>
              <a:rPr lang="en-US" altLang="en-US" sz="1600" b="1" dirty="0"/>
              <a:t>Mac OS X</a:t>
            </a:r>
            <a:r>
              <a:rPr lang="en-US" altLang="en-US" sz="1600" dirty="0"/>
              <a:t>), and many more</a:t>
            </a:r>
          </a:p>
          <a:p>
            <a:pPr marL="631825" indent="-312738">
              <a:buFont typeface="Wingdings" panose="05000000000000000000" pitchFamily="2" charset="2"/>
              <a:buChar char="Ø"/>
            </a:pPr>
            <a:r>
              <a:rPr lang="en-US" altLang="en-US" sz="1600" dirty="0"/>
              <a:t>Can use VMM like VMware Player (Free on Windows), </a:t>
            </a:r>
            <a:r>
              <a:rPr lang="en-US" altLang="en-US" sz="1600" dirty="0" err="1"/>
              <a:t>Virtualbox</a:t>
            </a:r>
            <a:r>
              <a:rPr lang="en-US" altLang="en-US" sz="1600" dirty="0"/>
              <a:t> (open source and free on many platforms - http://www.virtualbox.com) </a:t>
            </a:r>
          </a:p>
          <a:p>
            <a:pPr marL="990600" lvl="1" indent="-358775">
              <a:buFont typeface="Wingdings" panose="05000000000000000000" pitchFamily="2" charset="2"/>
              <a:buChar char="ü"/>
            </a:pPr>
            <a:r>
              <a:rPr lang="en-US" altLang="en-US" sz="1600" dirty="0"/>
              <a:t>Use to run guest operating systems for exploration</a:t>
            </a:r>
          </a:p>
        </p:txBody>
      </p:sp>
    </p:spTree>
    <p:extLst>
      <p:ext uri="{BB962C8B-B14F-4D97-AF65-F5344CB8AC3E}">
        <p14:creationId xmlns:p14="http://schemas.microsoft.com/office/powerpoint/2010/main" val="9106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442118">
            <a:off x="1403229" y="1489337"/>
            <a:ext cx="7404342" cy="237256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6600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Any Questions ?</a:t>
            </a:r>
            <a:endParaRPr lang="en-US" sz="66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66750"/>
            <a:ext cx="7315200" cy="86557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914400" y="1809750"/>
            <a:ext cx="7620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 indent="0">
              <a:buNone/>
            </a:pPr>
            <a:endParaRPr lang="en-US" u="sng" dirty="0">
              <a:hlinkClick r:id="rId2"/>
            </a:endParaRP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www.digilife.be/quickreferences/qrc/linux%20system%20call%20quick%</a:t>
            </a:r>
            <a:endParaRPr lang="en-US" dirty="0" smtClean="0"/>
          </a:p>
          <a:p>
            <a:endParaRPr lang="en-US" dirty="0"/>
          </a:p>
          <a:p>
            <a:r>
              <a:rPr lang="en-US" u="sng" dirty="0" err="1">
                <a:hlinkClick r:id="rId2"/>
              </a:rPr>
              <a:t>Silberschatz</a:t>
            </a:r>
            <a:r>
              <a:rPr lang="en-US" u="sng" dirty="0">
                <a:hlinkClick r:id="rId2"/>
              </a:rPr>
              <a:t>, Gagne, Galvin: Operating System Concepts, 6</a:t>
            </a:r>
            <a:r>
              <a:rPr lang="en-US" u="sng" baseline="30000" dirty="0">
                <a:hlinkClick r:id="rId2"/>
              </a:rPr>
              <a:t>th</a:t>
            </a:r>
            <a:r>
              <a:rPr lang="en-US" u="sng" dirty="0">
                <a:hlinkClick r:id="rId2"/>
              </a:rPr>
              <a:t> Edition</a:t>
            </a:r>
          </a:p>
          <a:p>
            <a:pPr marL="45720" indent="0">
              <a:buNone/>
            </a:pP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docs.cs.up.ac.za/programming/asm/derick_tut/syscalls.html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9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150"/>
            <a:ext cx="7391400" cy="900160"/>
          </a:xfrm>
        </p:spPr>
        <p:txBody>
          <a:bodyPr/>
          <a:lstStyle/>
          <a:p>
            <a:r>
              <a:rPr lang="en-IN" dirty="0" smtClean="0"/>
              <a:t>System Boot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2361"/>
            <a:ext cx="7315200" cy="3739660"/>
          </a:xfrm>
        </p:spPr>
        <p:txBody>
          <a:bodyPr/>
          <a:lstStyle/>
          <a:p>
            <a:r>
              <a:rPr lang="en-US" altLang="en-US" i="1" dirty="0"/>
              <a:t>Booting</a:t>
            </a:r>
            <a:r>
              <a:rPr lang="en-US" altLang="en-US" dirty="0"/>
              <a:t> – starting a computer by loading the kernel</a:t>
            </a:r>
          </a:p>
          <a:p>
            <a:r>
              <a:rPr lang="en-US" altLang="en-US" i="1" dirty="0"/>
              <a:t>Bootstrap program</a:t>
            </a:r>
            <a:r>
              <a:rPr lang="en-US" altLang="en-US" dirty="0"/>
              <a:t> – code stored in ROM that is able to locate the kernel, load it into memory, and start its execution</a:t>
            </a:r>
          </a:p>
          <a:p>
            <a:r>
              <a:rPr lang="en-US" altLang="en-US" b="1" dirty="0" smtClean="0"/>
              <a:t>Bootstrap </a:t>
            </a:r>
            <a:r>
              <a:rPr lang="en-US" altLang="en-US" b="1" dirty="0"/>
              <a:t>program</a:t>
            </a:r>
            <a:r>
              <a:rPr lang="en-US" altLang="en-US" dirty="0"/>
              <a:t> is loaded at power-up or reboot</a:t>
            </a:r>
          </a:p>
          <a:p>
            <a:pPr lvl="1"/>
            <a:r>
              <a:rPr lang="en-US" altLang="en-US" dirty="0"/>
              <a:t>Typically stored in ROM or EEPROM, generally known as </a:t>
            </a:r>
            <a:r>
              <a:rPr lang="en-US" altLang="en-US" b="1" dirty="0"/>
              <a:t>firmware</a:t>
            </a:r>
          </a:p>
          <a:p>
            <a:pPr lvl="1"/>
            <a:r>
              <a:rPr lang="en-US" altLang="en-US" dirty="0" err="1"/>
              <a:t>Initializates</a:t>
            </a:r>
            <a:r>
              <a:rPr lang="en-US" altLang="en-US" dirty="0"/>
              <a:t>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711277">
            <a:off x="1611015" y="1710104"/>
            <a:ext cx="7315200" cy="2654645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9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Brush Script MT" panose="03060802040406070304" pitchFamily="66" charset="0"/>
              </a:rPr>
              <a:t>Thank You!</a:t>
            </a:r>
            <a:endParaRPr lang="en-US" sz="9600" i="1" dirty="0">
              <a:solidFill>
                <a:schemeClr val="accent4">
                  <a:lumMod val="40000"/>
                  <a:lumOff val="60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4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50"/>
            <a:ext cx="7315200" cy="900160"/>
          </a:xfrm>
        </p:spPr>
        <p:txBody>
          <a:bodyPr/>
          <a:lstStyle/>
          <a:p>
            <a:r>
              <a:rPr lang="en-IN" dirty="0" smtClean="0"/>
              <a:t>Computer System Organization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t="17949" r="427" b="17664"/>
          <a:stretch>
            <a:fillRect/>
          </a:stretch>
        </p:blipFill>
        <p:spPr bwMode="auto">
          <a:xfrm>
            <a:off x="3886200" y="1200150"/>
            <a:ext cx="4999037" cy="3251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9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338" y="971550"/>
            <a:ext cx="613869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9" y="108857"/>
            <a:ext cx="5584371" cy="894717"/>
          </a:xfrm>
        </p:spPr>
        <p:txBody>
          <a:bodyPr/>
          <a:lstStyle/>
          <a:p>
            <a:r>
              <a:rPr lang="en-IN" dirty="0" smtClean="0"/>
              <a:t>OS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8" y="984524"/>
            <a:ext cx="6193971" cy="4025626"/>
          </a:xfrm>
        </p:spPr>
        <p:txBody>
          <a:bodyPr/>
          <a:lstStyle/>
          <a:p>
            <a:r>
              <a:rPr lang="en-US" altLang="en-US" sz="1600" dirty="0"/>
              <a:t>Operating systems provide an environment for execution of programs and services to programs and users</a:t>
            </a:r>
          </a:p>
          <a:p>
            <a:r>
              <a:rPr lang="en-US" altLang="en-US" sz="1600" dirty="0"/>
              <a:t>One set of operating-system services provides functions that are helpful to the user: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User interface </a:t>
            </a:r>
            <a:r>
              <a:rPr lang="en-US" altLang="en-US" sz="1600" dirty="0"/>
              <a:t>- Almost all operating systems have a user interface (</a:t>
            </a:r>
            <a:r>
              <a:rPr lang="en-US" altLang="en-US" sz="1600" b="1" dirty="0">
                <a:solidFill>
                  <a:srgbClr val="3366FF"/>
                </a:solidFill>
              </a:rPr>
              <a:t>UI</a:t>
            </a:r>
            <a:r>
              <a:rPr lang="en-US" altLang="en-US" sz="1600" dirty="0"/>
              <a:t>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/>
              <a:t>Varies between </a:t>
            </a:r>
            <a:r>
              <a:rPr lang="en-US" altLang="en-US" b="1" dirty="0">
                <a:solidFill>
                  <a:srgbClr val="3366FF"/>
                </a:solidFill>
              </a:rPr>
              <a:t>Command-Line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CLI</a:t>
            </a:r>
            <a:r>
              <a:rPr lang="en-US" altLang="en-US" b="1" dirty="0"/>
              <a:t>)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  <a:r>
              <a:rPr lang="en-US" altLang="en-US" b="1" dirty="0">
                <a:solidFill>
                  <a:srgbClr val="3366FF"/>
                </a:solidFill>
              </a:rPr>
              <a:t>Graphics User Interface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GUI</a:t>
            </a:r>
            <a:r>
              <a:rPr lang="en-US" altLang="en-US" b="1" dirty="0" smtClean="0"/>
              <a:t>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Program execution </a:t>
            </a:r>
            <a:r>
              <a:rPr lang="en-US" altLang="en-US" sz="1600" dirty="0"/>
              <a:t>- The system must be able to load a program into memory and to run that program, end execution, either normally or abnormally (indicating error)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I/O operations </a:t>
            </a:r>
            <a:r>
              <a:rPr lang="en-US" altLang="en-US" sz="1600" dirty="0"/>
              <a:t>-  A running program may require I/O, which may involve a file or an I/O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9" y="108857"/>
            <a:ext cx="5584371" cy="894717"/>
          </a:xfrm>
        </p:spPr>
        <p:txBody>
          <a:bodyPr/>
          <a:lstStyle/>
          <a:p>
            <a:r>
              <a:rPr lang="en-IN" dirty="0" smtClean="0"/>
              <a:t>OS Services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8" y="984524"/>
            <a:ext cx="6193971" cy="402562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00" dirty="0"/>
              <a:t>One set of operating-system services provides functions that are helpful to the user (Cont.):</a:t>
            </a:r>
            <a:endParaRPr lang="en-US" alt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File-system manipulation </a:t>
            </a:r>
            <a:r>
              <a:rPr lang="en-US" altLang="en-US" sz="1600" dirty="0"/>
              <a:t>-  The file system is of particular interest. Programs need to read and write files and directories, create and delete them, search them, list file Information, permission management.</a:t>
            </a:r>
            <a:endParaRPr lang="en-US" altLang="en-US" sz="16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Communications</a:t>
            </a:r>
            <a:r>
              <a:rPr lang="en-US" altLang="en-US" sz="1600" dirty="0"/>
              <a:t> – Processes may exchange information, on the same computer or between computers over a 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/>
              <a:t>Communications may be via shared memory or through message passing (packets moved by the OS)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Error detection </a:t>
            </a:r>
            <a:r>
              <a:rPr lang="en-US" altLang="en-US" sz="1600" dirty="0"/>
              <a:t>– OS needs to be constantly aware of possible errors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/>
              <a:t>May occur in the CPU and memory hardware, in I/O devices, in user program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/>
              <a:t>For each type of error, OS should take the appropriate action to ensure correct and consistent computing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/>
              <a:t>Debugging facilities can greatly enhance the user</a:t>
            </a:r>
            <a:r>
              <a:rPr lang="ja-JP" altLang="en-US" dirty="0"/>
              <a:t>’</a:t>
            </a:r>
            <a:r>
              <a:rPr lang="en-US" altLang="ja-JP" dirty="0"/>
              <a:t>s and programmer</a:t>
            </a:r>
            <a:r>
              <a:rPr lang="ja-JP" altLang="en-US" dirty="0"/>
              <a:t>’</a:t>
            </a:r>
            <a:r>
              <a:rPr lang="en-US" altLang="ja-JP" dirty="0"/>
              <a:t>s abilities to efficiently use the system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29" y="108857"/>
            <a:ext cx="5584371" cy="894717"/>
          </a:xfrm>
        </p:spPr>
        <p:txBody>
          <a:bodyPr/>
          <a:lstStyle/>
          <a:p>
            <a:r>
              <a:rPr lang="en-IN" dirty="0" smtClean="0"/>
              <a:t>OS Services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28" y="984524"/>
            <a:ext cx="6193971" cy="402562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Resource allocation </a:t>
            </a:r>
            <a:r>
              <a:rPr lang="en-US" altLang="en-US" sz="1600" b="1" dirty="0"/>
              <a:t>- </a:t>
            </a:r>
            <a:r>
              <a:rPr lang="en-US" altLang="en-US" sz="1600" dirty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Accounting</a:t>
            </a:r>
            <a:r>
              <a:rPr lang="en-US" altLang="en-US" sz="1600" b="1" dirty="0"/>
              <a:t> -</a:t>
            </a:r>
            <a:r>
              <a:rPr lang="en-US" altLang="en-US" sz="1600" dirty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1600" b="1" dirty="0">
                <a:solidFill>
                  <a:srgbClr val="0070C0"/>
                </a:solidFill>
              </a:rPr>
              <a:t>Protection and security </a:t>
            </a:r>
            <a:r>
              <a:rPr lang="en-US" altLang="en-US" sz="1600" b="1" dirty="0"/>
              <a:t>- </a:t>
            </a:r>
            <a:r>
              <a:rPr lang="en-US" altLang="en-US" sz="1600" dirty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Protection</a:t>
            </a:r>
            <a:r>
              <a:rPr lang="en-US" altLang="en-US" dirty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70C0"/>
                </a:solidFill>
              </a:rPr>
              <a:t>Security</a:t>
            </a:r>
            <a:r>
              <a:rPr lang="en-US" altLang="en-US" dirty="0"/>
              <a:t> of the system from outsiders requires user authentication, extends to defending external I/O devices from invalid access attempts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51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5CFDEA934A7A47B7C580279D5386B9" ma:contentTypeVersion="4" ma:contentTypeDescription="Create a new document." ma:contentTypeScope="" ma:versionID="76c1b6130888edae3f5cc4a72b2f574d">
  <xsd:schema xmlns:xsd="http://www.w3.org/2001/XMLSchema" xmlns:xs="http://www.w3.org/2001/XMLSchema" xmlns:p="http://schemas.microsoft.com/office/2006/metadata/properties" xmlns:ns2="ba4f1642-ff44-4cb3-8e9f-731c2a547689" targetNamespace="http://schemas.microsoft.com/office/2006/metadata/properties" ma:root="true" ma:fieldsID="ababd91c5205c58273b233056f950f8b" ns2:_="">
    <xsd:import namespace="ba4f1642-ff44-4cb3-8e9f-731c2a5476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f1642-ff44-4cb3-8e9f-731c2a547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EFA8E8-9E6B-426F-87A0-FC5DA7F08C70}"/>
</file>

<file path=customXml/itemProps2.xml><?xml version="1.0" encoding="utf-8"?>
<ds:datastoreItem xmlns:ds="http://schemas.openxmlformats.org/officeDocument/2006/customXml" ds:itemID="{33301145-74DF-4D6E-92C4-91B18C8303C6}"/>
</file>

<file path=customXml/itemProps3.xml><?xml version="1.0" encoding="utf-8"?>
<ds:datastoreItem xmlns:ds="http://schemas.openxmlformats.org/officeDocument/2006/customXml" ds:itemID="{5B0F2894-9127-4E86-B25B-435469FBC074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5698</TotalTime>
  <Words>2027</Words>
  <Application>Microsoft Office PowerPoint</Application>
  <PresentationFormat>On-screen Show (16:9)</PresentationFormat>
  <Paragraphs>266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Perspective</vt:lpstr>
      <vt:lpstr>Module 1 </vt:lpstr>
      <vt:lpstr>What is an Operating System?</vt:lpstr>
      <vt:lpstr>Four Components of a Computer System</vt:lpstr>
      <vt:lpstr>System Boot</vt:lpstr>
      <vt:lpstr>Computer System Organization</vt:lpstr>
      <vt:lpstr>PowerPoint Presentation</vt:lpstr>
      <vt:lpstr>OS Services</vt:lpstr>
      <vt:lpstr>OS Services (cont…)</vt:lpstr>
      <vt:lpstr>OS Services (cont…)</vt:lpstr>
      <vt:lpstr>View of OS Services</vt:lpstr>
      <vt:lpstr>OS Structuring methods</vt:lpstr>
      <vt:lpstr>Simple OS (MS-DOS)</vt:lpstr>
      <vt:lpstr>Monolithic OS – beyond simple</vt:lpstr>
      <vt:lpstr>Layered OS</vt:lpstr>
      <vt:lpstr>Layered OS</vt:lpstr>
      <vt:lpstr>Microkernel OS</vt:lpstr>
      <vt:lpstr>Layered Vs Microkernel </vt:lpstr>
      <vt:lpstr>Microkernel OS </vt:lpstr>
      <vt:lpstr>Windows XP Architecture</vt:lpstr>
      <vt:lpstr>Kernel Modular OS</vt:lpstr>
      <vt:lpstr>Kernel OS</vt:lpstr>
      <vt:lpstr>OS Design issues</vt:lpstr>
      <vt:lpstr>Abstraction</vt:lpstr>
      <vt:lpstr>Why Abstraction?</vt:lpstr>
      <vt:lpstr>What OS does?</vt:lpstr>
      <vt:lpstr>How OS executes a program?</vt:lpstr>
      <vt:lpstr>Security : How using segments protection is guaranteed?</vt:lpstr>
      <vt:lpstr>Protection and Security</vt:lpstr>
      <vt:lpstr>Network and Multimedia</vt:lpstr>
      <vt:lpstr>Network and Multimedia</vt:lpstr>
      <vt:lpstr>Network and Multimedia</vt:lpstr>
      <vt:lpstr>Network and Multimedia</vt:lpstr>
      <vt:lpstr>Network and Multimedia</vt:lpstr>
      <vt:lpstr>Network and Multimedia</vt:lpstr>
      <vt:lpstr>Network and Multimedia</vt:lpstr>
      <vt:lpstr>Network and Multimedia</vt:lpstr>
      <vt:lpstr>Network and Multimedia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272</cp:revision>
  <dcterms:created xsi:type="dcterms:W3CDTF">2006-08-16T00:00:00Z</dcterms:created>
  <dcterms:modified xsi:type="dcterms:W3CDTF">2024-01-08T03:35:47Z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0x0101006F5CFDEA934A7A47B7C580279D5386B9</vt:lpwstr>
  </property>
</Properties>
</file>