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5.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ink/ink2.xml" ContentType="application/inkml+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notesMasters/notesMaster1.xml" ContentType="application/vnd.openxmlformats-officedocument.presentationml.notesMaster+xml"/>
  <Override PartName="/ppt/ink/ink11.xml" ContentType="application/inkml+xml"/>
  <Override PartName="/ppt/ink/ink12.xml" ContentType="application/inkml+xml"/>
  <Override PartName="/ppt/ink/ink13.xml" ContentType="application/inkml+xml"/>
  <Override PartName="/ppt/ink/ink10.xml" ContentType="application/inkml+xml"/>
  <Override PartName="/ppt/ink/ink9.xml" ContentType="application/inkml+xml"/>
  <Override PartName="/ppt/ink/ink8.xml" ContentType="application/inkml+xml"/>
  <Override PartName="/ppt/ink/ink3.xml" ContentType="application/inkml+xml"/>
  <Override PartName="/ppt/ink/ink4.xml" ContentType="application/inkml+xml"/>
  <Override PartName="/ppt/ink/ink7.xml" ContentType="application/inkml+xml"/>
  <Override PartName="/ppt/ink/ink6.xml" ContentType="application/inkml+xml"/>
  <Override PartName="/ppt/ink/ink5.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7"/>
  </p:notesMasterIdLst>
  <p:sldIdLst>
    <p:sldId id="256" r:id="rId2"/>
    <p:sldId id="285" r:id="rId3"/>
    <p:sldId id="389" r:id="rId4"/>
    <p:sldId id="378" r:id="rId5"/>
    <p:sldId id="379" r:id="rId6"/>
    <p:sldId id="380" r:id="rId7"/>
    <p:sldId id="381" r:id="rId8"/>
    <p:sldId id="382" r:id="rId9"/>
    <p:sldId id="383" r:id="rId10"/>
    <p:sldId id="384" r:id="rId11"/>
    <p:sldId id="385" r:id="rId12"/>
    <p:sldId id="386" r:id="rId13"/>
    <p:sldId id="387" r:id="rId14"/>
    <p:sldId id="388" r:id="rId15"/>
    <p:sldId id="391" r:id="rId16"/>
    <p:sldId id="392" r:id="rId17"/>
    <p:sldId id="390" r:id="rId18"/>
    <p:sldId id="393" r:id="rId19"/>
    <p:sldId id="395" r:id="rId20"/>
    <p:sldId id="396" r:id="rId21"/>
    <p:sldId id="397" r:id="rId22"/>
    <p:sldId id="398" r:id="rId23"/>
    <p:sldId id="399" r:id="rId24"/>
    <p:sldId id="408" r:id="rId25"/>
    <p:sldId id="409" r:id="rId26"/>
    <p:sldId id="410" r:id="rId27"/>
    <p:sldId id="411" r:id="rId28"/>
    <p:sldId id="412" r:id="rId29"/>
    <p:sldId id="417" r:id="rId30"/>
    <p:sldId id="423" r:id="rId31"/>
    <p:sldId id="418" r:id="rId32"/>
    <p:sldId id="414" r:id="rId33"/>
    <p:sldId id="415" r:id="rId34"/>
    <p:sldId id="416" r:id="rId35"/>
    <p:sldId id="400" r:id="rId36"/>
    <p:sldId id="401" r:id="rId37"/>
    <p:sldId id="402" r:id="rId38"/>
    <p:sldId id="406" r:id="rId39"/>
    <p:sldId id="403" r:id="rId40"/>
    <p:sldId id="404" r:id="rId41"/>
    <p:sldId id="419" r:id="rId42"/>
    <p:sldId id="420" r:id="rId43"/>
    <p:sldId id="421" r:id="rId44"/>
    <p:sldId id="422" r:id="rId45"/>
    <p:sldId id="377"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96"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2T04:41:32.609"/>
    </inkml:context>
    <inkml:brush xml:id="br0">
      <inkml:brushProperty name="width" value="0.05" units="cm"/>
      <inkml:brushProperty name="height" value="0.05" units="cm"/>
      <inkml:brushProperty name="color" value="#33CCFF"/>
    </inkml:brush>
  </inkml:definitions>
  <inkml:trace contextRef="#ctx0" brushRef="#br0">61 2 6963,'0'0'6304,"-1"-2"-5494,-7 2-2489,-27 16-3919,19-8-642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9:00:36.267"/>
    </inkml:context>
    <inkml:brush xml:id="br0">
      <inkml:brushProperty name="width" value="0.05" units="cm"/>
      <inkml:brushProperty name="height" value="0.05" units="cm"/>
      <inkml:brushProperty name="color" value="#33CCFF"/>
    </inkml:brush>
  </inkml:definitions>
  <inkml:trace contextRef="#ctx0" brushRef="#br0">1 0 5378,'0'0'0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9:00:47.812"/>
    </inkml:context>
    <inkml:brush xml:id="br0">
      <inkml:brushProperty name="width" value="0.05" units="cm"/>
      <inkml:brushProperty name="height" value="0.05" units="cm"/>
      <inkml:brushProperty name="color" value="#33CCFF"/>
    </inkml:brush>
  </inkml:definitions>
  <inkml:trace contextRef="#ctx0" brushRef="#br0">61 53 7235,'0'0'3874,"2"0"-4530,-2-2 96,0-1 111,0-1-159,0 0 192,-6-1 208,-5-2 96,-3-3-385,-1 2-1583,-1-2-834</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9:01:21.708"/>
    </inkml:context>
    <inkml:brush xml:id="br0">
      <inkml:brushProperty name="width" value="0.05" units="cm"/>
      <inkml:brushProperty name="height" value="0.05" units="cm"/>
      <inkml:brushProperty name="color" value="#33CCFF"/>
    </inkml:brush>
  </inkml:definitions>
  <inkml:trace contextRef="#ctx0" brushRef="#br0">0 1 16,'0'0'80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9:01:26.874"/>
    </inkml:context>
    <inkml:brush xml:id="br0">
      <inkml:brushProperty name="width" value="0.05" units="cm"/>
      <inkml:brushProperty name="height" value="0.05" units="cm"/>
      <inkml:brushProperty name="color" value="#33CCFF"/>
    </inkml:brush>
  </inkml:definitions>
  <inkml:trace contextRef="#ctx0" brushRef="#br0">60 1 2513,'0'0'825,"-8"15"-649,-24 48 173,28-55-168,1 0-1,0 0 1,0 0-1,1 1 1,1-1-1,-1 1 1,1-1-1,0 1 1,1 0-1,1 15 1,0 1 762,0-22-894,-1 0 0,1 1 0,0-1 0,0 0 0,1 0 0,-1 0 0,1 0 0,-1 0 0,1 0 0,0 0 1,0 0-1,1-1 0,-1 1 0,0-1 0,1 1 0,-1-1 0,1 0 0,0 0 0,0 0 0,0 0 0,0-1 0,0 1 0,0-1 0,4 1 0,7 4-66,0-1 1,0-1 0,1 0 0,18 2 0,15-2-120,77-4 1,-95 0-128,5-3-860,-2-4-1251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2-22T04:26:17.421"/>
    </inkml:context>
    <inkml:brush xml:id="br0">
      <inkml:brushProperty name="width" value="0.05" units="cm"/>
      <inkml:brushProperty name="height" value="0.05" units="cm"/>
      <inkml:brushProperty name="color" value="#F6630D"/>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7:42.573"/>
    </inkml:context>
    <inkml:brush xml:id="br0">
      <inkml:brushProperty name="width" value="0.05" units="cm"/>
      <inkml:brushProperty name="height" value="0.05" units="cm"/>
    </inkml:brush>
  </inkml:definitions>
  <inkml:trace contextRef="#ctx0" brushRef="#br0">1 2 4994,'0'0'6822,"0"-2"-6368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7:43.527"/>
    </inkml:context>
    <inkml:brush xml:id="br0">
      <inkml:brushProperty name="width" value="0.05" units="cm"/>
      <inkml:brushProperty name="height" value="0.05" units="cm"/>
    </inkml:brush>
  </inkml:definitions>
  <inkml:trace contextRef="#ctx0" brushRef="#br0">2 4 5074,'0'0'2738,"-2"-4"-3043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7:47.044"/>
    </inkml:context>
    <inkml:brush xml:id="br0">
      <inkml:brushProperty name="width" value="0.05" units="cm"/>
      <inkml:brushProperty name="height" value="0.05" units="cm"/>
    </inkml:brush>
  </inkml:definitions>
  <inkml:trace contextRef="#ctx0" brushRef="#br0">19 53 8820,'0'0'3263,"4"-21"-1059,2 19-2238,-1 0 0,1 1 0,0-1 0,-1 2 1,1-1-1,0 0 0,8 1 0,-9 1-198,1-1 0,0-1 0,-1 1 0,0-1 0,1 0 0,-1 0 0,8-3 0,-57 1-1374,-39 2 4920,87 1-2951,130-10-22,-75 9-9905,-137 4 9546,2 6 4635,100-10-499,26 3-3449,5 0-862,-38-2-94,3 1-1135,-7-2-6156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7:51.994"/>
    </inkml:context>
    <inkml:brush xml:id="br0">
      <inkml:brushProperty name="width" value="0.05" units="cm"/>
      <inkml:brushProperty name="height" value="0.05" units="cm"/>
    </inkml:brush>
  </inkml:definitions>
  <inkml:trace contextRef="#ctx0" brushRef="#br0">19 37 6067,'0'0'8099,"-6"-16"-7966,-2-1-5892,3 14 2774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7:52.647"/>
    </inkml:context>
    <inkml:brush xml:id="br0">
      <inkml:brushProperty name="width" value="0.05" units="cm"/>
      <inkml:brushProperty name="height" value="0.05" units="cm"/>
    </inkml:brush>
  </inkml:definitions>
  <inkml:trace contextRef="#ctx0" brushRef="#br0">0 0 10629,'0'0'3209,"0"6"-2923,2 6 27,0 1-859,-2-1-3490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8:04.982"/>
    </inkml:context>
    <inkml:brush xml:id="br0">
      <inkml:brushProperty name="width" value="0.05" units="cm"/>
      <inkml:brushProperty name="height" value="0.05" units="cm"/>
    </inkml:brush>
  </inkml:definitions>
  <inkml:trace contextRef="#ctx0" brushRef="#br0">1 57 18008,'0'0'3394,"27"-56"-10117,-18 56 144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4T08:58:06.265"/>
    </inkml:context>
    <inkml:brush xml:id="br0">
      <inkml:brushProperty name="width" value="0.05" units="cm"/>
      <inkml:brushProperty name="height" value="0.05" units="cm"/>
    </inkml:brush>
  </inkml:definitions>
  <inkml:trace contextRef="#ctx0" brushRef="#br0">1 28 4178,'0'0'12214,"98"-26"-15832,-83 26 1105,-3-2-3650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20-01-2023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dirty="0"/>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F6130DD-32EB-4721-81EC-BC5717B4C7AA}" type="slidenum">
              <a:rPr lang="en-IN" smtClean="0"/>
              <a:t>23</a:t>
            </a:fld>
            <a:endParaRPr lang="en-IN" dirty="0"/>
          </a:p>
        </p:txBody>
      </p:sp>
    </p:spTree>
    <p:extLst>
      <p:ext uri="{BB962C8B-B14F-4D97-AF65-F5344CB8AC3E}">
        <p14:creationId xmlns:p14="http://schemas.microsoft.com/office/powerpoint/2010/main" val="1591248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381000" y="685800"/>
            <a:ext cx="6096000" cy="3429000"/>
          </a:xfrm>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xfrm>
            <a:off x="1143000" y="685800"/>
            <a:ext cx="4572000" cy="3429000"/>
          </a:xfrm>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381000" y="685800"/>
            <a:ext cx="6096000" cy="3429000"/>
          </a:xfrm>
          <a:ln/>
        </p:spPr>
      </p:sp>
      <p:sp>
        <p:nvSpPr>
          <p:cNvPr id="890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spect="1" noChangeArrowheads="1" noTextEdit="1"/>
          </p:cNvSpPr>
          <p:nvPr>
            <p:ph type="sldImg"/>
          </p:nvPr>
        </p:nvSpPr>
        <p:spPr>
          <a:xfrm>
            <a:off x="381000" y="685800"/>
            <a:ext cx="6096000" cy="3429000"/>
          </a:xfrm>
          <a:ln/>
        </p:spPr>
      </p:sp>
      <p:sp>
        <p:nvSpPr>
          <p:cNvPr id="901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381000" y="685800"/>
            <a:ext cx="6096000" cy="3429000"/>
          </a:xfrm>
          <a:ln/>
        </p:spPr>
      </p:sp>
      <p:sp>
        <p:nvSpPr>
          <p:cNvPr id="911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381000" y="685800"/>
            <a:ext cx="6096000" cy="3429000"/>
          </a:xfrm>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xfrm>
            <a:off x="381000" y="685800"/>
            <a:ext cx="6096000" cy="3429000"/>
          </a:xfrm>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5E8E3E2-F84F-4C5C-BC73-22FC30844996}" type="datetime1">
              <a:rPr lang="en-US" smtClean="0"/>
              <a:t>1/20/2023</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fr-FR" dirty="0"/>
              <a:t>Dr. Abdul Quadir Md ,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42A3C-B2FC-4FFB-B1A7-F35EEA70EC8B}" type="datetime1">
              <a:rPr lang="en-US" smtClean="0"/>
              <a:t>1/20/2023</a:t>
            </a:fld>
            <a:endParaRPr lang="en-US" dirty="0"/>
          </a:p>
        </p:txBody>
      </p:sp>
      <p:sp>
        <p:nvSpPr>
          <p:cNvPr id="5" name="Footer Placeholder 4"/>
          <p:cNvSpPr>
            <a:spLocks noGrp="1"/>
          </p:cNvSpPr>
          <p:nvPr>
            <p:ph type="ftr" sz="quarter" idx="11"/>
          </p:nvPr>
        </p:nvSpPr>
        <p:spPr/>
        <p:txBody>
          <a:body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D3954-D5E3-459F-9224-A064A3B697DF}" type="datetime1">
              <a:rPr lang="en-US" smtClean="0"/>
              <a:t>1/20/2023</a:t>
            </a:fld>
            <a:endParaRPr lang="en-US" dirty="0"/>
          </a:p>
        </p:txBody>
      </p:sp>
      <p:sp>
        <p:nvSpPr>
          <p:cNvPr id="5" name="Footer Placeholder 4"/>
          <p:cNvSpPr>
            <a:spLocks noGrp="1"/>
          </p:cNvSpPr>
          <p:nvPr>
            <p:ph type="ftr" sz="quarter" idx="11"/>
          </p:nvPr>
        </p:nvSpPr>
        <p:spPr/>
        <p:txBody>
          <a:body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A653-218C-4560-954B-402DF4553262}" type="datetime1">
              <a:rPr lang="en-US" smtClean="0"/>
              <a:t>1/20/2023</a:t>
            </a:fld>
            <a:endParaRPr lang="en-US" dirty="0"/>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DF656-C112-481E-A9D7-368AC35B8ACD}" type="datetime1">
              <a:rPr lang="en-US" smtClean="0"/>
              <a:t>1/20/2023</a:t>
            </a:fld>
            <a:endParaRPr lang="en-US" dirty="0"/>
          </a:p>
        </p:txBody>
      </p:sp>
      <p:sp>
        <p:nvSpPr>
          <p:cNvPr id="5" name="Footer Placeholder 4"/>
          <p:cNvSpPr>
            <a:spLocks noGrp="1"/>
          </p:cNvSpPr>
          <p:nvPr>
            <p:ph type="ftr" sz="quarter" idx="11"/>
          </p:nvPr>
        </p:nvSpPr>
        <p:spPr/>
        <p:txBody>
          <a:body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7E1742-F5D6-4DDE-8A5E-C5A9A63F2577}" type="datetime1">
              <a:rPr lang="en-US" smtClean="0"/>
              <a:t>1/20/2023</a:t>
            </a:fld>
            <a:endParaRPr lang="en-US" dirty="0"/>
          </a:p>
        </p:txBody>
      </p:sp>
      <p:sp>
        <p:nvSpPr>
          <p:cNvPr id="6" name="Footer Placeholder 5"/>
          <p:cNvSpPr>
            <a:spLocks noGrp="1"/>
          </p:cNvSpPr>
          <p:nvPr>
            <p:ph type="ftr" sz="quarter" idx="11"/>
          </p:nvPr>
        </p:nvSpPr>
        <p:spPr/>
        <p:txBody>
          <a:bodyPr/>
          <a:lstStyle/>
          <a:p>
            <a:r>
              <a:rPr lang="fr-FR" dirty="0"/>
              <a:t>Dr. Abdul Quadir Md , VIT Chennai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659EEB5-F350-414B-9653-AD66F0D1125B}" type="datetime1">
              <a:rPr lang="en-US" smtClean="0"/>
              <a:t>1/20/2023</a:t>
            </a:fld>
            <a:endParaRPr lang="en-US" dirty="0"/>
          </a:p>
        </p:txBody>
      </p:sp>
      <p:sp>
        <p:nvSpPr>
          <p:cNvPr id="8" name="Footer Placeholder 7"/>
          <p:cNvSpPr>
            <a:spLocks noGrp="1"/>
          </p:cNvSpPr>
          <p:nvPr>
            <p:ph type="ftr" sz="quarter" idx="11"/>
          </p:nvPr>
        </p:nvSpPr>
        <p:spPr/>
        <p:txBody>
          <a:bodyPr/>
          <a:lstStyle/>
          <a:p>
            <a:r>
              <a:rPr lang="fr-FR" dirty="0"/>
              <a:t>Dr. Abdul Quadir Md , VIT Chennai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EDA8E5-9F9B-4606-8152-029558E5B959}" type="datetime1">
              <a:rPr lang="en-US" smtClean="0"/>
              <a:t>1/20/2023</a:t>
            </a:fld>
            <a:endParaRPr lang="en-US" dirty="0"/>
          </a:p>
        </p:txBody>
      </p:sp>
      <p:sp>
        <p:nvSpPr>
          <p:cNvPr id="4" name="Footer Placeholder 3"/>
          <p:cNvSpPr>
            <a:spLocks noGrp="1"/>
          </p:cNvSpPr>
          <p:nvPr>
            <p:ph type="ftr" sz="quarter" idx="11"/>
          </p:nvPr>
        </p:nvSpPr>
        <p:spPr/>
        <p:txBody>
          <a:bodyPr/>
          <a:lstStyle/>
          <a:p>
            <a:r>
              <a:rPr lang="fr-FR" dirty="0"/>
              <a:t>Dr. Abdul Quadir Md , VIT Chennai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9F3FC-16E3-4172-8009-B2DE6A5ECB57}" type="datetime1">
              <a:rPr lang="en-US" smtClean="0"/>
              <a:t>1/20/2023</a:t>
            </a:fld>
            <a:endParaRPr lang="en-US" dirty="0"/>
          </a:p>
        </p:txBody>
      </p:sp>
      <p:sp>
        <p:nvSpPr>
          <p:cNvPr id="3" name="Footer Placeholder 2"/>
          <p:cNvSpPr>
            <a:spLocks noGrp="1"/>
          </p:cNvSpPr>
          <p:nvPr>
            <p:ph type="ftr" sz="quarter" idx="11"/>
          </p:nvPr>
        </p:nvSpPr>
        <p:spPr/>
        <p:txBody>
          <a:bodyPr/>
          <a:lstStyle/>
          <a:p>
            <a:r>
              <a:rPr lang="fr-FR" dirty="0"/>
              <a:t>Dr. Abdul Quadir Md , VIT Chennai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D19DF6-0984-4A69-8B0A-A9F1EAF193E2}" type="datetime1">
              <a:rPr lang="en-US" smtClean="0"/>
              <a:t>1/20/2023</a:t>
            </a:fld>
            <a:endParaRPr lang="en-US" dirty="0"/>
          </a:p>
        </p:txBody>
      </p:sp>
      <p:sp>
        <p:nvSpPr>
          <p:cNvPr id="6" name="Footer Placeholder 5"/>
          <p:cNvSpPr>
            <a:spLocks noGrp="1"/>
          </p:cNvSpPr>
          <p:nvPr>
            <p:ph type="ftr" sz="quarter" idx="11"/>
          </p:nvPr>
        </p:nvSpPr>
        <p:spPr/>
        <p:txBody>
          <a:bodyPr/>
          <a:lstStyle/>
          <a:p>
            <a:r>
              <a:rPr lang="fr-FR" dirty="0"/>
              <a:t>Dr. Abdul Quadir Md , VIT Chennai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30502-951F-4611-8439-ADA4F18990E1}" type="datetime1">
              <a:rPr lang="en-US" smtClean="0"/>
              <a:t>1/20/2023</a:t>
            </a:fld>
            <a:endParaRPr lang="en-US" dirty="0"/>
          </a:p>
        </p:txBody>
      </p:sp>
      <p:sp>
        <p:nvSpPr>
          <p:cNvPr id="6" name="Footer Placeholder 5"/>
          <p:cNvSpPr>
            <a:spLocks noGrp="1"/>
          </p:cNvSpPr>
          <p:nvPr>
            <p:ph type="ftr" sz="quarter" idx="11"/>
          </p:nvPr>
        </p:nvSpPr>
        <p:spPr/>
        <p:txBody>
          <a:bodyPr/>
          <a:lstStyle/>
          <a:p>
            <a:r>
              <a:rPr lang="fr-FR" dirty="0"/>
              <a:t>Dr. Abdul Quadir Md , VIT Chennai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83C03DF-C825-4372-8417-20EDCE284011}" type="datetime1">
              <a:rPr lang="en-US" smtClean="0"/>
              <a:t>1/20/2023</a:t>
            </a:fld>
            <a:endParaRPr lang="en-US" dirty="0"/>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fr-FR" dirty="0"/>
              <a:t>Dr. Abdul Quadir Md , VIT Chennai</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ustomXml" Target="../ink/ink3.xml"/><Relationship Id="rId42" Type="http://schemas.openxmlformats.org/officeDocument/2006/relationships/image" Target="../media/image485.png"/><Relationship Id="rId63" Type="http://schemas.openxmlformats.org/officeDocument/2006/relationships/customXml" Target="../ink/ink7.xml"/><Relationship Id="rId68" Type="http://schemas.openxmlformats.org/officeDocument/2006/relationships/image" Target="../media/image498.png"/><Relationship Id="rId67" Type="http://schemas.openxmlformats.org/officeDocument/2006/relationships/customXml" Target="../ink/ink9.xml"/><Relationship Id="rId2" Type="http://schemas.openxmlformats.org/officeDocument/2006/relationships/image" Target="../media/image26.png"/><Relationship Id="rId41" Type="http://schemas.openxmlformats.org/officeDocument/2006/relationships/customXml" Target="../ink/ink4.xml"/><Relationship Id="rId62" Type="http://schemas.openxmlformats.org/officeDocument/2006/relationships/image" Target="../media/image495.png"/><Relationship Id="rId1" Type="http://schemas.openxmlformats.org/officeDocument/2006/relationships/slideLayout" Target="../slideLayouts/slideLayout2.xml"/><Relationship Id="rId40" Type="http://schemas.openxmlformats.org/officeDocument/2006/relationships/image" Target="../media/image484.png"/><Relationship Id="rId45" Type="http://schemas.openxmlformats.org/officeDocument/2006/relationships/customXml" Target="../ink/ink6.xml"/><Relationship Id="rId66" Type="http://schemas.openxmlformats.org/officeDocument/2006/relationships/image" Target="../media/image497.png"/><Relationship Id="rId44" Type="http://schemas.openxmlformats.org/officeDocument/2006/relationships/image" Target="../media/image486.png"/><Relationship Id="rId65" Type="http://schemas.openxmlformats.org/officeDocument/2006/relationships/customXml" Target="../ink/ink8.xml"/><Relationship Id="rId43" Type="http://schemas.openxmlformats.org/officeDocument/2006/relationships/customXml" Target="../ink/ink5.xml"/><Relationship Id="rId64" Type="http://schemas.openxmlformats.org/officeDocument/2006/relationships/image" Target="../media/image49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98" Type="http://schemas.openxmlformats.org/officeDocument/2006/relationships/customXml" Target="../ink/ink11.xml"/><Relationship Id="rId97" Type="http://schemas.openxmlformats.org/officeDocument/2006/relationships/image" Target="../media/image408.png"/><Relationship Id="rId2" Type="http://schemas.openxmlformats.org/officeDocument/2006/relationships/customXml" Target="../ink/ink10.xml"/><Relationship Id="rId1" Type="http://schemas.openxmlformats.org/officeDocument/2006/relationships/slideLayout" Target="../slideLayouts/slideLayout2.xml"/><Relationship Id="rId101" Type="http://schemas.openxmlformats.org/officeDocument/2006/relationships/image" Target="../media/image55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01.png"/><Relationship Id="rId3" Type="http://schemas.openxmlformats.org/officeDocument/2006/relationships/image" Target="../media/image28.png"/><Relationship Id="rId7" Type="http://schemas.openxmlformats.org/officeDocument/2006/relationships/customXml" Target="../ink/ink13.xm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408.png"/><Relationship Id="rId5" Type="http://schemas.openxmlformats.org/officeDocument/2006/relationships/customXml" Target="../ink/ink1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hyperlink" Target="https://pubs.opengroup.org/onlinepubs/009695399/functions/pthread_join.html" TargetMode="External"/><Relationship Id="rId2" Type="http://schemas.openxmlformats.org/officeDocument/2006/relationships/hyperlink" Target="http://pubs.opengroup.org/onlinepubs/007908775/xsh/pthread_create.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jws-edcv.wiley.com/college/bcs/redesign/instructor/resource/0,12264,_0471250600_BKS_1743___2437__,00.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3350"/>
            <a:ext cx="9144000" cy="1946269"/>
          </a:xfrm>
        </p:spPr>
        <p:txBody>
          <a:bodyPr>
            <a:normAutofit/>
          </a:bodyPr>
          <a:lstStyle/>
          <a:p>
            <a:pPr algn="ctr"/>
            <a:r>
              <a:rPr lang="en-IN" b="1" dirty="0">
                <a:solidFill>
                  <a:srgbClr val="FFFF00"/>
                </a:solidFill>
              </a:rPr>
              <a:t>Module 2</a:t>
            </a:r>
            <a:br>
              <a:rPr lang="en-IN" b="1" dirty="0">
                <a:solidFill>
                  <a:srgbClr val="FFFF00"/>
                </a:solidFill>
              </a:rPr>
            </a:br>
            <a:endParaRPr lang="en-IN" b="1" dirty="0">
              <a:solidFill>
                <a:srgbClr val="FFFF00"/>
              </a:solidFill>
            </a:endParaRPr>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dirty="0"/>
          </a:p>
        </p:txBody>
      </p:sp>
      <mc:AlternateContent xmlns:mc="http://schemas.openxmlformats.org/markup-compatibility/2006" xmlns:p14="http://schemas.microsoft.com/office/powerpoint/2010/main">
        <mc:Choice Requires="p14">
          <p:contentPart p14:bwMode="auto" r:id="rId2">
            <p14:nvContentPartPr>
              <p14:cNvPr id="426" name="Ink 425">
                <a:extLst>
                  <a:ext uri="{FF2B5EF4-FFF2-40B4-BE49-F238E27FC236}">
                    <a16:creationId xmlns="" xmlns:a16="http://schemas.microsoft.com/office/drawing/2014/main" id="{7837E834-916D-4164-885A-214932109FD0}"/>
                  </a:ext>
                </a:extLst>
              </p14:cNvPr>
              <p14:cNvContentPartPr/>
              <p14:nvPr/>
            </p14:nvContentPartPr>
            <p14:xfrm>
              <a:off x="8595581" y="1481110"/>
              <a:ext cx="21960" cy="8640"/>
            </p14:xfrm>
          </p:contentPart>
        </mc:Choice>
        <mc:Fallback xmlns="">
          <p:pic>
            <p:nvPicPr>
              <p:cNvPr id="426" name="Ink 425">
                <a:extLst>
                  <a:ext uri="{FF2B5EF4-FFF2-40B4-BE49-F238E27FC236}">
                    <a16:creationId xmlns:a16="http://schemas.microsoft.com/office/drawing/2014/main" id="{7837E834-916D-4164-885A-214932109FD0}"/>
                  </a:ext>
                </a:extLst>
              </p:cNvPr>
              <p:cNvPicPr/>
              <p:nvPr/>
            </p:nvPicPr>
            <p:blipFill>
              <a:blip r:embed="rId7"/>
              <a:stretch>
                <a:fillRect/>
              </a:stretch>
            </p:blipFill>
            <p:spPr>
              <a:xfrm>
                <a:off x="8586941" y="1472110"/>
                <a:ext cx="39600" cy="26280"/>
              </a:xfrm>
              <a:prstGeom prst="rect">
                <a:avLst/>
              </a:prstGeom>
            </p:spPr>
          </p:pic>
        </mc:Fallback>
      </mc:AlternateContent>
    </p:spTree>
    <p:extLst>
      <p:ext uri="{BB962C8B-B14F-4D97-AF65-F5344CB8AC3E}">
        <p14:creationId xmlns:p14="http://schemas.microsoft.com/office/powerpoint/2010/main" val="636017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8" y="133350"/>
            <a:ext cx="5334001" cy="762000"/>
          </a:xfrm>
        </p:spPr>
        <p:txBody>
          <a:bodyPr>
            <a:noAutofit/>
          </a:bodyPr>
          <a:lstStyle/>
          <a:p>
            <a:r>
              <a:rPr lang="en-US" dirty="0"/>
              <a:t>System Call – Types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10" name="Rectangle 3"/>
          <p:cNvSpPr>
            <a:spLocks noGrp="1" noChangeArrowheads="1"/>
          </p:cNvSpPr>
          <p:nvPr>
            <p:ph idx="1"/>
          </p:nvPr>
        </p:nvSpPr>
        <p:spPr>
          <a:xfrm>
            <a:off x="3047999" y="895350"/>
            <a:ext cx="6060743" cy="3867150"/>
          </a:xfrm>
        </p:spPr>
        <p:txBody>
          <a:bodyPr>
            <a:normAutofit lnSpcReduction="10000"/>
          </a:bodyPr>
          <a:lstStyle/>
          <a:p>
            <a:r>
              <a:rPr lang="en-US" altLang="en-US" dirty="0"/>
              <a:t>Process control</a:t>
            </a:r>
          </a:p>
          <a:p>
            <a:pPr lvl="1">
              <a:buFont typeface="Wingdings" panose="05000000000000000000" pitchFamily="2" charset="2"/>
              <a:buChar char="Ø"/>
            </a:pPr>
            <a:r>
              <a:rPr lang="en-US" altLang="en-US" dirty="0"/>
              <a:t>create process, terminate process</a:t>
            </a:r>
          </a:p>
          <a:p>
            <a:pPr lvl="1">
              <a:buFont typeface="Wingdings" panose="05000000000000000000" pitchFamily="2" charset="2"/>
              <a:buChar char="Ø"/>
            </a:pPr>
            <a:r>
              <a:rPr lang="en-US" altLang="en-US" dirty="0"/>
              <a:t>end, abort</a:t>
            </a:r>
          </a:p>
          <a:p>
            <a:pPr lvl="1">
              <a:buFont typeface="Wingdings" panose="05000000000000000000" pitchFamily="2" charset="2"/>
              <a:buChar char="Ø"/>
            </a:pPr>
            <a:r>
              <a:rPr lang="en-US" altLang="en-US" dirty="0"/>
              <a:t>load, execute</a:t>
            </a:r>
          </a:p>
          <a:p>
            <a:pPr lvl="1">
              <a:buFont typeface="Wingdings" panose="05000000000000000000" pitchFamily="2" charset="2"/>
              <a:buChar char="Ø"/>
            </a:pPr>
            <a:r>
              <a:rPr lang="en-US" altLang="en-US" dirty="0"/>
              <a:t>get process attributes, set process attributes</a:t>
            </a:r>
          </a:p>
          <a:p>
            <a:pPr lvl="1">
              <a:buFont typeface="Wingdings" panose="05000000000000000000" pitchFamily="2" charset="2"/>
              <a:buChar char="Ø"/>
            </a:pPr>
            <a:r>
              <a:rPr lang="en-US" altLang="en-US" dirty="0"/>
              <a:t>wait for time</a:t>
            </a:r>
          </a:p>
          <a:p>
            <a:pPr lvl="1">
              <a:buFont typeface="Wingdings" panose="05000000000000000000" pitchFamily="2" charset="2"/>
              <a:buChar char="Ø"/>
            </a:pPr>
            <a:r>
              <a:rPr lang="en-US" altLang="en-US" dirty="0"/>
              <a:t>wait event, signal event</a:t>
            </a:r>
          </a:p>
          <a:p>
            <a:pPr lvl="1">
              <a:buFont typeface="Wingdings" panose="05000000000000000000" pitchFamily="2" charset="2"/>
              <a:buChar char="Ø"/>
            </a:pPr>
            <a:r>
              <a:rPr lang="en-US" altLang="en-US" dirty="0"/>
              <a:t>allocate and free memory</a:t>
            </a:r>
          </a:p>
          <a:p>
            <a:pPr lvl="1">
              <a:buFont typeface="Wingdings" panose="05000000000000000000" pitchFamily="2" charset="2"/>
              <a:buChar char="Ø"/>
            </a:pPr>
            <a:r>
              <a:rPr lang="en-US" altLang="en-US" dirty="0"/>
              <a:t>Dump memory if error</a:t>
            </a:r>
          </a:p>
          <a:p>
            <a:pPr lvl="1">
              <a:buFont typeface="Wingdings" panose="05000000000000000000" pitchFamily="2" charset="2"/>
              <a:buChar char="Ø"/>
            </a:pPr>
            <a:r>
              <a:rPr lang="en-US" altLang="en-US" b="1" dirty="0">
                <a:solidFill>
                  <a:srgbClr val="3366FF"/>
                </a:solidFill>
              </a:rPr>
              <a:t>Debugger</a:t>
            </a:r>
            <a:r>
              <a:rPr lang="en-US" altLang="en-US" dirty="0"/>
              <a:t> for determining </a:t>
            </a:r>
            <a:r>
              <a:rPr lang="en-US" altLang="en-US" b="1" dirty="0">
                <a:solidFill>
                  <a:srgbClr val="3366FF"/>
                </a:solidFill>
              </a:rPr>
              <a:t>bugs, single step </a:t>
            </a:r>
            <a:r>
              <a:rPr lang="en-US" altLang="en-US" dirty="0"/>
              <a:t>execution</a:t>
            </a:r>
          </a:p>
          <a:p>
            <a:pPr lvl="1">
              <a:buFont typeface="Wingdings" panose="05000000000000000000" pitchFamily="2" charset="2"/>
              <a:buChar char="Ø"/>
            </a:pPr>
            <a:r>
              <a:rPr lang="en-US" altLang="en-US" b="1" dirty="0">
                <a:solidFill>
                  <a:srgbClr val="3366FF"/>
                </a:solidFill>
              </a:rPr>
              <a:t>Locks</a:t>
            </a:r>
            <a:r>
              <a:rPr lang="en-US" altLang="en-US" dirty="0"/>
              <a:t> for managing access to shared data between processes</a:t>
            </a:r>
          </a:p>
          <a:p>
            <a:pPr>
              <a:lnSpc>
                <a:spcPct val="90000"/>
              </a:lnSpc>
            </a:pPr>
            <a:endParaRPr lang="en-US" altLang="en-US" dirty="0"/>
          </a:p>
        </p:txBody>
      </p:sp>
    </p:spTree>
    <p:extLst>
      <p:ext uri="{BB962C8B-B14F-4D97-AF65-F5344CB8AC3E}">
        <p14:creationId xmlns:p14="http://schemas.microsoft.com/office/powerpoint/2010/main" val="111109578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33350"/>
            <a:ext cx="5943599" cy="762000"/>
          </a:xfrm>
        </p:spPr>
        <p:txBody>
          <a:bodyPr>
            <a:noAutofit/>
          </a:bodyPr>
          <a:lstStyle/>
          <a:p>
            <a:r>
              <a:rPr lang="en-US" dirty="0"/>
              <a:t>System Call – Types (Cont.)</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10" name="Rectangle 3"/>
          <p:cNvSpPr>
            <a:spLocks noGrp="1" noChangeArrowheads="1"/>
          </p:cNvSpPr>
          <p:nvPr>
            <p:ph idx="1"/>
          </p:nvPr>
        </p:nvSpPr>
        <p:spPr>
          <a:xfrm>
            <a:off x="3047999" y="895350"/>
            <a:ext cx="6060743" cy="3867150"/>
          </a:xfrm>
        </p:spPr>
        <p:txBody>
          <a:bodyPr>
            <a:normAutofit/>
          </a:bodyPr>
          <a:lstStyle/>
          <a:p>
            <a:r>
              <a:rPr lang="en-US" altLang="en-US" dirty="0"/>
              <a:t>File management</a:t>
            </a:r>
          </a:p>
          <a:p>
            <a:pPr lvl="1">
              <a:buFont typeface="Wingdings" panose="05000000000000000000" pitchFamily="2" charset="2"/>
              <a:buChar char="Ø"/>
            </a:pPr>
            <a:r>
              <a:rPr lang="en-US" altLang="en-US" dirty="0"/>
              <a:t>create file, delete file</a:t>
            </a:r>
          </a:p>
          <a:p>
            <a:pPr lvl="1">
              <a:buFont typeface="Wingdings" panose="05000000000000000000" pitchFamily="2" charset="2"/>
              <a:buChar char="Ø"/>
            </a:pPr>
            <a:r>
              <a:rPr lang="en-US" altLang="en-US" dirty="0"/>
              <a:t>open, close file</a:t>
            </a:r>
          </a:p>
          <a:p>
            <a:pPr lvl="1">
              <a:buFont typeface="Wingdings" panose="05000000000000000000" pitchFamily="2" charset="2"/>
              <a:buChar char="Ø"/>
            </a:pPr>
            <a:r>
              <a:rPr lang="en-US" altLang="en-US" dirty="0"/>
              <a:t>read, write, reposition</a:t>
            </a:r>
          </a:p>
          <a:p>
            <a:pPr lvl="1">
              <a:buFont typeface="Wingdings" panose="05000000000000000000" pitchFamily="2" charset="2"/>
              <a:buChar char="Ø"/>
            </a:pPr>
            <a:r>
              <a:rPr lang="en-US" altLang="en-US" dirty="0"/>
              <a:t>get and set file attributes</a:t>
            </a:r>
          </a:p>
          <a:p>
            <a:r>
              <a:rPr lang="en-US" altLang="en-US" dirty="0"/>
              <a:t>Device management</a:t>
            </a:r>
          </a:p>
          <a:p>
            <a:pPr lvl="1">
              <a:buFont typeface="Wingdings" panose="05000000000000000000" pitchFamily="2" charset="2"/>
              <a:buChar char="Ø"/>
            </a:pPr>
            <a:r>
              <a:rPr lang="en-US" altLang="en-US" dirty="0"/>
              <a:t>request device, release device</a:t>
            </a:r>
          </a:p>
          <a:p>
            <a:pPr lvl="1">
              <a:buFont typeface="Wingdings" panose="05000000000000000000" pitchFamily="2" charset="2"/>
              <a:buChar char="Ø"/>
            </a:pPr>
            <a:r>
              <a:rPr lang="en-US" altLang="en-US" dirty="0"/>
              <a:t>read, write, reposition</a:t>
            </a:r>
          </a:p>
          <a:p>
            <a:pPr lvl="1">
              <a:buFont typeface="Wingdings" panose="05000000000000000000" pitchFamily="2" charset="2"/>
              <a:buChar char="Ø"/>
            </a:pPr>
            <a:r>
              <a:rPr lang="en-US" altLang="en-US" dirty="0"/>
              <a:t>get device attributes, set device attributes</a:t>
            </a:r>
          </a:p>
          <a:p>
            <a:pPr lvl="1">
              <a:buFont typeface="Wingdings" panose="05000000000000000000" pitchFamily="2" charset="2"/>
              <a:buChar char="Ø"/>
            </a:pPr>
            <a:r>
              <a:rPr lang="en-US" altLang="en-US" dirty="0"/>
              <a:t>logically attach or detach devices</a:t>
            </a:r>
          </a:p>
          <a:p>
            <a:pPr lvl="1"/>
            <a:endParaRPr lang="en-US" altLang="en-US" dirty="0"/>
          </a:p>
        </p:txBody>
      </p:sp>
    </p:spTree>
    <p:extLst>
      <p:ext uri="{BB962C8B-B14F-4D97-AF65-F5344CB8AC3E}">
        <p14:creationId xmlns:p14="http://schemas.microsoft.com/office/powerpoint/2010/main" val="18440652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33350"/>
            <a:ext cx="5943599" cy="762000"/>
          </a:xfrm>
        </p:spPr>
        <p:txBody>
          <a:bodyPr>
            <a:noAutofit/>
          </a:bodyPr>
          <a:lstStyle/>
          <a:p>
            <a:r>
              <a:rPr lang="en-US" dirty="0"/>
              <a:t>System Call – Types (Cont.)</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10" name="Rectangle 3"/>
          <p:cNvSpPr>
            <a:spLocks noGrp="1" noChangeArrowheads="1"/>
          </p:cNvSpPr>
          <p:nvPr>
            <p:ph idx="1"/>
          </p:nvPr>
        </p:nvSpPr>
        <p:spPr>
          <a:xfrm>
            <a:off x="3047999" y="895350"/>
            <a:ext cx="6060743" cy="3867150"/>
          </a:xfrm>
        </p:spPr>
        <p:txBody>
          <a:bodyPr>
            <a:normAutofit fontScale="92500" lnSpcReduction="10000"/>
          </a:bodyPr>
          <a:lstStyle/>
          <a:p>
            <a:r>
              <a:rPr lang="en-US" altLang="en-US" dirty="0"/>
              <a:t>Information maintenance</a:t>
            </a:r>
          </a:p>
          <a:p>
            <a:pPr lvl="1">
              <a:buFont typeface="Wingdings" panose="05000000000000000000" pitchFamily="2" charset="2"/>
              <a:buChar char="Ø"/>
            </a:pPr>
            <a:r>
              <a:rPr lang="en-US" altLang="en-US" dirty="0"/>
              <a:t>get time or date, set time or date</a:t>
            </a:r>
          </a:p>
          <a:p>
            <a:pPr lvl="1">
              <a:buFont typeface="Wingdings" panose="05000000000000000000" pitchFamily="2" charset="2"/>
              <a:buChar char="Ø"/>
            </a:pPr>
            <a:r>
              <a:rPr lang="en-US" altLang="en-US" dirty="0"/>
              <a:t>get system data, set system data</a:t>
            </a:r>
          </a:p>
          <a:p>
            <a:pPr lvl="1">
              <a:buFont typeface="Wingdings" panose="05000000000000000000" pitchFamily="2" charset="2"/>
              <a:buChar char="Ø"/>
            </a:pPr>
            <a:r>
              <a:rPr lang="en-US" altLang="en-US" dirty="0"/>
              <a:t>get and set process, file, or device attributes</a:t>
            </a:r>
          </a:p>
          <a:p>
            <a:r>
              <a:rPr lang="en-US" altLang="en-US" dirty="0"/>
              <a:t>Communications</a:t>
            </a:r>
          </a:p>
          <a:p>
            <a:pPr lvl="1">
              <a:buFont typeface="Wingdings" panose="05000000000000000000" pitchFamily="2" charset="2"/>
              <a:buChar char="Ø"/>
            </a:pPr>
            <a:r>
              <a:rPr lang="en-US" altLang="en-US" dirty="0"/>
              <a:t>create, delete communication connection</a:t>
            </a:r>
          </a:p>
          <a:p>
            <a:pPr lvl="1">
              <a:buFont typeface="Wingdings" panose="05000000000000000000" pitchFamily="2" charset="2"/>
              <a:buChar char="Ø"/>
            </a:pPr>
            <a:r>
              <a:rPr lang="en-US" altLang="en-US" dirty="0"/>
              <a:t>send, receive messages if </a:t>
            </a:r>
            <a:r>
              <a:rPr lang="en-US" altLang="en-US" b="1" dirty="0">
                <a:solidFill>
                  <a:srgbClr val="3366FF"/>
                </a:solidFill>
              </a:rPr>
              <a:t>message passing model </a:t>
            </a:r>
            <a:r>
              <a:rPr lang="en-US" altLang="en-US" dirty="0"/>
              <a:t>to </a:t>
            </a:r>
            <a:r>
              <a:rPr lang="en-US" altLang="en-US" b="1" dirty="0">
                <a:solidFill>
                  <a:srgbClr val="3366FF"/>
                </a:solidFill>
              </a:rPr>
              <a:t>host name</a:t>
            </a:r>
            <a:r>
              <a:rPr lang="en-US" altLang="en-US" dirty="0"/>
              <a:t> or </a:t>
            </a:r>
            <a:r>
              <a:rPr lang="en-US" altLang="en-US" b="1" dirty="0">
                <a:solidFill>
                  <a:srgbClr val="3366FF"/>
                </a:solidFill>
              </a:rPr>
              <a:t>process name</a:t>
            </a:r>
          </a:p>
          <a:p>
            <a:pPr lvl="2">
              <a:buFont typeface="Arial" panose="020B0604020202020204" pitchFamily="34" charset="0"/>
              <a:buChar char="•"/>
            </a:pPr>
            <a:r>
              <a:rPr lang="en-US" altLang="en-US" dirty="0"/>
              <a:t>From</a:t>
            </a:r>
            <a:r>
              <a:rPr lang="en-US" altLang="en-US" b="1" dirty="0">
                <a:solidFill>
                  <a:srgbClr val="3366FF"/>
                </a:solidFill>
              </a:rPr>
              <a:t> client </a:t>
            </a:r>
            <a:r>
              <a:rPr lang="en-US" altLang="en-US" dirty="0"/>
              <a:t>to</a:t>
            </a:r>
            <a:r>
              <a:rPr lang="en-US" altLang="en-US" b="1" dirty="0">
                <a:solidFill>
                  <a:srgbClr val="3366FF"/>
                </a:solidFill>
              </a:rPr>
              <a:t> server</a:t>
            </a:r>
          </a:p>
          <a:p>
            <a:pPr lvl="1">
              <a:buFont typeface="Wingdings" panose="05000000000000000000" pitchFamily="2" charset="2"/>
              <a:buChar char="Ø"/>
            </a:pPr>
            <a:r>
              <a:rPr lang="en-US" altLang="en-US" b="1" dirty="0">
                <a:solidFill>
                  <a:srgbClr val="3366FF"/>
                </a:solidFill>
              </a:rPr>
              <a:t>Shared-memory model </a:t>
            </a:r>
            <a:r>
              <a:rPr lang="en-US" altLang="en-US" dirty="0"/>
              <a:t>create and gain access to memory regions</a:t>
            </a:r>
          </a:p>
          <a:p>
            <a:pPr lvl="1">
              <a:buFont typeface="Wingdings" panose="05000000000000000000" pitchFamily="2" charset="2"/>
              <a:buChar char="Ø"/>
            </a:pPr>
            <a:r>
              <a:rPr lang="en-US" altLang="en-US" dirty="0"/>
              <a:t>transfer status information</a:t>
            </a:r>
          </a:p>
          <a:p>
            <a:pPr lvl="1">
              <a:buFont typeface="Wingdings" panose="05000000000000000000" pitchFamily="2" charset="2"/>
              <a:buChar char="Ø"/>
            </a:pPr>
            <a:r>
              <a:rPr lang="en-US" altLang="en-US" dirty="0"/>
              <a:t>attach and detach remote devices</a:t>
            </a:r>
          </a:p>
        </p:txBody>
      </p:sp>
    </p:spTree>
    <p:extLst>
      <p:ext uri="{BB962C8B-B14F-4D97-AF65-F5344CB8AC3E}">
        <p14:creationId xmlns:p14="http://schemas.microsoft.com/office/powerpoint/2010/main" val="3036089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33350"/>
            <a:ext cx="5943599" cy="762000"/>
          </a:xfrm>
        </p:spPr>
        <p:txBody>
          <a:bodyPr>
            <a:noAutofit/>
          </a:bodyPr>
          <a:lstStyle/>
          <a:p>
            <a:r>
              <a:rPr lang="en-US" dirty="0"/>
              <a:t>System Call – Types (Cont.)</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10" name="Rectangle 3"/>
          <p:cNvSpPr>
            <a:spLocks noGrp="1" noChangeArrowheads="1"/>
          </p:cNvSpPr>
          <p:nvPr>
            <p:ph idx="1"/>
          </p:nvPr>
        </p:nvSpPr>
        <p:spPr>
          <a:xfrm>
            <a:off x="3047999" y="895350"/>
            <a:ext cx="6060743" cy="3867150"/>
          </a:xfrm>
        </p:spPr>
        <p:txBody>
          <a:bodyPr>
            <a:normAutofit/>
          </a:bodyPr>
          <a:lstStyle/>
          <a:p>
            <a:r>
              <a:rPr lang="en-US" altLang="en-US" dirty="0"/>
              <a:t>Protection</a:t>
            </a:r>
          </a:p>
          <a:p>
            <a:pPr lvl="1">
              <a:buFont typeface="Wingdings" panose="05000000000000000000" pitchFamily="2" charset="2"/>
              <a:buChar char="Ø"/>
            </a:pPr>
            <a:r>
              <a:rPr lang="en-US" altLang="en-US" dirty="0"/>
              <a:t>Control access to resources</a:t>
            </a:r>
          </a:p>
          <a:p>
            <a:pPr lvl="1">
              <a:buFont typeface="Wingdings" panose="05000000000000000000" pitchFamily="2" charset="2"/>
              <a:buChar char="Ø"/>
            </a:pPr>
            <a:r>
              <a:rPr lang="en-US" altLang="en-US" dirty="0"/>
              <a:t>Get and set permissions</a:t>
            </a:r>
          </a:p>
          <a:p>
            <a:pPr lvl="1">
              <a:buFont typeface="Wingdings" panose="05000000000000000000" pitchFamily="2" charset="2"/>
              <a:buChar char="Ø"/>
            </a:pPr>
            <a:r>
              <a:rPr lang="en-US" altLang="en-US" dirty="0"/>
              <a:t>Allow and deny user access</a:t>
            </a:r>
          </a:p>
        </p:txBody>
      </p:sp>
    </p:spTree>
    <p:extLst>
      <p:ext uri="{BB962C8B-B14F-4D97-AF65-F5344CB8AC3E}">
        <p14:creationId xmlns:p14="http://schemas.microsoft.com/office/powerpoint/2010/main" val="9857847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95250"/>
            <a:ext cx="6096000" cy="533400"/>
          </a:xfrm>
        </p:spPr>
        <p:txBody>
          <a:bodyPr>
            <a:noAutofit/>
          </a:bodyPr>
          <a:lstStyle/>
          <a:p>
            <a:r>
              <a:rPr lang="en-US" altLang="en-US" sz="2400" dirty="0"/>
              <a:t>Examples of Windows and  Unix System Calls</a:t>
            </a:r>
            <a:endParaRPr lang="en-US" sz="2400"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5" name="Picture 6" descr="OS8-p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438150"/>
            <a:ext cx="5078495" cy="452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 xmlns:a16="http://schemas.microsoft.com/office/drawing/2014/main" id="{4D8420C8-F0A9-40C1-AA4C-2928569DCC3B}"/>
                  </a:ext>
                </a:extLst>
              </p14:cNvPr>
              <p14:cNvContentPartPr/>
              <p14:nvPr/>
            </p14:nvContentPartPr>
            <p14:xfrm>
              <a:off x="5244205" y="1389325"/>
              <a:ext cx="360" cy="360"/>
            </p14:xfrm>
          </p:contentPart>
        </mc:Choice>
        <mc:Fallback xmlns="">
          <p:pic>
            <p:nvPicPr>
              <p:cNvPr id="3" name="Ink 2">
                <a:extLst>
                  <a:ext uri="{FF2B5EF4-FFF2-40B4-BE49-F238E27FC236}">
                    <a16:creationId xmlns:a16="http://schemas.microsoft.com/office/drawing/2014/main" id="{4D8420C8-F0A9-40C1-AA4C-2928569DCC3B}"/>
                  </a:ext>
                </a:extLst>
              </p:cNvPr>
              <p:cNvPicPr/>
              <p:nvPr/>
            </p:nvPicPr>
            <p:blipFill>
              <a:blip r:embed="rId4"/>
              <a:stretch>
                <a:fillRect/>
              </a:stretch>
            </p:blipFill>
            <p:spPr>
              <a:xfrm>
                <a:off x="5235205" y="1380685"/>
                <a:ext cx="18000" cy="18000"/>
              </a:xfrm>
              <a:prstGeom prst="rect">
                <a:avLst/>
              </a:prstGeom>
            </p:spPr>
          </p:pic>
        </mc:Fallback>
      </mc:AlternateContent>
    </p:spTree>
    <p:extLst>
      <p:ext uri="{BB962C8B-B14F-4D97-AF65-F5344CB8AC3E}">
        <p14:creationId xmlns:p14="http://schemas.microsoft.com/office/powerpoint/2010/main" val="12046239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133350"/>
            <a:ext cx="5486399" cy="762000"/>
          </a:xfrm>
        </p:spPr>
        <p:txBody>
          <a:bodyPr>
            <a:noAutofit/>
          </a:bodyPr>
          <a:lstStyle/>
          <a:p>
            <a:r>
              <a:rPr lang="en-US" altLang="en-US" dirty="0"/>
              <a:t>Protection - Modes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10" name="Rectangle 3"/>
          <p:cNvSpPr>
            <a:spLocks noGrp="1" noChangeArrowheads="1"/>
          </p:cNvSpPr>
          <p:nvPr>
            <p:ph idx="1"/>
          </p:nvPr>
        </p:nvSpPr>
        <p:spPr>
          <a:xfrm>
            <a:off x="3047999" y="895350"/>
            <a:ext cx="6060743" cy="3867150"/>
          </a:xfrm>
        </p:spPr>
        <p:txBody>
          <a:bodyPr>
            <a:normAutofit/>
          </a:bodyPr>
          <a:lstStyle/>
          <a:p>
            <a:pPr>
              <a:lnSpc>
                <a:spcPct val="90000"/>
              </a:lnSpc>
            </a:pPr>
            <a:r>
              <a:rPr lang="en-US" altLang="en-US" b="1" dirty="0">
                <a:solidFill>
                  <a:srgbClr val="3366FF"/>
                </a:solidFill>
              </a:rPr>
              <a:t>Dual-mode </a:t>
            </a:r>
            <a:r>
              <a:rPr lang="en-US" altLang="en-US" dirty="0"/>
              <a:t>operation allows OS to protect itself and other system components</a:t>
            </a:r>
          </a:p>
          <a:p>
            <a:pPr lvl="1">
              <a:lnSpc>
                <a:spcPct val="90000"/>
              </a:lnSpc>
            </a:pPr>
            <a:r>
              <a:rPr lang="en-US" altLang="en-US" b="1" dirty="0">
                <a:solidFill>
                  <a:srgbClr val="3366FF"/>
                </a:solidFill>
              </a:rPr>
              <a:t>User mode </a:t>
            </a:r>
            <a:r>
              <a:rPr lang="en-US" altLang="en-US" dirty="0"/>
              <a:t>and </a:t>
            </a:r>
            <a:r>
              <a:rPr lang="en-US" altLang="en-US" b="1" dirty="0">
                <a:solidFill>
                  <a:srgbClr val="3366FF"/>
                </a:solidFill>
              </a:rPr>
              <a:t>kernel mode </a:t>
            </a:r>
          </a:p>
          <a:p>
            <a:pPr lvl="1">
              <a:lnSpc>
                <a:spcPct val="90000"/>
              </a:lnSpc>
            </a:pPr>
            <a:r>
              <a:rPr lang="en-US" altLang="en-US" b="1" dirty="0">
                <a:solidFill>
                  <a:srgbClr val="3366FF"/>
                </a:solidFill>
              </a:rPr>
              <a:t>Mode bit </a:t>
            </a:r>
            <a:r>
              <a:rPr lang="en-US" altLang="en-US" dirty="0"/>
              <a:t>provided by hardware</a:t>
            </a:r>
          </a:p>
          <a:p>
            <a:pPr lvl="2">
              <a:lnSpc>
                <a:spcPct val="90000"/>
              </a:lnSpc>
            </a:pPr>
            <a:r>
              <a:rPr lang="en-US" altLang="en-US" dirty="0"/>
              <a:t>Provides ability to distinguish when system is running user code or kernel code</a:t>
            </a:r>
          </a:p>
          <a:p>
            <a:pPr lvl="2">
              <a:lnSpc>
                <a:spcPct val="90000"/>
              </a:lnSpc>
            </a:pPr>
            <a:r>
              <a:rPr lang="en-US" altLang="en-US" dirty="0"/>
              <a:t>Some instructions designated as </a:t>
            </a:r>
            <a:r>
              <a:rPr lang="en-US" altLang="en-US" b="1" dirty="0">
                <a:solidFill>
                  <a:srgbClr val="3366FF"/>
                </a:solidFill>
              </a:rPr>
              <a:t>privileged</a:t>
            </a:r>
            <a:r>
              <a:rPr lang="en-US" altLang="en-US" dirty="0"/>
              <a:t>, only executable in kernel mode</a:t>
            </a:r>
          </a:p>
          <a:p>
            <a:pPr lvl="2">
              <a:lnSpc>
                <a:spcPct val="90000"/>
              </a:lnSpc>
            </a:pPr>
            <a:r>
              <a:rPr lang="en-US" altLang="en-US" dirty="0"/>
              <a:t>System call changes mode to kernel, return from call resets it to user</a:t>
            </a:r>
          </a:p>
          <a:p>
            <a:pPr>
              <a:lnSpc>
                <a:spcPct val="90000"/>
              </a:lnSpc>
            </a:pPr>
            <a:r>
              <a:rPr lang="en-US" altLang="en-US" dirty="0"/>
              <a:t>Increasingly CPUs support multi-mode operations</a:t>
            </a:r>
          </a:p>
          <a:p>
            <a:pPr lvl="1">
              <a:lnSpc>
                <a:spcPct val="90000"/>
              </a:lnSpc>
            </a:pPr>
            <a:r>
              <a:rPr lang="en-US" altLang="en-US" dirty="0"/>
              <a:t>i.e. </a:t>
            </a:r>
            <a:r>
              <a:rPr lang="en-US" altLang="en-US" b="1" dirty="0">
                <a:solidFill>
                  <a:srgbClr val="3366FF"/>
                </a:solidFill>
              </a:rPr>
              <a:t>virtual machine manager </a:t>
            </a:r>
            <a:r>
              <a:rPr lang="en-US" altLang="en-US" dirty="0"/>
              <a:t>(</a:t>
            </a:r>
            <a:r>
              <a:rPr lang="en-US" altLang="en-US" b="1" dirty="0">
                <a:solidFill>
                  <a:srgbClr val="3366FF"/>
                </a:solidFill>
              </a:rPr>
              <a:t>VMM</a:t>
            </a:r>
            <a:r>
              <a:rPr lang="en-US" altLang="en-US" dirty="0"/>
              <a:t>) mode for guest </a:t>
            </a:r>
            <a:r>
              <a:rPr lang="en-US" altLang="en-US" b="1" dirty="0">
                <a:solidFill>
                  <a:srgbClr val="3366FF"/>
                </a:solidFill>
              </a:rPr>
              <a:t>VMs</a:t>
            </a:r>
          </a:p>
          <a:p>
            <a:pPr marL="320040" lvl="1" indent="0">
              <a:lnSpc>
                <a:spcPct val="90000"/>
              </a:lnSpc>
              <a:buNone/>
            </a:pPr>
            <a:endParaRPr lang="en-US" altLang="en-US" sz="1600" dirty="0"/>
          </a:p>
        </p:txBody>
      </p:sp>
    </p:spTree>
    <p:extLst>
      <p:ext uri="{BB962C8B-B14F-4D97-AF65-F5344CB8AC3E}">
        <p14:creationId xmlns:p14="http://schemas.microsoft.com/office/powerpoint/2010/main" val="391778928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714" y="-95250"/>
            <a:ext cx="6640285" cy="797379"/>
          </a:xfrm>
        </p:spPr>
        <p:txBody>
          <a:bodyPr>
            <a:noAutofit/>
          </a:bodyPr>
          <a:lstStyle/>
          <a:p>
            <a:r>
              <a:rPr lang="en-US" altLang="en-US" dirty="0"/>
              <a:t>Protection – Modes (Cont.)</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10" name="Rectangle 3"/>
          <p:cNvSpPr>
            <a:spLocks noGrp="1" noChangeArrowheads="1"/>
          </p:cNvSpPr>
          <p:nvPr>
            <p:ph idx="1"/>
          </p:nvPr>
        </p:nvSpPr>
        <p:spPr>
          <a:xfrm>
            <a:off x="2245057" y="666750"/>
            <a:ext cx="6670343" cy="3867150"/>
          </a:xfrm>
        </p:spPr>
        <p:txBody>
          <a:bodyPr>
            <a:normAutofit/>
          </a:bodyPr>
          <a:lstStyle/>
          <a:p>
            <a:r>
              <a:rPr lang="en-US" altLang="en-US" sz="1600" dirty="0"/>
              <a:t>Timer to prevent infinite loop / process hogging resources</a:t>
            </a:r>
          </a:p>
          <a:p>
            <a:pPr lvl="1">
              <a:buFont typeface="Wingdings" panose="05000000000000000000" pitchFamily="2" charset="2"/>
              <a:buChar char="Ø"/>
            </a:pPr>
            <a:r>
              <a:rPr lang="en-US" altLang="en-US" sz="1600" dirty="0"/>
              <a:t>Timer is set to interrupt the computer after some time period</a:t>
            </a:r>
          </a:p>
          <a:p>
            <a:pPr lvl="1">
              <a:buFont typeface="Wingdings" panose="05000000000000000000" pitchFamily="2" charset="2"/>
              <a:buChar char="Ø"/>
            </a:pPr>
            <a:r>
              <a:rPr lang="en-US" altLang="en-US" sz="1600" dirty="0"/>
              <a:t>Keep a counter that is decremented by the physical clock.</a:t>
            </a:r>
          </a:p>
          <a:p>
            <a:pPr lvl="1">
              <a:buFont typeface="Wingdings" panose="05000000000000000000" pitchFamily="2" charset="2"/>
              <a:buChar char="Ø"/>
            </a:pPr>
            <a:r>
              <a:rPr lang="en-US" altLang="en-US" sz="1600" dirty="0"/>
              <a:t>Operating system set the counter (privileged instruction)</a:t>
            </a:r>
          </a:p>
          <a:p>
            <a:pPr lvl="1">
              <a:buFont typeface="Wingdings" panose="05000000000000000000" pitchFamily="2" charset="2"/>
              <a:buChar char="Ø"/>
            </a:pPr>
            <a:r>
              <a:rPr lang="en-US" altLang="en-US" sz="1600" dirty="0"/>
              <a:t>When counter zero generate an interrupt</a:t>
            </a:r>
          </a:p>
          <a:p>
            <a:pPr lvl="1">
              <a:buFont typeface="Wingdings" panose="05000000000000000000" pitchFamily="2" charset="2"/>
              <a:buChar char="Ø"/>
            </a:pPr>
            <a:r>
              <a:rPr lang="en-US" altLang="en-US" sz="1600" dirty="0"/>
              <a:t>Set up before scheduling process to regain control or terminate program that exceeds allotted time</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08992"/>
            <a:ext cx="6840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27763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133350"/>
            <a:ext cx="5867398" cy="762000"/>
          </a:xfrm>
        </p:spPr>
        <p:txBody>
          <a:bodyPr>
            <a:noAutofit/>
          </a:bodyPr>
          <a:lstStyle/>
          <a:p>
            <a:r>
              <a:rPr lang="en-US" altLang="en-US" dirty="0"/>
              <a:t>Interrupt</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10" name="Rectangle 3"/>
          <p:cNvSpPr>
            <a:spLocks noGrp="1" noChangeArrowheads="1"/>
          </p:cNvSpPr>
          <p:nvPr>
            <p:ph idx="1"/>
          </p:nvPr>
        </p:nvSpPr>
        <p:spPr>
          <a:xfrm>
            <a:off x="2514601" y="895350"/>
            <a:ext cx="6594142" cy="3867150"/>
          </a:xfrm>
        </p:spPr>
        <p:txBody>
          <a:bodyPr>
            <a:normAutofit fontScale="92500" lnSpcReduction="20000"/>
          </a:bodyPr>
          <a:lstStyle/>
          <a:p>
            <a:r>
              <a:rPr lang="en-US" altLang="en-US" dirty="0"/>
              <a:t>Interrupt transfers control to the interrupt service routine generally, through the </a:t>
            </a:r>
            <a:r>
              <a:rPr lang="en-US" altLang="en-US" b="1" dirty="0">
                <a:solidFill>
                  <a:srgbClr val="3366FF"/>
                </a:solidFill>
              </a:rPr>
              <a:t>interrupt</a:t>
            </a:r>
            <a:r>
              <a:rPr lang="en-US" altLang="en-US" i="1" dirty="0"/>
              <a:t> </a:t>
            </a:r>
            <a:r>
              <a:rPr lang="en-US" altLang="en-US" b="1" dirty="0">
                <a:solidFill>
                  <a:srgbClr val="3366FF"/>
                </a:solidFill>
              </a:rPr>
              <a:t>vector</a:t>
            </a:r>
            <a:r>
              <a:rPr lang="en-US" altLang="en-US" dirty="0"/>
              <a:t>, which contains the addresses of all the service routines</a:t>
            </a:r>
            <a:endParaRPr lang="en-US" altLang="en-US" sz="900" dirty="0"/>
          </a:p>
          <a:p>
            <a:r>
              <a:rPr lang="en-US" altLang="en-US" dirty="0"/>
              <a:t>Interrupt architecture must save the address of the interrupted instruction</a:t>
            </a:r>
            <a:endParaRPr lang="en-US" altLang="en-US" sz="900" i="1" dirty="0"/>
          </a:p>
          <a:p>
            <a:r>
              <a:rPr lang="en-US" altLang="en-US" dirty="0"/>
              <a:t>A </a:t>
            </a:r>
            <a:r>
              <a:rPr lang="en-US" altLang="en-US" b="1" dirty="0">
                <a:solidFill>
                  <a:srgbClr val="3366FF"/>
                </a:solidFill>
              </a:rPr>
              <a:t>trap</a:t>
            </a:r>
            <a:r>
              <a:rPr lang="en-US" altLang="en-US" dirty="0"/>
              <a:t> or </a:t>
            </a:r>
            <a:r>
              <a:rPr lang="en-US" altLang="en-US" b="1" dirty="0">
                <a:solidFill>
                  <a:srgbClr val="3366FF"/>
                </a:solidFill>
              </a:rPr>
              <a:t>exception</a:t>
            </a:r>
            <a:r>
              <a:rPr lang="en-US" altLang="en-US" dirty="0"/>
              <a:t> is a software-generated interrupt caused either by an error or a user request</a:t>
            </a:r>
            <a:endParaRPr lang="en-US" altLang="en-US" sz="900" dirty="0"/>
          </a:p>
          <a:p>
            <a:r>
              <a:rPr lang="en-US" altLang="en-US" dirty="0"/>
              <a:t>An operating system is </a:t>
            </a:r>
            <a:r>
              <a:rPr lang="en-US" altLang="en-US" b="1" dirty="0">
                <a:solidFill>
                  <a:srgbClr val="3366FF"/>
                </a:solidFill>
              </a:rPr>
              <a:t>interrupt driven</a:t>
            </a:r>
          </a:p>
          <a:p>
            <a:pPr>
              <a:lnSpc>
                <a:spcPct val="90000"/>
              </a:lnSpc>
            </a:pPr>
            <a:r>
              <a:rPr lang="en-US" altLang="en-US" b="1" dirty="0">
                <a:solidFill>
                  <a:srgbClr val="3366FF"/>
                </a:solidFill>
              </a:rPr>
              <a:t>Interrupt driven </a:t>
            </a:r>
            <a:r>
              <a:rPr lang="en-US" altLang="en-US" dirty="0"/>
              <a:t>(hardware and software)</a:t>
            </a:r>
          </a:p>
          <a:p>
            <a:pPr lvl="1">
              <a:lnSpc>
                <a:spcPct val="90000"/>
              </a:lnSpc>
              <a:buFont typeface="Wingdings" panose="05000000000000000000" pitchFamily="2" charset="2"/>
              <a:buChar char="Ø"/>
            </a:pPr>
            <a:r>
              <a:rPr lang="en-US" altLang="en-US" dirty="0"/>
              <a:t>Hardware interrupt by one of the devices </a:t>
            </a:r>
          </a:p>
          <a:p>
            <a:pPr lvl="1">
              <a:lnSpc>
                <a:spcPct val="90000"/>
              </a:lnSpc>
              <a:buFont typeface="Wingdings" panose="05000000000000000000" pitchFamily="2" charset="2"/>
              <a:buChar char="Ø"/>
            </a:pPr>
            <a:r>
              <a:rPr lang="en-US" altLang="en-US" dirty="0"/>
              <a:t>Software interrupt (</a:t>
            </a:r>
            <a:r>
              <a:rPr lang="en-US" altLang="en-US" b="1" dirty="0">
                <a:solidFill>
                  <a:srgbClr val="3366FF"/>
                </a:solidFill>
              </a:rPr>
              <a:t>exception </a:t>
            </a:r>
            <a:r>
              <a:rPr lang="en-US" altLang="en-US" dirty="0"/>
              <a:t>or </a:t>
            </a:r>
            <a:r>
              <a:rPr lang="en-US" altLang="en-US" b="1" dirty="0">
                <a:solidFill>
                  <a:srgbClr val="3366FF"/>
                </a:solidFill>
              </a:rPr>
              <a:t>trap):</a:t>
            </a:r>
          </a:p>
          <a:p>
            <a:pPr lvl="2">
              <a:lnSpc>
                <a:spcPct val="90000"/>
              </a:lnSpc>
              <a:buFont typeface="Wingdings" panose="05000000000000000000" pitchFamily="2" charset="2"/>
              <a:buChar char="ü"/>
            </a:pPr>
            <a:r>
              <a:rPr lang="en-US" altLang="en-US" dirty="0"/>
              <a:t>Software error (e.g., division by zero)</a:t>
            </a:r>
            <a:endParaRPr lang="en-US" altLang="en-US" b="1" dirty="0">
              <a:solidFill>
                <a:srgbClr val="3366FF"/>
              </a:solidFill>
            </a:endParaRPr>
          </a:p>
          <a:p>
            <a:pPr lvl="2">
              <a:lnSpc>
                <a:spcPct val="90000"/>
              </a:lnSpc>
              <a:buFont typeface="Wingdings" panose="05000000000000000000" pitchFamily="2" charset="2"/>
              <a:buChar char="ü"/>
            </a:pPr>
            <a:r>
              <a:rPr lang="en-US" altLang="en-US" dirty="0"/>
              <a:t>Request for operating system service</a:t>
            </a:r>
          </a:p>
          <a:p>
            <a:pPr lvl="2">
              <a:lnSpc>
                <a:spcPct val="90000"/>
              </a:lnSpc>
              <a:buFont typeface="Wingdings" panose="05000000000000000000" pitchFamily="2" charset="2"/>
              <a:buChar char="ü"/>
            </a:pPr>
            <a:r>
              <a:rPr lang="en-US" altLang="en-US" dirty="0"/>
              <a:t>Other process problems include infinite loop, processes modifying each other or the operating system</a:t>
            </a:r>
          </a:p>
          <a:p>
            <a:pPr lvl="2">
              <a:lnSpc>
                <a:spcPct val="90000"/>
              </a:lnSpc>
              <a:buFont typeface="Wingdings" panose="05000000000000000000" pitchFamily="2" charset="2"/>
              <a:buChar char="ü"/>
            </a:pPr>
            <a:endParaRPr lang="en-US" altLang="en-US" dirty="0"/>
          </a:p>
        </p:txBody>
      </p:sp>
    </p:spTree>
    <p:extLst>
      <p:ext uri="{BB962C8B-B14F-4D97-AF65-F5344CB8AC3E}">
        <p14:creationId xmlns:p14="http://schemas.microsoft.com/office/powerpoint/2010/main" val="413257781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85" y="-95250"/>
            <a:ext cx="5856513" cy="797379"/>
          </a:xfrm>
        </p:spPr>
        <p:txBody>
          <a:bodyPr>
            <a:noAutofit/>
          </a:bodyPr>
          <a:lstStyle/>
          <a:p>
            <a:r>
              <a:rPr lang="en-US" altLang="en-US" dirty="0"/>
              <a:t>Interrupt Handling</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10" name="Rectangle 3"/>
          <p:cNvSpPr>
            <a:spLocks noGrp="1" noChangeArrowheads="1"/>
          </p:cNvSpPr>
          <p:nvPr>
            <p:ph idx="1"/>
          </p:nvPr>
        </p:nvSpPr>
        <p:spPr>
          <a:xfrm>
            <a:off x="2525485" y="666750"/>
            <a:ext cx="6583256" cy="3867150"/>
          </a:xfrm>
        </p:spPr>
        <p:txBody>
          <a:bodyPr>
            <a:normAutofit/>
          </a:bodyPr>
          <a:lstStyle/>
          <a:p>
            <a:r>
              <a:rPr lang="en-US" altLang="en-US" sz="1800" dirty="0"/>
              <a:t>The operating system preserves the state of the CPU by storing registers and the program counter</a:t>
            </a:r>
          </a:p>
          <a:p>
            <a:r>
              <a:rPr lang="en-US" altLang="en-US" sz="1800" dirty="0"/>
              <a:t>Determines which type of interrupt has occurred:</a:t>
            </a:r>
          </a:p>
          <a:p>
            <a:pPr lvl="1"/>
            <a:r>
              <a:rPr lang="en-US" altLang="en-US" b="1" dirty="0">
                <a:solidFill>
                  <a:srgbClr val="3366FF"/>
                </a:solidFill>
              </a:rPr>
              <a:t>polling</a:t>
            </a:r>
          </a:p>
          <a:p>
            <a:pPr lvl="1"/>
            <a:r>
              <a:rPr lang="en-US" altLang="en-US" b="1" dirty="0">
                <a:solidFill>
                  <a:srgbClr val="3366FF"/>
                </a:solidFill>
              </a:rPr>
              <a:t>vectored</a:t>
            </a:r>
            <a:r>
              <a:rPr lang="en-US" altLang="en-US" dirty="0"/>
              <a:t> interrupt system</a:t>
            </a:r>
          </a:p>
          <a:p>
            <a:r>
              <a:rPr lang="en-US" altLang="en-US" sz="1800" dirty="0"/>
              <a:t>Separate segments of code determine what action should be taken for each type of interrupt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2952750"/>
            <a:ext cx="5825976" cy="21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75718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85" y="-171450"/>
            <a:ext cx="5856513" cy="838200"/>
          </a:xfrm>
        </p:spPr>
        <p:txBody>
          <a:bodyPr>
            <a:noAutofit/>
          </a:bodyPr>
          <a:lstStyle/>
          <a:p>
            <a:r>
              <a:rPr lang="en-US" altLang="en-US" dirty="0"/>
              <a:t>Process Concept</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10" name="Rectangle 3"/>
          <p:cNvSpPr>
            <a:spLocks noGrp="1" noChangeArrowheads="1"/>
          </p:cNvSpPr>
          <p:nvPr>
            <p:ph idx="1"/>
          </p:nvPr>
        </p:nvSpPr>
        <p:spPr>
          <a:xfrm>
            <a:off x="2245059" y="637912"/>
            <a:ext cx="6898941" cy="4296038"/>
          </a:xfrm>
        </p:spPr>
        <p:txBody>
          <a:bodyPr>
            <a:normAutofit fontScale="77500" lnSpcReduction="20000"/>
          </a:bodyPr>
          <a:lstStyle/>
          <a:p>
            <a:pPr>
              <a:lnSpc>
                <a:spcPct val="90000"/>
              </a:lnSpc>
            </a:pPr>
            <a:r>
              <a:rPr lang="en-US" altLang="en-US" dirty="0"/>
              <a:t>An operating system executes a variety of programs:</a:t>
            </a:r>
          </a:p>
          <a:p>
            <a:pPr lvl="1">
              <a:lnSpc>
                <a:spcPct val="90000"/>
              </a:lnSpc>
              <a:buFont typeface="Wingdings" panose="05000000000000000000" pitchFamily="2" charset="2"/>
              <a:buChar char="Ø"/>
            </a:pPr>
            <a:r>
              <a:rPr lang="en-US" altLang="en-US" dirty="0"/>
              <a:t>Batch system – </a:t>
            </a:r>
            <a:r>
              <a:rPr lang="en-US" altLang="en-US" b="1" dirty="0">
                <a:solidFill>
                  <a:srgbClr val="3366FF"/>
                </a:solidFill>
              </a:rPr>
              <a:t>jobs</a:t>
            </a:r>
          </a:p>
          <a:p>
            <a:pPr lvl="1">
              <a:lnSpc>
                <a:spcPct val="90000"/>
              </a:lnSpc>
              <a:buFont typeface="Wingdings" panose="05000000000000000000" pitchFamily="2" charset="2"/>
              <a:buChar char="Ø"/>
            </a:pPr>
            <a:r>
              <a:rPr lang="en-US" altLang="en-US" dirty="0"/>
              <a:t>Time-shared systems – </a:t>
            </a:r>
            <a:r>
              <a:rPr lang="en-US" altLang="en-US" b="1" dirty="0">
                <a:solidFill>
                  <a:srgbClr val="3366FF"/>
                </a:solidFill>
              </a:rPr>
              <a:t>user programs </a:t>
            </a:r>
            <a:r>
              <a:rPr lang="en-US" altLang="en-US" dirty="0"/>
              <a:t>or </a:t>
            </a:r>
            <a:r>
              <a:rPr lang="en-US" altLang="en-US" b="1" dirty="0">
                <a:solidFill>
                  <a:srgbClr val="3366FF"/>
                </a:solidFill>
              </a:rPr>
              <a:t>tasks</a:t>
            </a:r>
            <a:endParaRPr lang="en-US" altLang="en-US" dirty="0"/>
          </a:p>
          <a:p>
            <a:pPr>
              <a:lnSpc>
                <a:spcPct val="90000"/>
              </a:lnSpc>
            </a:pPr>
            <a:r>
              <a:rPr lang="en-US" altLang="en-US" b="1" dirty="0" smtClean="0">
                <a:solidFill>
                  <a:srgbClr val="3366FF"/>
                </a:solidFill>
              </a:rPr>
              <a:t>Process</a:t>
            </a:r>
            <a:r>
              <a:rPr lang="en-US" altLang="en-US" dirty="0" smtClean="0"/>
              <a:t> </a:t>
            </a:r>
            <a:r>
              <a:rPr lang="en-US" altLang="en-US" dirty="0"/>
              <a:t>– a program in execution; process execution must progress in sequential fashion</a:t>
            </a:r>
          </a:p>
          <a:p>
            <a:r>
              <a:rPr lang="en-US" altLang="en-US" dirty="0"/>
              <a:t>Multiple parts</a:t>
            </a:r>
          </a:p>
          <a:p>
            <a:pPr lvl="1">
              <a:buFont typeface="Wingdings" panose="05000000000000000000" pitchFamily="2" charset="2"/>
              <a:buChar char="Ø"/>
            </a:pPr>
            <a:r>
              <a:rPr lang="en-US" altLang="en-US" dirty="0"/>
              <a:t>The program code, also called </a:t>
            </a:r>
            <a:r>
              <a:rPr lang="en-US" altLang="en-US" b="1" dirty="0">
                <a:solidFill>
                  <a:srgbClr val="3366FF"/>
                </a:solidFill>
              </a:rPr>
              <a:t>text section</a:t>
            </a:r>
          </a:p>
          <a:p>
            <a:pPr lvl="1">
              <a:buFont typeface="Wingdings" panose="05000000000000000000" pitchFamily="2" charset="2"/>
              <a:buChar char="Ø"/>
            </a:pPr>
            <a:r>
              <a:rPr lang="en-US" altLang="en-US" dirty="0"/>
              <a:t>Current activity including</a:t>
            </a:r>
            <a:r>
              <a:rPr lang="en-US" altLang="en-US" b="1" dirty="0">
                <a:solidFill>
                  <a:srgbClr val="3366FF"/>
                </a:solidFill>
              </a:rPr>
              <a:t> program</a:t>
            </a:r>
            <a:r>
              <a:rPr lang="en-US" altLang="en-US" b="1" dirty="0"/>
              <a:t> </a:t>
            </a:r>
            <a:r>
              <a:rPr lang="en-US" altLang="en-US" b="1" dirty="0">
                <a:solidFill>
                  <a:srgbClr val="3366FF"/>
                </a:solidFill>
              </a:rPr>
              <a:t>counter</a:t>
            </a:r>
            <a:r>
              <a:rPr lang="en-US" altLang="en-US" dirty="0"/>
              <a:t>, processor registers</a:t>
            </a:r>
          </a:p>
          <a:p>
            <a:pPr lvl="1">
              <a:buFont typeface="Wingdings" panose="05000000000000000000" pitchFamily="2" charset="2"/>
              <a:buChar char="Ø"/>
            </a:pPr>
            <a:r>
              <a:rPr lang="en-US" altLang="en-US" b="1" dirty="0">
                <a:solidFill>
                  <a:srgbClr val="3366FF"/>
                </a:solidFill>
              </a:rPr>
              <a:t>Stack</a:t>
            </a:r>
            <a:r>
              <a:rPr lang="en-US" altLang="en-US" b="1" dirty="0"/>
              <a:t> </a:t>
            </a:r>
            <a:r>
              <a:rPr lang="en-US" altLang="en-US" dirty="0"/>
              <a:t>containing temporary data</a:t>
            </a:r>
          </a:p>
          <a:p>
            <a:pPr lvl="2">
              <a:buFont typeface="Arial" panose="020B0604020202020204" pitchFamily="34" charset="0"/>
              <a:buChar char="•"/>
            </a:pPr>
            <a:r>
              <a:rPr lang="en-US" altLang="en-US" dirty="0"/>
              <a:t>Function parameters, return addresses, local variables</a:t>
            </a:r>
          </a:p>
          <a:p>
            <a:pPr lvl="1">
              <a:buFont typeface="Wingdings" panose="05000000000000000000" pitchFamily="2" charset="2"/>
              <a:buChar char="Ø"/>
            </a:pPr>
            <a:r>
              <a:rPr lang="en-US" altLang="en-US" b="1" dirty="0">
                <a:solidFill>
                  <a:srgbClr val="3366FF"/>
                </a:solidFill>
              </a:rPr>
              <a:t>Data section</a:t>
            </a:r>
            <a:r>
              <a:rPr lang="en-US" altLang="en-US" b="1" dirty="0"/>
              <a:t> </a:t>
            </a:r>
            <a:r>
              <a:rPr lang="en-US" altLang="en-US" dirty="0"/>
              <a:t>containing global variables</a:t>
            </a:r>
          </a:p>
          <a:p>
            <a:pPr lvl="1">
              <a:buFont typeface="Wingdings" panose="05000000000000000000" pitchFamily="2" charset="2"/>
              <a:buChar char="Ø"/>
            </a:pPr>
            <a:r>
              <a:rPr lang="en-US" altLang="en-US" b="1" dirty="0">
                <a:solidFill>
                  <a:srgbClr val="3366FF"/>
                </a:solidFill>
              </a:rPr>
              <a:t>Heap</a:t>
            </a:r>
            <a:r>
              <a:rPr lang="en-US" altLang="en-US" b="1" dirty="0"/>
              <a:t> </a:t>
            </a:r>
            <a:r>
              <a:rPr lang="en-US" altLang="en-US" dirty="0"/>
              <a:t>containing memory dynamically allocated during run time</a:t>
            </a:r>
          </a:p>
          <a:p>
            <a:r>
              <a:rPr lang="en-US" altLang="en-US" dirty="0"/>
              <a:t>Program is </a:t>
            </a:r>
            <a:r>
              <a:rPr lang="en-US" altLang="en-US" b="1" i="1" dirty="0"/>
              <a:t>passive</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t>active </a:t>
            </a:r>
          </a:p>
          <a:p>
            <a:pPr lvl="1">
              <a:buFont typeface="Wingdings" panose="05000000000000000000" pitchFamily="2" charset="2"/>
              <a:buChar char="Ø"/>
            </a:pPr>
            <a:r>
              <a:rPr lang="en-US" altLang="en-US" dirty="0"/>
              <a:t>Program becomes process when executable file loaded into memory</a:t>
            </a:r>
          </a:p>
          <a:p>
            <a:r>
              <a:rPr lang="en-US" altLang="en-US" dirty="0"/>
              <a:t>Execution of program started via GUI mouse clicks, command line entry of its name, </a:t>
            </a:r>
            <a:r>
              <a:rPr lang="en-US" altLang="en-US" dirty="0" err="1"/>
              <a:t>etc</a:t>
            </a:r>
            <a:endParaRPr lang="en-US" altLang="en-US" dirty="0"/>
          </a:p>
          <a:p>
            <a:r>
              <a:rPr lang="en-US" altLang="en-US" dirty="0"/>
              <a:t>One program can be several processes</a:t>
            </a:r>
          </a:p>
          <a:p>
            <a:pPr lvl="1">
              <a:buFont typeface="Wingdings" panose="05000000000000000000" pitchFamily="2" charset="2"/>
              <a:buChar char="Ø"/>
            </a:pPr>
            <a:r>
              <a:rPr lang="en-US" altLang="en-US" dirty="0"/>
              <a:t>Consider multiple users executing the same program</a:t>
            </a:r>
          </a:p>
          <a:p>
            <a:pPr lvl="1">
              <a:buFont typeface="Wingdings" panose="05000000000000000000" pitchFamily="2" charset="2"/>
              <a:buChar char="Ø"/>
            </a:pPr>
            <a:endParaRPr lang="en-US" altLang="en-US" dirty="0"/>
          </a:p>
          <a:p>
            <a:pPr>
              <a:lnSpc>
                <a:spcPct val="90000"/>
              </a:lnSpc>
              <a:buFont typeface="Monotype Sorts" pitchFamily="-84" charset="2"/>
              <a:buNone/>
            </a:pPr>
            <a:endParaRPr lang="en-US" altLang="en-US" dirty="0"/>
          </a:p>
          <a:p>
            <a:pPr>
              <a:lnSpc>
                <a:spcPct val="90000"/>
              </a:lnSpc>
              <a:buFont typeface="Monotype Sorts" pitchFamily="-84" charset="2"/>
              <a:buNone/>
            </a:pPr>
            <a:endParaRPr lang="en-US" altLang="en-US" dirty="0"/>
          </a:p>
        </p:txBody>
      </p:sp>
    </p:spTree>
    <p:extLst>
      <p:ext uri="{BB962C8B-B14F-4D97-AF65-F5344CB8AC3E}">
        <p14:creationId xmlns:p14="http://schemas.microsoft.com/office/powerpoint/2010/main" val="39030637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781050"/>
            <a:ext cx="5029200" cy="1676400"/>
          </a:xfrm>
        </p:spPr>
        <p:txBody>
          <a:bodyPr>
            <a:noAutofit/>
          </a:bodyPr>
          <a:lstStyle/>
          <a:p>
            <a:r>
              <a:rPr lang="en-US" dirty="0"/>
              <a:t>System Calls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10" name="Rectangle 3"/>
          <p:cNvSpPr>
            <a:spLocks noGrp="1" noChangeArrowheads="1"/>
          </p:cNvSpPr>
          <p:nvPr>
            <p:ph idx="1"/>
          </p:nvPr>
        </p:nvSpPr>
        <p:spPr>
          <a:xfrm>
            <a:off x="3047999" y="895350"/>
            <a:ext cx="6060743" cy="3867150"/>
          </a:xfrm>
        </p:spPr>
        <p:txBody>
          <a:bodyPr/>
          <a:lstStyle/>
          <a:p>
            <a:pPr>
              <a:lnSpc>
                <a:spcPct val="90000"/>
              </a:lnSpc>
            </a:pPr>
            <a:r>
              <a:rPr lang="en-US" altLang="en-US" dirty="0"/>
              <a:t>Programming interface to the services provided by the OS</a:t>
            </a:r>
            <a:endParaRPr lang="en-US" altLang="en-US" sz="900" dirty="0"/>
          </a:p>
          <a:p>
            <a:pPr>
              <a:lnSpc>
                <a:spcPct val="90000"/>
              </a:lnSpc>
            </a:pPr>
            <a:r>
              <a:rPr lang="en-US" altLang="en-US" dirty="0"/>
              <a:t>Typically written in a high-level language (C or C++)</a:t>
            </a:r>
            <a:endParaRPr lang="en-US" altLang="en-US" sz="900" dirty="0"/>
          </a:p>
          <a:p>
            <a:pPr>
              <a:lnSpc>
                <a:spcPct val="90000"/>
              </a:lnSpc>
            </a:pPr>
            <a:r>
              <a:rPr lang="en-US" altLang="en-US" dirty="0"/>
              <a:t>Mostly accessed by programs via a high-level </a:t>
            </a:r>
            <a:r>
              <a:rPr lang="en-US" altLang="en-US" b="1" dirty="0">
                <a:solidFill>
                  <a:srgbClr val="3366FF"/>
                </a:solidFill>
              </a:rPr>
              <a:t>Application Programming Interface </a:t>
            </a:r>
            <a:r>
              <a:rPr lang="en-US" altLang="en-US" b="1" dirty="0">
                <a:solidFill>
                  <a:srgbClr val="000000"/>
                </a:solidFill>
              </a:rPr>
              <a:t>(</a:t>
            </a:r>
            <a:r>
              <a:rPr lang="en-US" altLang="en-US" b="1" dirty="0">
                <a:solidFill>
                  <a:srgbClr val="3366FF"/>
                </a:solidFill>
              </a:rPr>
              <a:t>API</a:t>
            </a:r>
            <a:r>
              <a:rPr lang="en-US" altLang="en-US" b="1" dirty="0">
                <a:solidFill>
                  <a:srgbClr val="000000"/>
                </a:solidFill>
              </a:rPr>
              <a:t>)</a:t>
            </a:r>
            <a:r>
              <a:rPr lang="en-US" altLang="en-US" dirty="0">
                <a:solidFill>
                  <a:srgbClr val="3366FF"/>
                </a:solidFill>
              </a:rPr>
              <a:t> </a:t>
            </a:r>
            <a:r>
              <a:rPr lang="en-US" altLang="en-US" dirty="0"/>
              <a:t>rather than direct system call use</a:t>
            </a:r>
            <a:endParaRPr lang="en-US" altLang="en-US" sz="900" dirty="0"/>
          </a:p>
          <a:p>
            <a:pPr>
              <a:lnSpc>
                <a:spcPct val="90000"/>
              </a:lnSpc>
            </a:pPr>
            <a:r>
              <a:rPr lang="en-US" altLang="en-US" dirty="0"/>
              <a:t>Three most common APIs are Win32 API for Windows, POSIX API for POSIX-based systems (including virtually all versions of UNIX, Linux, and Mac OS X), and Java API for the Java virtual machine (JVM)</a:t>
            </a:r>
          </a:p>
          <a:p>
            <a:endParaRPr lang="en-US" altLang="en-US" dirty="0"/>
          </a:p>
          <a:p>
            <a:endParaRPr lang="en-US" altLang="en-US" dirty="0"/>
          </a:p>
        </p:txBody>
      </p:sp>
      <p:pic>
        <p:nvPicPr>
          <p:cNvPr id="4" name="Picture 3">
            <a:extLst>
              <a:ext uri="{FF2B5EF4-FFF2-40B4-BE49-F238E27FC236}">
                <a16:creationId xmlns="" xmlns:a16="http://schemas.microsoft.com/office/drawing/2014/main" id="{5D559126-AE1B-42AC-BAC8-B5D12B480F13}"/>
              </a:ext>
            </a:extLst>
          </p:cNvPr>
          <p:cNvPicPr>
            <a:picLocks noChangeAspect="1"/>
          </p:cNvPicPr>
          <p:nvPr/>
        </p:nvPicPr>
        <p:blipFill>
          <a:blip r:embed="rId2"/>
          <a:stretch>
            <a:fillRect/>
          </a:stretch>
        </p:blipFill>
        <p:spPr>
          <a:xfrm>
            <a:off x="228600" y="2190750"/>
            <a:ext cx="2819399" cy="2185987"/>
          </a:xfrm>
          <a:prstGeom prst="rect">
            <a:avLst/>
          </a:prstGeom>
        </p:spPr>
      </p:pic>
    </p:spTree>
    <p:extLst>
      <p:ext uri="{BB962C8B-B14F-4D97-AF65-F5344CB8AC3E}">
        <p14:creationId xmlns:p14="http://schemas.microsoft.com/office/powerpoint/2010/main" val="163347036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21771"/>
            <a:ext cx="5638799" cy="873579"/>
          </a:xfrm>
        </p:spPr>
        <p:txBody>
          <a:bodyPr>
            <a:noAutofit/>
          </a:bodyPr>
          <a:lstStyle/>
          <a:p>
            <a:r>
              <a:rPr lang="en-US" dirty="0"/>
              <a:t>Process in Memory</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919843"/>
            <a:ext cx="2530475" cy="399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4280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485" y="-171450"/>
            <a:ext cx="5856513" cy="838200"/>
          </a:xfrm>
        </p:spPr>
        <p:txBody>
          <a:bodyPr>
            <a:noAutofit/>
          </a:bodyPr>
          <a:lstStyle/>
          <a:p>
            <a:r>
              <a:rPr lang="en-US" altLang="en-US" dirty="0"/>
              <a:t>Process States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10" name="Rectangle 3"/>
          <p:cNvSpPr>
            <a:spLocks noGrp="1" noChangeArrowheads="1"/>
          </p:cNvSpPr>
          <p:nvPr>
            <p:ph idx="1"/>
          </p:nvPr>
        </p:nvSpPr>
        <p:spPr>
          <a:xfrm>
            <a:off x="2245059" y="637912"/>
            <a:ext cx="6898941" cy="4296038"/>
          </a:xfrm>
        </p:spPr>
        <p:txBody>
          <a:bodyPr>
            <a:normAutofit/>
          </a:bodyPr>
          <a:lstStyle/>
          <a:p>
            <a:r>
              <a:rPr lang="en-US" altLang="en-US" dirty="0"/>
              <a:t>As a process executes, it changes </a:t>
            </a:r>
            <a:r>
              <a:rPr lang="en-US" altLang="en-US" b="1" dirty="0">
                <a:solidFill>
                  <a:srgbClr val="3366FF"/>
                </a:solidFill>
              </a:rPr>
              <a:t>state</a:t>
            </a:r>
          </a:p>
          <a:p>
            <a:pPr lvl="1">
              <a:buFont typeface="Wingdings" panose="05000000000000000000" pitchFamily="2" charset="2"/>
              <a:buChar char="Ø"/>
            </a:pPr>
            <a:r>
              <a:rPr lang="en-US" altLang="en-US" b="1" dirty="0">
                <a:solidFill>
                  <a:srgbClr val="0070C0"/>
                </a:solidFill>
              </a:rPr>
              <a:t>new</a:t>
            </a:r>
            <a:r>
              <a:rPr lang="en-US" altLang="en-US" dirty="0"/>
              <a:t>:  The process is being created</a:t>
            </a:r>
          </a:p>
          <a:p>
            <a:pPr lvl="1">
              <a:buFont typeface="Wingdings" panose="05000000000000000000" pitchFamily="2" charset="2"/>
              <a:buChar char="Ø"/>
            </a:pPr>
            <a:r>
              <a:rPr lang="en-US" altLang="en-US" b="1" dirty="0">
                <a:solidFill>
                  <a:srgbClr val="0070C0"/>
                </a:solidFill>
              </a:rPr>
              <a:t>running</a:t>
            </a:r>
            <a:r>
              <a:rPr lang="en-US" altLang="en-US" dirty="0"/>
              <a:t>:  Instructions are being executed</a:t>
            </a:r>
          </a:p>
          <a:p>
            <a:pPr lvl="1">
              <a:buFont typeface="Wingdings" panose="05000000000000000000" pitchFamily="2" charset="2"/>
              <a:buChar char="Ø"/>
            </a:pPr>
            <a:r>
              <a:rPr lang="en-US" altLang="en-US" b="1" dirty="0">
                <a:solidFill>
                  <a:srgbClr val="0070C0"/>
                </a:solidFill>
              </a:rPr>
              <a:t>waiting</a:t>
            </a:r>
            <a:r>
              <a:rPr lang="en-US" altLang="en-US" dirty="0"/>
              <a:t>:  The process is waiting for some event to occur</a:t>
            </a:r>
          </a:p>
          <a:p>
            <a:pPr lvl="1">
              <a:buFont typeface="Wingdings" panose="05000000000000000000" pitchFamily="2" charset="2"/>
              <a:buChar char="Ø"/>
            </a:pPr>
            <a:r>
              <a:rPr lang="en-US" altLang="en-US" b="1" dirty="0">
                <a:solidFill>
                  <a:srgbClr val="0070C0"/>
                </a:solidFill>
              </a:rPr>
              <a:t>ready</a:t>
            </a:r>
            <a:r>
              <a:rPr lang="en-US" altLang="en-US" dirty="0"/>
              <a:t>:  The process is waiting to be assigned to a processor</a:t>
            </a:r>
          </a:p>
          <a:p>
            <a:pPr lvl="1">
              <a:buFont typeface="Wingdings" panose="05000000000000000000" pitchFamily="2" charset="2"/>
              <a:buChar char="Ø"/>
            </a:pPr>
            <a:r>
              <a:rPr lang="en-US" altLang="en-US" b="1" dirty="0">
                <a:solidFill>
                  <a:srgbClr val="0070C0"/>
                </a:solidFill>
              </a:rPr>
              <a:t>terminated</a:t>
            </a:r>
            <a:r>
              <a:rPr lang="en-US" altLang="en-US" dirty="0"/>
              <a:t>:  The process has finished execution</a:t>
            </a:r>
          </a:p>
        </p:txBody>
      </p:sp>
      <p:pic>
        <p:nvPicPr>
          <p:cNvPr id="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84" y="2653875"/>
            <a:ext cx="6167665" cy="245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18113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5250"/>
            <a:ext cx="5867398" cy="809362"/>
          </a:xfrm>
        </p:spPr>
        <p:txBody>
          <a:bodyPr>
            <a:noAutofit/>
          </a:bodyPr>
          <a:lstStyle/>
          <a:p>
            <a:r>
              <a:rPr lang="en-US" altLang="en-US" dirty="0"/>
              <a:t>Process Control Block (PCB)</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10" name="Rectangle 3"/>
          <p:cNvSpPr>
            <a:spLocks noGrp="1" noChangeArrowheads="1"/>
          </p:cNvSpPr>
          <p:nvPr>
            <p:ph idx="1"/>
          </p:nvPr>
        </p:nvSpPr>
        <p:spPr>
          <a:xfrm>
            <a:off x="3124200" y="637912"/>
            <a:ext cx="6019800" cy="4296038"/>
          </a:xfrm>
        </p:spPr>
        <p:txBody>
          <a:bodyPr>
            <a:normAutofit/>
          </a:bodyPr>
          <a:lstStyle/>
          <a:p>
            <a:pPr>
              <a:buFont typeface="Monotype Sorts" pitchFamily="-84" charset="2"/>
              <a:buNone/>
            </a:pPr>
            <a:r>
              <a:rPr lang="en-US" altLang="en-US" sz="1800" dirty="0"/>
              <a:t>Information associated with each process </a:t>
            </a:r>
          </a:p>
          <a:p>
            <a:pPr>
              <a:buFont typeface="Monotype Sorts" pitchFamily="-84" charset="2"/>
              <a:buNone/>
            </a:pPr>
            <a:r>
              <a:rPr lang="en-US" altLang="en-US" sz="1800" dirty="0"/>
              <a:t>(also called </a:t>
            </a:r>
            <a:r>
              <a:rPr lang="en-US" altLang="en-US" sz="1800" b="1" dirty="0">
                <a:solidFill>
                  <a:srgbClr val="3366FF"/>
                </a:solidFill>
              </a:rPr>
              <a:t>task control block</a:t>
            </a:r>
            <a:r>
              <a:rPr lang="en-US" altLang="en-US" sz="1800" dirty="0"/>
              <a:t>)</a:t>
            </a:r>
          </a:p>
          <a:p>
            <a:r>
              <a:rPr lang="en-US" altLang="en-US" sz="1800" dirty="0"/>
              <a:t>Process state – running, waiting, </a:t>
            </a:r>
            <a:r>
              <a:rPr lang="en-US" altLang="en-US" sz="1800" dirty="0" err="1" smtClean="0"/>
              <a:t>etc</a:t>
            </a:r>
            <a:r>
              <a:rPr lang="en-US" altLang="en-US" sz="1800" dirty="0" smtClean="0"/>
              <a:t> Program </a:t>
            </a:r>
            <a:r>
              <a:rPr lang="en-US" altLang="en-US" sz="1800" dirty="0"/>
              <a:t>counter – location of instruction to next execute</a:t>
            </a:r>
          </a:p>
          <a:p>
            <a:r>
              <a:rPr lang="en-US" altLang="en-US" sz="1800" dirty="0"/>
              <a:t>CPU registers – contents of all process-centric registers</a:t>
            </a:r>
          </a:p>
          <a:p>
            <a:r>
              <a:rPr lang="en-US" altLang="en-US" sz="1800" dirty="0"/>
              <a:t>CPU scheduling information- priorities, scheduling queue pointers</a:t>
            </a:r>
          </a:p>
          <a:p>
            <a:r>
              <a:rPr lang="en-US" altLang="en-US" sz="1800" dirty="0"/>
              <a:t>Memory-management information – memory allocated to the process</a:t>
            </a:r>
          </a:p>
          <a:p>
            <a:r>
              <a:rPr lang="en-US" altLang="en-US" sz="1800" dirty="0"/>
              <a:t>Accounting information – CPU used, clock time elapsed since start, time limits</a:t>
            </a:r>
          </a:p>
          <a:p>
            <a:r>
              <a:rPr lang="en-US" altLang="en-US" sz="1800" dirty="0"/>
              <a:t>I/O status information – I/O devices allocated to process, list of open files</a:t>
            </a:r>
          </a:p>
          <a:p>
            <a:endParaRPr lang="en-US" altLang="en-US" sz="1800" dirty="0"/>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91243"/>
            <a:ext cx="2667000" cy="428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031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771"/>
            <a:ext cx="8077199" cy="873579"/>
          </a:xfrm>
        </p:spPr>
        <p:txBody>
          <a:bodyPr>
            <a:noAutofit/>
          </a:bodyPr>
          <a:lstStyle/>
          <a:p>
            <a:r>
              <a:rPr lang="en-US" altLang="en-US" dirty="0"/>
              <a:t>CPU Switch From Process to Process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815260"/>
            <a:ext cx="6400799" cy="4298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09210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148828"/>
            <a:ext cx="8229600" cy="432197"/>
          </a:xfrm>
        </p:spPr>
        <p:txBody>
          <a:bodyPr>
            <a:normAutofit fontScale="90000"/>
          </a:bodyPr>
          <a:lstStyle/>
          <a:p>
            <a:pPr eaLnBrk="1" hangingPunct="1"/>
            <a:r>
              <a:rPr lang="en-US" altLang="en-US" smtClean="0"/>
              <a:t>Operations on Processes</a:t>
            </a:r>
          </a:p>
        </p:txBody>
      </p:sp>
      <p:sp>
        <p:nvSpPr>
          <p:cNvPr id="22531" name="Rectangle 3"/>
          <p:cNvSpPr>
            <a:spLocks noGrp="1" noChangeArrowheads="1"/>
          </p:cNvSpPr>
          <p:nvPr>
            <p:ph type="body" idx="1"/>
          </p:nvPr>
        </p:nvSpPr>
        <p:spPr>
          <a:xfrm>
            <a:off x="806450" y="925117"/>
            <a:ext cx="7480300" cy="3336131"/>
          </a:xfrm>
        </p:spPr>
        <p:txBody>
          <a:bodyPr/>
          <a:lstStyle/>
          <a:p>
            <a:r>
              <a:rPr lang="en-US" altLang="en-US" dirty="0" smtClean="0"/>
              <a:t>System must provide mechanisms for:</a:t>
            </a:r>
          </a:p>
          <a:p>
            <a:pPr lvl="1"/>
            <a:r>
              <a:rPr lang="en-US" altLang="en-US" dirty="0" smtClean="0"/>
              <a:t> process creation,</a:t>
            </a:r>
          </a:p>
          <a:p>
            <a:pPr lvl="1"/>
            <a:r>
              <a:rPr lang="en-US" altLang="en-US" dirty="0" smtClean="0"/>
              <a:t> process termination, </a:t>
            </a:r>
          </a:p>
          <a:p>
            <a:pPr lvl="1"/>
            <a:endParaRPr lang="en-US" altLang="en-US" dirty="0" smtClean="0"/>
          </a:p>
        </p:txBody>
      </p:sp>
    </p:spTree>
    <p:extLst>
      <p:ext uri="{BB962C8B-B14F-4D97-AF65-F5344CB8AC3E}">
        <p14:creationId xmlns:p14="http://schemas.microsoft.com/office/powerpoint/2010/main" val="2595093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8828"/>
            <a:ext cx="8229600" cy="432197"/>
          </a:xfrm>
        </p:spPr>
        <p:txBody>
          <a:bodyPr>
            <a:normAutofit fontScale="90000"/>
          </a:bodyPr>
          <a:lstStyle/>
          <a:p>
            <a:pPr eaLnBrk="1" hangingPunct="1"/>
            <a:r>
              <a:rPr lang="en-US" altLang="en-US" dirty="0" smtClean="0"/>
              <a:t>Process Creation</a:t>
            </a:r>
          </a:p>
        </p:txBody>
      </p:sp>
      <p:sp>
        <p:nvSpPr>
          <p:cNvPr id="23555" name="Rectangle 3"/>
          <p:cNvSpPr>
            <a:spLocks noGrp="1" noChangeArrowheads="1"/>
          </p:cNvSpPr>
          <p:nvPr>
            <p:ph type="body" idx="1"/>
          </p:nvPr>
        </p:nvSpPr>
        <p:spPr>
          <a:xfrm>
            <a:off x="854076" y="877491"/>
            <a:ext cx="6918325" cy="3807619"/>
          </a:xfrm>
        </p:spPr>
        <p:txBody>
          <a:bodyPr/>
          <a:lstStyle/>
          <a:p>
            <a:r>
              <a:rPr lang="en-US" altLang="en-US" b="1" smtClean="0">
                <a:solidFill>
                  <a:srgbClr val="3366FF"/>
                </a:solidFill>
              </a:rPr>
              <a:t>Parent</a:t>
            </a:r>
            <a:r>
              <a:rPr lang="en-US" altLang="en-US" b="1" smtClean="0"/>
              <a:t> </a:t>
            </a:r>
            <a:r>
              <a:rPr lang="en-US" altLang="en-US" smtClean="0"/>
              <a:t>process create </a:t>
            </a:r>
            <a:r>
              <a:rPr lang="en-US" altLang="en-US" b="1" smtClean="0">
                <a:solidFill>
                  <a:srgbClr val="3366FF"/>
                </a:solidFill>
              </a:rPr>
              <a:t>children</a:t>
            </a:r>
            <a:r>
              <a:rPr lang="en-US" altLang="en-US" b="1" smtClean="0"/>
              <a:t> </a:t>
            </a:r>
            <a:r>
              <a:rPr lang="en-US" altLang="en-US" smtClean="0"/>
              <a:t>processes, which, in turn create other processes, forming a </a:t>
            </a:r>
            <a:r>
              <a:rPr lang="en-US" altLang="en-US" b="1" smtClean="0">
                <a:solidFill>
                  <a:srgbClr val="3366FF"/>
                </a:solidFill>
              </a:rPr>
              <a:t>tree</a:t>
            </a:r>
            <a:r>
              <a:rPr lang="en-US" altLang="en-US" smtClean="0"/>
              <a:t> of processes</a:t>
            </a:r>
            <a:endParaRPr lang="en-US" altLang="en-US" sz="800" smtClean="0"/>
          </a:p>
          <a:p>
            <a:r>
              <a:rPr lang="en-US" altLang="en-US" smtClean="0"/>
              <a:t>Generally, process identified and managed via a</a:t>
            </a:r>
            <a:r>
              <a:rPr lang="en-US" altLang="en-US" b="1" smtClean="0"/>
              <a:t> </a:t>
            </a:r>
            <a:r>
              <a:rPr lang="en-US" altLang="en-US" b="1" smtClean="0">
                <a:solidFill>
                  <a:srgbClr val="3366FF"/>
                </a:solidFill>
              </a:rPr>
              <a:t>process identifier </a:t>
            </a:r>
            <a:r>
              <a:rPr lang="en-US" altLang="en-US" smtClean="0"/>
              <a:t>(</a:t>
            </a:r>
            <a:r>
              <a:rPr lang="en-US" altLang="en-US" b="1" smtClean="0">
                <a:solidFill>
                  <a:srgbClr val="3366FF"/>
                </a:solidFill>
              </a:rPr>
              <a:t>pid</a:t>
            </a:r>
            <a:r>
              <a:rPr lang="en-US" altLang="en-US" smtClean="0"/>
              <a:t>)</a:t>
            </a:r>
            <a:endParaRPr lang="en-US" altLang="en-US" sz="800" smtClean="0"/>
          </a:p>
          <a:p>
            <a:r>
              <a:rPr lang="en-US" altLang="en-US" smtClean="0"/>
              <a:t>Resource sharing options</a:t>
            </a:r>
          </a:p>
          <a:p>
            <a:pPr lvl="1"/>
            <a:r>
              <a:rPr lang="en-US" altLang="en-US" smtClean="0"/>
              <a:t>Parent and children share all resources</a:t>
            </a:r>
          </a:p>
          <a:p>
            <a:pPr lvl="1"/>
            <a:r>
              <a:rPr lang="en-US" altLang="en-US" smtClean="0"/>
              <a:t>Children share subset of parent</a:t>
            </a:r>
            <a:r>
              <a:rPr lang="ja-JP" altLang="en-US" smtClean="0"/>
              <a:t>’</a:t>
            </a:r>
            <a:r>
              <a:rPr lang="en-US" altLang="ja-JP" smtClean="0"/>
              <a:t>s resources</a:t>
            </a:r>
          </a:p>
          <a:p>
            <a:pPr lvl="1"/>
            <a:r>
              <a:rPr lang="en-US" altLang="en-US" smtClean="0"/>
              <a:t>Parent and child share no resources</a:t>
            </a:r>
            <a:endParaRPr lang="en-US" altLang="en-US" sz="800" smtClean="0"/>
          </a:p>
          <a:p>
            <a:r>
              <a:rPr lang="en-US" altLang="en-US" smtClean="0"/>
              <a:t>Execution options</a:t>
            </a:r>
          </a:p>
          <a:p>
            <a:pPr lvl="1"/>
            <a:r>
              <a:rPr lang="en-US" altLang="en-US" smtClean="0"/>
              <a:t>Parent and children execute concurrently</a:t>
            </a:r>
          </a:p>
          <a:p>
            <a:pPr lvl="1"/>
            <a:r>
              <a:rPr lang="en-US" altLang="en-US" smtClean="0"/>
              <a:t>Parent waits until children terminate</a:t>
            </a:r>
          </a:p>
          <a:p>
            <a:pPr>
              <a:buFont typeface="Monotype Sorts" pitchFamily="-84" charset="2"/>
              <a:buNone/>
            </a:pPr>
            <a:endParaRPr lang="en-US" altLang="en-US" smtClean="0"/>
          </a:p>
        </p:txBody>
      </p:sp>
    </p:spTree>
    <p:extLst>
      <p:ext uri="{BB962C8B-B14F-4D97-AF65-F5344CB8AC3E}">
        <p14:creationId xmlns:p14="http://schemas.microsoft.com/office/powerpoint/2010/main" val="906884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2988" y="208360"/>
            <a:ext cx="8229600" cy="432197"/>
          </a:xfrm>
        </p:spPr>
        <p:txBody>
          <a:bodyPr>
            <a:normAutofit fontScale="90000"/>
          </a:bodyPr>
          <a:lstStyle/>
          <a:p>
            <a:pPr eaLnBrk="1" hangingPunct="1"/>
            <a:r>
              <a:rPr lang="en-US" altLang="en-US" dirty="0" smtClean="0"/>
              <a:t>A Tree of Processes in Linux</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0100" y="1516063"/>
            <a:ext cx="2463800" cy="211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43183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069976" y="114301"/>
            <a:ext cx="7616825" cy="432197"/>
          </a:xfrm>
        </p:spPr>
        <p:txBody>
          <a:bodyPr>
            <a:normAutofit fontScale="90000"/>
          </a:bodyPr>
          <a:lstStyle/>
          <a:p>
            <a:pPr eaLnBrk="1" hangingPunct="1"/>
            <a:r>
              <a:rPr lang="en-US" altLang="en-US" smtClean="0"/>
              <a:t>Process Creation (Cont.)</a:t>
            </a:r>
          </a:p>
        </p:txBody>
      </p:sp>
      <p:sp>
        <p:nvSpPr>
          <p:cNvPr id="25603" name="Rectangle 3"/>
          <p:cNvSpPr>
            <a:spLocks noGrp="1" noChangeArrowheads="1"/>
          </p:cNvSpPr>
          <p:nvPr>
            <p:ph type="body" idx="1"/>
          </p:nvPr>
        </p:nvSpPr>
        <p:spPr>
          <a:xfrm>
            <a:off x="869951" y="795338"/>
            <a:ext cx="7154863" cy="3398044"/>
          </a:xfrm>
        </p:spPr>
        <p:txBody>
          <a:bodyPr/>
          <a:lstStyle/>
          <a:p>
            <a:r>
              <a:rPr lang="en-US" altLang="en-US" dirty="0" smtClean="0"/>
              <a:t>Address space</a:t>
            </a:r>
          </a:p>
          <a:p>
            <a:pPr lvl="1"/>
            <a:r>
              <a:rPr lang="en-US" altLang="en-US" dirty="0" smtClean="0"/>
              <a:t>Child duplicate of parent</a:t>
            </a:r>
          </a:p>
          <a:p>
            <a:pPr lvl="1"/>
            <a:r>
              <a:rPr lang="en-US" altLang="en-US" dirty="0" smtClean="0"/>
              <a:t>Child has a program loaded into it</a:t>
            </a:r>
          </a:p>
          <a:p>
            <a:r>
              <a:rPr lang="en-US" altLang="en-US" dirty="0" smtClean="0"/>
              <a:t>UNIX examples</a:t>
            </a:r>
          </a:p>
          <a:p>
            <a:pPr lvl="1"/>
            <a:r>
              <a:rPr lang="en-US" altLang="en-US" b="1" dirty="0" smtClean="0">
                <a:solidFill>
                  <a:srgbClr val="FF0000"/>
                </a:solidFill>
                <a:latin typeface="Courier New" pitchFamily="49" charset="0"/>
                <a:cs typeface="Courier New" pitchFamily="49" charset="0"/>
              </a:rPr>
              <a:t>fork()</a:t>
            </a:r>
            <a:r>
              <a:rPr lang="en-US" altLang="en-US" dirty="0" smtClean="0">
                <a:solidFill>
                  <a:srgbClr val="FF0000"/>
                </a:solidFill>
              </a:rPr>
              <a:t> </a:t>
            </a:r>
            <a:r>
              <a:rPr lang="en-US" altLang="en-US" dirty="0" smtClean="0"/>
              <a:t>system call creates new process</a:t>
            </a:r>
          </a:p>
          <a:p>
            <a:pPr lvl="1"/>
            <a:r>
              <a:rPr lang="en-US" altLang="en-US" b="1" dirty="0" smtClean="0">
                <a:solidFill>
                  <a:srgbClr val="FF0000"/>
                </a:solidFill>
                <a:latin typeface="Courier New" pitchFamily="49" charset="0"/>
                <a:cs typeface="Courier New" pitchFamily="49" charset="0"/>
              </a:rPr>
              <a:t>exec()</a:t>
            </a:r>
            <a:r>
              <a:rPr lang="en-US" altLang="en-US" dirty="0" smtClean="0">
                <a:solidFill>
                  <a:srgbClr val="FF0000"/>
                </a:solidFill>
              </a:rPr>
              <a:t> </a:t>
            </a:r>
            <a:r>
              <a:rPr lang="en-US" altLang="en-US" dirty="0" smtClean="0"/>
              <a:t>system call used after a </a:t>
            </a:r>
            <a:r>
              <a:rPr lang="en-US" altLang="en-US" b="1" dirty="0" smtClean="0">
                <a:solidFill>
                  <a:srgbClr val="FF0000"/>
                </a:solidFill>
                <a:latin typeface="Courier New" pitchFamily="49" charset="0"/>
                <a:cs typeface="Courier New" pitchFamily="49" charset="0"/>
              </a:rPr>
              <a:t>fork()</a:t>
            </a:r>
            <a:r>
              <a:rPr lang="en-US" altLang="en-US" dirty="0" smtClean="0">
                <a:solidFill>
                  <a:srgbClr val="FF0000"/>
                </a:solidFill>
              </a:rPr>
              <a:t> </a:t>
            </a:r>
            <a:r>
              <a:rPr lang="en-US" altLang="en-US" dirty="0" smtClean="0"/>
              <a:t>to replace the process</a:t>
            </a:r>
            <a:r>
              <a:rPr lang="ja-JP" altLang="en-US" dirty="0" smtClean="0"/>
              <a:t>’</a:t>
            </a:r>
            <a:r>
              <a:rPr lang="en-US" altLang="ja-JP" dirty="0" smtClean="0"/>
              <a:t> memory space with a new program</a:t>
            </a:r>
            <a:endParaRPr lang="en-US" altLang="en-US" dirty="0" smtClean="0"/>
          </a:p>
        </p:txBody>
      </p:sp>
      <p:pic>
        <p:nvPicPr>
          <p:cNvPr id="25604" name="Picture 4" descr="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7013" y="2849167"/>
            <a:ext cx="6419850" cy="1212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5853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6950" y="121444"/>
            <a:ext cx="8229600" cy="432197"/>
          </a:xfrm>
        </p:spPr>
        <p:txBody>
          <a:bodyPr>
            <a:normAutofit fontScale="90000"/>
          </a:bodyPr>
          <a:lstStyle/>
          <a:p>
            <a:pPr eaLnBrk="1" hangingPunct="1"/>
            <a:r>
              <a:rPr lang="en-US" altLang="en-US" smtClean="0"/>
              <a:t>C Program Forking Separate Process</a:t>
            </a:r>
          </a:p>
        </p:txBody>
      </p:sp>
      <p:pic>
        <p:nvPicPr>
          <p:cNvPr id="26627" name="Picture 5" descr="Screen Shot 2012-12-04 at 11.21.10 A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5138" y="666750"/>
            <a:ext cx="6038850" cy="4202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764088"/>
            <a:ext cx="3676650" cy="19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1137036"/>
            <a:ext cx="3416300" cy="15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533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normAutofit fontScale="62500" lnSpcReduction="20000"/>
          </a:bodyPr>
          <a:lstStyle/>
          <a:p>
            <a:pPr fontAlgn="base"/>
            <a:r>
              <a:rPr lang="en-US" dirty="0"/>
              <a:t>#include &lt;</a:t>
            </a:r>
            <a:r>
              <a:rPr lang="en-US" dirty="0" err="1"/>
              <a:t>stdio.h</a:t>
            </a:r>
            <a:r>
              <a:rPr lang="en-US" dirty="0"/>
              <a:t>&gt;</a:t>
            </a:r>
          </a:p>
          <a:p>
            <a:pPr fontAlgn="base"/>
            <a:r>
              <a:rPr lang="en-US" dirty="0"/>
              <a:t>#include &lt;sys/</a:t>
            </a:r>
            <a:r>
              <a:rPr lang="en-US" dirty="0" err="1"/>
              <a:t>types.h</a:t>
            </a:r>
            <a:r>
              <a:rPr lang="en-US" dirty="0"/>
              <a:t>&gt;</a:t>
            </a:r>
          </a:p>
          <a:p>
            <a:pPr fontAlgn="base"/>
            <a:r>
              <a:rPr lang="en-US" dirty="0"/>
              <a:t>#include &lt;</a:t>
            </a:r>
            <a:r>
              <a:rPr lang="en-US" dirty="0" err="1"/>
              <a:t>unistd.h</a:t>
            </a:r>
            <a:r>
              <a:rPr lang="en-US" dirty="0"/>
              <a:t>&gt;</a:t>
            </a:r>
          </a:p>
          <a:p>
            <a:pPr fontAlgn="base"/>
            <a:r>
              <a:rPr lang="en-US" dirty="0" err="1"/>
              <a:t>int</a:t>
            </a:r>
            <a:r>
              <a:rPr lang="en-US" dirty="0"/>
              <a:t> main()</a:t>
            </a:r>
          </a:p>
          <a:p>
            <a:pPr fontAlgn="base"/>
            <a:r>
              <a:rPr lang="en-US" dirty="0"/>
              <a:t>{</a:t>
            </a:r>
          </a:p>
          <a:p>
            <a:pPr fontAlgn="base"/>
            <a:r>
              <a:rPr lang="en-US" dirty="0"/>
              <a:t>  </a:t>
            </a:r>
          </a:p>
          <a:p>
            <a:pPr fontAlgn="base"/>
            <a:r>
              <a:rPr lang="en-US" dirty="0"/>
              <a:t>    // make two process which run same</a:t>
            </a:r>
          </a:p>
          <a:p>
            <a:pPr fontAlgn="base"/>
            <a:r>
              <a:rPr lang="en-US" dirty="0"/>
              <a:t>    // program after this instruction</a:t>
            </a:r>
          </a:p>
          <a:p>
            <a:pPr fontAlgn="base"/>
            <a:r>
              <a:rPr lang="en-US" dirty="0"/>
              <a:t>    fork();</a:t>
            </a:r>
          </a:p>
          <a:p>
            <a:pPr fontAlgn="base"/>
            <a:r>
              <a:rPr lang="en-US" dirty="0"/>
              <a:t>  </a:t>
            </a:r>
          </a:p>
          <a:p>
            <a:pPr fontAlgn="base"/>
            <a:r>
              <a:rPr lang="en-US" dirty="0"/>
              <a:t>    </a:t>
            </a:r>
            <a:r>
              <a:rPr lang="en-US" dirty="0" err="1"/>
              <a:t>printf</a:t>
            </a:r>
            <a:r>
              <a:rPr lang="en-US" dirty="0"/>
              <a:t>("Hello world!\n");</a:t>
            </a:r>
          </a:p>
          <a:p>
            <a:pPr fontAlgn="base"/>
            <a:r>
              <a:rPr lang="en-US" dirty="0"/>
              <a:t>    return 0;</a:t>
            </a:r>
          </a:p>
          <a:p>
            <a:pPr fontAlgn="base"/>
            <a:r>
              <a:rPr lang="en-US" dirty="0"/>
              <a: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3562350"/>
            <a:ext cx="1066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56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09550"/>
            <a:ext cx="6096000" cy="609600"/>
          </a:xfrm>
        </p:spPr>
        <p:txBody>
          <a:bodyPr>
            <a:noAutofit/>
          </a:bodyPr>
          <a:lstStyle/>
          <a:p>
            <a:r>
              <a:rPr lang="en-US" altLang="en-US" dirty="0"/>
              <a:t>Standard C Library Example</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3" name="Rectangle 2"/>
          <p:cNvSpPr/>
          <p:nvPr/>
        </p:nvSpPr>
        <p:spPr>
          <a:xfrm>
            <a:off x="2057400" y="819150"/>
            <a:ext cx="6705600" cy="369332"/>
          </a:xfrm>
          <a:prstGeom prst="rect">
            <a:avLst/>
          </a:prstGeom>
        </p:spPr>
        <p:txBody>
          <a:bodyPr wrap="square">
            <a:spAutoFit/>
          </a:bodyPr>
          <a:lstStyle/>
          <a:p>
            <a:r>
              <a:rPr lang="en-US" altLang="en-US" dirty="0"/>
              <a:t>C program invoking </a:t>
            </a:r>
            <a:r>
              <a:rPr lang="en-US" altLang="en-US" dirty="0" err="1"/>
              <a:t>printf</a:t>
            </a:r>
            <a:r>
              <a:rPr lang="en-US" altLang="en-US" dirty="0"/>
              <a:t>() library call, which calls write() system call</a:t>
            </a:r>
          </a:p>
        </p:txBody>
      </p:sp>
      <p:pic>
        <p:nvPicPr>
          <p:cNvPr id="7" name="Picture 1" descr="Screen Shot 2012-12-01 at 1.12.03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188482"/>
            <a:ext cx="3711575" cy="375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378334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2571750"/>
            <a:ext cx="3073558" cy="173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81150"/>
            <a:ext cx="39497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6226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Calculate number of times hello is printed</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t>#include &lt;</a:t>
            </a:r>
            <a:r>
              <a:rPr lang="en-IN" dirty="0" err="1"/>
              <a:t>stdio.h</a:t>
            </a:r>
            <a:r>
              <a:rPr lang="en-IN" dirty="0"/>
              <a:t>&gt;</a:t>
            </a:r>
          </a:p>
          <a:p>
            <a:pPr fontAlgn="base"/>
            <a:r>
              <a:rPr lang="en-IN" dirty="0"/>
              <a:t>#include &lt;sys/</a:t>
            </a:r>
            <a:r>
              <a:rPr lang="en-IN" dirty="0" err="1"/>
              <a:t>types.h</a:t>
            </a:r>
            <a:r>
              <a:rPr lang="en-IN" dirty="0"/>
              <a:t>&gt;</a:t>
            </a:r>
          </a:p>
          <a:p>
            <a:pPr fontAlgn="base"/>
            <a:r>
              <a:rPr lang="en-IN" dirty="0" err="1"/>
              <a:t>int</a:t>
            </a:r>
            <a:r>
              <a:rPr lang="en-IN" dirty="0"/>
              <a:t> main()</a:t>
            </a:r>
          </a:p>
          <a:p>
            <a:pPr fontAlgn="base"/>
            <a:r>
              <a:rPr lang="en-IN" dirty="0"/>
              <a:t>{</a:t>
            </a:r>
          </a:p>
          <a:p>
            <a:pPr fontAlgn="base"/>
            <a:r>
              <a:rPr lang="en-IN" dirty="0"/>
              <a:t>    fork();</a:t>
            </a:r>
          </a:p>
          <a:p>
            <a:pPr fontAlgn="base"/>
            <a:r>
              <a:rPr lang="en-IN" dirty="0"/>
              <a:t>    fork();</a:t>
            </a:r>
          </a:p>
          <a:p>
            <a:pPr fontAlgn="base"/>
            <a:r>
              <a:rPr lang="en-IN" dirty="0"/>
              <a:t>    fork();</a:t>
            </a:r>
          </a:p>
          <a:p>
            <a:pPr fontAlgn="base"/>
            <a:r>
              <a:rPr lang="en-IN" dirty="0"/>
              <a:t>    </a:t>
            </a:r>
            <a:r>
              <a:rPr lang="en-IN" dirty="0" err="1"/>
              <a:t>printf</a:t>
            </a:r>
            <a:r>
              <a:rPr lang="en-IN" dirty="0"/>
              <a:t>("hello\n");</a:t>
            </a:r>
          </a:p>
          <a:p>
            <a:pPr fontAlgn="base"/>
            <a:r>
              <a:rPr lang="en-IN" dirty="0"/>
              <a:t>    return 0;</a:t>
            </a:r>
          </a:p>
          <a:p>
            <a:pPr fontAlgn="base"/>
            <a:r>
              <a:rPr lang="en-IN" dirty="0"/>
              <a:t>}</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266950"/>
            <a:ext cx="5016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048000" y="1359434"/>
            <a:ext cx="4572000" cy="923330"/>
          </a:xfrm>
          <a:prstGeom prst="rect">
            <a:avLst/>
          </a:prstGeom>
        </p:spPr>
        <p:txBody>
          <a:bodyPr>
            <a:spAutoFit/>
          </a:bodyPr>
          <a:lstStyle/>
          <a:p>
            <a:r>
              <a:rPr lang="en-US" dirty="0"/>
              <a:t>Total Number of Processes = 2</a:t>
            </a:r>
            <a:r>
              <a:rPr lang="en-US" baseline="30000" dirty="0"/>
              <a:t>n</a:t>
            </a:r>
            <a:r>
              <a:rPr lang="en-US" dirty="0"/>
              <a:t>, where n is number of fork system calls. So here n = 3, 2</a:t>
            </a:r>
            <a:r>
              <a:rPr lang="en-US" baseline="30000" dirty="0"/>
              <a:t>3</a:t>
            </a:r>
            <a:r>
              <a:rPr lang="en-US" dirty="0"/>
              <a:t> = 8</a:t>
            </a:r>
            <a:endParaRPr lang="en-IN" dirty="0"/>
          </a:p>
        </p:txBody>
      </p:sp>
    </p:spTree>
    <p:extLst>
      <p:ext uri="{BB962C8B-B14F-4D97-AF65-F5344CB8AC3E}">
        <p14:creationId xmlns:p14="http://schemas.microsoft.com/office/powerpoint/2010/main" val="648053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48828"/>
            <a:ext cx="8229600" cy="432197"/>
          </a:xfrm>
        </p:spPr>
        <p:txBody>
          <a:bodyPr>
            <a:normAutofit fontScale="90000"/>
          </a:bodyPr>
          <a:lstStyle/>
          <a:p>
            <a:pPr eaLnBrk="1" hangingPunct="1"/>
            <a:r>
              <a:rPr lang="en-US" altLang="en-US" smtClean="0"/>
              <a:t>Process Termination</a:t>
            </a:r>
          </a:p>
        </p:txBody>
      </p:sp>
      <p:sp>
        <p:nvSpPr>
          <p:cNvPr id="28675" name="Rectangle 3"/>
          <p:cNvSpPr>
            <a:spLocks noGrp="1" noChangeArrowheads="1"/>
          </p:cNvSpPr>
          <p:nvPr>
            <p:ph type="body" idx="1"/>
          </p:nvPr>
        </p:nvSpPr>
        <p:spPr>
          <a:xfrm>
            <a:off x="806450" y="925116"/>
            <a:ext cx="7170738" cy="3398044"/>
          </a:xfrm>
        </p:spPr>
        <p:txBody>
          <a:bodyPr/>
          <a:lstStyle/>
          <a:p>
            <a:r>
              <a:rPr lang="en-US" altLang="en-US" dirty="0" smtClean="0"/>
              <a:t>Process executes last statement and then asks the operating system to delete it using the </a:t>
            </a:r>
            <a:r>
              <a:rPr lang="en-US" altLang="en-US" b="1" dirty="0" smtClean="0">
                <a:solidFill>
                  <a:srgbClr val="FF0000"/>
                </a:solidFill>
                <a:latin typeface="Courier New" pitchFamily="49" charset="0"/>
                <a:cs typeface="Courier New" pitchFamily="49" charset="0"/>
              </a:rPr>
              <a:t>exit()</a:t>
            </a:r>
            <a:r>
              <a:rPr lang="en-US" altLang="en-US" dirty="0" smtClean="0">
                <a:solidFill>
                  <a:srgbClr val="FF0000"/>
                </a:solidFill>
                <a:cs typeface="Courier New" pitchFamily="49" charset="0"/>
              </a:rPr>
              <a:t> </a:t>
            </a:r>
            <a:r>
              <a:rPr lang="en-US" altLang="en-US" dirty="0" smtClean="0">
                <a:cs typeface="Courier New" pitchFamily="49" charset="0"/>
              </a:rPr>
              <a:t>system call.</a:t>
            </a:r>
            <a:endParaRPr lang="en-US" altLang="en-US" dirty="0" smtClean="0"/>
          </a:p>
          <a:p>
            <a:pPr lvl="1"/>
            <a:r>
              <a:rPr lang="en-US" altLang="en-US" dirty="0" smtClean="0"/>
              <a:t>Returns  status data from child to parent (via </a:t>
            </a:r>
            <a:r>
              <a:rPr lang="en-US" altLang="en-US" b="1" dirty="0" smtClean="0">
                <a:solidFill>
                  <a:srgbClr val="FF0000"/>
                </a:solidFill>
                <a:latin typeface="Courier New" pitchFamily="49" charset="0"/>
                <a:cs typeface="Courier New" pitchFamily="49" charset="0"/>
              </a:rPr>
              <a:t>wait()</a:t>
            </a:r>
            <a:r>
              <a:rPr lang="en-US" altLang="en-US" dirty="0" smtClean="0">
                <a:solidFill>
                  <a:srgbClr val="FF0000"/>
                </a:solidFill>
              </a:rPr>
              <a:t>)</a:t>
            </a:r>
          </a:p>
          <a:p>
            <a:pPr lvl="1"/>
            <a:r>
              <a:rPr lang="en-US" altLang="en-US" dirty="0" smtClean="0"/>
              <a:t>Process</a:t>
            </a:r>
            <a:r>
              <a:rPr lang="ja-JP" altLang="en-US" dirty="0" smtClean="0"/>
              <a:t>’</a:t>
            </a:r>
            <a:r>
              <a:rPr lang="en-US" altLang="ja-JP" dirty="0" smtClean="0"/>
              <a:t> resources are deallocated by operating system</a:t>
            </a:r>
            <a:endParaRPr lang="en-US" altLang="en-US" dirty="0" smtClean="0"/>
          </a:p>
          <a:p>
            <a:r>
              <a:rPr lang="en-US" altLang="en-US" dirty="0" smtClean="0"/>
              <a:t>Parent may terminate the execution of children processes  using the </a:t>
            </a:r>
            <a:r>
              <a:rPr lang="en-US" altLang="en-US" b="1" dirty="0" smtClean="0">
                <a:solidFill>
                  <a:srgbClr val="FF0000"/>
                </a:solidFill>
                <a:latin typeface="Courier New" pitchFamily="49" charset="0"/>
                <a:cs typeface="Courier New" pitchFamily="49" charset="0"/>
              </a:rPr>
              <a:t>abort()</a:t>
            </a:r>
            <a:r>
              <a:rPr lang="en-US" altLang="en-US" dirty="0" smtClean="0">
                <a:solidFill>
                  <a:srgbClr val="FF0000"/>
                </a:solidFill>
                <a:cs typeface="Courier New" pitchFamily="49" charset="0"/>
              </a:rPr>
              <a:t> system </a:t>
            </a:r>
            <a:r>
              <a:rPr lang="en-US" altLang="en-US" dirty="0" smtClean="0">
                <a:cs typeface="Courier New" pitchFamily="49" charset="0"/>
              </a:rPr>
              <a:t>call.  Some reasons for doing so:</a:t>
            </a:r>
            <a:endParaRPr lang="en-US" altLang="en-US" dirty="0" smtClean="0"/>
          </a:p>
          <a:p>
            <a:pPr lvl="1"/>
            <a:r>
              <a:rPr lang="en-US" altLang="en-US" dirty="0" smtClean="0"/>
              <a:t>Child has exceeded allocated resources</a:t>
            </a:r>
          </a:p>
          <a:p>
            <a:pPr lvl="1"/>
            <a:r>
              <a:rPr lang="en-US" altLang="en-US" dirty="0" smtClean="0"/>
              <a:t>Task assigned to child is no longer required</a:t>
            </a:r>
          </a:p>
          <a:p>
            <a:pPr lvl="1"/>
            <a:r>
              <a:rPr lang="en-US" altLang="en-US" dirty="0" smtClean="0"/>
              <a:t>The parent is exiting and the operating systems does not allow  a child to continue if its parent terminates</a:t>
            </a:r>
          </a:p>
        </p:txBody>
      </p:sp>
    </p:spTree>
    <p:extLst>
      <p:ext uri="{BB962C8B-B14F-4D97-AF65-F5344CB8AC3E}">
        <p14:creationId xmlns:p14="http://schemas.microsoft.com/office/powerpoint/2010/main" val="3038430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36922"/>
            <a:ext cx="8229600" cy="432197"/>
          </a:xfrm>
        </p:spPr>
        <p:txBody>
          <a:bodyPr>
            <a:normAutofit fontScale="90000"/>
          </a:bodyPr>
          <a:lstStyle/>
          <a:p>
            <a:pPr eaLnBrk="1" hangingPunct="1"/>
            <a:r>
              <a:rPr lang="en-US" altLang="en-US" smtClean="0"/>
              <a:t>Process Termination</a:t>
            </a:r>
          </a:p>
        </p:txBody>
      </p:sp>
      <p:sp>
        <p:nvSpPr>
          <p:cNvPr id="29699" name="Rectangle 3"/>
          <p:cNvSpPr>
            <a:spLocks noGrp="1" noChangeArrowheads="1"/>
          </p:cNvSpPr>
          <p:nvPr>
            <p:ph type="body" idx="1"/>
          </p:nvPr>
        </p:nvSpPr>
        <p:spPr>
          <a:xfrm>
            <a:off x="957264" y="782241"/>
            <a:ext cx="7369175" cy="3398044"/>
          </a:xfrm>
        </p:spPr>
        <p:txBody>
          <a:bodyPr>
            <a:normAutofit fontScale="85000" lnSpcReduction="20000"/>
          </a:bodyPr>
          <a:lstStyle/>
          <a:p>
            <a:pPr lvl="1"/>
            <a:endParaRPr lang="en-US" altLang="en-US" sz="800" dirty="0" smtClean="0"/>
          </a:p>
          <a:p>
            <a:r>
              <a:rPr lang="en-US" altLang="en-US" dirty="0" smtClean="0"/>
              <a:t>Some operating systems do not allow child to exists if its parent has terminated.  If a process terminates, then all its children must also be terminated.</a:t>
            </a:r>
          </a:p>
          <a:p>
            <a:pPr lvl="1"/>
            <a:r>
              <a:rPr lang="en-US" altLang="en-US" b="1" dirty="0" smtClean="0"/>
              <a:t>cascading termination.  </a:t>
            </a:r>
            <a:r>
              <a:rPr lang="en-US" altLang="en-US" dirty="0" smtClean="0"/>
              <a:t>All children, grandchildren, etc.  are  terminated.</a:t>
            </a:r>
            <a:endParaRPr lang="en-US" altLang="en-US" b="1" dirty="0" smtClean="0"/>
          </a:p>
          <a:p>
            <a:pPr lvl="1"/>
            <a:r>
              <a:rPr lang="en-US" altLang="en-US" dirty="0" smtClean="0"/>
              <a:t>The termination is initiated by the operating system.</a:t>
            </a:r>
            <a:endParaRPr lang="en-US" altLang="en-US" b="1" dirty="0" smtClean="0"/>
          </a:p>
          <a:p>
            <a:r>
              <a:rPr lang="en-US" altLang="en-US" dirty="0" smtClean="0"/>
              <a:t>The parent process may wait for termination of a child process by using the </a:t>
            </a:r>
            <a:r>
              <a:rPr lang="en-US" altLang="en-US" b="1" dirty="0" smtClean="0">
                <a:solidFill>
                  <a:srgbClr val="FF0000"/>
                </a:solidFill>
                <a:latin typeface="Courier New" pitchFamily="49" charset="0"/>
                <a:cs typeface="Courier New" pitchFamily="49" charset="0"/>
              </a:rPr>
              <a:t>wait()</a:t>
            </a:r>
            <a:r>
              <a:rPr lang="en-US" altLang="en-US" dirty="0" smtClean="0"/>
              <a:t>system call</a:t>
            </a:r>
            <a:r>
              <a:rPr lang="en-US" altLang="en-US" b="1" dirty="0" smtClean="0">
                <a:solidFill>
                  <a:srgbClr val="000000"/>
                </a:solidFill>
                <a:latin typeface="Courier New" pitchFamily="49" charset="0"/>
                <a:cs typeface="Courier New" pitchFamily="49" charset="0"/>
              </a:rPr>
              <a:t>. </a:t>
            </a:r>
            <a:r>
              <a:rPr lang="en-US" altLang="en-US" dirty="0" smtClean="0"/>
              <a:t>The call returns status information and the </a:t>
            </a:r>
            <a:r>
              <a:rPr lang="en-US" altLang="en-US" dirty="0" err="1" smtClean="0"/>
              <a:t>pid</a:t>
            </a:r>
            <a:r>
              <a:rPr lang="en-US" altLang="en-US" dirty="0" smtClean="0"/>
              <a:t> of the terminated process</a:t>
            </a:r>
            <a:endParaRPr lang="en-US" altLang="en-US" b="1" dirty="0" smtClean="0">
              <a:solidFill>
                <a:srgbClr val="000000"/>
              </a:solidFill>
              <a:latin typeface="Courier New" pitchFamily="49" charset="0"/>
              <a:cs typeface="Courier New" pitchFamily="49" charset="0"/>
            </a:endParaRPr>
          </a:p>
          <a:p>
            <a:pPr>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b="1" dirty="0" err="1" smtClean="0">
                <a:solidFill>
                  <a:srgbClr val="FF0000"/>
                </a:solidFill>
                <a:latin typeface="Courier New" pitchFamily="49" charset="0"/>
                <a:cs typeface="Courier New" pitchFamily="49" charset="0"/>
              </a:rPr>
              <a:t>pid</a:t>
            </a:r>
            <a:r>
              <a:rPr lang="en-US" altLang="en-US" b="1" dirty="0" smtClean="0">
                <a:solidFill>
                  <a:srgbClr val="FF0000"/>
                </a:solidFill>
                <a:latin typeface="Courier New" pitchFamily="49" charset="0"/>
                <a:cs typeface="Courier New" pitchFamily="49" charset="0"/>
              </a:rPr>
              <a:t> = wait(&amp;status); </a:t>
            </a:r>
          </a:p>
          <a:p>
            <a:r>
              <a:rPr lang="en-US" altLang="en-US" dirty="0" smtClean="0"/>
              <a:t>If no parent waiting (did not invoke </a:t>
            </a:r>
            <a:r>
              <a:rPr lang="en-US" altLang="en-US" b="1" dirty="0" smtClean="0">
                <a:solidFill>
                  <a:srgbClr val="FF0000"/>
                </a:solidFill>
                <a:latin typeface="Courier New" pitchFamily="49" charset="0"/>
                <a:cs typeface="Courier New" pitchFamily="49" charset="0"/>
              </a:rPr>
              <a:t>wait()</a:t>
            </a:r>
            <a:r>
              <a:rPr lang="en-US" altLang="en-US" dirty="0" smtClean="0">
                <a:solidFill>
                  <a:srgbClr val="FF0000"/>
                </a:solidFill>
                <a:cs typeface="Courier New" pitchFamily="49" charset="0"/>
              </a:rPr>
              <a:t>) </a:t>
            </a:r>
            <a:r>
              <a:rPr lang="en-US" altLang="en-US" dirty="0" smtClean="0"/>
              <a:t>process is a </a:t>
            </a:r>
            <a:r>
              <a:rPr lang="en-US" altLang="en-US" b="1" dirty="0" smtClean="0">
                <a:solidFill>
                  <a:srgbClr val="3366FF"/>
                </a:solidFill>
              </a:rPr>
              <a:t>zombie</a:t>
            </a:r>
          </a:p>
          <a:p>
            <a:r>
              <a:rPr lang="en-US" altLang="en-US" dirty="0" smtClean="0"/>
              <a:t>If parent terminated without invoking</a:t>
            </a:r>
            <a:r>
              <a:rPr lang="en-US" altLang="en-US" b="1" dirty="0" smtClean="0">
                <a:solidFill>
                  <a:srgbClr val="000000"/>
                </a:solidFill>
                <a:latin typeface="Courier New" pitchFamily="49" charset="0"/>
                <a:cs typeface="Courier New" pitchFamily="49" charset="0"/>
              </a:rPr>
              <a:t> </a:t>
            </a:r>
            <a:r>
              <a:rPr lang="en-US" altLang="en-US" b="1" dirty="0" smtClean="0">
                <a:solidFill>
                  <a:srgbClr val="FF0000"/>
                </a:solidFill>
                <a:latin typeface="Courier New" pitchFamily="49" charset="0"/>
                <a:cs typeface="Courier New" pitchFamily="49" charset="0"/>
              </a:rPr>
              <a:t>wait</a:t>
            </a:r>
            <a:r>
              <a:rPr lang="en-US" altLang="en-US" dirty="0" smtClean="0">
                <a:solidFill>
                  <a:srgbClr val="FF0000"/>
                </a:solidFill>
              </a:rPr>
              <a:t> </a:t>
            </a:r>
            <a:r>
              <a:rPr lang="en-US" altLang="en-US" dirty="0" smtClean="0"/>
              <a:t>, process is an </a:t>
            </a:r>
            <a:r>
              <a:rPr lang="en-US" altLang="en-US" b="1" dirty="0" smtClean="0">
                <a:solidFill>
                  <a:srgbClr val="3366FF"/>
                </a:solidFill>
              </a:rPr>
              <a:t>orphan</a:t>
            </a:r>
          </a:p>
          <a:p>
            <a:r>
              <a:rPr lang="en-US" b="1" dirty="0">
                <a:solidFill>
                  <a:srgbClr val="FF0000"/>
                </a:solidFill>
              </a:rPr>
              <a:t>A process which has finished the execution but still has entry in the process table to report to its parent process</a:t>
            </a:r>
            <a:r>
              <a:rPr lang="en-US" dirty="0">
                <a:solidFill>
                  <a:srgbClr val="FF0000"/>
                </a:solidFill>
              </a:rPr>
              <a:t> is known as a zombie process</a:t>
            </a:r>
            <a:endParaRPr lang="en-US" altLang="en-US" b="1" dirty="0" smtClean="0">
              <a:solidFill>
                <a:srgbClr val="FF0000"/>
              </a:solidFill>
            </a:endParaRPr>
          </a:p>
        </p:txBody>
      </p:sp>
    </p:spTree>
    <p:extLst>
      <p:ext uri="{BB962C8B-B14F-4D97-AF65-F5344CB8AC3E}">
        <p14:creationId xmlns:p14="http://schemas.microsoft.com/office/powerpoint/2010/main" val="2847040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225551" y="113110"/>
            <a:ext cx="7997825" cy="432197"/>
          </a:xfrm>
        </p:spPr>
        <p:txBody>
          <a:bodyPr>
            <a:normAutofit fontScale="90000"/>
          </a:bodyPr>
          <a:lstStyle/>
          <a:p>
            <a:r>
              <a:rPr lang="en-US" altLang="en-US" sz="2800" smtClean="0"/>
              <a:t>Multiprocess Architecture – Chrome Browser</a:t>
            </a:r>
          </a:p>
        </p:txBody>
      </p:sp>
      <p:sp>
        <p:nvSpPr>
          <p:cNvPr id="30723" name="Content Placeholder 2"/>
          <p:cNvSpPr>
            <a:spLocks noGrp="1"/>
          </p:cNvSpPr>
          <p:nvPr>
            <p:ph idx="1"/>
          </p:nvPr>
        </p:nvSpPr>
        <p:spPr>
          <a:xfrm>
            <a:off x="806450" y="925116"/>
            <a:ext cx="7512050" cy="3398044"/>
          </a:xfrm>
        </p:spPr>
        <p:txBody>
          <a:bodyPr/>
          <a:lstStyle/>
          <a:p>
            <a:r>
              <a:rPr lang="en-US" altLang="en-US" dirty="0" smtClean="0"/>
              <a:t>Many web browsers ran as single process (some still do)</a:t>
            </a:r>
          </a:p>
          <a:p>
            <a:pPr lvl="1"/>
            <a:r>
              <a:rPr lang="en-US" altLang="en-US" dirty="0" smtClean="0"/>
              <a:t>If one web site causes trouble, entire browser can hang or crash</a:t>
            </a:r>
          </a:p>
          <a:p>
            <a:r>
              <a:rPr lang="en-US" altLang="en-US" dirty="0" smtClean="0"/>
              <a:t>Google Chrome Browser is </a:t>
            </a:r>
            <a:r>
              <a:rPr lang="en-US" altLang="en-US" dirty="0" err="1" smtClean="0"/>
              <a:t>multiprocess</a:t>
            </a:r>
            <a:r>
              <a:rPr lang="en-US" altLang="en-US" dirty="0" smtClean="0"/>
              <a:t> with 3 different types of processes: </a:t>
            </a:r>
          </a:p>
          <a:p>
            <a:pPr lvl="1"/>
            <a:r>
              <a:rPr lang="en-US" altLang="en-US" b="1" dirty="0" smtClean="0">
                <a:solidFill>
                  <a:srgbClr val="3366FF"/>
                </a:solidFill>
              </a:rPr>
              <a:t>Browser</a:t>
            </a:r>
            <a:r>
              <a:rPr lang="en-US" altLang="en-US" dirty="0" smtClean="0"/>
              <a:t> process manages user interface, disk and network I/O</a:t>
            </a:r>
          </a:p>
          <a:p>
            <a:pPr lvl="1"/>
            <a:r>
              <a:rPr lang="en-US" altLang="en-US" b="1" dirty="0" smtClean="0">
                <a:solidFill>
                  <a:srgbClr val="3366FF"/>
                </a:solidFill>
              </a:rPr>
              <a:t>Renderer</a:t>
            </a:r>
            <a:r>
              <a:rPr lang="en-US" altLang="en-US" dirty="0" smtClean="0"/>
              <a:t> process renders web pages, deals with HTML, </a:t>
            </a:r>
            <a:r>
              <a:rPr lang="en-US" altLang="en-US" dirty="0" err="1" smtClean="0"/>
              <a:t>Javascript</a:t>
            </a:r>
            <a:r>
              <a:rPr lang="en-US" altLang="en-US" dirty="0" smtClean="0"/>
              <a:t>. A new renderer created for each website opened</a:t>
            </a:r>
          </a:p>
          <a:p>
            <a:pPr lvl="2"/>
            <a:r>
              <a:rPr lang="en-US" altLang="en-US" dirty="0" smtClean="0"/>
              <a:t>Runs in </a:t>
            </a:r>
            <a:r>
              <a:rPr lang="en-US" altLang="en-US" b="1" dirty="0" smtClean="0">
                <a:solidFill>
                  <a:srgbClr val="3366FF"/>
                </a:solidFill>
              </a:rPr>
              <a:t>sandbox</a:t>
            </a:r>
            <a:r>
              <a:rPr lang="en-US" altLang="en-US" dirty="0" smtClean="0"/>
              <a:t> restricting disk and network I/O, minimizing effect of security exploits</a:t>
            </a:r>
          </a:p>
          <a:p>
            <a:pPr lvl="1"/>
            <a:r>
              <a:rPr lang="en-US" altLang="en-US" b="1" dirty="0" smtClean="0">
                <a:solidFill>
                  <a:srgbClr val="3366FF"/>
                </a:solidFill>
              </a:rPr>
              <a:t>Plug-in </a:t>
            </a:r>
            <a:r>
              <a:rPr lang="en-US" altLang="en-US" dirty="0" smtClean="0"/>
              <a:t>process for each type of plug-in</a:t>
            </a:r>
          </a:p>
          <a:p>
            <a:pPr lvl="1"/>
            <a:endParaRPr lang="en-US" altLang="en-US" dirty="0" smtClean="0"/>
          </a:p>
          <a:p>
            <a:pPr lvl="1"/>
            <a:endParaRPr lang="en-US" altLang="en-US" dirty="0" smtClean="0"/>
          </a:p>
          <a:p>
            <a:pPr lvl="1"/>
            <a:endParaRPr lang="en-US" altLang="en-US" dirty="0" smtClean="0"/>
          </a:p>
        </p:txBody>
      </p:sp>
      <p:pic>
        <p:nvPicPr>
          <p:cNvPr id="30724" name="Picture 1" descr="in-3_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819" y="4400550"/>
            <a:ext cx="6292850" cy="856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2591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5250"/>
            <a:ext cx="5867398" cy="809362"/>
          </a:xfrm>
        </p:spPr>
        <p:txBody>
          <a:bodyPr>
            <a:noAutofit/>
          </a:bodyPr>
          <a:lstStyle/>
          <a:p>
            <a:r>
              <a:rPr lang="en-US" altLang="en-US" dirty="0"/>
              <a:t>Threads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10" name="Rectangle 3"/>
          <p:cNvSpPr>
            <a:spLocks noGrp="1" noChangeArrowheads="1"/>
          </p:cNvSpPr>
          <p:nvPr>
            <p:ph idx="1"/>
          </p:nvPr>
        </p:nvSpPr>
        <p:spPr>
          <a:xfrm>
            <a:off x="2743200" y="637912"/>
            <a:ext cx="6400800" cy="4296038"/>
          </a:xfrm>
        </p:spPr>
        <p:txBody>
          <a:bodyPr>
            <a:normAutofit fontScale="92500" lnSpcReduction="20000"/>
          </a:bodyPr>
          <a:lstStyle/>
          <a:p>
            <a:r>
              <a:rPr lang="en-US" altLang="en-US" dirty="0"/>
              <a:t>So far, process has a single thread of execution</a:t>
            </a:r>
          </a:p>
          <a:p>
            <a:r>
              <a:rPr lang="en-US" altLang="en-US" dirty="0"/>
              <a:t>Consider having multiple program counters per process</a:t>
            </a:r>
          </a:p>
          <a:p>
            <a:pPr lvl="1">
              <a:buFont typeface="Wingdings" panose="05000000000000000000" pitchFamily="2" charset="2"/>
              <a:buChar char="Ø"/>
            </a:pPr>
            <a:r>
              <a:rPr lang="en-US" altLang="en-US" dirty="0"/>
              <a:t>Multiple locations can execute at once</a:t>
            </a:r>
          </a:p>
          <a:p>
            <a:pPr lvl="2">
              <a:buFont typeface="Arial" panose="020B0604020202020204" pitchFamily="34" charset="0"/>
              <a:buChar char="•"/>
            </a:pPr>
            <a:r>
              <a:rPr lang="en-US" altLang="en-US" dirty="0"/>
              <a:t>Multiple threads of control -&gt; </a:t>
            </a:r>
            <a:r>
              <a:rPr lang="en-US" altLang="en-US" b="1" dirty="0">
                <a:solidFill>
                  <a:srgbClr val="3366FF"/>
                </a:solidFill>
              </a:rPr>
              <a:t>threads</a:t>
            </a:r>
          </a:p>
          <a:p>
            <a:r>
              <a:rPr lang="en-US" altLang="en-US" dirty="0"/>
              <a:t>Must then have storage for thread details, multiple program counters in PCB</a:t>
            </a:r>
          </a:p>
          <a:p>
            <a:r>
              <a:rPr lang="en-US" altLang="en-US" dirty="0"/>
              <a:t>Process creation is heavy-weight while thread creation is light-weight</a:t>
            </a:r>
          </a:p>
          <a:p>
            <a:r>
              <a:rPr lang="en-US" altLang="en-US" dirty="0"/>
              <a:t>Kernels are generally multithreaded</a:t>
            </a:r>
          </a:p>
          <a:p>
            <a:r>
              <a:rPr lang="en-US" altLang="en-US" dirty="0"/>
              <a:t>Multiple tasks with the application can be implemented by separate threads</a:t>
            </a:r>
          </a:p>
          <a:p>
            <a:pPr lvl="1">
              <a:buFont typeface="Wingdings" panose="05000000000000000000" pitchFamily="2" charset="2"/>
              <a:buChar char="Ø"/>
            </a:pPr>
            <a:r>
              <a:rPr lang="en-US" altLang="en-US" dirty="0"/>
              <a:t>Update display</a:t>
            </a:r>
          </a:p>
          <a:p>
            <a:pPr lvl="1">
              <a:buFont typeface="Wingdings" panose="05000000000000000000" pitchFamily="2" charset="2"/>
              <a:buChar char="Ø"/>
            </a:pPr>
            <a:r>
              <a:rPr lang="en-US" altLang="en-US" dirty="0"/>
              <a:t>Fetch data</a:t>
            </a:r>
          </a:p>
          <a:p>
            <a:pPr lvl="1">
              <a:buFont typeface="Wingdings" panose="05000000000000000000" pitchFamily="2" charset="2"/>
              <a:buChar char="Ø"/>
            </a:pPr>
            <a:r>
              <a:rPr lang="en-US" altLang="en-US" dirty="0"/>
              <a:t>Spell checking</a:t>
            </a:r>
          </a:p>
          <a:p>
            <a:pPr lvl="1">
              <a:buFont typeface="Wingdings" panose="05000000000000000000" pitchFamily="2" charset="2"/>
              <a:buChar char="Ø"/>
            </a:pPr>
            <a:r>
              <a:rPr lang="en-US" altLang="en-US" dirty="0"/>
              <a:t>Answer a network request</a:t>
            </a:r>
          </a:p>
          <a:p>
            <a:endParaRPr lang="en-US" altLang="en-US" dirty="0"/>
          </a:p>
        </p:txBody>
      </p:sp>
    </p:spTree>
    <p:extLst>
      <p:ext uri="{BB962C8B-B14F-4D97-AF65-F5344CB8AC3E}">
        <p14:creationId xmlns:p14="http://schemas.microsoft.com/office/powerpoint/2010/main" val="7905973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5250"/>
            <a:ext cx="5867398" cy="809362"/>
          </a:xfrm>
        </p:spPr>
        <p:txBody>
          <a:bodyPr>
            <a:noAutofit/>
          </a:bodyPr>
          <a:lstStyle/>
          <a:p>
            <a:r>
              <a:rPr lang="en-US" altLang="en-US" dirty="0"/>
              <a:t>Threads - Benefits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10" name="Rectangle 3"/>
          <p:cNvSpPr>
            <a:spLocks noGrp="1" noChangeArrowheads="1"/>
          </p:cNvSpPr>
          <p:nvPr>
            <p:ph idx="1"/>
          </p:nvPr>
        </p:nvSpPr>
        <p:spPr>
          <a:xfrm>
            <a:off x="2743200" y="637912"/>
            <a:ext cx="6400800" cy="4296038"/>
          </a:xfrm>
        </p:spPr>
        <p:txBody>
          <a:bodyPr>
            <a:normAutofit/>
          </a:bodyPr>
          <a:lstStyle/>
          <a:p>
            <a:r>
              <a:rPr lang="en-US" altLang="en-US" b="1" dirty="0"/>
              <a:t>Responsiveness – </a:t>
            </a:r>
            <a:r>
              <a:rPr lang="en-US" altLang="en-US" dirty="0"/>
              <a:t>may allow continued execution if part of process is blocked, especially important for user interfaces</a:t>
            </a:r>
          </a:p>
          <a:p>
            <a:r>
              <a:rPr lang="en-US" altLang="en-US" b="1" dirty="0"/>
              <a:t>Resource Sharing – </a:t>
            </a:r>
            <a:r>
              <a:rPr lang="en-US" altLang="en-US" dirty="0"/>
              <a:t>threads share resources of process, easier than shared memory or message passing</a:t>
            </a:r>
          </a:p>
          <a:p>
            <a:r>
              <a:rPr lang="en-US" altLang="en-US" b="1" dirty="0"/>
              <a:t>Economy – </a:t>
            </a:r>
            <a:r>
              <a:rPr lang="en-US" altLang="en-US" dirty="0"/>
              <a:t>cheaper than process creation, thread switching lower overhead than context switching</a:t>
            </a:r>
          </a:p>
          <a:p>
            <a:r>
              <a:rPr lang="en-US" altLang="en-US" b="1" dirty="0"/>
              <a:t>Scalability – </a:t>
            </a:r>
            <a:r>
              <a:rPr lang="en-US" altLang="en-US" dirty="0"/>
              <a:t>process can take advantage of multiprocessor architectures</a:t>
            </a:r>
            <a:br>
              <a:rPr lang="en-US" altLang="en-US" dirty="0"/>
            </a:br>
            <a:endParaRPr lang="en-US" altLang="en-US" dirty="0"/>
          </a:p>
          <a:p>
            <a:endParaRPr lang="en-US" altLang="en-US" b="1" dirty="0"/>
          </a:p>
        </p:txBody>
      </p:sp>
    </p:spTree>
    <p:extLst>
      <p:ext uri="{BB962C8B-B14F-4D97-AF65-F5344CB8AC3E}">
        <p14:creationId xmlns:p14="http://schemas.microsoft.com/office/powerpoint/2010/main" val="303224268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771"/>
            <a:ext cx="8077199" cy="873579"/>
          </a:xfrm>
        </p:spPr>
        <p:txBody>
          <a:bodyPr>
            <a:noAutofit/>
          </a:bodyPr>
          <a:lstStyle/>
          <a:p>
            <a:r>
              <a:rPr lang="en-US" altLang="en-US" dirty="0"/>
              <a:t>Single and Multithreaded Processes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3" name="Picture 2"/>
          <p:cNvPicPr>
            <a:picLocks noChangeAspect="1"/>
          </p:cNvPicPr>
          <p:nvPr/>
        </p:nvPicPr>
        <p:blipFill>
          <a:blip r:embed="rId2"/>
          <a:stretch>
            <a:fillRect/>
          </a:stretch>
        </p:blipFill>
        <p:spPr>
          <a:xfrm>
            <a:off x="2448691" y="1027738"/>
            <a:ext cx="5839585" cy="3830011"/>
          </a:xfrm>
          <a:prstGeom prst="rect">
            <a:avLst/>
          </a:prstGeom>
        </p:spPr>
      </p:pic>
      <p:grpSp>
        <p:nvGrpSpPr>
          <p:cNvPr id="33" name="Group 32">
            <a:extLst>
              <a:ext uri="{FF2B5EF4-FFF2-40B4-BE49-F238E27FC236}">
                <a16:creationId xmlns="" xmlns:a16="http://schemas.microsoft.com/office/drawing/2014/main" id="{5FA33FF1-C22C-425A-A333-6AE4E0216B4F}"/>
              </a:ext>
            </a:extLst>
          </p:cNvPr>
          <p:cNvGrpSpPr/>
          <p:nvPr/>
        </p:nvGrpSpPr>
        <p:grpSpPr>
          <a:xfrm>
            <a:off x="5574101" y="2438907"/>
            <a:ext cx="114840" cy="5040"/>
            <a:chOff x="5574101" y="2438907"/>
            <a:chExt cx="114840" cy="5040"/>
          </a:xfrm>
        </p:grpSpPr>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 xmlns:a16="http://schemas.microsoft.com/office/drawing/2014/main" id="{3883435E-E02A-46F1-BDC7-9D8035FE4075}"/>
                    </a:ext>
                  </a:extLst>
                </p14:cNvPr>
                <p14:cNvContentPartPr/>
                <p14:nvPr/>
              </p14:nvContentPartPr>
              <p14:xfrm>
                <a:off x="5688581" y="2438907"/>
                <a:ext cx="360" cy="1080"/>
              </p14:xfrm>
            </p:contentPart>
          </mc:Choice>
          <mc:Fallback xmlns="">
            <p:pic>
              <p:nvPicPr>
                <p:cNvPr id="31" name="Ink 30">
                  <a:extLst>
                    <a:ext uri="{FF2B5EF4-FFF2-40B4-BE49-F238E27FC236}">
                      <a16:creationId xmlns:a16="http://schemas.microsoft.com/office/drawing/2014/main" id="{3883435E-E02A-46F1-BDC7-9D8035FE4075}"/>
                    </a:ext>
                  </a:extLst>
                </p:cNvPr>
                <p:cNvPicPr/>
                <p:nvPr/>
              </p:nvPicPr>
              <p:blipFill>
                <a:blip r:embed="rId40"/>
                <a:stretch>
                  <a:fillRect/>
                </a:stretch>
              </p:blipFill>
              <p:spPr>
                <a:xfrm>
                  <a:off x="5679941" y="2429907"/>
                  <a:ext cx="18000" cy="18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2" name="Ink 31">
                  <a:extLst>
                    <a:ext uri="{FF2B5EF4-FFF2-40B4-BE49-F238E27FC236}">
                      <a16:creationId xmlns="" xmlns:a16="http://schemas.microsoft.com/office/drawing/2014/main" id="{56C63571-A128-4FDC-98C2-1E4A9603E78D}"/>
                    </a:ext>
                  </a:extLst>
                </p14:cNvPr>
                <p14:cNvContentPartPr/>
                <p14:nvPr/>
              </p14:nvContentPartPr>
              <p14:xfrm>
                <a:off x="5574101" y="2442507"/>
                <a:ext cx="1080" cy="1440"/>
              </p14:xfrm>
            </p:contentPart>
          </mc:Choice>
          <mc:Fallback xmlns="">
            <p:pic>
              <p:nvPicPr>
                <p:cNvPr id="32" name="Ink 31">
                  <a:extLst>
                    <a:ext uri="{FF2B5EF4-FFF2-40B4-BE49-F238E27FC236}">
                      <a16:creationId xmlns:a16="http://schemas.microsoft.com/office/drawing/2014/main" id="{56C63571-A128-4FDC-98C2-1E4A9603E78D}"/>
                    </a:ext>
                  </a:extLst>
                </p:cNvPr>
                <p:cNvPicPr/>
                <p:nvPr/>
              </p:nvPicPr>
              <p:blipFill>
                <a:blip r:embed="rId42"/>
                <a:stretch>
                  <a:fillRect/>
                </a:stretch>
              </p:blipFill>
              <p:spPr>
                <a:xfrm>
                  <a:off x="5565101" y="2433507"/>
                  <a:ext cx="18720" cy="19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36" name="Ink 35">
                <a:extLst>
                  <a:ext uri="{FF2B5EF4-FFF2-40B4-BE49-F238E27FC236}">
                    <a16:creationId xmlns="" xmlns:a16="http://schemas.microsoft.com/office/drawing/2014/main" id="{8E0588CE-BB33-4630-9640-D7A4C6B9468A}"/>
                  </a:ext>
                </a:extLst>
              </p14:cNvPr>
              <p14:cNvContentPartPr/>
              <p14:nvPr/>
            </p14:nvContentPartPr>
            <p14:xfrm>
              <a:off x="5683901" y="1997547"/>
              <a:ext cx="80280" cy="19080"/>
            </p14:xfrm>
          </p:contentPart>
        </mc:Choice>
        <mc:Fallback xmlns="">
          <p:pic>
            <p:nvPicPr>
              <p:cNvPr id="36" name="Ink 35">
                <a:extLst>
                  <a:ext uri="{FF2B5EF4-FFF2-40B4-BE49-F238E27FC236}">
                    <a16:creationId xmlns:a16="http://schemas.microsoft.com/office/drawing/2014/main" id="{8E0588CE-BB33-4630-9640-D7A4C6B9468A}"/>
                  </a:ext>
                </a:extLst>
              </p:cNvPr>
              <p:cNvPicPr/>
              <p:nvPr/>
            </p:nvPicPr>
            <p:blipFill>
              <a:blip r:embed="rId44"/>
              <a:stretch>
                <a:fillRect/>
              </a:stretch>
            </p:blipFill>
            <p:spPr>
              <a:xfrm>
                <a:off x="5675261" y="1988907"/>
                <a:ext cx="97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0" name="Ink 39">
                <a:extLst>
                  <a:ext uri="{FF2B5EF4-FFF2-40B4-BE49-F238E27FC236}">
                    <a16:creationId xmlns="" xmlns:a16="http://schemas.microsoft.com/office/drawing/2014/main" id="{3A332B29-997B-4ED1-B1D3-A46B89077F59}"/>
                  </a:ext>
                </a:extLst>
              </p14:cNvPr>
              <p14:cNvContentPartPr/>
              <p14:nvPr/>
            </p14:nvContentPartPr>
            <p14:xfrm>
              <a:off x="6464741" y="3530067"/>
              <a:ext cx="6840" cy="13320"/>
            </p14:xfrm>
          </p:contentPart>
        </mc:Choice>
        <mc:Fallback xmlns="">
          <p:pic>
            <p:nvPicPr>
              <p:cNvPr id="40" name="Ink 39">
                <a:extLst>
                  <a:ext uri="{FF2B5EF4-FFF2-40B4-BE49-F238E27FC236}">
                    <a16:creationId xmlns:a16="http://schemas.microsoft.com/office/drawing/2014/main" id="{3A332B29-997B-4ED1-B1D3-A46B89077F59}"/>
                  </a:ext>
                </a:extLst>
              </p:cNvPr>
              <p:cNvPicPr/>
              <p:nvPr/>
            </p:nvPicPr>
            <p:blipFill>
              <a:blip r:embed="rId62"/>
              <a:stretch>
                <a:fillRect/>
              </a:stretch>
            </p:blipFill>
            <p:spPr>
              <a:xfrm>
                <a:off x="6455741" y="3521427"/>
                <a:ext cx="2448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1" name="Ink 40">
                <a:extLst>
                  <a:ext uri="{FF2B5EF4-FFF2-40B4-BE49-F238E27FC236}">
                    <a16:creationId xmlns="" xmlns:a16="http://schemas.microsoft.com/office/drawing/2014/main" id="{82A30E12-FA4F-488B-9B03-1C028091755B}"/>
                  </a:ext>
                </a:extLst>
              </p14:cNvPr>
              <p14:cNvContentPartPr/>
              <p14:nvPr/>
            </p14:nvContentPartPr>
            <p14:xfrm>
              <a:off x="7287341" y="3202827"/>
              <a:ext cx="1800" cy="15480"/>
            </p14:xfrm>
          </p:contentPart>
        </mc:Choice>
        <mc:Fallback xmlns="">
          <p:pic>
            <p:nvPicPr>
              <p:cNvPr id="41" name="Ink 40">
                <a:extLst>
                  <a:ext uri="{FF2B5EF4-FFF2-40B4-BE49-F238E27FC236}">
                    <a16:creationId xmlns:a16="http://schemas.microsoft.com/office/drawing/2014/main" id="{82A30E12-FA4F-488B-9B03-1C028091755B}"/>
                  </a:ext>
                </a:extLst>
              </p:cNvPr>
              <p:cNvPicPr/>
              <p:nvPr/>
            </p:nvPicPr>
            <p:blipFill>
              <a:blip r:embed="rId64"/>
              <a:stretch>
                <a:fillRect/>
              </a:stretch>
            </p:blipFill>
            <p:spPr>
              <a:xfrm>
                <a:off x="7278341" y="3193827"/>
                <a:ext cx="1944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2" name="Ink 41">
                <a:extLst>
                  <a:ext uri="{FF2B5EF4-FFF2-40B4-BE49-F238E27FC236}">
                    <a16:creationId xmlns="" xmlns:a16="http://schemas.microsoft.com/office/drawing/2014/main" id="{57E228D8-5521-42F4-ABBC-F8B2F6694687}"/>
                  </a:ext>
                </a:extLst>
              </p14:cNvPr>
              <p14:cNvContentPartPr/>
              <p14:nvPr/>
            </p14:nvContentPartPr>
            <p14:xfrm>
              <a:off x="5831501" y="3180867"/>
              <a:ext cx="13320" cy="20520"/>
            </p14:xfrm>
          </p:contentPart>
        </mc:Choice>
        <mc:Fallback xmlns="">
          <p:pic>
            <p:nvPicPr>
              <p:cNvPr id="42" name="Ink 41">
                <a:extLst>
                  <a:ext uri="{FF2B5EF4-FFF2-40B4-BE49-F238E27FC236}">
                    <a16:creationId xmlns:a16="http://schemas.microsoft.com/office/drawing/2014/main" id="{57E228D8-5521-42F4-ABBC-F8B2F6694687}"/>
                  </a:ext>
                </a:extLst>
              </p:cNvPr>
              <p:cNvPicPr/>
              <p:nvPr/>
            </p:nvPicPr>
            <p:blipFill>
              <a:blip r:embed="rId66"/>
              <a:stretch>
                <a:fillRect/>
              </a:stretch>
            </p:blipFill>
            <p:spPr>
              <a:xfrm>
                <a:off x="5822861" y="3172227"/>
                <a:ext cx="309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6" name="Ink 45">
                <a:extLst>
                  <a:ext uri="{FF2B5EF4-FFF2-40B4-BE49-F238E27FC236}">
                    <a16:creationId xmlns="" xmlns:a16="http://schemas.microsoft.com/office/drawing/2014/main" id="{0D600639-9BA4-48A0-B977-3E1F75ADFF56}"/>
                  </a:ext>
                </a:extLst>
              </p14:cNvPr>
              <p14:cNvContentPartPr/>
              <p14:nvPr/>
            </p14:nvContentPartPr>
            <p14:xfrm>
              <a:off x="5860301" y="3057747"/>
              <a:ext cx="45720" cy="10440"/>
            </p14:xfrm>
          </p:contentPart>
        </mc:Choice>
        <mc:Fallback xmlns="">
          <p:pic>
            <p:nvPicPr>
              <p:cNvPr id="46" name="Ink 45">
                <a:extLst>
                  <a:ext uri="{FF2B5EF4-FFF2-40B4-BE49-F238E27FC236}">
                    <a16:creationId xmlns:a16="http://schemas.microsoft.com/office/drawing/2014/main" id="{0D600639-9BA4-48A0-B977-3E1F75ADFF56}"/>
                  </a:ext>
                </a:extLst>
              </p:cNvPr>
              <p:cNvPicPr/>
              <p:nvPr/>
            </p:nvPicPr>
            <p:blipFill>
              <a:blip r:embed="rId68"/>
              <a:stretch>
                <a:fillRect/>
              </a:stretch>
            </p:blipFill>
            <p:spPr>
              <a:xfrm>
                <a:off x="5851661" y="3048747"/>
                <a:ext cx="63360" cy="28080"/>
              </a:xfrm>
              <a:prstGeom prst="rect">
                <a:avLst/>
              </a:prstGeom>
            </p:spPr>
          </p:pic>
        </mc:Fallback>
      </mc:AlternateContent>
    </p:spTree>
    <p:extLst>
      <p:ext uri="{BB962C8B-B14F-4D97-AF65-F5344CB8AC3E}">
        <p14:creationId xmlns:p14="http://schemas.microsoft.com/office/powerpoint/2010/main" val="267475955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771"/>
            <a:ext cx="8077199" cy="873579"/>
          </a:xfrm>
        </p:spPr>
        <p:txBody>
          <a:bodyPr>
            <a:noAutofit/>
          </a:bodyPr>
          <a:lstStyle/>
          <a:p>
            <a:r>
              <a:rPr lang="en-US" altLang="en-US" dirty="0"/>
              <a:t>Single and Multithreaded Processes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Tree>
    <p:extLst>
      <p:ext uri="{BB962C8B-B14F-4D97-AF65-F5344CB8AC3E}">
        <p14:creationId xmlns:p14="http://schemas.microsoft.com/office/powerpoint/2010/main" val="2951290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5250"/>
            <a:ext cx="5867398" cy="809362"/>
          </a:xfrm>
        </p:spPr>
        <p:txBody>
          <a:bodyPr>
            <a:noAutofit/>
          </a:bodyPr>
          <a:lstStyle/>
          <a:p>
            <a:r>
              <a:rPr lang="en-US" altLang="en-US" dirty="0"/>
              <a:t>User and Kernel Threads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10" name="Rectangle 3"/>
          <p:cNvSpPr>
            <a:spLocks noGrp="1" noChangeArrowheads="1"/>
          </p:cNvSpPr>
          <p:nvPr>
            <p:ph idx="1"/>
          </p:nvPr>
        </p:nvSpPr>
        <p:spPr>
          <a:xfrm>
            <a:off x="2743200" y="637912"/>
            <a:ext cx="6400800" cy="4296038"/>
          </a:xfrm>
        </p:spPr>
        <p:txBody>
          <a:bodyPr>
            <a:normAutofit fontScale="92500" lnSpcReduction="10000"/>
          </a:bodyPr>
          <a:lstStyle/>
          <a:p>
            <a:r>
              <a:rPr lang="en-US" altLang="en-US" b="1" dirty="0">
                <a:solidFill>
                  <a:srgbClr val="3366FF"/>
                </a:solidFill>
              </a:rPr>
              <a:t>User threads</a:t>
            </a:r>
            <a:r>
              <a:rPr lang="en-US" altLang="en-US" dirty="0"/>
              <a:t> - management done by user-level threads library</a:t>
            </a:r>
          </a:p>
          <a:p>
            <a:r>
              <a:rPr lang="en-US" altLang="en-US" dirty="0"/>
              <a:t>Three primary thread libraries:</a:t>
            </a:r>
          </a:p>
          <a:p>
            <a:pPr lvl="1">
              <a:buFont typeface="Wingdings" panose="05000000000000000000" pitchFamily="2" charset="2"/>
              <a:buChar char="Ø"/>
            </a:pPr>
            <a:r>
              <a:rPr lang="en-US" altLang="en-US" dirty="0"/>
              <a:t> POSIX </a:t>
            </a:r>
            <a:r>
              <a:rPr lang="en-US" altLang="en-US" b="1" dirty="0" err="1">
                <a:solidFill>
                  <a:srgbClr val="3366FF"/>
                </a:solidFill>
              </a:rPr>
              <a:t>Pthreads</a:t>
            </a:r>
            <a:endParaRPr lang="en-US" altLang="en-US" b="1" i="1" dirty="0">
              <a:solidFill>
                <a:srgbClr val="3366FF"/>
              </a:solidFill>
            </a:endParaRPr>
          </a:p>
          <a:p>
            <a:pPr lvl="1">
              <a:buFont typeface="Wingdings" panose="05000000000000000000" pitchFamily="2" charset="2"/>
              <a:buChar char="Ø"/>
            </a:pPr>
            <a:r>
              <a:rPr lang="en-US" altLang="en-US" dirty="0"/>
              <a:t> Windows threads</a:t>
            </a:r>
          </a:p>
          <a:p>
            <a:pPr lvl="1">
              <a:buFont typeface="Wingdings" panose="05000000000000000000" pitchFamily="2" charset="2"/>
              <a:buChar char="Ø"/>
            </a:pPr>
            <a:r>
              <a:rPr lang="en-US" altLang="en-US" dirty="0"/>
              <a:t> Java threads</a:t>
            </a:r>
          </a:p>
          <a:p>
            <a:r>
              <a:rPr lang="en-US" altLang="en-US" b="1" dirty="0">
                <a:solidFill>
                  <a:srgbClr val="3366FF"/>
                </a:solidFill>
              </a:rPr>
              <a:t>Kernel threads </a:t>
            </a:r>
            <a:r>
              <a:rPr lang="en-US" altLang="en-US" dirty="0"/>
              <a:t>- Supported by the Kernel</a:t>
            </a:r>
          </a:p>
          <a:p>
            <a:r>
              <a:rPr lang="en-US" altLang="en-US" dirty="0"/>
              <a:t>Examples – virtually all general purpose operating systems, including:</a:t>
            </a:r>
          </a:p>
          <a:p>
            <a:pPr lvl="1">
              <a:buFont typeface="Wingdings" panose="05000000000000000000" pitchFamily="2" charset="2"/>
              <a:buChar char="Ø"/>
            </a:pPr>
            <a:r>
              <a:rPr lang="en-US" altLang="en-US" dirty="0"/>
              <a:t>Windows </a:t>
            </a:r>
          </a:p>
          <a:p>
            <a:pPr lvl="1">
              <a:buFont typeface="Wingdings" panose="05000000000000000000" pitchFamily="2" charset="2"/>
              <a:buChar char="Ø"/>
            </a:pPr>
            <a:r>
              <a:rPr lang="en-US" altLang="en-US" dirty="0"/>
              <a:t>Solaris</a:t>
            </a:r>
          </a:p>
          <a:p>
            <a:pPr lvl="1">
              <a:buFont typeface="Wingdings" panose="05000000000000000000" pitchFamily="2" charset="2"/>
              <a:buChar char="Ø"/>
            </a:pPr>
            <a:r>
              <a:rPr lang="en-US" altLang="en-US" dirty="0"/>
              <a:t>Linux</a:t>
            </a:r>
          </a:p>
          <a:p>
            <a:pPr lvl="1">
              <a:buFont typeface="Wingdings" panose="05000000000000000000" pitchFamily="2" charset="2"/>
              <a:buChar char="Ø"/>
            </a:pPr>
            <a:r>
              <a:rPr lang="en-US" altLang="en-US" dirty="0"/>
              <a:t>Tru64 UNIX</a:t>
            </a:r>
          </a:p>
          <a:p>
            <a:pPr lvl="1">
              <a:buFont typeface="Wingdings" panose="05000000000000000000" pitchFamily="2" charset="2"/>
              <a:buChar char="Ø"/>
            </a:pPr>
            <a:r>
              <a:rPr lang="en-US" altLang="en-US" dirty="0"/>
              <a:t>Mac OS X</a:t>
            </a:r>
          </a:p>
          <a:p>
            <a:pPr lvl="1"/>
            <a:endParaRPr lang="en-US" altLang="en-US" dirty="0"/>
          </a:p>
        </p:txBody>
      </p:sp>
      <mc:AlternateContent xmlns:mc="http://schemas.openxmlformats.org/markup-compatibility/2006" xmlns:p14="http://schemas.microsoft.com/office/powerpoint/2010/main">
        <mc:Choice Requires="p14">
          <p:contentPart p14:bwMode="auto" r:id="rId2">
            <p14:nvContentPartPr>
              <p14:cNvPr id="81" name="Ink 80">
                <a:extLst>
                  <a:ext uri="{FF2B5EF4-FFF2-40B4-BE49-F238E27FC236}">
                    <a16:creationId xmlns="" xmlns:a16="http://schemas.microsoft.com/office/drawing/2014/main" id="{C1D9D110-C819-4E91-A022-0214AE09921D}"/>
                  </a:ext>
                </a:extLst>
              </p14:cNvPr>
              <p14:cNvContentPartPr/>
              <p14:nvPr/>
            </p14:nvContentPartPr>
            <p14:xfrm>
              <a:off x="373541" y="4590279"/>
              <a:ext cx="360" cy="360"/>
            </p14:xfrm>
          </p:contentPart>
        </mc:Choice>
        <mc:Fallback xmlns="">
          <p:pic>
            <p:nvPicPr>
              <p:cNvPr id="81" name="Ink 80">
                <a:extLst>
                  <a:ext uri="{FF2B5EF4-FFF2-40B4-BE49-F238E27FC236}">
                    <a16:creationId xmlns:a16="http://schemas.microsoft.com/office/drawing/2014/main" id="{C1D9D110-C819-4E91-A022-0214AE09921D}"/>
                  </a:ext>
                </a:extLst>
              </p:cNvPr>
              <p:cNvPicPr/>
              <p:nvPr/>
            </p:nvPicPr>
            <p:blipFill>
              <a:blip r:embed="rId97"/>
              <a:stretch>
                <a:fillRect/>
              </a:stretch>
            </p:blipFill>
            <p:spPr>
              <a:xfrm>
                <a:off x="364901" y="45812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00" name="Ink 99">
                <a:extLst>
                  <a:ext uri="{FF2B5EF4-FFF2-40B4-BE49-F238E27FC236}">
                    <a16:creationId xmlns="" xmlns:a16="http://schemas.microsoft.com/office/drawing/2014/main" id="{03A108C4-5FB6-4534-87F6-3226ADDDD062}"/>
                  </a:ext>
                </a:extLst>
              </p14:cNvPr>
              <p14:cNvContentPartPr/>
              <p14:nvPr/>
            </p14:nvContentPartPr>
            <p14:xfrm>
              <a:off x="764141" y="4725999"/>
              <a:ext cx="22680" cy="19080"/>
            </p14:xfrm>
          </p:contentPart>
        </mc:Choice>
        <mc:Fallback xmlns="">
          <p:pic>
            <p:nvPicPr>
              <p:cNvPr id="100" name="Ink 99">
                <a:extLst>
                  <a:ext uri="{FF2B5EF4-FFF2-40B4-BE49-F238E27FC236}">
                    <a16:creationId xmlns:a16="http://schemas.microsoft.com/office/drawing/2014/main" id="{03A108C4-5FB6-4534-87F6-3226ADDDD062}"/>
                  </a:ext>
                </a:extLst>
              </p:cNvPr>
              <p:cNvPicPr/>
              <p:nvPr/>
            </p:nvPicPr>
            <p:blipFill>
              <a:blip r:embed="rId101"/>
              <a:stretch>
                <a:fillRect/>
              </a:stretch>
            </p:blipFill>
            <p:spPr>
              <a:xfrm>
                <a:off x="755501" y="4716999"/>
                <a:ext cx="40320" cy="36720"/>
              </a:xfrm>
              <a:prstGeom prst="rect">
                <a:avLst/>
              </a:prstGeom>
            </p:spPr>
          </p:pic>
        </mc:Fallback>
      </mc:AlternateContent>
    </p:spTree>
    <p:extLst>
      <p:ext uri="{BB962C8B-B14F-4D97-AF65-F5344CB8AC3E}">
        <p14:creationId xmlns:p14="http://schemas.microsoft.com/office/powerpoint/2010/main" val="5719439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781050"/>
            <a:ext cx="5029200" cy="1676400"/>
          </a:xfrm>
        </p:spPr>
        <p:txBody>
          <a:bodyPr>
            <a:noAutofit/>
          </a:bodyPr>
          <a:lstStyle/>
          <a:p>
            <a:r>
              <a:rPr lang="en-US" dirty="0"/>
              <a:t>System Calls - Example</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Rectangle 3"/>
          <p:cNvSpPr>
            <a:spLocks noGrp="1" noChangeArrowheads="1"/>
          </p:cNvSpPr>
          <p:nvPr>
            <p:ph idx="1"/>
          </p:nvPr>
        </p:nvSpPr>
        <p:spPr>
          <a:xfrm>
            <a:off x="3047999" y="895350"/>
            <a:ext cx="6060743" cy="3867150"/>
          </a:xfrm>
        </p:spPr>
        <p:txBody>
          <a:bodyPr/>
          <a:lstStyle/>
          <a:p>
            <a:r>
              <a:rPr lang="en-US" altLang="en-US" dirty="0"/>
              <a:t>System call sequence to copy the contents of one file to another file</a:t>
            </a:r>
          </a:p>
          <a:p>
            <a:endParaRPr lang="en-US" altLang="en-US" dirty="0"/>
          </a:p>
          <a:p>
            <a:endParaRPr lang="en-US" altLang="en-US"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22565"/>
            <a:ext cx="4992068" cy="3378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395877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95250"/>
            <a:ext cx="5867398" cy="809362"/>
          </a:xfrm>
        </p:spPr>
        <p:txBody>
          <a:bodyPr>
            <a:noAutofit/>
          </a:bodyPr>
          <a:lstStyle/>
          <a:p>
            <a:r>
              <a:rPr lang="en-US" altLang="en-US" dirty="0"/>
              <a:t>Multithreading Models</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10" name="Rectangle 3"/>
          <p:cNvSpPr>
            <a:spLocks noGrp="1" noChangeArrowheads="1"/>
          </p:cNvSpPr>
          <p:nvPr>
            <p:ph idx="1"/>
          </p:nvPr>
        </p:nvSpPr>
        <p:spPr>
          <a:xfrm>
            <a:off x="4191000" y="637912"/>
            <a:ext cx="4953000" cy="4296038"/>
          </a:xfrm>
        </p:spPr>
        <p:txBody>
          <a:bodyPr>
            <a:normAutofit/>
          </a:bodyPr>
          <a:lstStyle/>
          <a:p>
            <a:r>
              <a:rPr lang="en-US" altLang="en-US" dirty="0"/>
              <a:t>Many-to-One</a:t>
            </a:r>
            <a:br>
              <a:rPr lang="en-US" altLang="en-US" dirty="0"/>
            </a:br>
            <a:endParaRPr lang="en-US" altLang="en-US" dirty="0"/>
          </a:p>
          <a:p>
            <a:endParaRPr lang="en-US" altLang="en-US" dirty="0"/>
          </a:p>
          <a:p>
            <a:endParaRPr lang="en-US" altLang="en-US" dirty="0"/>
          </a:p>
          <a:p>
            <a:r>
              <a:rPr lang="en-US" altLang="en-US" dirty="0"/>
              <a:t>One-to-One</a:t>
            </a:r>
          </a:p>
          <a:p>
            <a:endParaRPr lang="en-US" altLang="en-US" dirty="0"/>
          </a:p>
          <a:p>
            <a:endParaRPr lang="en-US" altLang="en-US" dirty="0"/>
          </a:p>
          <a:p>
            <a:pPr marL="45720" indent="0">
              <a:buNone/>
            </a:pPr>
            <a:r>
              <a:rPr lang="en-US" altLang="en-US" dirty="0"/>
              <a:t/>
            </a:r>
            <a:br>
              <a:rPr lang="en-US" altLang="en-US" dirty="0"/>
            </a:br>
            <a:endParaRPr lang="en-US" altLang="en-US" dirty="0"/>
          </a:p>
          <a:p>
            <a:r>
              <a:rPr lang="en-US" altLang="en-US" dirty="0"/>
              <a:t>Many-to-Many</a:t>
            </a:r>
          </a:p>
          <a:p>
            <a:endParaRPr lang="en-US" altLang="en-US" dirty="0"/>
          </a:p>
          <a:p>
            <a:pPr lvl="1"/>
            <a:endParaRPr lang="en-US" altLang="en-US" dirty="0"/>
          </a:p>
        </p:txBody>
      </p:sp>
      <p:pic>
        <p:nvPicPr>
          <p:cNvPr id="3" name="Picture 2"/>
          <p:cNvPicPr>
            <a:picLocks noChangeAspect="1"/>
          </p:cNvPicPr>
          <p:nvPr/>
        </p:nvPicPr>
        <p:blipFill>
          <a:blip r:embed="rId2"/>
          <a:stretch>
            <a:fillRect/>
          </a:stretch>
        </p:blipFill>
        <p:spPr>
          <a:xfrm>
            <a:off x="6133315" y="714112"/>
            <a:ext cx="2000250" cy="1942486"/>
          </a:xfrm>
          <a:prstGeom prst="rect">
            <a:avLst/>
          </a:prstGeom>
        </p:spPr>
      </p:pic>
      <p:pic>
        <p:nvPicPr>
          <p:cNvPr id="4" name="Picture 3"/>
          <p:cNvPicPr>
            <a:picLocks noChangeAspect="1"/>
          </p:cNvPicPr>
          <p:nvPr/>
        </p:nvPicPr>
        <p:blipFill>
          <a:blip r:embed="rId3"/>
          <a:stretch>
            <a:fillRect/>
          </a:stretch>
        </p:blipFill>
        <p:spPr>
          <a:xfrm>
            <a:off x="2871395" y="2359347"/>
            <a:ext cx="3133725" cy="1409700"/>
          </a:xfrm>
          <a:prstGeom prst="rect">
            <a:avLst/>
          </a:prstGeom>
        </p:spPr>
      </p:pic>
      <p:pic>
        <p:nvPicPr>
          <p:cNvPr id="7" name="Picture 6"/>
          <p:cNvPicPr>
            <a:picLocks noChangeAspect="1"/>
          </p:cNvPicPr>
          <p:nvPr/>
        </p:nvPicPr>
        <p:blipFill>
          <a:blip r:embed="rId4"/>
          <a:stretch>
            <a:fillRect/>
          </a:stretch>
        </p:blipFill>
        <p:spPr>
          <a:xfrm>
            <a:off x="6133315" y="3243811"/>
            <a:ext cx="1943884" cy="1869753"/>
          </a:xfrm>
          <a:prstGeom prst="rect">
            <a:avLst/>
          </a:prstGeom>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 xmlns:a16="http://schemas.microsoft.com/office/drawing/2014/main" id="{349530EF-F170-4B62-93FA-A5D255085A27}"/>
                  </a:ext>
                </a:extLst>
              </p14:cNvPr>
              <p14:cNvContentPartPr/>
              <p14:nvPr/>
            </p14:nvContentPartPr>
            <p14:xfrm>
              <a:off x="6282581" y="1070919"/>
              <a:ext cx="360" cy="360"/>
            </p14:xfrm>
          </p:contentPart>
        </mc:Choice>
        <mc:Fallback xmlns="">
          <p:pic>
            <p:nvPicPr>
              <p:cNvPr id="5" name="Ink 4">
                <a:extLst>
                  <a:ext uri="{FF2B5EF4-FFF2-40B4-BE49-F238E27FC236}">
                    <a16:creationId xmlns:a16="http://schemas.microsoft.com/office/drawing/2014/main" id="{349530EF-F170-4B62-93FA-A5D255085A27}"/>
                  </a:ext>
                </a:extLst>
              </p:cNvPr>
              <p:cNvPicPr/>
              <p:nvPr/>
            </p:nvPicPr>
            <p:blipFill>
              <a:blip r:embed="rId6"/>
              <a:stretch>
                <a:fillRect/>
              </a:stretch>
            </p:blipFill>
            <p:spPr>
              <a:xfrm>
                <a:off x="6273581" y="106227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 xmlns:a16="http://schemas.microsoft.com/office/drawing/2014/main" id="{69CCEF25-2A17-43B2-AD37-BC3A5E0A3B8D}"/>
                  </a:ext>
                </a:extLst>
              </p14:cNvPr>
              <p14:cNvContentPartPr/>
              <p14:nvPr/>
            </p14:nvContentPartPr>
            <p14:xfrm>
              <a:off x="6725021" y="2465919"/>
              <a:ext cx="151200" cy="109800"/>
            </p14:xfrm>
          </p:contentPart>
        </mc:Choice>
        <mc:Fallback xmlns="">
          <p:pic>
            <p:nvPicPr>
              <p:cNvPr id="8" name="Ink 7">
                <a:extLst>
                  <a:ext uri="{FF2B5EF4-FFF2-40B4-BE49-F238E27FC236}">
                    <a16:creationId xmlns:a16="http://schemas.microsoft.com/office/drawing/2014/main" id="{69CCEF25-2A17-43B2-AD37-BC3A5E0A3B8D}"/>
                  </a:ext>
                </a:extLst>
              </p:cNvPr>
              <p:cNvPicPr/>
              <p:nvPr/>
            </p:nvPicPr>
            <p:blipFill>
              <a:blip r:embed="rId8"/>
              <a:stretch>
                <a:fillRect/>
              </a:stretch>
            </p:blipFill>
            <p:spPr>
              <a:xfrm>
                <a:off x="6716021" y="2457279"/>
                <a:ext cx="168840" cy="127440"/>
              </a:xfrm>
              <a:prstGeom prst="rect">
                <a:avLst/>
              </a:prstGeom>
            </p:spPr>
          </p:pic>
        </mc:Fallback>
      </mc:AlternateContent>
    </p:spTree>
    <p:extLst>
      <p:ext uri="{BB962C8B-B14F-4D97-AF65-F5344CB8AC3E}">
        <p14:creationId xmlns:p14="http://schemas.microsoft.com/office/powerpoint/2010/main" val="1745298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7315200" cy="865573"/>
          </a:xfrm>
        </p:spPr>
        <p:txBody>
          <a:bodyPr/>
          <a:lstStyle/>
          <a:p>
            <a:r>
              <a:rPr lang="en-US" dirty="0" smtClean="0"/>
              <a:t>Thread Creation</a:t>
            </a:r>
            <a:endParaRPr lang="en-IN" dirty="0"/>
          </a:p>
        </p:txBody>
      </p:sp>
      <p:sp>
        <p:nvSpPr>
          <p:cNvPr id="3" name="Content Placeholder 2"/>
          <p:cNvSpPr>
            <a:spLocks noGrp="1"/>
          </p:cNvSpPr>
          <p:nvPr>
            <p:ph idx="1"/>
          </p:nvPr>
        </p:nvSpPr>
        <p:spPr>
          <a:xfrm>
            <a:off x="914400" y="1047751"/>
            <a:ext cx="7315200" cy="3684270"/>
          </a:xfrm>
        </p:spPr>
        <p:txBody>
          <a:bodyPr>
            <a:normAutofit fontScale="70000" lnSpcReduction="20000"/>
          </a:bodyPr>
          <a:lstStyle/>
          <a:p>
            <a:r>
              <a:rPr lang="en-US" b="1" dirty="0" err="1"/>
              <a:t>pthread_t</a:t>
            </a:r>
            <a:r>
              <a:rPr lang="en-US" dirty="0"/>
              <a:t> is the data type used to uniquely identify a thread. </a:t>
            </a:r>
            <a:endParaRPr lang="en-US" dirty="0" smtClean="0"/>
          </a:p>
          <a:p>
            <a:endParaRPr lang="en-US" dirty="0" smtClean="0"/>
          </a:p>
          <a:p>
            <a:pPr algn="just"/>
            <a:r>
              <a:rPr lang="en-US" dirty="0" err="1">
                <a:hlinkClick r:id="rId2"/>
              </a:rPr>
              <a:t>pthread_create</a:t>
            </a:r>
            <a:r>
              <a:rPr lang="en-US" dirty="0">
                <a:hlinkClick r:id="rId2"/>
              </a:rPr>
              <a:t>()</a:t>
            </a:r>
            <a:r>
              <a:rPr lang="en-US" dirty="0"/>
              <a:t> gets 4 arguments The first argument is a pointer to </a:t>
            </a:r>
            <a:r>
              <a:rPr lang="en-US" dirty="0" err="1"/>
              <a:t>thread_id</a:t>
            </a:r>
            <a:r>
              <a:rPr lang="en-US" dirty="0"/>
              <a:t>, used by </a:t>
            </a:r>
            <a:r>
              <a:rPr lang="en-US" dirty="0" err="1"/>
              <a:t>pthread_create</a:t>
            </a:r>
            <a:r>
              <a:rPr lang="en-US" dirty="0"/>
              <a:t>() to supply the program with the thread's identifier. </a:t>
            </a:r>
            <a:endParaRPr lang="en-US" dirty="0" smtClean="0"/>
          </a:p>
          <a:p>
            <a:pPr algn="just"/>
            <a:endParaRPr lang="en-US" dirty="0"/>
          </a:p>
          <a:p>
            <a:pPr algn="just"/>
            <a:r>
              <a:rPr lang="en-US" dirty="0" smtClean="0"/>
              <a:t>The </a:t>
            </a:r>
            <a:r>
              <a:rPr lang="en-US" dirty="0"/>
              <a:t>second argument is used to set some attributes for the new thread. In our case we supplied a NULL pointer to tell </a:t>
            </a:r>
            <a:r>
              <a:rPr lang="en-US" dirty="0" err="1"/>
              <a:t>pthread_create</a:t>
            </a:r>
            <a:r>
              <a:rPr lang="en-US" dirty="0"/>
              <a:t>() to use the default values. Notice that </a:t>
            </a:r>
            <a:r>
              <a:rPr lang="en-US" dirty="0" err="1"/>
              <a:t>PrintHello</a:t>
            </a:r>
            <a:r>
              <a:rPr lang="en-US" dirty="0"/>
              <a:t>() accepts a void * as an argument and also returns a void * as a return value. This shows us that it is possible to use a void * to pass an arbitrary piece of data to our new thread, and that our new thread can return an arbitrary piece of data when it finishes. How do we pass our thread an arbitrary argument? Easy. </a:t>
            </a:r>
            <a:endParaRPr lang="en-US" dirty="0" smtClean="0"/>
          </a:p>
          <a:p>
            <a:pPr algn="just"/>
            <a:endParaRPr lang="en-US" dirty="0"/>
          </a:p>
          <a:p>
            <a:pPr algn="just"/>
            <a:r>
              <a:rPr lang="en-US" dirty="0" smtClean="0"/>
              <a:t>We </a:t>
            </a:r>
            <a:r>
              <a:rPr lang="en-US" dirty="0"/>
              <a:t>use the fourth argument to the </a:t>
            </a:r>
            <a:r>
              <a:rPr lang="en-US" dirty="0" err="1"/>
              <a:t>pthread_create</a:t>
            </a:r>
            <a:r>
              <a:rPr lang="en-US" dirty="0"/>
              <a:t>() call. If we do not want to pass any data to the new thread, we set the fourth argument to NULL. </a:t>
            </a:r>
            <a:r>
              <a:rPr lang="en-US" dirty="0" err="1"/>
              <a:t>pthread_create</a:t>
            </a:r>
            <a:r>
              <a:rPr lang="en-US" dirty="0"/>
              <a:t>() returns zero on success and a non-zero value on failure.</a:t>
            </a:r>
          </a:p>
          <a:p>
            <a:r>
              <a:rPr lang="en-US" dirty="0"/>
              <a:t/>
            </a:r>
            <a:br>
              <a:rPr lang="en-US" dirty="0"/>
            </a:br>
            <a:r>
              <a:rPr lang="en-IN" dirty="0" err="1" smtClean="0">
                <a:hlinkClick r:id="rId3"/>
              </a:rPr>
              <a:t>pthread_join</a:t>
            </a:r>
            <a:r>
              <a:rPr lang="en-IN" dirty="0" smtClean="0">
                <a:hlinkClick r:id="rId3"/>
              </a:rPr>
              <a:t>-</a:t>
            </a:r>
            <a:r>
              <a:rPr lang="en-US" dirty="0"/>
              <a:t>The </a:t>
            </a:r>
            <a:r>
              <a:rPr lang="en-US" dirty="0" err="1"/>
              <a:t>pthread_join</a:t>
            </a:r>
            <a:r>
              <a:rPr lang="en-US" dirty="0"/>
              <a:t>() function provides a simple mechanism allowing an application to wait for a </a:t>
            </a:r>
            <a:r>
              <a:rPr lang="en-US" b="1" dirty="0"/>
              <a:t>thread</a:t>
            </a:r>
            <a:r>
              <a:rPr lang="en-US" dirty="0"/>
              <a:t> to terminate</a:t>
            </a:r>
            <a:endParaRPr lang="en-IN" dirty="0">
              <a:hlinkClick r:id="rId3"/>
            </a:endParaRP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spTree>
    <p:extLst>
      <p:ext uri="{BB962C8B-B14F-4D97-AF65-F5344CB8AC3E}">
        <p14:creationId xmlns:p14="http://schemas.microsoft.com/office/powerpoint/2010/main" val="2300139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81150"/>
            <a:ext cx="4038600" cy="311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666750"/>
            <a:ext cx="4368800" cy="412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506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885950"/>
            <a:ext cx="31261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581150"/>
            <a:ext cx="37973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92977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87062" y="2078038"/>
            <a:ext cx="37698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33721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6750"/>
            <a:ext cx="7315200" cy="865573"/>
          </a:xfrm>
        </p:spPr>
        <p:txBody>
          <a:bodyPr/>
          <a:lstStyle/>
          <a:p>
            <a:r>
              <a:rPr lang="en-US" dirty="0"/>
              <a:t>References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dirty="0"/>
          </a:p>
        </p:txBody>
      </p:sp>
      <p:sp>
        <p:nvSpPr>
          <p:cNvPr id="6" name="Content Placeholder 5"/>
          <p:cNvSpPr txBox="1">
            <a:spLocks noGrp="1"/>
          </p:cNvSpPr>
          <p:nvPr>
            <p:ph idx="1"/>
          </p:nvPr>
        </p:nvSpPr>
        <p:spPr>
          <a:xfrm>
            <a:off x="914400" y="1809750"/>
            <a:ext cx="7620000" cy="1138773"/>
          </a:xfrm>
          <a:prstGeom prst="rect">
            <a:avLst/>
          </a:prstGeom>
          <a:noFill/>
        </p:spPr>
        <p:txBody>
          <a:bodyPr wrap="square" rtlCol="0">
            <a:spAutoFit/>
          </a:bodyPr>
          <a:lstStyle/>
          <a:p>
            <a:pPr marL="45720" indent="0">
              <a:buNone/>
            </a:pPr>
            <a:endParaRPr lang="en-US" u="sng" dirty="0"/>
          </a:p>
          <a:p>
            <a:r>
              <a:rPr lang="en-US" u="sng" dirty="0" err="1">
                <a:hlinkClick r:id="rId2"/>
              </a:rPr>
              <a:t>Silberschatz</a:t>
            </a:r>
            <a:r>
              <a:rPr lang="en-US" u="sng" dirty="0">
                <a:hlinkClick r:id="rId2"/>
              </a:rPr>
              <a:t>, Gagne, Galvin: Operating System Concepts, 6</a:t>
            </a:r>
            <a:r>
              <a:rPr lang="en-US" u="sng" baseline="30000" dirty="0">
                <a:hlinkClick r:id="rId2"/>
              </a:rPr>
              <a:t>th</a:t>
            </a:r>
            <a:r>
              <a:rPr lang="en-US" u="sng" dirty="0">
                <a:hlinkClick r:id="rId2"/>
              </a:rPr>
              <a:t> Edition</a:t>
            </a:r>
          </a:p>
          <a:p>
            <a:endParaRPr lang="en-US" dirty="0"/>
          </a:p>
        </p:txBody>
      </p:sp>
    </p:spTree>
    <p:extLst>
      <p:ext uri="{BB962C8B-B14F-4D97-AF65-F5344CB8AC3E}">
        <p14:creationId xmlns:p14="http://schemas.microsoft.com/office/powerpoint/2010/main" val="21084971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81050"/>
            <a:ext cx="5791200" cy="1676400"/>
          </a:xfrm>
        </p:spPr>
        <p:txBody>
          <a:bodyPr>
            <a:noAutofit/>
          </a:bodyPr>
          <a:lstStyle/>
          <a:p>
            <a:r>
              <a:rPr lang="en-US" dirty="0"/>
              <a:t>Example of a Standard API</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7" name="Picture 1" descr="Screen Shot 2012-12-01 at 12.25.0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48212" y="876300"/>
            <a:ext cx="403680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00437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781050"/>
            <a:ext cx="6553200" cy="1676400"/>
          </a:xfrm>
        </p:spPr>
        <p:txBody>
          <a:bodyPr>
            <a:noAutofit/>
          </a:bodyPr>
          <a:lstStyle/>
          <a:p>
            <a:r>
              <a:rPr lang="en-US" dirty="0"/>
              <a:t>System Call – Implementation</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 name="Rectangle 3"/>
          <p:cNvSpPr>
            <a:spLocks noGrp="1" noChangeArrowheads="1"/>
          </p:cNvSpPr>
          <p:nvPr>
            <p:ph idx="1"/>
          </p:nvPr>
        </p:nvSpPr>
        <p:spPr>
          <a:xfrm>
            <a:off x="3047999" y="895350"/>
            <a:ext cx="6060743" cy="3867150"/>
          </a:xfrm>
        </p:spPr>
        <p:txBody>
          <a:bodyPr>
            <a:normAutofit fontScale="92500" lnSpcReduction="10000"/>
          </a:bodyPr>
          <a:lstStyle/>
          <a:p>
            <a:r>
              <a:rPr lang="en-US" altLang="en-US" dirty="0"/>
              <a:t>Typically, a number associated with each system call</a:t>
            </a:r>
          </a:p>
          <a:p>
            <a:pPr lvl="1">
              <a:buFont typeface="Wingdings" panose="05000000000000000000" pitchFamily="2" charset="2"/>
              <a:buChar char="Ø"/>
            </a:pPr>
            <a:r>
              <a:rPr lang="en-US" altLang="en-US" b="1" dirty="0">
                <a:solidFill>
                  <a:srgbClr val="3366FF"/>
                </a:solidFill>
              </a:rPr>
              <a:t>System-call interface </a:t>
            </a:r>
            <a:r>
              <a:rPr lang="en-US" altLang="en-US" dirty="0"/>
              <a:t>maintains a table indexed according to these numbers</a:t>
            </a:r>
            <a:endParaRPr lang="en-US" altLang="en-US" sz="800" dirty="0"/>
          </a:p>
          <a:p>
            <a:r>
              <a:rPr lang="en-US" altLang="en-US" dirty="0"/>
              <a:t>The system call interface invokes  the intended system call in OS kernel and returns status of the system call and any return values</a:t>
            </a:r>
            <a:endParaRPr lang="en-US" altLang="en-US" sz="800" dirty="0"/>
          </a:p>
          <a:p>
            <a:r>
              <a:rPr lang="en-US" altLang="en-US" dirty="0"/>
              <a:t>The caller need know nothing about how the system call is implemented</a:t>
            </a:r>
          </a:p>
          <a:p>
            <a:pPr lvl="1">
              <a:buFont typeface="Wingdings" panose="05000000000000000000" pitchFamily="2" charset="2"/>
              <a:buChar char="Ø"/>
            </a:pPr>
            <a:r>
              <a:rPr lang="en-US" altLang="en-US" dirty="0"/>
              <a:t>Just needs to obey API and understand what OS will do as a result call</a:t>
            </a:r>
          </a:p>
          <a:p>
            <a:pPr lvl="1">
              <a:buFont typeface="Wingdings" panose="05000000000000000000" pitchFamily="2" charset="2"/>
              <a:buChar char="Ø"/>
            </a:pPr>
            <a:r>
              <a:rPr lang="en-US" altLang="en-US" dirty="0"/>
              <a:t>Most details of  OS interface hidden from programmer by API  </a:t>
            </a:r>
          </a:p>
          <a:p>
            <a:pPr lvl="2">
              <a:buFont typeface="Arial" panose="020B0604020202020204" pitchFamily="34" charset="0"/>
              <a:buChar char="•"/>
            </a:pPr>
            <a:r>
              <a:rPr lang="en-US" altLang="en-US" dirty="0"/>
              <a:t>Managed by run-time support library (set of functions built into libraries included with compiler)</a:t>
            </a:r>
          </a:p>
        </p:txBody>
      </p:sp>
    </p:spTree>
    <p:extLst>
      <p:ext uri="{BB962C8B-B14F-4D97-AF65-F5344CB8AC3E}">
        <p14:creationId xmlns:p14="http://schemas.microsoft.com/office/powerpoint/2010/main" val="137051292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57150"/>
            <a:ext cx="5791200" cy="1219200"/>
          </a:xfrm>
        </p:spPr>
        <p:txBody>
          <a:bodyPr>
            <a:noAutofit/>
          </a:bodyPr>
          <a:lstStyle/>
          <a:p>
            <a:r>
              <a:rPr lang="en-US" altLang="en-US" dirty="0"/>
              <a:t>API – System Call – OS Relationship</a:t>
            </a:r>
            <a:r>
              <a:rPr lang="en-US" dirty="0"/>
              <a:t> Standard API</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5" name="Picture 5"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200150"/>
            <a:ext cx="6194425" cy="37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9738805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3350"/>
            <a:ext cx="7010400" cy="762000"/>
          </a:xfrm>
        </p:spPr>
        <p:txBody>
          <a:bodyPr>
            <a:noAutofit/>
          </a:bodyPr>
          <a:lstStyle/>
          <a:p>
            <a:r>
              <a:rPr lang="en-US" dirty="0"/>
              <a:t>System Call – Parameter Passing</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10" name="Rectangle 3"/>
          <p:cNvSpPr>
            <a:spLocks noGrp="1" noChangeArrowheads="1"/>
          </p:cNvSpPr>
          <p:nvPr>
            <p:ph idx="1"/>
          </p:nvPr>
        </p:nvSpPr>
        <p:spPr>
          <a:xfrm>
            <a:off x="3047999" y="895350"/>
            <a:ext cx="6060743" cy="3867150"/>
          </a:xfrm>
        </p:spPr>
        <p:txBody>
          <a:bodyPr>
            <a:normAutofit fontScale="92500" lnSpcReduction="10000"/>
          </a:bodyPr>
          <a:lstStyle/>
          <a:p>
            <a:pPr>
              <a:lnSpc>
                <a:spcPct val="90000"/>
              </a:lnSpc>
            </a:pPr>
            <a:r>
              <a:rPr lang="en-US" altLang="en-US" dirty="0"/>
              <a:t>Often, more information is required than simply identity of desired system call</a:t>
            </a:r>
          </a:p>
          <a:p>
            <a:pPr lvl="1">
              <a:lnSpc>
                <a:spcPct val="90000"/>
              </a:lnSpc>
              <a:buFont typeface="Wingdings" panose="05000000000000000000" pitchFamily="2" charset="2"/>
              <a:buChar char="Ø"/>
            </a:pPr>
            <a:r>
              <a:rPr lang="en-US" altLang="en-US" dirty="0"/>
              <a:t>Exact type and amount of information vary according to OS and call</a:t>
            </a:r>
            <a:endParaRPr lang="en-US" altLang="en-US" sz="900" dirty="0"/>
          </a:p>
          <a:p>
            <a:pPr>
              <a:lnSpc>
                <a:spcPct val="90000"/>
              </a:lnSpc>
            </a:pPr>
            <a:r>
              <a:rPr lang="en-US" altLang="en-US" dirty="0"/>
              <a:t>Three general methods used to pass parameters to the OS</a:t>
            </a:r>
          </a:p>
          <a:p>
            <a:pPr lvl="1">
              <a:lnSpc>
                <a:spcPct val="90000"/>
              </a:lnSpc>
              <a:buFont typeface="Wingdings" panose="05000000000000000000" pitchFamily="2" charset="2"/>
              <a:buChar char="Ø"/>
            </a:pPr>
            <a:r>
              <a:rPr lang="en-US" altLang="en-US" dirty="0"/>
              <a:t>Simplest:  pass the parameters in registers</a:t>
            </a:r>
          </a:p>
          <a:p>
            <a:pPr lvl="2">
              <a:lnSpc>
                <a:spcPct val="90000"/>
              </a:lnSpc>
              <a:buFont typeface="Arial" panose="020B0604020202020204" pitchFamily="34" charset="0"/>
              <a:buChar char="•"/>
            </a:pPr>
            <a:r>
              <a:rPr lang="en-US" altLang="en-US" dirty="0"/>
              <a:t> In some cases, may be more parameters than registers</a:t>
            </a:r>
          </a:p>
          <a:p>
            <a:pPr lvl="1">
              <a:lnSpc>
                <a:spcPct val="90000"/>
              </a:lnSpc>
              <a:buFont typeface="Wingdings" panose="05000000000000000000" pitchFamily="2" charset="2"/>
              <a:buChar char="Ø"/>
            </a:pPr>
            <a:r>
              <a:rPr lang="en-US" altLang="en-US" dirty="0"/>
              <a:t>Parameters stored in a block</a:t>
            </a:r>
            <a:r>
              <a:rPr lang="en-US" altLang="en-US" i="1" dirty="0"/>
              <a:t>, </a:t>
            </a:r>
            <a:r>
              <a:rPr lang="en-US" altLang="en-US" dirty="0"/>
              <a:t>or table, in memory, and address of block passed as a parameter in a register </a:t>
            </a:r>
          </a:p>
          <a:p>
            <a:pPr lvl="2">
              <a:lnSpc>
                <a:spcPct val="90000"/>
              </a:lnSpc>
              <a:buFont typeface="Arial" panose="020B0604020202020204" pitchFamily="34" charset="0"/>
              <a:buChar char="•"/>
            </a:pPr>
            <a:r>
              <a:rPr lang="en-US" altLang="en-US" dirty="0"/>
              <a:t>This approach taken by Linux and Solaris</a:t>
            </a:r>
          </a:p>
          <a:p>
            <a:pPr lvl="1">
              <a:lnSpc>
                <a:spcPct val="90000"/>
              </a:lnSpc>
              <a:buFont typeface="Wingdings" panose="05000000000000000000" pitchFamily="2" charset="2"/>
              <a:buChar char="Ø"/>
            </a:pPr>
            <a:r>
              <a:rPr lang="en-US" altLang="en-US" dirty="0"/>
              <a:t>Parameters placed, or </a:t>
            </a:r>
            <a:r>
              <a:rPr lang="en-US" altLang="en-US" b="1" dirty="0">
                <a:solidFill>
                  <a:srgbClr val="3366FF"/>
                </a:solidFill>
              </a:rPr>
              <a:t>pushed</a:t>
            </a:r>
            <a:r>
              <a:rPr lang="en-US" altLang="en-US" i="1" dirty="0"/>
              <a:t>, </a:t>
            </a:r>
            <a:r>
              <a:rPr lang="en-US" altLang="en-US" dirty="0"/>
              <a:t>onto the </a:t>
            </a:r>
            <a:r>
              <a:rPr lang="en-US" altLang="en-US" b="1" dirty="0">
                <a:solidFill>
                  <a:srgbClr val="3366FF"/>
                </a:solidFill>
              </a:rPr>
              <a:t>stack</a:t>
            </a:r>
            <a:r>
              <a:rPr lang="en-US" altLang="en-US" i="1" dirty="0"/>
              <a:t> </a:t>
            </a:r>
            <a:r>
              <a:rPr lang="en-US" altLang="en-US" dirty="0"/>
              <a:t>by the program and </a:t>
            </a:r>
            <a:r>
              <a:rPr lang="en-US" altLang="en-US" b="1" dirty="0">
                <a:solidFill>
                  <a:srgbClr val="3366FF"/>
                </a:solidFill>
              </a:rPr>
              <a:t>popped</a:t>
            </a:r>
            <a:r>
              <a:rPr lang="en-US" altLang="en-US" i="1" dirty="0"/>
              <a:t> </a:t>
            </a:r>
            <a:r>
              <a:rPr lang="en-US" altLang="en-US" dirty="0"/>
              <a:t>off the stack by the operating system</a:t>
            </a:r>
          </a:p>
          <a:p>
            <a:pPr lvl="1">
              <a:lnSpc>
                <a:spcPct val="90000"/>
              </a:lnSpc>
              <a:buFont typeface="Wingdings" panose="05000000000000000000" pitchFamily="2" charset="2"/>
              <a:buChar char="Ø"/>
            </a:pPr>
            <a:r>
              <a:rPr lang="en-US" altLang="en-US" dirty="0"/>
              <a:t>Block and stack methods do not limit the number or length of parameters being passed</a:t>
            </a:r>
          </a:p>
        </p:txBody>
      </p:sp>
    </p:spTree>
    <p:extLst>
      <p:ext uri="{BB962C8B-B14F-4D97-AF65-F5344CB8AC3E}">
        <p14:creationId xmlns:p14="http://schemas.microsoft.com/office/powerpoint/2010/main" val="798884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57150"/>
            <a:ext cx="6019800" cy="762000"/>
          </a:xfrm>
        </p:spPr>
        <p:txBody>
          <a:bodyPr>
            <a:noAutofit/>
          </a:bodyPr>
          <a:lstStyle/>
          <a:p>
            <a:r>
              <a:rPr lang="en-US" altLang="en-US" dirty="0"/>
              <a:t>Parameter Passing via Table</a:t>
            </a:r>
            <a:endParaRPr lang="en-US" b="1"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pic>
        <p:nvPicPr>
          <p:cNvPr id="7" name="Picture 7" descr="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84196"/>
            <a:ext cx="6573837" cy="3797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257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5CFDEA934A7A47B7C580279D5386B9" ma:contentTypeVersion="4" ma:contentTypeDescription="Create a new document." ma:contentTypeScope="" ma:versionID="76c1b6130888edae3f5cc4a72b2f574d">
  <xsd:schema xmlns:xsd="http://www.w3.org/2001/XMLSchema" xmlns:xs="http://www.w3.org/2001/XMLSchema" xmlns:p="http://schemas.microsoft.com/office/2006/metadata/properties" xmlns:ns2="ba4f1642-ff44-4cb3-8e9f-731c2a547689" targetNamespace="http://schemas.microsoft.com/office/2006/metadata/properties" ma:root="true" ma:fieldsID="ababd91c5205c58273b233056f950f8b" ns2:_="">
    <xsd:import namespace="ba4f1642-ff44-4cb3-8e9f-731c2a5476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4f1642-ff44-4cb3-8e9f-731c2a547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0676C2-E1E7-49E6-9A82-C0C2E44445DF}"/>
</file>

<file path=customXml/itemProps2.xml><?xml version="1.0" encoding="utf-8"?>
<ds:datastoreItem xmlns:ds="http://schemas.openxmlformats.org/officeDocument/2006/customXml" ds:itemID="{3F28F9FA-EAA5-4992-AE3A-4DB7B1080B4E}"/>
</file>

<file path=customXml/itemProps3.xml><?xml version="1.0" encoding="utf-8"?>
<ds:datastoreItem xmlns:ds="http://schemas.openxmlformats.org/officeDocument/2006/customXml" ds:itemID="{8A9A69E6-0833-4534-89D7-ACAB340F8FC8}"/>
</file>

<file path=docProps/app.xml><?xml version="1.0" encoding="utf-8"?>
<Properties xmlns="http://schemas.openxmlformats.org/officeDocument/2006/extended-properties" xmlns:vt="http://schemas.openxmlformats.org/officeDocument/2006/docPropsVTypes">
  <Template>Perspective</Template>
  <TotalTime>6602</TotalTime>
  <Words>1940</Words>
  <Application>Microsoft Office PowerPoint</Application>
  <PresentationFormat>On-screen Show (16:9)</PresentationFormat>
  <Paragraphs>309</Paragraphs>
  <Slides>45</Slides>
  <Notes>9</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Perspective</vt:lpstr>
      <vt:lpstr>Module 2 </vt:lpstr>
      <vt:lpstr>System Calls</vt:lpstr>
      <vt:lpstr>Standard C Library Example</vt:lpstr>
      <vt:lpstr>System Calls - Example</vt:lpstr>
      <vt:lpstr>Example of a Standard API</vt:lpstr>
      <vt:lpstr>System Call – Implementation</vt:lpstr>
      <vt:lpstr>API – System Call – OS Relationship Standard API</vt:lpstr>
      <vt:lpstr>System Call – Parameter Passing</vt:lpstr>
      <vt:lpstr>Parameter Passing via Table</vt:lpstr>
      <vt:lpstr>System Call – Types</vt:lpstr>
      <vt:lpstr>System Call – Types (Cont.)</vt:lpstr>
      <vt:lpstr>System Call – Types (Cont.)</vt:lpstr>
      <vt:lpstr>System Call – Types (Cont.)</vt:lpstr>
      <vt:lpstr>Examples of Windows and  Unix System Calls</vt:lpstr>
      <vt:lpstr>Protection - Modes</vt:lpstr>
      <vt:lpstr>Protection – Modes (Cont.)</vt:lpstr>
      <vt:lpstr>Interrupt</vt:lpstr>
      <vt:lpstr>Interrupt Handling</vt:lpstr>
      <vt:lpstr>Process Concept</vt:lpstr>
      <vt:lpstr>Process in Memory</vt:lpstr>
      <vt:lpstr>Process States</vt:lpstr>
      <vt:lpstr>Process Control Block (PCB)</vt:lpstr>
      <vt:lpstr>CPU Switch From Process to Process</vt:lpstr>
      <vt:lpstr>Operations on Processes</vt:lpstr>
      <vt:lpstr>Process Creation</vt:lpstr>
      <vt:lpstr>A Tree of Processes in Linux</vt:lpstr>
      <vt:lpstr>Process Creation (Cont.)</vt:lpstr>
      <vt:lpstr>C Program Forking Separate Process</vt:lpstr>
      <vt:lpstr>Example</vt:lpstr>
      <vt:lpstr>PowerPoint Presentation</vt:lpstr>
      <vt:lpstr>Calculate number of times hello is printed</vt:lpstr>
      <vt:lpstr>Process Termination</vt:lpstr>
      <vt:lpstr>Process Termination</vt:lpstr>
      <vt:lpstr>Multiprocess Architecture – Chrome Browser</vt:lpstr>
      <vt:lpstr>Threads</vt:lpstr>
      <vt:lpstr>Threads - Benefits</vt:lpstr>
      <vt:lpstr>Single and Multithreaded Processes</vt:lpstr>
      <vt:lpstr>Single and Multithreaded Processes</vt:lpstr>
      <vt:lpstr>User and Kernel Threads</vt:lpstr>
      <vt:lpstr>Multithreading Models</vt:lpstr>
      <vt:lpstr>Thread Creation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286</cp:revision>
  <dcterms:created xsi:type="dcterms:W3CDTF">2006-08-16T00:00:00Z</dcterms:created>
  <dcterms:modified xsi:type="dcterms:W3CDTF">2023-01-20T04:05:24Z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0x0101006F5CFDEA934A7A47B7C580279D5386B9</vt:lpwstr>
  </property>
</Properties>
</file>