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2.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71.xml" ContentType="application/vnd.openxmlformats-officedocument.presentationml.slide+xml"/>
  <Override PartName="/ppt/slides/slide70.xml" ContentType="application/vnd.openxmlformats-officedocument.presentationml.slide+xml"/>
  <Override PartName="/ppt/slides/slide69.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63.xml" ContentType="application/vnd.openxmlformats-officedocument.presentationml.slide+xml"/>
  <Override PartName="/ppt/slides/slide62.xml" ContentType="application/vnd.openxmlformats-officedocument.presentationml.slide+xml"/>
  <Override PartName="/ppt/slides/slide61.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31.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slideLayouts/slideLayout11.xml" ContentType="application/vnd.openxmlformats-officedocument.presentationml.slideLayout+xml"/>
  <Override PartName="/ppt/notesSlides/notesSlide24.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notesSlides/notesSlide26.xml" ContentType="application/vnd.openxmlformats-officedocument.presentationml.notesSlide+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25.xml" ContentType="application/vnd.openxmlformats-officedocument.presentationml.notesSlide+xml"/>
  <Override PartName="/ppt/slideLayouts/slideLayout4.xml" ContentType="application/vnd.openxmlformats-officedocument.presentationml.slideLayout+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slideLayouts/slideLayout1.xml" ContentType="application/vnd.openxmlformats-officedocument.presentationml.slideLayout+xml"/>
  <Override PartName="/ppt/notesSlides/notesSlide43.xml" ContentType="application/vnd.openxmlformats-officedocument.presentationml.notesSlide+xml"/>
  <Override PartName="/ppt/slideLayouts/slideLayout2.xml" ContentType="application/vnd.openxmlformats-officedocument.presentationml.slideLayout+xml"/>
  <Override PartName="/ppt/notesSlides/notesSlide42.xml" ContentType="application/vnd.openxmlformats-officedocument.presentationml.notesSlide+xml"/>
  <Override PartName="/ppt/slideLayouts/slideLayout3.xml" ContentType="application/vnd.openxmlformats-officedocument.presentationml.slideLayout+xml"/>
  <Override PartName="/ppt/notesSlides/notesSlide35.xml" ContentType="application/vnd.openxmlformats-officedocument.presentationml.notesSlide+xml"/>
  <Override PartName="/ppt/slideLayouts/slideLayout5.xml" ContentType="application/vnd.openxmlformats-officedocument.presentationml.slideLayout+xml"/>
  <Override PartName="/ppt/notesSlides/notesSlide34.xml" ContentType="application/vnd.openxmlformats-officedocument.presentationml.notesSlide+xml"/>
  <Override PartName="/ppt/slideLayouts/slideLayout6.xml" ContentType="application/vnd.openxmlformats-officedocument.presentationml.slideLayout+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slideLayouts/slideLayout7.xml" ContentType="application/vnd.openxmlformats-officedocument.presentationml.slideLayout+xml"/>
  <Override PartName="/ppt/notesSlides/notesSlide33.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ppt/tags/tag3.xml" ContentType="application/vnd.openxmlformats-officedocument.presentationml.tags+xml"/>
  <Override PartName="/docProps/app.xml" ContentType="application/vnd.openxmlformats-officedocument.extended-properties+xml"/>
  <Override PartName="/ppt/tags/tag2.xml" ContentType="application/vnd.openxmlformats-officedocument.presentationml.tags+xml"/>
  <Override PartName="/ppt/tags/tag1.xml" ContentType="application/vnd.openxmlformats-officedocument.presentationml.tag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73"/>
  </p:notesMasterIdLst>
  <p:sldIdLst>
    <p:sldId id="256" r:id="rId2"/>
    <p:sldId id="402" r:id="rId3"/>
    <p:sldId id="487" r:id="rId4"/>
    <p:sldId id="396" r:id="rId5"/>
    <p:sldId id="397" r:id="rId6"/>
    <p:sldId id="398" r:id="rId7"/>
    <p:sldId id="400" r:id="rId8"/>
    <p:sldId id="411" r:id="rId9"/>
    <p:sldId id="414" r:id="rId10"/>
    <p:sldId id="415" r:id="rId11"/>
    <p:sldId id="416" r:id="rId12"/>
    <p:sldId id="417" r:id="rId13"/>
    <p:sldId id="418" r:id="rId14"/>
    <p:sldId id="419" r:id="rId15"/>
    <p:sldId id="420" r:id="rId16"/>
    <p:sldId id="421" r:id="rId17"/>
    <p:sldId id="422" r:id="rId18"/>
    <p:sldId id="423" r:id="rId19"/>
    <p:sldId id="424" r:id="rId20"/>
    <p:sldId id="425" r:id="rId21"/>
    <p:sldId id="426" r:id="rId22"/>
    <p:sldId id="427" r:id="rId23"/>
    <p:sldId id="428" r:id="rId24"/>
    <p:sldId id="429" r:id="rId25"/>
    <p:sldId id="430" r:id="rId26"/>
    <p:sldId id="431" r:id="rId27"/>
    <p:sldId id="432" r:id="rId28"/>
    <p:sldId id="433" r:id="rId29"/>
    <p:sldId id="435" r:id="rId30"/>
    <p:sldId id="436" r:id="rId31"/>
    <p:sldId id="514" r:id="rId32"/>
    <p:sldId id="515" r:id="rId33"/>
    <p:sldId id="516" r:id="rId34"/>
    <p:sldId id="517" r:id="rId35"/>
    <p:sldId id="511" r:id="rId36"/>
    <p:sldId id="512" r:id="rId37"/>
    <p:sldId id="513" r:id="rId38"/>
    <p:sldId id="437" r:id="rId39"/>
    <p:sldId id="438" r:id="rId40"/>
    <p:sldId id="479" r:id="rId41"/>
    <p:sldId id="480" r:id="rId42"/>
    <p:sldId id="439" r:id="rId43"/>
    <p:sldId id="442" r:id="rId44"/>
    <p:sldId id="443" r:id="rId45"/>
    <p:sldId id="444" r:id="rId46"/>
    <p:sldId id="445" r:id="rId47"/>
    <p:sldId id="446" r:id="rId48"/>
    <p:sldId id="447" r:id="rId49"/>
    <p:sldId id="448" r:id="rId50"/>
    <p:sldId id="449" r:id="rId51"/>
    <p:sldId id="481" r:id="rId52"/>
    <p:sldId id="450" r:id="rId53"/>
    <p:sldId id="451" r:id="rId54"/>
    <p:sldId id="452" r:id="rId55"/>
    <p:sldId id="518" r:id="rId56"/>
    <p:sldId id="453" r:id="rId57"/>
    <p:sldId id="454" r:id="rId58"/>
    <p:sldId id="455" r:id="rId59"/>
    <p:sldId id="456" r:id="rId60"/>
    <p:sldId id="457" r:id="rId61"/>
    <p:sldId id="458" r:id="rId62"/>
    <p:sldId id="459" r:id="rId63"/>
    <p:sldId id="520" r:id="rId64"/>
    <p:sldId id="462" r:id="rId65"/>
    <p:sldId id="466" r:id="rId66"/>
    <p:sldId id="485" r:id="rId67"/>
    <p:sldId id="486" r:id="rId68"/>
    <p:sldId id="482" r:id="rId69"/>
    <p:sldId id="483" r:id="rId70"/>
    <p:sldId id="484" r:id="rId71"/>
    <p:sldId id="377" r:id="rId7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5" d="100"/>
          <a:sy n="95" d="100"/>
        </p:scale>
        <p:origin x="-436" y="-15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customXml" Target="../customXml/item3.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t>07-03-2025</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t>‹#›</a:t>
            </a:fld>
            <a:endParaRPr lang="en-IN" dirty="0"/>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A4988EE3-80FC-41E6-93C9-5F0CF5FC2632}" type="slidenum">
              <a:rPr lang="en-US" altLang="en-US">
                <a:latin typeface="Times New Roman" pitchFamily="18" charset="0"/>
              </a:rPr>
              <a:pPr/>
              <a:t>9</a:t>
            </a:fld>
            <a:endParaRPr lang="en-US" altLang="en-US">
              <a:latin typeface="Times New Roman" pitchFamily="18"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C110A3F-9DDB-4957-BFA7-9C07287DB38E}" type="slidenum">
              <a:rPr lang="en-US" altLang="en-US">
                <a:latin typeface="Times New Roman" pitchFamily="18" charset="0"/>
              </a:rPr>
              <a:pPr/>
              <a:t>20</a:t>
            </a:fld>
            <a:endParaRPr lang="en-US" altLang="en-US">
              <a:latin typeface="Times New Roman" pitchFamily="18" charset="0"/>
            </a:endParaRPr>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E863CC95-C446-4D73-94BB-668ED19C7217}" type="slidenum">
              <a:rPr lang="en-US" altLang="en-US">
                <a:latin typeface="Times New Roman" pitchFamily="18" charset="0"/>
              </a:rPr>
              <a:pPr/>
              <a:t>21</a:t>
            </a:fld>
            <a:endParaRPr lang="en-US" altLang="en-US">
              <a:latin typeface="Times New Roman" pitchFamily="18"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F65F319-19CD-4182-8974-F296EA428DDE}" type="slidenum">
              <a:rPr lang="en-US" altLang="en-US">
                <a:latin typeface="Times New Roman" pitchFamily="18" charset="0"/>
              </a:rPr>
              <a:pPr/>
              <a:t>22</a:t>
            </a:fld>
            <a:endParaRPr lang="en-US" altLang="en-US">
              <a:latin typeface="Times New Roman" pitchFamily="18"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1016D8A-75DF-4F17-8F4C-936C287E01B6}" type="slidenum">
              <a:rPr lang="en-US" altLang="en-US">
                <a:latin typeface="Times New Roman" pitchFamily="18" charset="0"/>
              </a:rPr>
              <a:pPr/>
              <a:t>23</a:t>
            </a:fld>
            <a:endParaRPr lang="en-US" altLang="en-US">
              <a:latin typeface="Times New Roman" pitchFamily="18"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FA51D265-3CE6-4072-8967-5E94A925F20A}" type="slidenum">
              <a:rPr lang="en-US" altLang="en-US">
                <a:latin typeface="Times New Roman" pitchFamily="18" charset="0"/>
              </a:rPr>
              <a:pPr/>
              <a:t>25</a:t>
            </a:fld>
            <a:endParaRPr lang="en-US" altLang="en-US">
              <a:latin typeface="Times New Roman" pitchFamily="18"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FB59D63D-9FE7-4A85-975C-6CDA62BD9581}" type="slidenum">
              <a:rPr lang="en-US" altLang="en-US">
                <a:latin typeface="Times New Roman" pitchFamily="18" charset="0"/>
              </a:rPr>
              <a:pPr/>
              <a:t>26</a:t>
            </a:fld>
            <a:endParaRPr lang="en-US" altLang="en-US">
              <a:latin typeface="Times New Roman" pitchFamily="18"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86EE9ADF-8944-4A04-9BE8-BEFAE0745A60}" type="slidenum">
              <a:rPr lang="en-US" altLang="en-US">
                <a:latin typeface="Times New Roman" pitchFamily="18" charset="0"/>
              </a:rPr>
              <a:pPr/>
              <a:t>27</a:t>
            </a:fld>
            <a:endParaRPr lang="en-US" altLang="en-US">
              <a:latin typeface="Times New Roman" pitchFamily="18" charset="0"/>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6CD04BA8-7CE5-4ED4-87D1-17BFD102AA7E}" type="slidenum">
              <a:rPr lang="en-US" altLang="en-US">
                <a:latin typeface="Times New Roman" pitchFamily="18" charset="0"/>
              </a:rPr>
              <a:pPr/>
              <a:t>28</a:t>
            </a:fld>
            <a:endParaRPr lang="en-US" altLang="en-US">
              <a:latin typeface="Times New Roman" pitchFamily="18" charset="0"/>
            </a:endParaRPr>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8C85140F-ED5D-4F92-8A5A-C641B78CE95B}" type="slidenum">
              <a:rPr lang="en-US" altLang="en-US">
                <a:latin typeface="Times New Roman" pitchFamily="18" charset="0"/>
              </a:rPr>
              <a:pPr/>
              <a:t>29</a:t>
            </a:fld>
            <a:endParaRPr lang="en-US" altLang="en-US">
              <a:latin typeface="Times New Roman" pitchFamily="18"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spect="1" noChangeArrowheads="1" noTextEdit="1"/>
          </p:cNvSpPr>
          <p:nvPr>
            <p:ph type="sldImg"/>
          </p:nvPr>
        </p:nvSpPr>
        <p:spPr>
          <a:ln/>
        </p:spPr>
      </p:sp>
      <p:sp>
        <p:nvSpPr>
          <p:cNvPr id="102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5B0FF40E-13FD-4BEA-9359-BCD44194FBE0}" type="slidenum">
              <a:rPr lang="he-IL" altLang="en-US" sz="1200" smtClean="0"/>
              <a:pPr/>
              <a:t>35</a:t>
            </a:fld>
            <a:endParaRPr lang="en-US" altLang="en-US" sz="1200" smtClean="0"/>
          </a:p>
        </p:txBody>
      </p:sp>
      <p:sp>
        <p:nvSpPr>
          <p:cNvPr id="54275" name="Rectangle 2"/>
          <p:cNvSpPr>
            <a:spLocks noGrp="1" noRot="1" noChangeAspect="1" noChangeArrowheads="1" noTextEdit="1"/>
          </p:cNvSpPr>
          <p:nvPr>
            <p:ph type="sldImg"/>
          </p:nvPr>
        </p:nvSpPr>
        <p:spPr>
          <a:xfrm>
            <a:off x="381000" y="685800"/>
            <a:ext cx="6096000" cy="3429000"/>
          </a:xfrm>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58A10261-A431-4CB7-85AA-A168696FD4E3}" type="slidenum">
              <a:rPr lang="he-IL" altLang="en-US" sz="1200" smtClean="0"/>
              <a:pPr/>
              <a:t>36</a:t>
            </a:fld>
            <a:endParaRPr lang="en-US" altLang="en-US" sz="1200" smtClean="0"/>
          </a:p>
        </p:txBody>
      </p:sp>
      <p:sp>
        <p:nvSpPr>
          <p:cNvPr id="55299" name="Rectangle 2"/>
          <p:cNvSpPr>
            <a:spLocks noGrp="1" noRot="1" noChangeAspect="1" noChangeArrowheads="1" noTextEdit="1"/>
          </p:cNvSpPr>
          <p:nvPr>
            <p:ph type="sldImg"/>
          </p:nvPr>
        </p:nvSpPr>
        <p:spPr>
          <a:xfrm>
            <a:off x="381000" y="685800"/>
            <a:ext cx="6096000" cy="3429000"/>
          </a:xfrm>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eaLnBrk="0" hangingPunct="0">
              <a:defRPr sz="2400">
                <a:solidFill>
                  <a:schemeClr val="tx1"/>
                </a:solidFill>
                <a:latin typeface="Times New Roman" pitchFamily="18" charset="0"/>
              </a:defRPr>
            </a:lvl1pPr>
            <a:lvl2pPr marL="742950" indent="-285750" defTabSz="930275" eaLnBrk="0" hangingPunct="0">
              <a:defRPr sz="2400">
                <a:solidFill>
                  <a:schemeClr val="tx1"/>
                </a:solidFill>
                <a:latin typeface="Times New Roman" pitchFamily="18" charset="0"/>
              </a:defRPr>
            </a:lvl2pPr>
            <a:lvl3pPr marL="1143000" indent="-228600" defTabSz="930275" eaLnBrk="0" hangingPunct="0">
              <a:defRPr sz="2400">
                <a:solidFill>
                  <a:schemeClr val="tx1"/>
                </a:solidFill>
                <a:latin typeface="Times New Roman" pitchFamily="18" charset="0"/>
              </a:defRPr>
            </a:lvl3pPr>
            <a:lvl4pPr marL="1600200" indent="-228600" defTabSz="930275" eaLnBrk="0" hangingPunct="0">
              <a:defRPr sz="2400">
                <a:solidFill>
                  <a:schemeClr val="tx1"/>
                </a:solidFill>
                <a:latin typeface="Times New Roman" pitchFamily="18" charset="0"/>
              </a:defRPr>
            </a:lvl4pPr>
            <a:lvl5pPr marL="2057400" indent="-228600" defTabSz="930275" eaLnBrk="0" hangingPunct="0">
              <a:defRPr sz="2400">
                <a:solidFill>
                  <a:schemeClr val="tx1"/>
                </a:solidFill>
                <a:latin typeface="Times New Roman" pitchFamily="18" charset="0"/>
              </a:defRPr>
            </a:lvl5pPr>
            <a:lvl6pPr marL="2514600" indent="-228600" algn="r" defTabSz="930275" rtl="1" eaLnBrk="0" fontAlgn="base" hangingPunct="0">
              <a:spcBef>
                <a:spcPct val="0"/>
              </a:spcBef>
              <a:spcAft>
                <a:spcPct val="0"/>
              </a:spcAft>
              <a:defRPr sz="2400">
                <a:solidFill>
                  <a:schemeClr val="tx1"/>
                </a:solidFill>
                <a:latin typeface="Times New Roman" pitchFamily="18" charset="0"/>
              </a:defRPr>
            </a:lvl6pPr>
            <a:lvl7pPr marL="2971800" indent="-228600" algn="r" defTabSz="930275" rtl="1" eaLnBrk="0" fontAlgn="base" hangingPunct="0">
              <a:spcBef>
                <a:spcPct val="0"/>
              </a:spcBef>
              <a:spcAft>
                <a:spcPct val="0"/>
              </a:spcAft>
              <a:defRPr sz="2400">
                <a:solidFill>
                  <a:schemeClr val="tx1"/>
                </a:solidFill>
                <a:latin typeface="Times New Roman" pitchFamily="18" charset="0"/>
              </a:defRPr>
            </a:lvl7pPr>
            <a:lvl8pPr marL="3429000" indent="-228600" algn="r" defTabSz="930275" rtl="1" eaLnBrk="0" fontAlgn="base" hangingPunct="0">
              <a:spcBef>
                <a:spcPct val="0"/>
              </a:spcBef>
              <a:spcAft>
                <a:spcPct val="0"/>
              </a:spcAft>
              <a:defRPr sz="2400">
                <a:solidFill>
                  <a:schemeClr val="tx1"/>
                </a:solidFill>
                <a:latin typeface="Times New Roman" pitchFamily="18" charset="0"/>
              </a:defRPr>
            </a:lvl8pPr>
            <a:lvl9pPr marL="3886200" indent="-228600" algn="r" defTabSz="930275" rtl="1" eaLnBrk="0" fontAlgn="base" hangingPunct="0">
              <a:spcBef>
                <a:spcPct val="0"/>
              </a:spcBef>
              <a:spcAft>
                <a:spcPct val="0"/>
              </a:spcAft>
              <a:defRPr sz="2400">
                <a:solidFill>
                  <a:schemeClr val="tx1"/>
                </a:solidFill>
                <a:latin typeface="Times New Roman" pitchFamily="18" charset="0"/>
              </a:defRPr>
            </a:lvl9pPr>
          </a:lstStyle>
          <a:p>
            <a:fld id="{283E2406-3AF9-4B6D-9415-06CFDCD5DA26}" type="slidenum">
              <a:rPr lang="he-IL" altLang="en-US" sz="1200" smtClean="0"/>
              <a:pPr/>
              <a:t>37</a:t>
            </a:fld>
            <a:endParaRPr lang="en-US" altLang="en-US" sz="1200" smtClean="0"/>
          </a:p>
        </p:txBody>
      </p:sp>
      <p:sp>
        <p:nvSpPr>
          <p:cNvPr id="56323" name="Rectangle 2"/>
          <p:cNvSpPr>
            <a:spLocks noGrp="1" noRot="1" noChangeAspect="1" noChangeArrowheads="1" noTextEdit="1"/>
          </p:cNvSpPr>
          <p:nvPr>
            <p:ph type="sldImg"/>
          </p:nvPr>
        </p:nvSpPr>
        <p:spPr>
          <a:xfrm>
            <a:off x="381000" y="685800"/>
            <a:ext cx="6096000" cy="3429000"/>
          </a:xfrm>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he-IL"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B23F2B96-21BD-441B-A5C8-DECF0BC4BE19}" type="slidenum">
              <a:rPr lang="en-US" altLang="en-US">
                <a:latin typeface="Times New Roman" pitchFamily="18" charset="0"/>
              </a:rPr>
              <a:pPr/>
              <a:t>38</a:t>
            </a:fld>
            <a:endParaRPr lang="en-US" altLang="en-US">
              <a:latin typeface="Times New Roman"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74010C61-A47F-441A-A925-60205A650528}" type="slidenum">
              <a:rPr lang="en-US" altLang="en-US">
                <a:latin typeface="Times New Roman" pitchFamily="18" charset="0"/>
              </a:rPr>
              <a:pPr/>
              <a:t>39</a:t>
            </a:fld>
            <a:endParaRPr lang="en-US" altLang="en-US">
              <a:latin typeface="Times New Roman"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2569585-949D-4688-B4FE-4388084D1270}" type="slidenum">
              <a:rPr lang="en-US" altLang="en-US">
                <a:latin typeface="Times New Roman" pitchFamily="18" charset="0"/>
              </a:rPr>
              <a:pPr/>
              <a:t>42</a:t>
            </a:fld>
            <a:endParaRPr lang="en-US" altLang="en-US">
              <a:latin typeface="Times New Roman"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04EE5206-4820-4604-801B-ABB886E9DC6E}" type="slidenum">
              <a:rPr lang="en-US" altLang="en-US">
                <a:latin typeface="Times New Roman" pitchFamily="18" charset="0"/>
              </a:rPr>
              <a:pPr/>
              <a:t>43</a:t>
            </a:fld>
            <a:endParaRPr lang="en-US" altLang="en-US">
              <a:latin typeface="Times New Roman"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6256B3B7-D67F-44A2-948A-1D1586962328}" type="slidenum">
              <a:rPr lang="en-US" altLang="en-US">
                <a:latin typeface="Times New Roman" pitchFamily="18" charset="0"/>
              </a:rPr>
              <a:pPr/>
              <a:t>44</a:t>
            </a:fld>
            <a:endParaRPr lang="en-US" altLang="en-US">
              <a:latin typeface="Times New Roman" pitchFamily="18" charset="0"/>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3A3E777A-C64C-4F50-BDF8-ED0CF72486D7}" type="slidenum">
              <a:rPr lang="en-US" altLang="en-US">
                <a:latin typeface="Times New Roman" pitchFamily="18" charset="0"/>
              </a:rPr>
              <a:pPr/>
              <a:t>45</a:t>
            </a:fld>
            <a:endParaRPr lang="en-US" altLang="en-US">
              <a:latin typeface="Times New Roman" pitchFamily="18"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5AFB3EF3-0D44-4CE5-A74D-73343CB482B0}" type="slidenum">
              <a:rPr lang="en-US" altLang="en-US">
                <a:latin typeface="Times New Roman" pitchFamily="18" charset="0"/>
              </a:rPr>
              <a:pPr/>
              <a:t>46</a:t>
            </a:fld>
            <a:endParaRPr lang="en-US" altLang="en-US">
              <a:latin typeface="Times New Roman" pitchFamily="18" charset="0"/>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4D6D0EB5-E2E6-4A8E-BD96-C4F30719F35D}" type="slidenum">
              <a:rPr lang="en-US" altLang="en-US">
                <a:latin typeface="Times New Roman" pitchFamily="18" charset="0"/>
              </a:rPr>
              <a:pPr/>
              <a:t>11</a:t>
            </a:fld>
            <a:endParaRPr lang="en-US" altLang="en-US">
              <a:latin typeface="Times New Roman" pitchFamily="18"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FCCBFF91-C369-4B5E-A29A-C574EB728201}" type="slidenum">
              <a:rPr lang="en-US" altLang="en-US">
                <a:latin typeface="Times New Roman" pitchFamily="18" charset="0"/>
              </a:rPr>
              <a:pPr/>
              <a:t>47</a:t>
            </a:fld>
            <a:endParaRPr lang="en-US" altLang="en-US">
              <a:latin typeface="Times New Roman" pitchFamily="18" charset="0"/>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BC419EE7-4CCF-4079-BE10-D0CAEADC66D9}" type="slidenum">
              <a:rPr lang="en-US" altLang="en-US">
                <a:latin typeface="Times New Roman" pitchFamily="18" charset="0"/>
              </a:rPr>
              <a:pPr/>
              <a:t>48</a:t>
            </a:fld>
            <a:endParaRPr lang="en-US" altLang="en-US">
              <a:latin typeface="Times New Roman" pitchFamily="18" charset="0"/>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610D5DC0-17E4-4E52-A1A6-A03A351AB09D}" type="slidenum">
              <a:rPr lang="en-US" altLang="en-US">
                <a:latin typeface="Times New Roman" pitchFamily="18" charset="0"/>
              </a:rPr>
              <a:pPr/>
              <a:t>49</a:t>
            </a:fld>
            <a:endParaRPr lang="en-US" altLang="en-US">
              <a:latin typeface="Times New Roman" pitchFamily="18" charset="0"/>
            </a:endParaRPr>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80FBB58F-3759-462F-84BC-85A99B881C3C}" type="slidenum">
              <a:rPr lang="en-US" altLang="en-US">
                <a:latin typeface="Times New Roman" pitchFamily="18" charset="0"/>
              </a:rPr>
              <a:pPr/>
              <a:t>50</a:t>
            </a:fld>
            <a:endParaRPr lang="en-US" altLang="en-US">
              <a:latin typeface="Times New Roman"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FA9052D-A331-41A6-AF72-1EEDA6EC6E3A}" type="slidenum">
              <a:rPr lang="en-US" altLang="en-US">
                <a:latin typeface="Times New Roman" pitchFamily="18" charset="0"/>
              </a:rPr>
              <a:pPr/>
              <a:t>53</a:t>
            </a:fld>
            <a:endParaRPr lang="en-US" altLang="en-US">
              <a:latin typeface="Times New Roman"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6EDB4A82-61EC-416C-9863-18E43414E1BE}" type="slidenum">
              <a:rPr lang="en-US" altLang="en-US">
                <a:latin typeface="Times New Roman" pitchFamily="18" charset="0"/>
              </a:rPr>
              <a:pPr/>
              <a:t>54</a:t>
            </a:fld>
            <a:endParaRPr lang="en-US" altLang="en-US">
              <a:latin typeface="Times New Roman" pitchFamily="18" charset="0"/>
            </a:endParaRPr>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77DBCAA8-DB60-4662-A8D1-C53C11A80AA6}" type="slidenum">
              <a:rPr lang="en-US" altLang="en-US">
                <a:latin typeface="Times New Roman" pitchFamily="18" charset="0"/>
              </a:rPr>
              <a:pPr/>
              <a:t>56</a:t>
            </a:fld>
            <a:endParaRPr lang="en-US" altLang="en-US">
              <a:latin typeface="Times New Roman" pitchFamily="18" charset="0"/>
            </a:endParaRPr>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CA50707-5DB9-4276-BE18-A3ED4A959320}" type="slidenum">
              <a:rPr lang="en-US" altLang="en-US">
                <a:latin typeface="Times New Roman" pitchFamily="18" charset="0"/>
              </a:rPr>
              <a:pPr/>
              <a:t>57</a:t>
            </a:fld>
            <a:endParaRPr lang="en-US" altLang="en-US">
              <a:latin typeface="Times New Roman" pitchFamily="18"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5917C887-10BD-4C3A-BB40-74E08C540BEE}" type="slidenum">
              <a:rPr lang="en-US" altLang="en-US">
                <a:latin typeface="Times New Roman" pitchFamily="18" charset="0"/>
              </a:rPr>
              <a:pPr/>
              <a:t>58</a:t>
            </a:fld>
            <a:endParaRPr lang="en-US" altLang="en-US">
              <a:latin typeface="Times New Roman" pitchFamily="18" charset="0"/>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B5DEE5CB-6D5B-426F-B894-DB1D3112AE3A}" type="slidenum">
              <a:rPr lang="en-US" altLang="en-US">
                <a:latin typeface="Times New Roman" pitchFamily="18" charset="0"/>
              </a:rPr>
              <a:pPr/>
              <a:t>59</a:t>
            </a:fld>
            <a:endParaRPr lang="en-US" altLang="en-US">
              <a:latin typeface="Times New Roman" pitchFamily="18"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63B719CB-1447-40FD-AE14-CCBA03AD2F6B}" type="slidenum">
              <a:rPr lang="en-US" altLang="en-US">
                <a:latin typeface="Times New Roman" pitchFamily="18" charset="0"/>
              </a:rPr>
              <a:pPr/>
              <a:t>12</a:t>
            </a:fld>
            <a:endParaRPr lang="en-US" altLang="en-US">
              <a:latin typeface="Times New Roman" pitchFamily="18" charset="0"/>
            </a:endParaRPr>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27D86B6F-023F-420A-BAFB-AB907B318E9C}" type="slidenum">
              <a:rPr lang="en-US" altLang="en-US">
                <a:latin typeface="Times New Roman" pitchFamily="18" charset="0"/>
              </a:rPr>
              <a:pPr/>
              <a:t>60</a:t>
            </a:fld>
            <a:endParaRPr lang="en-US" altLang="en-US">
              <a:latin typeface="Times New Roman" pitchFamily="18"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BE9E76F9-9FAA-452D-8671-C14865526460}" type="slidenum">
              <a:rPr lang="en-US" altLang="en-US">
                <a:latin typeface="Times New Roman" pitchFamily="18" charset="0"/>
              </a:rPr>
              <a:pPr/>
              <a:t>61</a:t>
            </a:fld>
            <a:endParaRPr lang="en-US" altLang="en-US">
              <a:latin typeface="Times New Roman"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4F0D7441-F648-4B43-854B-7019F6A4E89F}" type="slidenum">
              <a:rPr lang="en-US" altLang="en-US">
                <a:latin typeface="Times New Roman" pitchFamily="18" charset="0"/>
              </a:rPr>
              <a:pPr/>
              <a:t>62</a:t>
            </a:fld>
            <a:endParaRPr lang="en-US" altLang="en-US">
              <a:latin typeface="Times New Roman" pitchFamily="18" charset="0"/>
            </a:endParaRPr>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5BD3A0D6-C3D6-4409-A88D-BE3BD368857F}" type="slidenum">
              <a:rPr lang="en-US" altLang="en-US">
                <a:latin typeface="Times New Roman" pitchFamily="18" charset="0"/>
              </a:rPr>
              <a:pPr/>
              <a:t>64</a:t>
            </a:fld>
            <a:endParaRPr lang="en-US" altLang="en-US">
              <a:latin typeface="Times New Roman" pitchFamily="18" charset="0"/>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995ACBA-0A75-4EFE-8406-2D17A42A9F05}" type="slidenum">
              <a:rPr lang="en-US" altLang="en-US">
                <a:latin typeface="Times New Roman" pitchFamily="18" charset="0"/>
              </a:rPr>
              <a:pPr/>
              <a:t>13</a:t>
            </a:fld>
            <a:endParaRPr lang="en-US" altLang="en-US">
              <a:latin typeface="Times New Roman" pitchFamily="1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C685F839-F53F-42F2-AFB5-97FDD5B04C16}" type="slidenum">
              <a:rPr lang="en-US" altLang="en-US">
                <a:latin typeface="Times New Roman" pitchFamily="18" charset="0"/>
              </a:rPr>
              <a:pPr/>
              <a:t>14</a:t>
            </a:fld>
            <a:endParaRPr lang="en-US" altLang="en-US">
              <a:latin typeface="Times New Roman" pitchFamily="18"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AC9076A6-C90A-49EF-89DE-D410547A5D6B}" type="slidenum">
              <a:rPr lang="en-US" altLang="en-US">
                <a:latin typeface="Times New Roman" pitchFamily="18" charset="0"/>
              </a:rPr>
              <a:pPr/>
              <a:t>17</a:t>
            </a:fld>
            <a:endParaRPr lang="en-US" altLang="en-US">
              <a:latin typeface="Times New Roman"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9A17A9A0-3CC3-4779-BE44-9BCDE5E686E5}" type="slidenum">
              <a:rPr lang="en-US" altLang="en-US">
                <a:latin typeface="Times New Roman" pitchFamily="18" charset="0"/>
              </a:rPr>
              <a:pPr/>
              <a:t>18</a:t>
            </a:fld>
            <a:endParaRPr lang="en-US" altLang="en-US">
              <a:latin typeface="Times New Roman" pitchFamily="18"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2879">
              <a:defRPr>
                <a:solidFill>
                  <a:schemeClr val="tx1"/>
                </a:solidFill>
                <a:latin typeface="Verdana" pitchFamily="34" charset="0"/>
                <a:ea typeface="MS PGothic" pitchFamily="34" charset="-128"/>
              </a:defRPr>
            </a:lvl1pPr>
            <a:lvl2pPr marL="729057" indent="-280406" defTabSz="912879">
              <a:defRPr>
                <a:solidFill>
                  <a:schemeClr val="tx1"/>
                </a:solidFill>
                <a:latin typeface="Verdana" pitchFamily="34" charset="0"/>
                <a:ea typeface="MS PGothic" pitchFamily="34" charset="-128"/>
              </a:defRPr>
            </a:lvl2pPr>
            <a:lvl3pPr marL="1121626" indent="-224325" defTabSz="912879">
              <a:defRPr>
                <a:solidFill>
                  <a:schemeClr val="tx1"/>
                </a:solidFill>
                <a:latin typeface="Verdana" pitchFamily="34" charset="0"/>
                <a:ea typeface="MS PGothic" pitchFamily="34" charset="-128"/>
              </a:defRPr>
            </a:lvl3pPr>
            <a:lvl4pPr marL="1570276" indent="-224325" defTabSz="912879">
              <a:defRPr>
                <a:solidFill>
                  <a:schemeClr val="tx1"/>
                </a:solidFill>
                <a:latin typeface="Verdana" pitchFamily="34" charset="0"/>
                <a:ea typeface="MS PGothic" pitchFamily="34" charset="-128"/>
              </a:defRPr>
            </a:lvl4pPr>
            <a:lvl5pPr marL="2018927" indent="-224325" defTabSz="912879">
              <a:defRPr>
                <a:solidFill>
                  <a:schemeClr val="tx1"/>
                </a:solidFill>
                <a:latin typeface="Verdana" pitchFamily="34" charset="0"/>
                <a:ea typeface="MS PGothic" pitchFamily="34" charset="-128"/>
              </a:defRPr>
            </a:lvl5pPr>
            <a:lvl6pPr marL="2467577" indent="-224325" defTabSz="912879" eaLnBrk="0" fontAlgn="base" hangingPunct="0">
              <a:spcBef>
                <a:spcPct val="0"/>
              </a:spcBef>
              <a:spcAft>
                <a:spcPct val="0"/>
              </a:spcAft>
              <a:defRPr>
                <a:solidFill>
                  <a:schemeClr val="tx1"/>
                </a:solidFill>
                <a:latin typeface="Verdana" pitchFamily="34" charset="0"/>
                <a:ea typeface="MS PGothic" pitchFamily="34" charset="-128"/>
              </a:defRPr>
            </a:lvl6pPr>
            <a:lvl7pPr marL="2916227" indent="-224325" defTabSz="912879" eaLnBrk="0" fontAlgn="base" hangingPunct="0">
              <a:spcBef>
                <a:spcPct val="0"/>
              </a:spcBef>
              <a:spcAft>
                <a:spcPct val="0"/>
              </a:spcAft>
              <a:defRPr>
                <a:solidFill>
                  <a:schemeClr val="tx1"/>
                </a:solidFill>
                <a:latin typeface="Verdana" pitchFamily="34" charset="0"/>
                <a:ea typeface="MS PGothic" pitchFamily="34" charset="-128"/>
              </a:defRPr>
            </a:lvl7pPr>
            <a:lvl8pPr marL="3364878" indent="-224325" defTabSz="912879" eaLnBrk="0" fontAlgn="base" hangingPunct="0">
              <a:spcBef>
                <a:spcPct val="0"/>
              </a:spcBef>
              <a:spcAft>
                <a:spcPct val="0"/>
              </a:spcAft>
              <a:defRPr>
                <a:solidFill>
                  <a:schemeClr val="tx1"/>
                </a:solidFill>
                <a:latin typeface="Verdana" pitchFamily="34" charset="0"/>
                <a:ea typeface="MS PGothic" pitchFamily="34" charset="-128"/>
              </a:defRPr>
            </a:lvl8pPr>
            <a:lvl9pPr marL="3813528" indent="-224325" defTabSz="912879" eaLnBrk="0" fontAlgn="base" hangingPunct="0">
              <a:spcBef>
                <a:spcPct val="0"/>
              </a:spcBef>
              <a:spcAft>
                <a:spcPct val="0"/>
              </a:spcAft>
              <a:defRPr>
                <a:solidFill>
                  <a:schemeClr val="tx1"/>
                </a:solidFill>
                <a:latin typeface="Verdana" pitchFamily="34" charset="0"/>
                <a:ea typeface="MS PGothic" pitchFamily="34" charset="-128"/>
              </a:defRPr>
            </a:lvl9pPr>
          </a:lstStyle>
          <a:p>
            <a:fld id="{5A1979FC-5FB6-4625-9915-912499B79FDA}" type="slidenum">
              <a:rPr lang="en-US" altLang="en-US">
                <a:latin typeface="Times New Roman" pitchFamily="18" charset="0"/>
              </a:rPr>
              <a:pPr/>
              <a:t>19</a:t>
            </a:fld>
            <a:endParaRPr lang="en-US" altLang="en-US">
              <a:latin typeface="Times New Roman" pitchFamily="18"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95E8E3E2-F84F-4C5C-BC73-22FC30844996}" type="datetime1">
              <a:rPr lang="en-US" smtClean="0"/>
              <a:t>3/7/2025</a:t>
            </a:fld>
            <a:endParaRPr lang="en-US" dirty="0"/>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dirty="0"/>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fr-FR" dirty="0"/>
              <a:t>Dr. Abdul Quadir Md , VIT Chennai</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942A3C-B2FC-4FFB-B1A7-F35EEA70EC8B}" type="datetime1">
              <a:rPr lang="en-US" smtClean="0"/>
              <a:t>3/7/2025</a:t>
            </a:fld>
            <a:endParaRPr lang="en-US" dirty="0"/>
          </a:p>
        </p:txBody>
      </p:sp>
      <p:sp>
        <p:nvSpPr>
          <p:cNvPr id="5" name="Footer Placeholder 4"/>
          <p:cNvSpPr>
            <a:spLocks noGrp="1"/>
          </p:cNvSpPr>
          <p:nvPr>
            <p:ph type="ftr" sz="quarter" idx="11"/>
          </p:nvPr>
        </p:nvSpPr>
        <p:spPr/>
        <p:txBody>
          <a:bodyPr/>
          <a:lstStyle/>
          <a:p>
            <a:r>
              <a:rPr lang="fr-FR" dirty="0"/>
              <a:t>Dr. Abdul Quadir Md , VIT Chennai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2D3954-D5E3-459F-9224-A064A3B697DF}" type="datetime1">
              <a:rPr lang="en-US" smtClean="0"/>
              <a:t>3/7/2025</a:t>
            </a:fld>
            <a:endParaRPr lang="en-US" dirty="0"/>
          </a:p>
        </p:txBody>
      </p:sp>
      <p:sp>
        <p:nvSpPr>
          <p:cNvPr id="5" name="Footer Placeholder 4"/>
          <p:cNvSpPr>
            <a:spLocks noGrp="1"/>
          </p:cNvSpPr>
          <p:nvPr>
            <p:ph type="ftr" sz="quarter" idx="11"/>
          </p:nvPr>
        </p:nvSpPr>
        <p:spPr/>
        <p:txBody>
          <a:bodyPr/>
          <a:lstStyle/>
          <a:p>
            <a:r>
              <a:rPr lang="fr-FR" dirty="0"/>
              <a:t>Dr. Abdul Quadir Md , VIT Chennai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571500"/>
            <a:ext cx="8382000" cy="457200"/>
          </a:xfrm>
        </p:spPr>
        <p:txBody>
          <a:bodyPr/>
          <a:lstStyle/>
          <a:p>
            <a:r>
              <a:rPr lang="en-US" smtClean="0"/>
              <a:t>Click to edit Master title style</a:t>
            </a:r>
            <a:endParaRPr lang="he-IL"/>
          </a:p>
        </p:txBody>
      </p:sp>
      <p:sp>
        <p:nvSpPr>
          <p:cNvPr id="3" name="Text Placeholder 2"/>
          <p:cNvSpPr>
            <a:spLocks noGrp="1"/>
          </p:cNvSpPr>
          <p:nvPr>
            <p:ph type="body" sz="half" idx="1"/>
          </p:nvPr>
        </p:nvSpPr>
        <p:spPr>
          <a:xfrm>
            <a:off x="762000" y="1200150"/>
            <a:ext cx="4114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4" name="Content Placeholder 3"/>
          <p:cNvSpPr>
            <a:spLocks noGrp="1"/>
          </p:cNvSpPr>
          <p:nvPr>
            <p:ph sz="half" idx="2"/>
          </p:nvPr>
        </p:nvSpPr>
        <p:spPr>
          <a:xfrm>
            <a:off x="5029200" y="1200150"/>
            <a:ext cx="4114800" cy="3886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he-IL"/>
          </a:p>
        </p:txBody>
      </p:sp>
      <p:sp>
        <p:nvSpPr>
          <p:cNvPr id="5" name="Rectangle 6"/>
          <p:cNvSpPr>
            <a:spLocks noGrp="1" noChangeArrowheads="1"/>
          </p:cNvSpPr>
          <p:nvPr>
            <p:ph type="ftr" sz="quarter" idx="10"/>
          </p:nvPr>
        </p:nvSpPr>
        <p:spPr>
          <a:ln/>
        </p:spPr>
        <p:txBody>
          <a:bodyPr/>
          <a:lstStyle>
            <a:lvl1pPr>
              <a:defRPr/>
            </a:lvl1pPr>
          </a:lstStyle>
          <a:p>
            <a:pPr>
              <a:defRPr/>
            </a:pPr>
            <a:r>
              <a:rPr lang="en-US" altLang="en-US"/>
              <a:t>A. Frank - P. Weisberg</a:t>
            </a:r>
          </a:p>
        </p:txBody>
      </p:sp>
    </p:spTree>
    <p:extLst>
      <p:ext uri="{BB962C8B-B14F-4D97-AF65-F5344CB8AC3E}">
        <p14:creationId xmlns:p14="http://schemas.microsoft.com/office/powerpoint/2010/main" val="2307101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44A653-218C-4560-954B-402DF4553262}" type="datetime1">
              <a:rPr lang="en-US" smtClean="0"/>
              <a:t>3/7/2025</a:t>
            </a:fld>
            <a:endParaRPr lang="en-US" dirty="0"/>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fr-FR" dirty="0"/>
              <a:t>Dr. Abdul Quadir Md , VIT Chennai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BDF656-C112-481E-A9D7-368AC35B8ACD}" type="datetime1">
              <a:rPr lang="en-US" smtClean="0"/>
              <a:t>3/7/2025</a:t>
            </a:fld>
            <a:endParaRPr lang="en-US" dirty="0"/>
          </a:p>
        </p:txBody>
      </p:sp>
      <p:sp>
        <p:nvSpPr>
          <p:cNvPr id="5" name="Footer Placeholder 4"/>
          <p:cNvSpPr>
            <a:spLocks noGrp="1"/>
          </p:cNvSpPr>
          <p:nvPr>
            <p:ph type="ftr" sz="quarter" idx="11"/>
          </p:nvPr>
        </p:nvSpPr>
        <p:spPr/>
        <p:txBody>
          <a:bodyPr/>
          <a:lstStyle/>
          <a:p>
            <a:r>
              <a:rPr lang="fr-FR" dirty="0"/>
              <a:t>Dr. Abdul Quadir Md , VIT Chennai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A7E1742-F5D6-4DDE-8A5E-C5A9A63F2577}" type="datetime1">
              <a:rPr lang="en-US" smtClean="0"/>
              <a:t>3/7/2025</a:t>
            </a:fld>
            <a:endParaRPr lang="en-US" dirty="0"/>
          </a:p>
        </p:txBody>
      </p:sp>
      <p:sp>
        <p:nvSpPr>
          <p:cNvPr id="6" name="Footer Placeholder 5"/>
          <p:cNvSpPr>
            <a:spLocks noGrp="1"/>
          </p:cNvSpPr>
          <p:nvPr>
            <p:ph type="ftr" sz="quarter" idx="11"/>
          </p:nvPr>
        </p:nvSpPr>
        <p:spPr/>
        <p:txBody>
          <a:bodyPr/>
          <a:lstStyle/>
          <a:p>
            <a:r>
              <a:rPr lang="fr-FR" dirty="0"/>
              <a:t>Dr. Abdul Quadir Md , VIT Chennai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9" name="Title 8"/>
          <p:cNvSpPr>
            <a:spLocks noGrp="1"/>
          </p:cNvSpPr>
          <p:nvPr>
            <p:ph type="title"/>
          </p:nvPr>
        </p:nvSpPr>
        <p:spPr>
          <a:xfrm>
            <a:off x="914400" y="1158537"/>
            <a:ext cx="7315200" cy="865573"/>
          </a:xfrm>
        </p:spPr>
        <p:txBody>
          <a:bodyPr/>
          <a:lstStyle/>
          <a:p>
            <a:r>
              <a:rPr lang="en-US"/>
              <a:t>Click to edit Master title style</a:t>
            </a:r>
          </a:p>
        </p:txBody>
      </p:sp>
      <p:sp>
        <p:nvSpPr>
          <p:cNvPr id="8" name="Content Placeholder 7"/>
          <p:cNvSpPr>
            <a:spLocks noGrp="1"/>
          </p:cNvSpPr>
          <p:nvPr>
            <p:ph sz="quarter" idx="13"/>
          </p:nvPr>
        </p:nvSpPr>
        <p:spPr>
          <a:xfrm>
            <a:off x="914400" y="2057400"/>
            <a:ext cx="3566160" cy="2695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057401"/>
            <a:ext cx="3566160" cy="2696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659EEB5-F350-414B-9653-AD66F0D1125B}" type="datetime1">
              <a:rPr lang="en-US" smtClean="0"/>
              <a:t>3/7/2025</a:t>
            </a:fld>
            <a:endParaRPr lang="en-US" dirty="0"/>
          </a:p>
        </p:txBody>
      </p:sp>
      <p:sp>
        <p:nvSpPr>
          <p:cNvPr id="8" name="Footer Placeholder 7"/>
          <p:cNvSpPr>
            <a:spLocks noGrp="1"/>
          </p:cNvSpPr>
          <p:nvPr>
            <p:ph type="ftr" sz="quarter" idx="11"/>
          </p:nvPr>
        </p:nvSpPr>
        <p:spPr/>
        <p:txBody>
          <a:bodyPr/>
          <a:lstStyle/>
          <a:p>
            <a:r>
              <a:rPr lang="fr-FR" dirty="0"/>
              <a:t>Dr. Abdul Quadir Md , VIT Chennai</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Title 9"/>
          <p:cNvSpPr>
            <a:spLocks noGrp="1"/>
          </p:cNvSpPr>
          <p:nvPr>
            <p:ph type="title"/>
          </p:nvPr>
        </p:nvSpPr>
        <p:spPr>
          <a:xfrm>
            <a:off x="914400" y="1158537"/>
            <a:ext cx="7315200" cy="865573"/>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EDA8E5-9F9B-4606-8152-029558E5B959}" type="datetime1">
              <a:rPr lang="en-US" smtClean="0"/>
              <a:t>3/7/2025</a:t>
            </a:fld>
            <a:endParaRPr lang="en-US" dirty="0"/>
          </a:p>
        </p:txBody>
      </p:sp>
      <p:sp>
        <p:nvSpPr>
          <p:cNvPr id="4" name="Footer Placeholder 3"/>
          <p:cNvSpPr>
            <a:spLocks noGrp="1"/>
          </p:cNvSpPr>
          <p:nvPr>
            <p:ph type="ftr" sz="quarter" idx="11"/>
          </p:nvPr>
        </p:nvSpPr>
        <p:spPr/>
        <p:txBody>
          <a:bodyPr/>
          <a:lstStyle/>
          <a:p>
            <a:r>
              <a:rPr lang="fr-FR" dirty="0"/>
              <a:t>Dr. Abdul Quadir Md , VIT Chennai</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E9F3FC-16E3-4172-8009-B2DE6A5ECB57}" type="datetime1">
              <a:rPr lang="en-US" smtClean="0"/>
              <a:t>3/7/2025</a:t>
            </a:fld>
            <a:endParaRPr lang="en-US" dirty="0"/>
          </a:p>
        </p:txBody>
      </p:sp>
      <p:sp>
        <p:nvSpPr>
          <p:cNvPr id="3" name="Footer Placeholder 2"/>
          <p:cNvSpPr>
            <a:spLocks noGrp="1"/>
          </p:cNvSpPr>
          <p:nvPr>
            <p:ph type="ftr" sz="quarter" idx="11"/>
          </p:nvPr>
        </p:nvSpPr>
        <p:spPr/>
        <p:txBody>
          <a:bodyPr/>
          <a:lstStyle/>
          <a:p>
            <a:r>
              <a:rPr lang="fr-FR" dirty="0"/>
              <a:t>Dr. Abdul Quadir Md , VIT Chennai</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D19DF6-0984-4A69-8B0A-A9F1EAF193E2}" type="datetime1">
              <a:rPr lang="en-US" smtClean="0"/>
              <a:t>3/7/2025</a:t>
            </a:fld>
            <a:endParaRPr lang="en-US" dirty="0"/>
          </a:p>
        </p:txBody>
      </p:sp>
      <p:sp>
        <p:nvSpPr>
          <p:cNvPr id="6" name="Footer Placeholder 5"/>
          <p:cNvSpPr>
            <a:spLocks noGrp="1"/>
          </p:cNvSpPr>
          <p:nvPr>
            <p:ph type="ftr" sz="quarter" idx="11"/>
          </p:nvPr>
        </p:nvSpPr>
        <p:spPr/>
        <p:txBody>
          <a:bodyPr/>
          <a:lstStyle/>
          <a:p>
            <a:r>
              <a:rPr lang="fr-FR" dirty="0"/>
              <a:t>Dr. Abdul Quadir Md , VIT Chennai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830502-951F-4611-8439-ADA4F18990E1}" type="datetime1">
              <a:rPr lang="en-US" smtClean="0"/>
              <a:t>3/7/2025</a:t>
            </a:fld>
            <a:endParaRPr lang="en-US" dirty="0"/>
          </a:p>
        </p:txBody>
      </p:sp>
      <p:sp>
        <p:nvSpPr>
          <p:cNvPr id="6" name="Footer Placeholder 5"/>
          <p:cNvSpPr>
            <a:spLocks noGrp="1"/>
          </p:cNvSpPr>
          <p:nvPr>
            <p:ph type="ftr" sz="quarter" idx="11"/>
          </p:nvPr>
        </p:nvSpPr>
        <p:spPr/>
        <p:txBody>
          <a:bodyPr/>
          <a:lstStyle/>
          <a:p>
            <a:r>
              <a:rPr lang="fr-FR" dirty="0"/>
              <a:t>Dr. Abdul Quadir Md , VIT Chennai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983C03DF-C825-4372-8417-20EDCE284011}" type="datetime1">
              <a:rPr lang="en-US" smtClean="0"/>
              <a:t>3/7/2025</a:t>
            </a:fld>
            <a:endParaRPr lang="en-US" dirty="0"/>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dirty="0"/>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fr-FR" dirty="0"/>
              <a:t>Dr. Abdul Quadir Md , VIT Chennai</a:t>
            </a:r>
            <a:endParaRPr lang="en-US" dirty="0"/>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hf hdr="0" ft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2.xml"/><Relationship Id="rId1" Type="http://schemas.openxmlformats.org/officeDocument/2006/relationships/tags" Target="../tags/tag1.xml"/><Relationship Id="rId4" Type="http://schemas.openxmlformats.org/officeDocument/2006/relationships/image" Target="../media/image10.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hyperlink" Target="http://jws-edcv.wiley.com/college/bcs/redesign/instructor/resource/0,12264,_0471250600_BKS_1743___2437__,00.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33350"/>
            <a:ext cx="5410200" cy="1946269"/>
          </a:xfrm>
        </p:spPr>
        <p:txBody>
          <a:bodyPr>
            <a:normAutofit/>
          </a:bodyPr>
          <a:lstStyle/>
          <a:p>
            <a:pPr algn="ctr"/>
            <a:r>
              <a:rPr lang="en-IN" b="1" dirty="0">
                <a:solidFill>
                  <a:srgbClr val="FFFF00"/>
                </a:solidFill>
              </a:rPr>
              <a:t>Module 4</a:t>
            </a:r>
            <a:br>
              <a:rPr lang="en-IN" b="1" dirty="0">
                <a:solidFill>
                  <a:srgbClr val="FFFF00"/>
                </a:solidFill>
              </a:rPr>
            </a:br>
            <a:endParaRPr lang="en-IN" b="1" dirty="0">
              <a:solidFill>
                <a:srgbClr val="FFFF00"/>
              </a:solidFill>
            </a:endParaRPr>
          </a:p>
        </p:txBody>
      </p:sp>
      <p:sp>
        <p:nvSpPr>
          <p:cNvPr id="6" name="Slide Number Placeholder 5"/>
          <p:cNvSpPr>
            <a:spLocks noGrp="1"/>
          </p:cNvSpPr>
          <p:nvPr>
            <p:ph type="sldNum" sz="quarter" idx="11"/>
          </p:nvPr>
        </p:nvSpPr>
        <p:spPr/>
        <p:txBody>
          <a:bodyPr/>
          <a:lstStyle/>
          <a:p>
            <a:fld id="{B6F15528-21DE-4FAA-801E-634DDDAF4B2B}" type="slidenum">
              <a:rPr lang="en-US" smtClean="0"/>
              <a:pPr/>
              <a:t>1</a:t>
            </a:fld>
            <a:endParaRPr lang="en-US" dirty="0"/>
          </a:p>
        </p:txBody>
      </p:sp>
      <p:sp>
        <p:nvSpPr>
          <p:cNvPr id="3" name="Rectangle 2"/>
          <p:cNvSpPr/>
          <p:nvPr/>
        </p:nvSpPr>
        <p:spPr>
          <a:xfrm>
            <a:off x="2561791" y="1510655"/>
            <a:ext cx="3182218" cy="784830"/>
          </a:xfrm>
          <a:prstGeom prst="rect">
            <a:avLst/>
          </a:prstGeom>
        </p:spPr>
        <p:txBody>
          <a:bodyPr wrap="none">
            <a:spAutoFit/>
          </a:bodyPr>
          <a:lstStyle/>
          <a:p>
            <a:pPr algn="ctr"/>
            <a:r>
              <a:rPr lang="en-US" sz="4500" b="1" dirty="0">
                <a:solidFill>
                  <a:schemeClr val="tx2">
                    <a:lumMod val="60000"/>
                    <a:lumOff val="40000"/>
                  </a:schemeClr>
                </a:solidFill>
              </a:rPr>
              <a:t>Concurrency</a:t>
            </a:r>
          </a:p>
        </p:txBody>
      </p:sp>
    </p:spTree>
    <p:extLst>
      <p:ext uri="{BB962C8B-B14F-4D97-AF65-F5344CB8AC3E}">
        <p14:creationId xmlns:p14="http://schemas.microsoft.com/office/powerpoint/2010/main" val="6360179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noChangeArrowheads="1"/>
          </p:cNvSpPr>
          <p:nvPr>
            <p:ph type="title"/>
          </p:nvPr>
        </p:nvSpPr>
        <p:spPr>
          <a:xfrm>
            <a:off x="457200" y="104776"/>
            <a:ext cx="8229600" cy="432197"/>
          </a:xfrm>
        </p:spPr>
        <p:txBody>
          <a:bodyPr>
            <a:normAutofit fontScale="90000"/>
          </a:bodyPr>
          <a:lstStyle/>
          <a:p>
            <a:pPr eaLnBrk="1" hangingPunct="1"/>
            <a:r>
              <a:rPr lang="en-US" altLang="en-US" smtClean="0"/>
              <a:t>Objectives</a:t>
            </a:r>
          </a:p>
        </p:txBody>
      </p:sp>
      <p:sp>
        <p:nvSpPr>
          <p:cNvPr id="9219" name="Content Placeholder 2"/>
          <p:cNvSpPr>
            <a:spLocks noGrp="1" noChangeArrowheads="1"/>
          </p:cNvSpPr>
          <p:nvPr>
            <p:ph idx="1"/>
          </p:nvPr>
        </p:nvSpPr>
        <p:spPr>
          <a:xfrm>
            <a:off x="895350" y="858441"/>
            <a:ext cx="6737350" cy="3398044"/>
          </a:xfrm>
        </p:spPr>
        <p:txBody>
          <a:bodyPr/>
          <a:lstStyle/>
          <a:p>
            <a:r>
              <a:rPr lang="en-US" altLang="en-US" smtClean="0"/>
              <a:t>To present the concept of process synchronization.</a:t>
            </a:r>
          </a:p>
          <a:p>
            <a:r>
              <a:rPr lang="en-US" altLang="en-US" smtClean="0"/>
              <a:t>To introduce the critical-section problem, whose solutions can be used to ensure the consistency of shared data</a:t>
            </a:r>
          </a:p>
          <a:p>
            <a:r>
              <a:rPr lang="en-US" altLang="en-US" smtClean="0"/>
              <a:t>To present both software and hardware solutions of the critical-section problem</a:t>
            </a:r>
          </a:p>
          <a:p>
            <a:r>
              <a:rPr lang="en-US" altLang="en-US" smtClean="0"/>
              <a:t>To examine several classical process-synchronization problems</a:t>
            </a:r>
          </a:p>
          <a:p>
            <a:r>
              <a:rPr lang="en-US" altLang="en-US" smtClean="0"/>
              <a:t>To explore several tools that are used to solve process synchronization problems</a:t>
            </a:r>
          </a:p>
        </p:txBody>
      </p:sp>
    </p:spTree>
    <p:extLst>
      <p:ext uri="{BB962C8B-B14F-4D97-AF65-F5344CB8AC3E}">
        <p14:creationId xmlns:p14="http://schemas.microsoft.com/office/powerpoint/2010/main" val="194651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Grp="1" noChangeArrowheads="1"/>
          </p:cNvSpPr>
          <p:nvPr>
            <p:ph type="title"/>
          </p:nvPr>
        </p:nvSpPr>
        <p:spPr>
          <a:xfrm>
            <a:off x="784226" y="140494"/>
            <a:ext cx="7902575" cy="432197"/>
          </a:xfrm>
        </p:spPr>
        <p:txBody>
          <a:bodyPr>
            <a:normAutofit fontScale="90000"/>
          </a:bodyPr>
          <a:lstStyle/>
          <a:p>
            <a:pPr eaLnBrk="1" hangingPunct="1"/>
            <a:r>
              <a:rPr lang="en-US" altLang="en-US" smtClean="0"/>
              <a:t>Background</a:t>
            </a:r>
          </a:p>
        </p:txBody>
      </p:sp>
      <p:sp>
        <p:nvSpPr>
          <p:cNvPr id="11267" name="Rectangle 5"/>
          <p:cNvSpPr>
            <a:spLocks noGrp="1" noChangeArrowheads="1"/>
          </p:cNvSpPr>
          <p:nvPr>
            <p:ph type="body" idx="1"/>
          </p:nvPr>
        </p:nvSpPr>
        <p:spPr>
          <a:xfrm>
            <a:off x="857251" y="844154"/>
            <a:ext cx="6892925" cy="3645694"/>
          </a:xfrm>
        </p:spPr>
        <p:txBody>
          <a:bodyPr>
            <a:normAutofit fontScale="92500" lnSpcReduction="10000"/>
          </a:bodyPr>
          <a:lstStyle/>
          <a:p>
            <a:r>
              <a:rPr lang="en-US" altLang="en-US" dirty="0" smtClean="0"/>
              <a:t>Processes can execute concurrently</a:t>
            </a:r>
          </a:p>
          <a:p>
            <a:pPr lvl="1"/>
            <a:r>
              <a:rPr lang="en-US" altLang="en-US" dirty="0" smtClean="0"/>
              <a:t>May be interrupted at any time, partially completing execution</a:t>
            </a:r>
          </a:p>
          <a:p>
            <a:r>
              <a:rPr lang="en-US" altLang="en-US" dirty="0" smtClean="0"/>
              <a:t>Concurrent access to shared data may result in data inconsistency</a:t>
            </a:r>
          </a:p>
          <a:p>
            <a:r>
              <a:rPr lang="en-US" altLang="en-US" dirty="0" smtClean="0"/>
              <a:t>Maintaining data consistency requires mechanisms to ensure the orderly execution of cooperating processes</a:t>
            </a:r>
          </a:p>
          <a:p>
            <a:r>
              <a:rPr lang="en-US" altLang="en-US" dirty="0" smtClean="0"/>
              <a:t>Illustration of the problem:</a:t>
            </a:r>
            <a:br>
              <a:rPr lang="en-US" altLang="en-US" dirty="0" smtClean="0"/>
            </a:br>
            <a:r>
              <a:rPr lang="en-US" altLang="en-US" dirty="0" smtClean="0"/>
              <a:t>Suppose that we wanted to provide a solution to the consumer-producer problem that fills </a:t>
            </a:r>
            <a:r>
              <a:rPr lang="en-US" altLang="en-US" b="1" i="1" dirty="0" smtClean="0"/>
              <a:t>all</a:t>
            </a:r>
            <a:r>
              <a:rPr lang="en-US" altLang="en-US" dirty="0" smtClean="0"/>
              <a:t> the buffers. We can do so by having an integer </a:t>
            </a:r>
            <a:r>
              <a:rPr lang="en-US" altLang="en-US" b="1" dirty="0" smtClean="0">
                <a:latin typeface="Courier" pitchFamily="-84" charset="0"/>
              </a:rPr>
              <a:t>counter</a:t>
            </a:r>
            <a:r>
              <a:rPr lang="en-US" altLang="en-US" b="1" dirty="0" smtClean="0">
                <a:solidFill>
                  <a:srgbClr val="0000FF"/>
                </a:solidFill>
              </a:rPr>
              <a:t> </a:t>
            </a:r>
            <a:r>
              <a:rPr lang="en-US" altLang="en-US" dirty="0" smtClean="0"/>
              <a:t>that keeps track of the number of full buffers.  Initially, </a:t>
            </a:r>
            <a:r>
              <a:rPr lang="en-US" altLang="en-US" b="1" dirty="0" smtClean="0">
                <a:latin typeface="Courier" pitchFamily="-84" charset="0"/>
              </a:rPr>
              <a:t>counter</a:t>
            </a:r>
            <a:r>
              <a:rPr lang="en-US" altLang="en-US" dirty="0" smtClean="0">
                <a:latin typeface="Courier" pitchFamily="-84" charset="0"/>
              </a:rPr>
              <a:t> </a:t>
            </a:r>
            <a:r>
              <a:rPr lang="en-US" altLang="en-US" dirty="0" smtClean="0"/>
              <a:t>is set to 0. It is incremented by the producer after it produces a new buffer and is decremented by the consumer after it consumes a buffer.</a:t>
            </a:r>
          </a:p>
        </p:txBody>
      </p:sp>
    </p:spTree>
    <p:extLst>
      <p:ext uri="{BB962C8B-B14F-4D97-AF65-F5344CB8AC3E}">
        <p14:creationId xmlns:p14="http://schemas.microsoft.com/office/powerpoint/2010/main" val="41709857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140494"/>
            <a:ext cx="8229600" cy="432197"/>
          </a:xfrm>
        </p:spPr>
        <p:txBody>
          <a:bodyPr>
            <a:normAutofit fontScale="90000"/>
          </a:bodyPr>
          <a:lstStyle/>
          <a:p>
            <a:pPr eaLnBrk="1" hangingPunct="1"/>
            <a:r>
              <a:rPr lang="en-US" altLang="en-US" smtClean="0"/>
              <a:t>Producer </a:t>
            </a:r>
          </a:p>
        </p:txBody>
      </p:sp>
      <p:sp>
        <p:nvSpPr>
          <p:cNvPr id="13315" name="Rectangle 3"/>
          <p:cNvSpPr>
            <a:spLocks noGrp="1" noChangeArrowheads="1"/>
          </p:cNvSpPr>
          <p:nvPr>
            <p:ph type="body" idx="1"/>
          </p:nvPr>
        </p:nvSpPr>
        <p:spPr>
          <a:xfrm>
            <a:off x="1181100" y="944166"/>
            <a:ext cx="6732588" cy="3418284"/>
          </a:xfrm>
        </p:spPr>
        <p:txBody>
          <a:bodyPr/>
          <a:lstStyle/>
          <a:p>
            <a:pPr marL="0" indent="0">
              <a:buFont typeface="Monotype Sorts" pitchFamily="-84" charset="2"/>
              <a:buNone/>
            </a:pPr>
            <a:r>
              <a:rPr lang="en-US" altLang="en-US" sz="1700" dirty="0" smtClean="0">
                <a:latin typeface="Courier New" pitchFamily="49" charset="0"/>
                <a:cs typeface="Courier New" pitchFamily="49" charset="0"/>
              </a:rPr>
              <a:t>while (true) {</a:t>
            </a:r>
            <a:br>
              <a:rPr lang="en-US" altLang="en-US" sz="1700" dirty="0" smtClean="0">
                <a:latin typeface="Courier New" pitchFamily="49" charset="0"/>
                <a:cs typeface="Courier New" pitchFamily="49" charset="0"/>
              </a:rPr>
            </a:br>
            <a:r>
              <a:rPr lang="en-US" altLang="en-US" sz="1700" dirty="0" smtClean="0">
                <a:latin typeface="Courier New" pitchFamily="49" charset="0"/>
                <a:cs typeface="Courier New" pitchFamily="49" charset="0"/>
              </a:rPr>
              <a:t>	/* produce an item in next produced */ </a:t>
            </a:r>
          </a:p>
          <a:p>
            <a:pPr marL="0" indent="0">
              <a:buFont typeface="Monotype Sorts" pitchFamily="-84" charset="2"/>
              <a:buNone/>
            </a:pPr>
            <a:r>
              <a:rPr lang="en-US" altLang="en-US" sz="1700" dirty="0" smtClean="0">
                <a:latin typeface="Courier New" pitchFamily="49" charset="0"/>
                <a:cs typeface="Courier New" pitchFamily="49" charset="0"/>
              </a:rPr>
              <a:t>	</a:t>
            </a:r>
          </a:p>
          <a:p>
            <a:pPr marL="0" indent="0">
              <a:buFont typeface="Monotype Sorts" pitchFamily="-84" charset="2"/>
              <a:buNone/>
            </a:pPr>
            <a:r>
              <a:rPr lang="en-US" altLang="en-US" sz="1700" dirty="0" smtClean="0">
                <a:latin typeface="Courier New" pitchFamily="49" charset="0"/>
                <a:cs typeface="Courier New" pitchFamily="49" charset="0"/>
              </a:rPr>
              <a:t>	while (counter == BUFFER_SIZE) ; </a:t>
            </a:r>
          </a:p>
          <a:p>
            <a:pPr marL="0" indent="0">
              <a:buFont typeface="Monotype Sorts" pitchFamily="-84" charset="2"/>
              <a:buNone/>
            </a:pPr>
            <a:r>
              <a:rPr lang="en-US" altLang="en-US" sz="1700" dirty="0" smtClean="0">
                <a:latin typeface="Courier New" pitchFamily="49" charset="0"/>
                <a:cs typeface="Courier New" pitchFamily="49" charset="0"/>
              </a:rPr>
              <a:t>		/* do nothing */ </a:t>
            </a:r>
          </a:p>
          <a:p>
            <a:pPr marL="0" indent="0">
              <a:buFont typeface="Monotype Sorts" pitchFamily="-84" charset="2"/>
              <a:buNone/>
            </a:pPr>
            <a:r>
              <a:rPr lang="en-US" altLang="en-US" sz="1700" dirty="0" smtClean="0">
                <a:latin typeface="Courier New" pitchFamily="49" charset="0"/>
                <a:cs typeface="Courier New" pitchFamily="49" charset="0"/>
              </a:rPr>
              <a:t>	buffer[in] = </a:t>
            </a:r>
            <a:r>
              <a:rPr lang="en-US" altLang="en-US" sz="1700" dirty="0" err="1" smtClean="0">
                <a:latin typeface="Courier New" pitchFamily="49" charset="0"/>
                <a:cs typeface="Courier New" pitchFamily="49" charset="0"/>
              </a:rPr>
              <a:t>next_produced</a:t>
            </a:r>
            <a:r>
              <a:rPr lang="en-US" altLang="en-US" sz="1700" dirty="0" smtClean="0">
                <a:latin typeface="Courier New" pitchFamily="49" charset="0"/>
                <a:cs typeface="Courier New" pitchFamily="49" charset="0"/>
              </a:rPr>
              <a:t>; </a:t>
            </a:r>
          </a:p>
          <a:p>
            <a:pPr marL="0" indent="0">
              <a:buFont typeface="Monotype Sorts" pitchFamily="-84" charset="2"/>
              <a:buNone/>
            </a:pPr>
            <a:r>
              <a:rPr lang="en-US" altLang="en-US" sz="1700" dirty="0" smtClean="0">
                <a:latin typeface="Courier New" pitchFamily="49" charset="0"/>
                <a:cs typeface="Courier New" pitchFamily="49" charset="0"/>
              </a:rPr>
              <a:t>	in = (in + 1) % BUFFER_SIZE; </a:t>
            </a:r>
          </a:p>
          <a:p>
            <a:pPr marL="0" indent="0">
              <a:buFont typeface="Monotype Sorts" pitchFamily="-84" charset="2"/>
              <a:buNone/>
            </a:pPr>
            <a:r>
              <a:rPr lang="en-US" altLang="en-US" sz="1700" dirty="0" smtClean="0">
                <a:latin typeface="Courier New" pitchFamily="49" charset="0"/>
                <a:cs typeface="Courier New" pitchFamily="49" charset="0"/>
              </a:rPr>
              <a:t>	counter++; </a:t>
            </a:r>
          </a:p>
          <a:p>
            <a:pPr marL="0" indent="0">
              <a:buFont typeface="Monotype Sorts" pitchFamily="-84" charset="2"/>
              <a:buNone/>
            </a:pPr>
            <a:r>
              <a:rPr lang="en-US" altLang="en-US" sz="1700" dirty="0" smtClean="0">
                <a:latin typeface="Courier New" pitchFamily="49" charset="0"/>
                <a:cs typeface="Courier New" pitchFamily="49" charset="0"/>
              </a:rPr>
              <a:t>} </a:t>
            </a:r>
          </a:p>
        </p:txBody>
      </p:sp>
    </p:spTree>
    <p:extLst>
      <p:ext uri="{BB962C8B-B14F-4D97-AF65-F5344CB8AC3E}">
        <p14:creationId xmlns:p14="http://schemas.microsoft.com/office/powerpoint/2010/main" val="31747956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87363" y="107157"/>
            <a:ext cx="8229600" cy="432197"/>
          </a:xfrm>
        </p:spPr>
        <p:txBody>
          <a:bodyPr>
            <a:normAutofit fontScale="90000"/>
          </a:bodyPr>
          <a:lstStyle/>
          <a:p>
            <a:pPr eaLnBrk="1" hangingPunct="1"/>
            <a:r>
              <a:rPr lang="en-US" altLang="en-US" smtClean="0"/>
              <a:t>Consumer</a:t>
            </a:r>
          </a:p>
        </p:txBody>
      </p:sp>
      <p:sp>
        <p:nvSpPr>
          <p:cNvPr id="15363" name="Rectangle 3"/>
          <p:cNvSpPr>
            <a:spLocks noGrp="1" noChangeArrowheads="1"/>
          </p:cNvSpPr>
          <p:nvPr>
            <p:ph type="body" idx="1"/>
          </p:nvPr>
        </p:nvSpPr>
        <p:spPr>
          <a:xfrm>
            <a:off x="977900" y="946548"/>
            <a:ext cx="6877050" cy="3645694"/>
          </a:xfrm>
        </p:spPr>
        <p:txBody>
          <a:bodyPr/>
          <a:lstStyle/>
          <a:p>
            <a:pPr marL="0" indent="0">
              <a:buFont typeface="Monotype Sorts" pitchFamily="-84" charset="2"/>
              <a:buNone/>
            </a:pPr>
            <a:r>
              <a:rPr lang="en-US" altLang="en-US" sz="1600" smtClean="0">
                <a:latin typeface="Courier New" pitchFamily="49" charset="0"/>
                <a:cs typeface="Courier New" pitchFamily="49" charset="0"/>
              </a:rPr>
              <a:t>while (true) {</a:t>
            </a:r>
          </a:p>
          <a:p>
            <a:pPr marL="0" indent="0">
              <a:buFont typeface="Monotype Sorts" pitchFamily="-84" charset="2"/>
              <a:buNone/>
            </a:pPr>
            <a:r>
              <a:rPr lang="en-US" altLang="en-US" sz="1600" smtClean="0">
                <a:latin typeface="Courier New" pitchFamily="49" charset="0"/>
                <a:cs typeface="Courier New" pitchFamily="49" charset="0"/>
              </a:rPr>
              <a:t>	while (counter == 0) </a:t>
            </a:r>
          </a:p>
          <a:p>
            <a:pPr marL="0" indent="0">
              <a:buFont typeface="Monotype Sorts" pitchFamily="-84" charset="2"/>
              <a:buNone/>
            </a:pPr>
            <a:r>
              <a:rPr lang="en-US" altLang="en-US" sz="1600" smtClean="0">
                <a:latin typeface="Courier New" pitchFamily="49" charset="0"/>
                <a:cs typeface="Courier New" pitchFamily="49" charset="0"/>
              </a:rPr>
              <a:t>		; /* do nothing */ </a:t>
            </a:r>
          </a:p>
          <a:p>
            <a:pPr marL="0" indent="0">
              <a:buFont typeface="Monotype Sorts" pitchFamily="-84" charset="2"/>
              <a:buNone/>
            </a:pPr>
            <a:r>
              <a:rPr lang="en-US" altLang="en-US" sz="1600" smtClean="0">
                <a:latin typeface="Courier New" pitchFamily="49" charset="0"/>
                <a:cs typeface="Courier New" pitchFamily="49" charset="0"/>
              </a:rPr>
              <a:t>	next_consumed = buffer[out]; </a:t>
            </a:r>
          </a:p>
          <a:p>
            <a:pPr marL="0" indent="0">
              <a:buFont typeface="Monotype Sorts" pitchFamily="-84" charset="2"/>
              <a:buNone/>
            </a:pPr>
            <a:r>
              <a:rPr lang="en-US" altLang="en-US" sz="1600" smtClean="0">
                <a:latin typeface="Courier New" pitchFamily="49" charset="0"/>
                <a:cs typeface="Courier New" pitchFamily="49" charset="0"/>
              </a:rPr>
              <a:t>	out = (out + 1) % BUFFER_SIZE; 	</a:t>
            </a:r>
          </a:p>
          <a:p>
            <a:pPr marL="0" indent="0">
              <a:buFont typeface="Monotype Sorts" pitchFamily="-84" charset="2"/>
              <a:buNone/>
            </a:pPr>
            <a:r>
              <a:rPr lang="en-US" altLang="en-US" sz="1600" smtClean="0">
                <a:latin typeface="Courier New" pitchFamily="49" charset="0"/>
                <a:cs typeface="Courier New" pitchFamily="49" charset="0"/>
              </a:rPr>
              <a:t>        counter--; </a:t>
            </a:r>
          </a:p>
          <a:p>
            <a:pPr marL="0" indent="0">
              <a:buFont typeface="Monotype Sorts" pitchFamily="-84" charset="2"/>
              <a:buNone/>
            </a:pPr>
            <a:r>
              <a:rPr lang="en-US" altLang="en-US" sz="1600" smtClean="0">
                <a:latin typeface="Courier New" pitchFamily="49" charset="0"/>
                <a:cs typeface="Courier New" pitchFamily="49" charset="0"/>
              </a:rPr>
              <a:t>	/* consume the item in next consumed */ </a:t>
            </a:r>
          </a:p>
          <a:p>
            <a:pPr marL="0" indent="0">
              <a:buFont typeface="Monotype Sorts" pitchFamily="-84" charset="2"/>
              <a:buNone/>
            </a:pPr>
            <a:r>
              <a:rPr lang="en-US" altLang="en-US" sz="1600" smtClean="0">
                <a:latin typeface="Courier New" pitchFamily="49" charset="0"/>
                <a:cs typeface="Courier New" pitchFamily="49" charset="0"/>
              </a:rPr>
              <a:t>} </a:t>
            </a:r>
          </a:p>
        </p:txBody>
      </p:sp>
    </p:spTree>
    <p:extLst>
      <p:ext uri="{BB962C8B-B14F-4D97-AF65-F5344CB8AC3E}">
        <p14:creationId xmlns:p14="http://schemas.microsoft.com/office/powerpoint/2010/main" val="1115590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a:xfrm>
            <a:off x="457200" y="105966"/>
            <a:ext cx="8229600" cy="432197"/>
          </a:xfrm>
        </p:spPr>
        <p:txBody>
          <a:bodyPr>
            <a:normAutofit fontScale="90000"/>
          </a:bodyPr>
          <a:lstStyle/>
          <a:p>
            <a:pPr eaLnBrk="1" hangingPunct="1"/>
            <a:r>
              <a:rPr lang="en-US" altLang="en-US" smtClean="0"/>
              <a:t>Race Condition</a:t>
            </a:r>
          </a:p>
        </p:txBody>
      </p:sp>
      <p:sp>
        <p:nvSpPr>
          <p:cNvPr id="17411" name="Rectangle 1027"/>
          <p:cNvSpPr>
            <a:spLocks noGrp="1" noChangeArrowheads="1"/>
          </p:cNvSpPr>
          <p:nvPr>
            <p:ph idx="1"/>
          </p:nvPr>
        </p:nvSpPr>
        <p:spPr>
          <a:xfrm>
            <a:off x="1004889" y="883444"/>
            <a:ext cx="8067675" cy="3880247"/>
          </a:xfrm>
        </p:spPr>
        <p:txBody>
          <a:bodyPr>
            <a:normAutofit/>
          </a:bodyPr>
          <a:lstStyle/>
          <a:p>
            <a:pPr lvl="1">
              <a:lnSpc>
                <a:spcPct val="90000"/>
              </a:lnSpc>
              <a:buFont typeface="Monotype Sorts" pitchFamily="-84" charset="2"/>
              <a:buNone/>
            </a:pPr>
            <a:r>
              <a:rPr lang="en-US" dirty="0"/>
              <a:t>A race condition is </a:t>
            </a:r>
            <a:r>
              <a:rPr lang="en-US" b="1" dirty="0"/>
              <a:t>an undesirable situation that occurs when a </a:t>
            </a:r>
            <a:r>
              <a:rPr lang="en-US" b="1" dirty="0" smtClean="0"/>
              <a:t>device</a:t>
            </a:r>
          </a:p>
          <a:p>
            <a:pPr lvl="1">
              <a:lnSpc>
                <a:spcPct val="90000"/>
              </a:lnSpc>
              <a:buFont typeface="Monotype Sorts" pitchFamily="-84" charset="2"/>
              <a:buNone/>
            </a:pPr>
            <a:r>
              <a:rPr lang="en-US" b="1" dirty="0" smtClean="0"/>
              <a:t> </a:t>
            </a:r>
            <a:r>
              <a:rPr lang="en-US" b="1" dirty="0"/>
              <a:t>or system attempts to perform two or more operations at the same time</a:t>
            </a:r>
            <a:endParaRPr lang="en-US" altLang="en-US" dirty="0" smtClean="0"/>
          </a:p>
        </p:txBody>
      </p:sp>
    </p:spTree>
    <p:extLst>
      <p:ext uri="{BB962C8B-B14F-4D97-AF65-F5344CB8AC3E}">
        <p14:creationId xmlns:p14="http://schemas.microsoft.com/office/powerpoint/2010/main" val="14318412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noChangeArrowheads="1"/>
          </p:cNvSpPr>
          <p:nvPr>
            <p:ph type="title"/>
          </p:nvPr>
        </p:nvSpPr>
        <p:spPr>
          <a:xfrm>
            <a:off x="457200" y="151210"/>
            <a:ext cx="8229600" cy="432197"/>
          </a:xfrm>
        </p:spPr>
        <p:txBody>
          <a:bodyPr>
            <a:normAutofit fontScale="90000"/>
          </a:bodyPr>
          <a:lstStyle/>
          <a:p>
            <a:r>
              <a:rPr lang="en-US" altLang="en-US" smtClean="0"/>
              <a:t>Critical Section Problem</a:t>
            </a:r>
          </a:p>
        </p:txBody>
      </p:sp>
      <p:sp>
        <p:nvSpPr>
          <p:cNvPr id="19459" name="Content Placeholder 2"/>
          <p:cNvSpPr>
            <a:spLocks noGrp="1" noChangeArrowheads="1"/>
          </p:cNvSpPr>
          <p:nvPr>
            <p:ph idx="1"/>
          </p:nvPr>
        </p:nvSpPr>
        <p:spPr>
          <a:xfrm>
            <a:off x="908050" y="848916"/>
            <a:ext cx="6940550" cy="3398044"/>
          </a:xfrm>
        </p:spPr>
        <p:txBody>
          <a:bodyPr/>
          <a:lstStyle/>
          <a:p>
            <a:r>
              <a:rPr lang="en-US" altLang="en-US" dirty="0" smtClean="0"/>
              <a:t>Consider system of </a:t>
            </a:r>
            <a:r>
              <a:rPr lang="en-US" altLang="en-US" b="1" i="1" dirty="0" smtClean="0"/>
              <a:t>n</a:t>
            </a:r>
            <a:r>
              <a:rPr lang="en-US" altLang="en-US" b="1" dirty="0" smtClean="0"/>
              <a:t> </a:t>
            </a:r>
            <a:r>
              <a:rPr lang="en-US" altLang="en-US" dirty="0" smtClean="0"/>
              <a:t>processes {</a:t>
            </a:r>
            <a:r>
              <a:rPr lang="en-US" altLang="en-US" b="1" i="1" dirty="0" smtClean="0"/>
              <a:t>p</a:t>
            </a:r>
            <a:r>
              <a:rPr lang="en-US" altLang="en-US" b="1" i="1" baseline="-25000" dirty="0" smtClean="0"/>
              <a:t>0</a:t>
            </a:r>
            <a:r>
              <a:rPr lang="en-US" altLang="en-US" b="1" i="1" dirty="0" smtClean="0"/>
              <a:t>, p</a:t>
            </a:r>
            <a:r>
              <a:rPr lang="en-US" altLang="en-US" b="1" i="1" baseline="-25000" dirty="0" smtClean="0"/>
              <a:t>1</a:t>
            </a:r>
            <a:r>
              <a:rPr lang="en-US" altLang="en-US" b="1" i="1" dirty="0" smtClean="0"/>
              <a:t>, … p</a:t>
            </a:r>
            <a:r>
              <a:rPr lang="en-US" altLang="en-US" b="1" i="1" baseline="-25000" dirty="0" smtClean="0"/>
              <a:t>n-1</a:t>
            </a:r>
            <a:r>
              <a:rPr lang="en-US" altLang="en-US" dirty="0" smtClean="0"/>
              <a:t>}</a:t>
            </a:r>
          </a:p>
          <a:p>
            <a:r>
              <a:rPr lang="en-US" altLang="en-US" dirty="0" smtClean="0"/>
              <a:t>Each process has </a:t>
            </a:r>
            <a:r>
              <a:rPr lang="en-US" altLang="en-US" b="1" dirty="0" smtClean="0">
                <a:solidFill>
                  <a:srgbClr val="3366FF"/>
                </a:solidFill>
              </a:rPr>
              <a:t>critical section </a:t>
            </a:r>
            <a:r>
              <a:rPr lang="en-US" altLang="en-US" dirty="0" smtClean="0"/>
              <a:t>segment of code</a:t>
            </a:r>
          </a:p>
          <a:p>
            <a:pPr lvl="1"/>
            <a:r>
              <a:rPr lang="en-US" altLang="en-US" dirty="0" smtClean="0"/>
              <a:t>Process may be changing common variables, updating table, writing file, </a:t>
            </a:r>
            <a:r>
              <a:rPr lang="en-US" altLang="en-US" dirty="0" err="1" smtClean="0"/>
              <a:t>etc</a:t>
            </a:r>
            <a:endParaRPr lang="en-US" altLang="en-US" dirty="0" smtClean="0"/>
          </a:p>
          <a:p>
            <a:pPr lvl="1"/>
            <a:r>
              <a:rPr lang="en-US" altLang="en-US" dirty="0" smtClean="0"/>
              <a:t>When one process in critical section, no other may be in its critical section</a:t>
            </a:r>
          </a:p>
          <a:p>
            <a:r>
              <a:rPr lang="en-US" altLang="en-US" b="1" i="1" dirty="0" smtClean="0"/>
              <a:t>Critical section problem </a:t>
            </a:r>
            <a:r>
              <a:rPr lang="en-US" altLang="en-US" dirty="0" smtClean="0"/>
              <a:t>is to design protocol to solve this</a:t>
            </a:r>
          </a:p>
          <a:p>
            <a:r>
              <a:rPr lang="en-US" altLang="en-US" dirty="0" smtClean="0"/>
              <a:t>Each process must ask permission to enter critical section in </a:t>
            </a:r>
            <a:r>
              <a:rPr lang="en-US" altLang="en-US" b="1" dirty="0" smtClean="0">
                <a:solidFill>
                  <a:srgbClr val="3366FF"/>
                </a:solidFill>
              </a:rPr>
              <a:t>entry section</a:t>
            </a:r>
            <a:r>
              <a:rPr lang="en-US" altLang="en-US" dirty="0" smtClean="0"/>
              <a:t>, may follow critical section with </a:t>
            </a:r>
            <a:r>
              <a:rPr lang="en-US" altLang="en-US" b="1" dirty="0" smtClean="0">
                <a:solidFill>
                  <a:srgbClr val="3366FF"/>
                </a:solidFill>
              </a:rPr>
              <a:t>exit section</a:t>
            </a:r>
            <a:r>
              <a:rPr lang="en-US" altLang="en-US" dirty="0" smtClean="0"/>
              <a:t>, then </a:t>
            </a:r>
            <a:r>
              <a:rPr lang="en-US" altLang="en-US" b="1" dirty="0" smtClean="0">
                <a:solidFill>
                  <a:srgbClr val="3366FF"/>
                </a:solidFill>
              </a:rPr>
              <a:t>remainder section</a:t>
            </a:r>
          </a:p>
          <a:p>
            <a:endParaRPr lang="en-US" altLang="en-US" b="1" dirty="0" smtClean="0">
              <a:solidFill>
                <a:srgbClr val="3366FF"/>
              </a:solidFill>
            </a:endParaRPr>
          </a:p>
          <a:p>
            <a:pPr>
              <a:buFont typeface="Monotype Sorts" pitchFamily="-84" charset="2"/>
              <a:buNone/>
            </a:pPr>
            <a:endParaRPr lang="en-US" altLang="en-US" dirty="0" smtClean="0"/>
          </a:p>
        </p:txBody>
      </p:sp>
    </p:spTree>
    <p:extLst>
      <p:ext uri="{BB962C8B-B14F-4D97-AF65-F5344CB8AC3E}">
        <p14:creationId xmlns:p14="http://schemas.microsoft.com/office/powerpoint/2010/main" val="31280166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noChangeArrowheads="1"/>
          </p:cNvSpPr>
          <p:nvPr>
            <p:ph type="title"/>
          </p:nvPr>
        </p:nvSpPr>
        <p:spPr>
          <a:xfrm>
            <a:off x="457200" y="141685"/>
            <a:ext cx="8229600" cy="432197"/>
          </a:xfrm>
        </p:spPr>
        <p:txBody>
          <a:bodyPr>
            <a:normAutofit fontScale="90000"/>
          </a:bodyPr>
          <a:lstStyle/>
          <a:p>
            <a:r>
              <a:rPr lang="en-US" altLang="en-US" smtClean="0"/>
              <a:t>Critical Section</a:t>
            </a:r>
          </a:p>
        </p:txBody>
      </p:sp>
      <p:sp>
        <p:nvSpPr>
          <p:cNvPr id="20483" name="Content Placeholder 2"/>
          <p:cNvSpPr>
            <a:spLocks noGrp="1" noChangeArrowheads="1"/>
          </p:cNvSpPr>
          <p:nvPr>
            <p:ph idx="1"/>
          </p:nvPr>
        </p:nvSpPr>
        <p:spPr/>
        <p:txBody>
          <a:bodyPr/>
          <a:lstStyle/>
          <a:p>
            <a:endParaRPr lang="en-US" altLang="en-US" dirty="0" smtClean="0"/>
          </a:p>
          <a:p>
            <a:endParaRPr lang="en-US" altLang="en-US" dirty="0"/>
          </a:p>
          <a:p>
            <a:endParaRPr lang="en-US" altLang="en-US" dirty="0" smtClean="0"/>
          </a:p>
          <a:p>
            <a:endParaRPr lang="en-US" altLang="en-US" dirty="0"/>
          </a:p>
          <a:p>
            <a:r>
              <a:rPr lang="en-US" altLang="en-US" dirty="0" smtClean="0"/>
              <a:t>General structure of process </a:t>
            </a:r>
            <a:r>
              <a:rPr lang="en-US" altLang="en-US" b="1" i="1" dirty="0" smtClean="0"/>
              <a:t>P</a:t>
            </a:r>
            <a:r>
              <a:rPr lang="en-US" altLang="en-US" b="1" i="1" baseline="-25000" dirty="0" smtClean="0"/>
              <a:t>i  </a:t>
            </a:r>
            <a:endParaRPr lang="en-US" altLang="en-US" dirty="0" smtClean="0"/>
          </a:p>
          <a:p>
            <a:endParaRPr lang="en-US" altLang="en-US" b="1" dirty="0" smtClean="0">
              <a:solidFill>
                <a:srgbClr val="0000FF"/>
              </a:solidFill>
            </a:endParaRPr>
          </a:p>
        </p:txBody>
      </p:sp>
      <p:pic>
        <p:nvPicPr>
          <p:cNvPr id="2048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74914" y="1313260"/>
            <a:ext cx="3894137" cy="2018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65363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779588" y="1473994"/>
            <a:ext cx="2271712" cy="320279"/>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7" name="Rectangle 6"/>
          <p:cNvSpPr/>
          <p:nvPr/>
        </p:nvSpPr>
        <p:spPr bwMode="auto">
          <a:xfrm>
            <a:off x="1795464" y="2107407"/>
            <a:ext cx="1203325" cy="283369"/>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21508" name="Rectangle 2"/>
          <p:cNvSpPr>
            <a:spLocks noGrp="1" noChangeArrowheads="1"/>
          </p:cNvSpPr>
          <p:nvPr>
            <p:ph type="title"/>
          </p:nvPr>
        </p:nvSpPr>
        <p:spPr>
          <a:xfrm>
            <a:off x="457201" y="208360"/>
            <a:ext cx="8291513" cy="432197"/>
          </a:xfrm>
        </p:spPr>
        <p:txBody>
          <a:bodyPr>
            <a:normAutofit fontScale="90000"/>
          </a:bodyPr>
          <a:lstStyle/>
          <a:p>
            <a:pPr eaLnBrk="1" hangingPunct="1"/>
            <a:r>
              <a:rPr lang="en-US" altLang="en-US" smtClean="0"/>
              <a:t>Algorithm for Process </a:t>
            </a:r>
            <a:r>
              <a:rPr lang="en-US" altLang="en-US" i="1" smtClean="0"/>
              <a:t>P</a:t>
            </a:r>
            <a:r>
              <a:rPr lang="en-US" altLang="en-US" i="1" baseline="-25000" smtClean="0">
                <a:solidFill>
                  <a:srgbClr val="0000FF"/>
                </a:solidFill>
              </a:rPr>
              <a:t>i</a:t>
            </a:r>
          </a:p>
        </p:txBody>
      </p:sp>
      <p:sp>
        <p:nvSpPr>
          <p:cNvPr id="21509" name="Rectangle 3"/>
          <p:cNvSpPr>
            <a:spLocks noGrp="1" noChangeArrowheads="1"/>
          </p:cNvSpPr>
          <p:nvPr>
            <p:ph idx="1"/>
          </p:nvPr>
        </p:nvSpPr>
        <p:spPr>
          <a:xfrm>
            <a:off x="820738" y="983456"/>
            <a:ext cx="7742237" cy="3577829"/>
          </a:xfrm>
        </p:spPr>
        <p:txBody>
          <a:bodyPr/>
          <a:lstStyle/>
          <a:p>
            <a:pPr>
              <a:buFont typeface="Monotype Sorts" pitchFamily="-84" charset="2"/>
              <a:buNone/>
            </a:pPr>
            <a:r>
              <a:rPr lang="en-US" altLang="en-US" b="1" dirty="0" smtClean="0">
                <a:solidFill>
                  <a:srgbClr val="000000"/>
                </a:solidFill>
                <a:latin typeface="Courier New" pitchFamily="49" charset="0"/>
                <a:cs typeface="Courier New" pitchFamily="49" charset="0"/>
              </a:rPr>
              <a:t>	</a:t>
            </a:r>
            <a:r>
              <a:rPr lang="en-US" altLang="en-US" sz="1600" b="1" dirty="0" smtClean="0">
                <a:latin typeface="Courier New" pitchFamily="49" charset="0"/>
                <a:cs typeface="Courier New" pitchFamily="49" charset="0"/>
              </a:rPr>
              <a:t>do { </a:t>
            </a:r>
          </a:p>
          <a:p>
            <a:pPr>
              <a:buFont typeface="Monotype Sorts" pitchFamily="-84" charset="2"/>
              <a:buNone/>
            </a:pP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while (turn == j); </a:t>
            </a:r>
          </a:p>
          <a:p>
            <a:pPr>
              <a:buFont typeface="Monotype Sorts" pitchFamily="-84" charset="2"/>
              <a:buNone/>
            </a:pPr>
            <a:endParaRPr lang="en-US" altLang="en-US" sz="400" b="1" dirty="0" smtClean="0">
              <a:latin typeface="Courier New" pitchFamily="49" charset="0"/>
              <a:cs typeface="Courier New" pitchFamily="49" charset="0"/>
            </a:endParaRPr>
          </a:p>
          <a:p>
            <a:pPr>
              <a:buFont typeface="Monotype Sorts" pitchFamily="-84" charset="2"/>
              <a:buNone/>
            </a:pPr>
            <a:r>
              <a:rPr lang="en-US" altLang="en-US" sz="1600" b="1" dirty="0" smtClean="0">
                <a:latin typeface="Courier New" pitchFamily="49" charset="0"/>
                <a:cs typeface="Courier New" pitchFamily="49" charset="0"/>
              </a:rPr>
              <a:t>			critical section </a:t>
            </a:r>
          </a:p>
          <a:p>
            <a:pPr>
              <a:buFont typeface="Monotype Sorts" pitchFamily="-84" charset="2"/>
              <a:buNone/>
            </a:pPr>
            <a:r>
              <a:rPr lang="en-US" altLang="en-US" sz="1600" b="1" dirty="0" smtClean="0">
                <a:latin typeface="Courier New" pitchFamily="49" charset="0"/>
                <a:cs typeface="Courier New" pitchFamily="49" charset="0"/>
              </a:rPr>
              <a:t>		turn = j; </a:t>
            </a:r>
          </a:p>
          <a:p>
            <a:pPr>
              <a:buFont typeface="Monotype Sorts" pitchFamily="-84" charset="2"/>
              <a:buNone/>
            </a:pPr>
            <a:endParaRPr lang="en-US" altLang="en-US" sz="400" b="1" dirty="0" smtClean="0">
              <a:latin typeface="Courier New" pitchFamily="49" charset="0"/>
              <a:cs typeface="Courier New" pitchFamily="49" charset="0"/>
            </a:endParaRPr>
          </a:p>
          <a:p>
            <a:pPr>
              <a:buFont typeface="Monotype Sorts" pitchFamily="-84" charset="2"/>
              <a:buNone/>
            </a:pPr>
            <a:r>
              <a:rPr lang="en-US" altLang="en-US" sz="1600" b="1" dirty="0" smtClean="0">
                <a:latin typeface="Courier New" pitchFamily="49" charset="0"/>
                <a:cs typeface="Courier New" pitchFamily="49" charset="0"/>
              </a:rPr>
              <a:t>			remainder section </a:t>
            </a:r>
          </a:p>
          <a:p>
            <a:pPr>
              <a:buFont typeface="Monotype Sorts" pitchFamily="-84" charset="2"/>
              <a:buNone/>
            </a:pPr>
            <a:r>
              <a:rPr lang="en-US" altLang="en-US" sz="1600" b="1" dirty="0" smtClean="0">
                <a:latin typeface="Courier New" pitchFamily="49" charset="0"/>
                <a:cs typeface="Courier New" pitchFamily="49" charset="0"/>
              </a:rPr>
              <a:t>	 } while (true); </a:t>
            </a:r>
          </a:p>
          <a:p>
            <a:pPr>
              <a:buFont typeface="Monotype Sorts" pitchFamily="-84" charset="2"/>
              <a:buNone/>
            </a:pPr>
            <a:endParaRPr lang="en-US" altLang="en-US" sz="1600" dirty="0" smtClean="0"/>
          </a:p>
        </p:txBody>
      </p:sp>
    </p:spTree>
    <p:extLst>
      <p:ext uri="{BB962C8B-B14F-4D97-AF65-F5344CB8AC3E}">
        <p14:creationId xmlns:p14="http://schemas.microsoft.com/office/powerpoint/2010/main" val="7356751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1177926" y="146447"/>
            <a:ext cx="7724775" cy="432197"/>
          </a:xfrm>
        </p:spPr>
        <p:txBody>
          <a:bodyPr>
            <a:normAutofit fontScale="90000"/>
          </a:bodyPr>
          <a:lstStyle/>
          <a:p>
            <a:pPr eaLnBrk="1" hangingPunct="1"/>
            <a:r>
              <a:rPr lang="en-US" altLang="en-US" smtClean="0"/>
              <a:t>Solution to Critical-Section Problem</a:t>
            </a:r>
          </a:p>
        </p:txBody>
      </p:sp>
      <p:sp>
        <p:nvSpPr>
          <p:cNvPr id="23555" name="Rectangle 3"/>
          <p:cNvSpPr>
            <a:spLocks noGrp="1" noChangeArrowheads="1"/>
          </p:cNvSpPr>
          <p:nvPr>
            <p:ph idx="1"/>
          </p:nvPr>
        </p:nvSpPr>
        <p:spPr>
          <a:xfrm>
            <a:off x="1022350" y="875110"/>
            <a:ext cx="6902450" cy="3398044"/>
          </a:xfrm>
        </p:spPr>
        <p:txBody>
          <a:bodyPr>
            <a:normAutofit lnSpcReduction="10000"/>
          </a:bodyPr>
          <a:lstStyle/>
          <a:p>
            <a:pPr>
              <a:buFont typeface="Monotype Sorts" pitchFamily="-84" charset="2"/>
              <a:buNone/>
            </a:pPr>
            <a:r>
              <a:rPr lang="en-US" altLang="en-US" dirty="0" smtClean="0"/>
              <a:t>1.   </a:t>
            </a:r>
            <a:r>
              <a:rPr lang="en-US" altLang="en-US" b="1" dirty="0" smtClean="0">
                <a:solidFill>
                  <a:srgbClr val="3366FF"/>
                </a:solidFill>
              </a:rPr>
              <a:t>Mutual Exclusion </a:t>
            </a:r>
            <a:r>
              <a:rPr lang="en-US" altLang="en-US" dirty="0" smtClean="0"/>
              <a:t>- If process </a:t>
            </a:r>
            <a:r>
              <a:rPr lang="en-US" altLang="en-US" b="1" i="1" dirty="0" smtClean="0"/>
              <a:t>P</a:t>
            </a:r>
            <a:r>
              <a:rPr lang="en-US" altLang="en-US" b="1" i="1" baseline="-25000" dirty="0" smtClean="0"/>
              <a:t>i</a:t>
            </a:r>
            <a:r>
              <a:rPr lang="en-US" altLang="en-US" b="1" dirty="0" smtClean="0"/>
              <a:t> </a:t>
            </a:r>
            <a:r>
              <a:rPr lang="en-US" altLang="en-US" dirty="0" smtClean="0"/>
              <a:t>is executing in its critical section, then no other processes can be executing in their critical sections</a:t>
            </a:r>
          </a:p>
          <a:p>
            <a:pPr>
              <a:buFont typeface="Monotype Sorts" pitchFamily="-84" charset="2"/>
              <a:buNone/>
            </a:pPr>
            <a:r>
              <a:rPr lang="en-US" altLang="en-US" dirty="0" smtClean="0"/>
              <a:t>2</a:t>
            </a:r>
            <a:r>
              <a:rPr lang="en-US" altLang="en-US" dirty="0" smtClean="0">
                <a:solidFill>
                  <a:srgbClr val="000000"/>
                </a:solidFill>
              </a:rPr>
              <a:t>.   </a:t>
            </a:r>
            <a:r>
              <a:rPr lang="en-US" altLang="en-US" b="1" dirty="0" smtClean="0">
                <a:solidFill>
                  <a:srgbClr val="3366FF"/>
                </a:solidFill>
              </a:rPr>
              <a:t>Progress</a:t>
            </a:r>
            <a:r>
              <a:rPr lang="en-US" altLang="en-US" b="1" dirty="0" smtClean="0"/>
              <a:t> </a:t>
            </a:r>
            <a:r>
              <a:rPr lang="en-US" altLang="en-US" dirty="0" smtClean="0"/>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pitchFamily="-84" charset="2"/>
              <a:buNone/>
            </a:pPr>
            <a:r>
              <a:rPr lang="en-US" altLang="en-US" dirty="0" smtClean="0"/>
              <a:t>3.  </a:t>
            </a:r>
            <a:r>
              <a:rPr lang="en-US" altLang="en-US" b="1" dirty="0" smtClean="0">
                <a:solidFill>
                  <a:srgbClr val="3366FF"/>
                </a:solidFill>
              </a:rPr>
              <a:t>Bounded Waiting </a:t>
            </a:r>
            <a:r>
              <a:rPr lang="en-US" altLang="en-US" dirty="0" smtClean="0"/>
              <a:t>-  A bound must exist on the number of times that other processes are allowed to enter their critical sections after a process has made a request to enter its critical section and before that request is granted.</a:t>
            </a:r>
          </a:p>
        </p:txBody>
      </p:sp>
    </p:spTree>
    <p:extLst>
      <p:ext uri="{BB962C8B-B14F-4D97-AF65-F5344CB8AC3E}">
        <p14:creationId xmlns:p14="http://schemas.microsoft.com/office/powerpoint/2010/main" val="304770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139826" y="132160"/>
            <a:ext cx="7724775" cy="432197"/>
          </a:xfrm>
        </p:spPr>
        <p:txBody>
          <a:bodyPr>
            <a:normAutofit fontScale="90000"/>
          </a:bodyPr>
          <a:lstStyle/>
          <a:p>
            <a:pPr eaLnBrk="1" hangingPunct="1"/>
            <a:r>
              <a:rPr lang="en-US" altLang="en-US" smtClean="0"/>
              <a:t>Critical-Section Handling in OS </a:t>
            </a:r>
          </a:p>
        </p:txBody>
      </p:sp>
      <p:sp>
        <p:nvSpPr>
          <p:cNvPr id="25603" name="Rectangle 3"/>
          <p:cNvSpPr>
            <a:spLocks noGrp="1" noChangeArrowheads="1"/>
          </p:cNvSpPr>
          <p:nvPr>
            <p:ph idx="1"/>
          </p:nvPr>
        </p:nvSpPr>
        <p:spPr>
          <a:xfrm>
            <a:off x="768350" y="827485"/>
            <a:ext cx="6991350" cy="3398044"/>
          </a:xfrm>
        </p:spPr>
        <p:txBody>
          <a:bodyPr/>
          <a:lstStyle/>
          <a:p>
            <a:pPr>
              <a:buFont typeface="Monotype Sorts" pitchFamily="-84" charset="2"/>
              <a:buNone/>
            </a:pPr>
            <a:r>
              <a:rPr lang="en-US" altLang="en-US" smtClean="0"/>
              <a:t>     Two approaches depending on if kernel is preemptive or non-  preemptive </a:t>
            </a:r>
          </a:p>
          <a:p>
            <a:pPr marL="795338" lvl="1" indent="-338138">
              <a:buSzPct val="125000"/>
            </a:pPr>
            <a:r>
              <a:rPr lang="en-US" altLang="en-US" b="1" smtClean="0">
                <a:solidFill>
                  <a:srgbClr val="3366FF"/>
                </a:solidFill>
              </a:rPr>
              <a:t>Preemptive</a:t>
            </a:r>
            <a:r>
              <a:rPr lang="en-US" altLang="en-US" sz="1400" smtClean="0"/>
              <a:t> </a:t>
            </a:r>
            <a:r>
              <a:rPr lang="en-US" altLang="en-US" smtClean="0"/>
              <a:t>– allows preemption of process when running in kernel mode</a:t>
            </a:r>
          </a:p>
          <a:p>
            <a:pPr marL="795338" lvl="1" indent="-338138">
              <a:buSzPct val="125000"/>
            </a:pPr>
            <a:r>
              <a:rPr lang="en-US" altLang="en-US" b="1" smtClean="0">
                <a:solidFill>
                  <a:srgbClr val="3366FF"/>
                </a:solidFill>
              </a:rPr>
              <a:t>Non-preemptive </a:t>
            </a:r>
            <a:r>
              <a:rPr lang="en-US" altLang="en-US" smtClean="0"/>
              <a:t>– runs until exits kernel mode, blocks, or voluntarily yields CPU</a:t>
            </a:r>
          </a:p>
          <a:p>
            <a:pPr marL="996950" lvl="2" indent="-198438">
              <a:buSzPct val="125000"/>
            </a:pPr>
            <a:r>
              <a:rPr lang="en-US" altLang="en-US" smtClean="0"/>
              <a:t>Essentially free of race conditions in kernel mode</a:t>
            </a:r>
          </a:p>
        </p:txBody>
      </p:sp>
    </p:spTree>
    <p:extLst>
      <p:ext uri="{BB962C8B-B14F-4D97-AF65-F5344CB8AC3E}">
        <p14:creationId xmlns:p14="http://schemas.microsoft.com/office/powerpoint/2010/main" val="16534890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88CC786-B187-4F70-A1AC-0B9167847B3C}"/>
              </a:ext>
            </a:extLst>
          </p:cNvPr>
          <p:cNvSpPr>
            <a:spLocks noGrp="1"/>
          </p:cNvSpPr>
          <p:nvPr>
            <p:ph type="title"/>
          </p:nvPr>
        </p:nvSpPr>
        <p:spPr/>
        <p:txBody>
          <a:bodyPr/>
          <a:lstStyle/>
          <a:p>
            <a:r>
              <a:rPr lang="en-IN" dirty="0" smtClean="0"/>
              <a:t>Inter Process </a:t>
            </a:r>
            <a:r>
              <a:rPr lang="en-IN" dirty="0"/>
              <a:t>Communication</a:t>
            </a:r>
          </a:p>
        </p:txBody>
      </p:sp>
      <p:sp>
        <p:nvSpPr>
          <p:cNvPr id="4" name="Slide Number Placeholder 3">
            <a:extLst>
              <a:ext uri="{FF2B5EF4-FFF2-40B4-BE49-F238E27FC236}">
                <a16:creationId xmlns="" xmlns:a16="http://schemas.microsoft.com/office/drawing/2014/main" id="{FF6F84EF-7840-4560-8CB7-96DBA1D8CCBC}"/>
              </a:ext>
            </a:extLst>
          </p:cNvPr>
          <p:cNvSpPr>
            <a:spLocks noGrp="1"/>
          </p:cNvSpPr>
          <p:nvPr>
            <p:ph type="sldNum" sz="quarter" idx="12"/>
          </p:nvPr>
        </p:nvSpPr>
        <p:spPr/>
        <p:txBody>
          <a:bodyPr/>
          <a:lstStyle/>
          <a:p>
            <a:fld id="{B6F15528-21DE-4FAA-801E-634DDDAF4B2B}" type="slidenum">
              <a:rPr lang="en-US" smtClean="0"/>
              <a:pPr/>
              <a:t>2</a:t>
            </a:fld>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50" y="2082800"/>
            <a:ext cx="9207500" cy="79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96" y="2876550"/>
            <a:ext cx="92075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44024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998538" y="160735"/>
            <a:ext cx="7688262" cy="432197"/>
          </a:xfrm>
        </p:spPr>
        <p:txBody>
          <a:bodyPr>
            <a:normAutofit fontScale="90000"/>
          </a:bodyPr>
          <a:lstStyle/>
          <a:p>
            <a:pPr eaLnBrk="1" hangingPunct="1"/>
            <a:r>
              <a:rPr lang="en-US" altLang="en-US" dirty="0" smtClean="0"/>
              <a:t>Peterson</a:t>
            </a:r>
            <a:r>
              <a:rPr lang="ja-JP" altLang="en-US" dirty="0" smtClean="0"/>
              <a:t>’</a:t>
            </a:r>
            <a:r>
              <a:rPr lang="en-US" altLang="ja-JP" dirty="0" smtClean="0"/>
              <a:t>s Solution</a:t>
            </a:r>
            <a:endParaRPr lang="en-US" altLang="en-US" dirty="0" smtClean="0"/>
          </a:p>
        </p:txBody>
      </p:sp>
      <p:sp>
        <p:nvSpPr>
          <p:cNvPr id="27651" name="Rectangle 3"/>
          <p:cNvSpPr>
            <a:spLocks noGrp="1" noChangeArrowheads="1"/>
          </p:cNvSpPr>
          <p:nvPr>
            <p:ph idx="1"/>
          </p:nvPr>
        </p:nvSpPr>
        <p:spPr>
          <a:xfrm>
            <a:off x="946150" y="887017"/>
            <a:ext cx="7118350" cy="3317081"/>
          </a:xfrm>
        </p:spPr>
        <p:txBody>
          <a:bodyPr>
            <a:normAutofit fontScale="92500" lnSpcReduction="10000"/>
          </a:bodyPr>
          <a:lstStyle/>
          <a:p>
            <a:pPr>
              <a:lnSpc>
                <a:spcPct val="90000"/>
              </a:lnSpc>
              <a:tabLst>
                <a:tab pos="739775" algn="l"/>
                <a:tab pos="1020763" algn="l"/>
                <a:tab pos="1257300" algn="l"/>
              </a:tabLst>
            </a:pPr>
            <a:r>
              <a:rPr lang="en-US" altLang="en-US" dirty="0" smtClean="0"/>
              <a:t>Good algorithmic  description of solving the problem</a:t>
            </a:r>
            <a:endParaRPr lang="en-US" altLang="en-US" sz="800" dirty="0" smtClean="0"/>
          </a:p>
          <a:p>
            <a:pPr>
              <a:lnSpc>
                <a:spcPct val="90000"/>
              </a:lnSpc>
              <a:tabLst>
                <a:tab pos="739775" algn="l"/>
                <a:tab pos="1020763" algn="l"/>
                <a:tab pos="1257300" algn="l"/>
              </a:tabLst>
            </a:pPr>
            <a:r>
              <a:rPr lang="en-US" altLang="en-US" dirty="0" smtClean="0"/>
              <a:t>Two process solution</a:t>
            </a:r>
            <a:endParaRPr lang="en-US" altLang="en-US" sz="800" dirty="0" smtClean="0"/>
          </a:p>
          <a:p>
            <a:pPr>
              <a:lnSpc>
                <a:spcPct val="90000"/>
              </a:lnSpc>
              <a:tabLst>
                <a:tab pos="739775" algn="l"/>
                <a:tab pos="1020763" algn="l"/>
                <a:tab pos="1257300" algn="l"/>
              </a:tabLst>
            </a:pPr>
            <a:r>
              <a:rPr lang="en-US" altLang="en-US" dirty="0" smtClean="0"/>
              <a:t>Assume that the </a:t>
            </a:r>
            <a:r>
              <a:rPr lang="en-US" altLang="en-US" sz="2000" b="1" dirty="0" smtClean="0">
                <a:latin typeface="Courier New" pitchFamily="49" charset="0"/>
                <a:cs typeface="Courier New" pitchFamily="49" charset="0"/>
              </a:rPr>
              <a:t>load</a:t>
            </a:r>
            <a:r>
              <a:rPr lang="en-US" altLang="en-US" dirty="0" smtClean="0">
                <a:latin typeface="Courier New" pitchFamily="49" charset="0"/>
                <a:cs typeface="Courier New" pitchFamily="49" charset="0"/>
              </a:rPr>
              <a:t> </a:t>
            </a:r>
            <a:r>
              <a:rPr lang="en-US" altLang="en-US" dirty="0" smtClean="0"/>
              <a:t>and </a:t>
            </a:r>
            <a:r>
              <a:rPr lang="en-US" altLang="en-US" sz="2000" b="1" dirty="0" smtClean="0">
                <a:latin typeface="Courier New" pitchFamily="49" charset="0"/>
                <a:cs typeface="Courier New" pitchFamily="49" charset="0"/>
              </a:rPr>
              <a:t>store</a:t>
            </a:r>
            <a:r>
              <a:rPr lang="en-US" altLang="en-US" dirty="0" smtClean="0"/>
              <a:t> machine-language instructions are atomic; that is, cannot be interrupted</a:t>
            </a:r>
            <a:endParaRPr lang="en-US" altLang="en-US" sz="800" dirty="0" smtClean="0"/>
          </a:p>
          <a:p>
            <a:pPr>
              <a:lnSpc>
                <a:spcPct val="90000"/>
              </a:lnSpc>
              <a:tabLst>
                <a:tab pos="739775" algn="l"/>
                <a:tab pos="1020763" algn="l"/>
                <a:tab pos="1257300" algn="l"/>
              </a:tabLst>
            </a:pPr>
            <a:r>
              <a:rPr lang="en-US" altLang="en-US" dirty="0" smtClean="0"/>
              <a:t>The two processes share two variables:</a:t>
            </a:r>
          </a:p>
          <a:p>
            <a:pPr lvl="1">
              <a:lnSpc>
                <a:spcPct val="90000"/>
              </a:lnSpc>
              <a:tabLst>
                <a:tab pos="739775" algn="l"/>
                <a:tab pos="1020763" algn="l"/>
                <a:tab pos="1257300" algn="l"/>
              </a:tabLst>
            </a:pPr>
            <a:r>
              <a:rPr lang="en-US" altLang="en-US" sz="1600" b="1" dirty="0" err="1" smtClean="0">
                <a:latin typeface="Courier New" pitchFamily="49" charset="0"/>
              </a:rPr>
              <a:t>int</a:t>
            </a:r>
            <a:r>
              <a:rPr lang="en-US" altLang="en-US" sz="1600" b="1" dirty="0" smtClean="0">
                <a:latin typeface="Courier New" pitchFamily="49" charset="0"/>
              </a:rPr>
              <a:t> turn; </a:t>
            </a:r>
          </a:p>
          <a:p>
            <a:pPr lvl="1">
              <a:lnSpc>
                <a:spcPct val="90000"/>
              </a:lnSpc>
              <a:tabLst>
                <a:tab pos="739775" algn="l"/>
                <a:tab pos="1020763" algn="l"/>
                <a:tab pos="1257300" algn="l"/>
              </a:tabLst>
            </a:pPr>
            <a:r>
              <a:rPr lang="en-US" altLang="en-US" sz="1600" b="1" dirty="0" smtClean="0">
                <a:latin typeface="Courier New" pitchFamily="49" charset="0"/>
              </a:rPr>
              <a:t>Boolean flag[2]</a:t>
            </a:r>
          </a:p>
          <a:p>
            <a:pPr lvl="1">
              <a:lnSpc>
                <a:spcPct val="90000"/>
              </a:lnSpc>
              <a:tabLst>
                <a:tab pos="739775" algn="l"/>
                <a:tab pos="1020763" algn="l"/>
                <a:tab pos="1257300" algn="l"/>
              </a:tabLst>
            </a:pPr>
            <a:endParaRPr lang="en-US" altLang="en-US" sz="800" b="1" dirty="0" smtClean="0"/>
          </a:p>
          <a:p>
            <a:pPr>
              <a:lnSpc>
                <a:spcPct val="90000"/>
              </a:lnSpc>
              <a:tabLst>
                <a:tab pos="739775" algn="l"/>
                <a:tab pos="1020763" algn="l"/>
                <a:tab pos="1257300" algn="l"/>
              </a:tabLst>
            </a:pPr>
            <a:r>
              <a:rPr lang="en-US" altLang="en-US" dirty="0" smtClean="0"/>
              <a:t>The variable </a:t>
            </a:r>
            <a:r>
              <a:rPr lang="en-US" altLang="en-US" sz="1600" b="1" dirty="0" smtClean="0">
                <a:latin typeface="Courier New" pitchFamily="49" charset="0"/>
                <a:cs typeface="Courier New" pitchFamily="49" charset="0"/>
              </a:rPr>
              <a:t>turn</a:t>
            </a:r>
            <a:r>
              <a:rPr lang="en-US" altLang="en-US" dirty="0" smtClean="0"/>
              <a:t> indicates whose turn it is to enter the critical section</a:t>
            </a:r>
            <a:endParaRPr lang="en-US" altLang="en-US" sz="800" dirty="0" smtClean="0"/>
          </a:p>
          <a:p>
            <a:pPr>
              <a:lnSpc>
                <a:spcPct val="90000"/>
              </a:lnSpc>
              <a:tabLst>
                <a:tab pos="739775" algn="l"/>
                <a:tab pos="1020763" algn="l"/>
                <a:tab pos="1257300" algn="l"/>
              </a:tabLst>
            </a:pPr>
            <a:r>
              <a:rPr lang="en-US" altLang="en-US" dirty="0" smtClean="0"/>
              <a:t>The </a:t>
            </a:r>
            <a:r>
              <a:rPr lang="en-US" altLang="en-US" sz="1600" b="1" dirty="0" smtClean="0">
                <a:latin typeface="Courier New" pitchFamily="49" charset="0"/>
                <a:cs typeface="Courier New" pitchFamily="49" charset="0"/>
              </a:rPr>
              <a:t>flag</a:t>
            </a:r>
            <a:r>
              <a:rPr lang="en-US" altLang="en-US" b="1" dirty="0" smtClean="0">
                <a:latin typeface="Courier New" pitchFamily="49" charset="0"/>
                <a:cs typeface="Courier New" pitchFamily="49" charset="0"/>
              </a:rPr>
              <a:t> </a:t>
            </a:r>
            <a:r>
              <a:rPr lang="en-US" altLang="en-US" dirty="0" smtClean="0"/>
              <a:t>array is used to indicate if a process is ready to enter the critical section. </a:t>
            </a:r>
            <a:r>
              <a:rPr lang="en-US" altLang="en-US" sz="1600" b="1" dirty="0" smtClean="0">
                <a:latin typeface="Courier New" pitchFamily="49" charset="0"/>
                <a:cs typeface="Courier New" pitchFamily="49" charset="0"/>
              </a:rPr>
              <a:t>flag[i] = </a:t>
            </a:r>
            <a:r>
              <a:rPr lang="en-US" altLang="en-US" sz="1600" b="1" i="1" dirty="0" smtClean="0">
                <a:latin typeface="Courier New" pitchFamily="49" charset="0"/>
                <a:cs typeface="Courier New" pitchFamily="49" charset="0"/>
              </a:rPr>
              <a:t>true</a:t>
            </a:r>
            <a:r>
              <a:rPr lang="en-US" altLang="en-US" sz="1600" dirty="0" smtClean="0"/>
              <a:t>  </a:t>
            </a:r>
            <a:r>
              <a:rPr lang="en-US" altLang="en-US" dirty="0" smtClean="0"/>
              <a:t>implies that process </a:t>
            </a:r>
            <a:r>
              <a:rPr lang="en-US" altLang="en-US" sz="2000" b="1" dirty="0" smtClean="0">
                <a:latin typeface="Courier New" pitchFamily="49" charset="0"/>
                <a:cs typeface="Courier New" pitchFamily="49" charset="0"/>
              </a:rPr>
              <a:t>P</a:t>
            </a:r>
            <a:r>
              <a:rPr lang="en-US" altLang="en-US" sz="2000" b="1" baseline="-25000" dirty="0" smtClean="0">
                <a:latin typeface="Courier New" pitchFamily="49" charset="0"/>
                <a:cs typeface="Courier New" pitchFamily="49" charset="0"/>
              </a:rPr>
              <a:t>i</a:t>
            </a:r>
            <a:r>
              <a:rPr lang="en-US" altLang="en-US" dirty="0" smtClean="0"/>
              <a:t> is ready!</a:t>
            </a:r>
          </a:p>
        </p:txBody>
      </p:sp>
    </p:spTree>
    <p:extLst>
      <p:ext uri="{BB962C8B-B14F-4D97-AF65-F5344CB8AC3E}">
        <p14:creationId xmlns:p14="http://schemas.microsoft.com/office/powerpoint/2010/main" val="30864763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1682750" y="1278732"/>
            <a:ext cx="3889375" cy="721519"/>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7" name="Rectangle 6"/>
          <p:cNvSpPr/>
          <p:nvPr/>
        </p:nvSpPr>
        <p:spPr bwMode="auto">
          <a:xfrm>
            <a:off x="1700214" y="2226469"/>
            <a:ext cx="2162175" cy="290513"/>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29700" name="Rectangle 2"/>
          <p:cNvSpPr>
            <a:spLocks noGrp="1" noChangeArrowheads="1"/>
          </p:cNvSpPr>
          <p:nvPr>
            <p:ph type="title"/>
          </p:nvPr>
        </p:nvSpPr>
        <p:spPr>
          <a:xfrm>
            <a:off x="457201" y="208360"/>
            <a:ext cx="8291513" cy="432197"/>
          </a:xfrm>
        </p:spPr>
        <p:txBody>
          <a:bodyPr>
            <a:normAutofit fontScale="90000"/>
          </a:bodyPr>
          <a:lstStyle/>
          <a:p>
            <a:pPr eaLnBrk="1" hangingPunct="1"/>
            <a:r>
              <a:rPr lang="en-US" altLang="en-US" smtClean="0"/>
              <a:t>Algorithm for Process </a:t>
            </a:r>
            <a:r>
              <a:rPr lang="en-US" altLang="en-US" smtClean="0">
                <a:solidFill>
                  <a:srgbClr val="0000FF"/>
                </a:solidFill>
              </a:rPr>
              <a:t>P</a:t>
            </a:r>
            <a:r>
              <a:rPr lang="en-US" altLang="en-US" baseline="-25000" smtClean="0">
                <a:solidFill>
                  <a:srgbClr val="0000FF"/>
                </a:solidFill>
              </a:rPr>
              <a:t>i</a:t>
            </a:r>
          </a:p>
        </p:txBody>
      </p:sp>
      <p:sp>
        <p:nvSpPr>
          <p:cNvPr id="29701" name="Rectangle 3"/>
          <p:cNvSpPr>
            <a:spLocks noGrp="1" noChangeArrowheads="1"/>
          </p:cNvSpPr>
          <p:nvPr>
            <p:ph idx="1"/>
          </p:nvPr>
        </p:nvSpPr>
        <p:spPr>
          <a:xfrm>
            <a:off x="820738" y="983456"/>
            <a:ext cx="7742237" cy="3577829"/>
          </a:xfrm>
        </p:spPr>
        <p:txBody>
          <a:bodyPr/>
          <a:lstStyle/>
          <a:p>
            <a:pPr>
              <a:buFont typeface="Monotype Sorts" pitchFamily="-84" charset="2"/>
              <a:buNone/>
            </a:pPr>
            <a:r>
              <a:rPr lang="en-US" altLang="en-US" b="1" dirty="0" smtClean="0">
                <a:solidFill>
                  <a:srgbClr val="000000"/>
                </a:solidFill>
                <a:latin typeface="Courier New" pitchFamily="49" charset="0"/>
                <a:cs typeface="Courier New" pitchFamily="49" charset="0"/>
              </a:rPr>
              <a:t>	</a:t>
            </a:r>
            <a:r>
              <a:rPr lang="en-US" altLang="en-US" b="1" dirty="0" smtClean="0">
                <a:latin typeface="Courier New" pitchFamily="49" charset="0"/>
                <a:cs typeface="Courier New" pitchFamily="49" charset="0"/>
              </a:rPr>
              <a:t>do </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flag[i] = true; </a:t>
            </a:r>
          </a:p>
          <a:p>
            <a:pPr>
              <a:buFont typeface="Monotype Sorts" pitchFamily="-84" charset="2"/>
              <a:buNone/>
            </a:pPr>
            <a:r>
              <a:rPr lang="en-US" altLang="en-US" sz="1600" b="1" dirty="0" smtClean="0">
                <a:latin typeface="Courier New" pitchFamily="49" charset="0"/>
                <a:cs typeface="Courier New" pitchFamily="49" charset="0"/>
              </a:rPr>
              <a:t>		turn = j; </a:t>
            </a:r>
          </a:p>
          <a:p>
            <a:pPr>
              <a:buFont typeface="Monotype Sorts" pitchFamily="-84" charset="2"/>
              <a:buNone/>
            </a:pPr>
            <a:r>
              <a:rPr lang="en-US" altLang="en-US" sz="1600" b="1" dirty="0" smtClean="0">
                <a:latin typeface="Courier New" pitchFamily="49" charset="0"/>
                <a:cs typeface="Courier New" pitchFamily="49" charset="0"/>
              </a:rPr>
              <a:t>		while (flag[j] &amp;&amp; turn = = j); </a:t>
            </a:r>
          </a:p>
          <a:p>
            <a:pPr>
              <a:buFont typeface="Monotype Sorts" pitchFamily="-84" charset="2"/>
              <a:buNone/>
            </a:pPr>
            <a:r>
              <a:rPr lang="en-US" altLang="en-US" sz="1600" b="1" dirty="0" smtClean="0">
                <a:latin typeface="Courier New" pitchFamily="49" charset="0"/>
                <a:cs typeface="Courier New" pitchFamily="49" charset="0"/>
              </a:rPr>
              <a:t>			critical section </a:t>
            </a:r>
          </a:p>
          <a:p>
            <a:pPr>
              <a:buFont typeface="Monotype Sorts" pitchFamily="-84" charset="2"/>
              <a:buNone/>
            </a:pPr>
            <a:r>
              <a:rPr lang="en-US" altLang="en-US" sz="1600" b="1" dirty="0" smtClean="0">
                <a:latin typeface="Courier New" pitchFamily="49" charset="0"/>
                <a:cs typeface="Courier New" pitchFamily="49" charset="0"/>
              </a:rPr>
              <a:t>		flag[i] = false; </a:t>
            </a:r>
          </a:p>
          <a:p>
            <a:pPr>
              <a:buFont typeface="Monotype Sorts" pitchFamily="-84" charset="2"/>
              <a:buNone/>
            </a:pPr>
            <a:r>
              <a:rPr lang="en-US" altLang="en-US" sz="1600" b="1" dirty="0" smtClean="0">
                <a:latin typeface="Courier New" pitchFamily="49" charset="0"/>
                <a:cs typeface="Courier New" pitchFamily="49" charset="0"/>
              </a:rPr>
              <a:t>			remainder section </a:t>
            </a:r>
          </a:p>
          <a:p>
            <a:pPr>
              <a:buFont typeface="Monotype Sorts" pitchFamily="-84" charset="2"/>
              <a:buNone/>
            </a:pPr>
            <a:r>
              <a:rPr lang="en-US" altLang="en-US" sz="1600" b="1" dirty="0" smtClean="0">
                <a:latin typeface="Courier New" pitchFamily="49" charset="0"/>
                <a:cs typeface="Courier New" pitchFamily="49" charset="0"/>
              </a:rPr>
              <a:t>	 } while (true); </a:t>
            </a:r>
          </a:p>
          <a:p>
            <a:pPr>
              <a:buFont typeface="Monotype Sorts" pitchFamily="-84" charset="2"/>
              <a:buNone/>
            </a:pPr>
            <a:endParaRPr lang="en-US" altLang="en-US" sz="1600" dirty="0" smtClean="0">
              <a:solidFill>
                <a:srgbClr val="0000FF"/>
              </a:solidFill>
            </a:endParaRPr>
          </a:p>
        </p:txBody>
      </p:sp>
    </p:spTree>
    <p:extLst>
      <p:ext uri="{BB962C8B-B14F-4D97-AF65-F5344CB8AC3E}">
        <p14:creationId xmlns:p14="http://schemas.microsoft.com/office/powerpoint/2010/main" val="30652059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100138" y="208360"/>
            <a:ext cx="7586662" cy="432197"/>
          </a:xfrm>
        </p:spPr>
        <p:txBody>
          <a:bodyPr>
            <a:normAutofit fontScale="90000"/>
          </a:bodyPr>
          <a:lstStyle/>
          <a:p>
            <a:pPr eaLnBrk="1" hangingPunct="1"/>
            <a:r>
              <a:rPr lang="en-US" altLang="en-US" dirty="0" smtClean="0"/>
              <a:t>Peterson</a:t>
            </a:r>
            <a:r>
              <a:rPr lang="ja-JP" altLang="en-US" dirty="0" smtClean="0"/>
              <a:t>’</a:t>
            </a:r>
            <a:r>
              <a:rPr lang="en-US" altLang="ja-JP" dirty="0" smtClean="0"/>
              <a:t>s Solution (Cont.)</a:t>
            </a:r>
            <a:endParaRPr lang="en-US" altLang="en-US" dirty="0" smtClean="0"/>
          </a:p>
        </p:txBody>
      </p:sp>
      <p:sp>
        <p:nvSpPr>
          <p:cNvPr id="31747" name="Rectangle 3"/>
          <p:cNvSpPr>
            <a:spLocks noGrp="1" noChangeArrowheads="1"/>
          </p:cNvSpPr>
          <p:nvPr>
            <p:ph idx="1"/>
          </p:nvPr>
        </p:nvSpPr>
        <p:spPr>
          <a:xfrm>
            <a:off x="806451" y="925117"/>
            <a:ext cx="7623175" cy="3317081"/>
          </a:xfrm>
        </p:spPr>
        <p:txBody>
          <a:bodyPr/>
          <a:lstStyle/>
          <a:p>
            <a:r>
              <a:rPr lang="en-US" altLang="en-US" dirty="0" smtClean="0"/>
              <a:t>Provable that the three  CS requirement are met:</a:t>
            </a:r>
          </a:p>
          <a:p>
            <a:pPr>
              <a:buFont typeface="Monotype Sorts" pitchFamily="-84" charset="2"/>
              <a:buNone/>
            </a:pPr>
            <a:r>
              <a:rPr lang="en-US" altLang="en-US" dirty="0" smtClean="0"/>
              <a:t>        1.   Mutual exclusion is preserved</a:t>
            </a:r>
          </a:p>
          <a:p>
            <a:pPr>
              <a:buFont typeface="Monotype Sorts" pitchFamily="-84" charset="2"/>
              <a:buNone/>
            </a:pPr>
            <a:r>
              <a:rPr lang="en-US" altLang="en-US" dirty="0" smtClean="0"/>
              <a:t>                </a:t>
            </a:r>
            <a:r>
              <a:rPr lang="en-US" altLang="en-US" sz="2000" b="1" dirty="0" smtClean="0">
                <a:latin typeface="Courier New" pitchFamily="49" charset="0"/>
                <a:cs typeface="Courier New" pitchFamily="49" charset="0"/>
              </a:rPr>
              <a:t>P</a:t>
            </a:r>
            <a:r>
              <a:rPr lang="en-US" altLang="en-US" sz="2000" b="1" baseline="-25000" dirty="0" smtClean="0">
                <a:latin typeface="Courier New" pitchFamily="49" charset="0"/>
                <a:cs typeface="Courier New" pitchFamily="49" charset="0"/>
              </a:rPr>
              <a:t>i</a:t>
            </a:r>
            <a:r>
              <a:rPr lang="en-US" altLang="en-US" b="1" dirty="0" smtClean="0">
                <a:latin typeface="Courier New" pitchFamily="49" charset="0"/>
                <a:cs typeface="Courier New" pitchFamily="49" charset="0"/>
              </a:rPr>
              <a:t> </a:t>
            </a:r>
            <a:r>
              <a:rPr lang="en-US" altLang="en-US" dirty="0" smtClean="0"/>
              <a:t>enters CS only if:</a:t>
            </a:r>
          </a:p>
          <a:p>
            <a:pPr>
              <a:buFont typeface="Monotype Sorts" pitchFamily="-84" charset="2"/>
              <a:buNone/>
            </a:pPr>
            <a:r>
              <a:rPr lang="en-US" altLang="en-US" dirty="0" smtClean="0"/>
              <a:t>                      either </a:t>
            </a:r>
            <a:r>
              <a:rPr lang="en-US" altLang="en-US" b="1" dirty="0" smtClean="0">
                <a:latin typeface="Courier New" pitchFamily="49" charset="0"/>
                <a:cs typeface="Courier New" pitchFamily="49" charset="0"/>
              </a:rPr>
              <a:t>flag[j] = false </a:t>
            </a:r>
            <a:r>
              <a:rPr lang="en-US" altLang="en-US" dirty="0" smtClean="0"/>
              <a:t>or</a:t>
            </a:r>
            <a:r>
              <a:rPr lang="en-US" altLang="en-US" b="1" dirty="0" smtClean="0">
                <a:latin typeface="Courier New" pitchFamily="49" charset="0"/>
                <a:cs typeface="Courier New" pitchFamily="49" charset="0"/>
              </a:rPr>
              <a:t> turn = i</a:t>
            </a:r>
            <a:endParaRPr lang="en-US" altLang="en-US" dirty="0" smtClean="0"/>
          </a:p>
          <a:p>
            <a:pPr>
              <a:buFont typeface="Monotype Sorts" pitchFamily="-84" charset="2"/>
              <a:buNone/>
            </a:pPr>
            <a:r>
              <a:rPr lang="en-US" altLang="en-US" dirty="0" smtClean="0"/>
              <a:t>        2.   Progress requirement is satisfied</a:t>
            </a:r>
          </a:p>
          <a:p>
            <a:pPr>
              <a:buFont typeface="Monotype Sorts" pitchFamily="-84" charset="2"/>
              <a:buNone/>
            </a:pPr>
            <a:r>
              <a:rPr lang="en-US" altLang="en-US" dirty="0" smtClean="0"/>
              <a:t>        3.   Bounded-waiting requirement is met</a:t>
            </a:r>
            <a:endParaRPr lang="en-US" altLang="en-US" sz="1600" dirty="0" smtClean="0"/>
          </a:p>
          <a:p>
            <a:pPr>
              <a:lnSpc>
                <a:spcPct val="90000"/>
              </a:lnSpc>
            </a:pPr>
            <a:endParaRPr lang="en-US" altLang="en-US" dirty="0" smtClean="0"/>
          </a:p>
        </p:txBody>
      </p:sp>
    </p:spTree>
    <p:extLst>
      <p:ext uri="{BB962C8B-B14F-4D97-AF65-F5344CB8AC3E}">
        <p14:creationId xmlns:p14="http://schemas.microsoft.com/office/powerpoint/2010/main" val="25431321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100138" y="208360"/>
            <a:ext cx="7586662" cy="432197"/>
          </a:xfrm>
        </p:spPr>
        <p:txBody>
          <a:bodyPr>
            <a:normAutofit fontScale="90000"/>
          </a:bodyPr>
          <a:lstStyle/>
          <a:p>
            <a:pPr eaLnBrk="1" hangingPunct="1"/>
            <a:r>
              <a:rPr lang="en-US" altLang="en-US" dirty="0" smtClean="0"/>
              <a:t>Synchronization Hardware</a:t>
            </a:r>
          </a:p>
        </p:txBody>
      </p:sp>
      <p:sp>
        <p:nvSpPr>
          <p:cNvPr id="33795" name="Rectangle 3"/>
          <p:cNvSpPr>
            <a:spLocks noGrp="1" noChangeArrowheads="1"/>
          </p:cNvSpPr>
          <p:nvPr>
            <p:ph idx="1"/>
          </p:nvPr>
        </p:nvSpPr>
        <p:spPr>
          <a:xfrm>
            <a:off x="908051" y="925117"/>
            <a:ext cx="7161213" cy="3317081"/>
          </a:xfrm>
        </p:spPr>
        <p:txBody>
          <a:bodyPr>
            <a:normAutofit fontScale="92500" lnSpcReduction="10000"/>
          </a:bodyPr>
          <a:lstStyle/>
          <a:p>
            <a:pPr>
              <a:lnSpc>
                <a:spcPct val="90000"/>
              </a:lnSpc>
              <a:tabLst>
                <a:tab pos="739775" algn="l"/>
                <a:tab pos="1020763" algn="l"/>
                <a:tab pos="1257300" algn="l"/>
              </a:tabLst>
            </a:pPr>
            <a:r>
              <a:rPr lang="en-US" altLang="en-US" dirty="0" smtClean="0"/>
              <a:t>Many systems provide hardware support for implementing the critical section code.</a:t>
            </a:r>
          </a:p>
          <a:p>
            <a:pPr>
              <a:lnSpc>
                <a:spcPct val="90000"/>
              </a:lnSpc>
              <a:tabLst>
                <a:tab pos="739775" algn="l"/>
                <a:tab pos="1020763" algn="l"/>
                <a:tab pos="1257300" algn="l"/>
              </a:tabLst>
            </a:pPr>
            <a:r>
              <a:rPr lang="en-US" altLang="en-US" dirty="0" smtClean="0"/>
              <a:t>All solutions below based on idea of </a:t>
            </a:r>
            <a:r>
              <a:rPr lang="en-US" altLang="en-US" b="1" dirty="0" smtClean="0">
                <a:solidFill>
                  <a:srgbClr val="3366FF"/>
                </a:solidFill>
              </a:rPr>
              <a:t>locking</a:t>
            </a:r>
          </a:p>
          <a:p>
            <a:pPr lvl="1">
              <a:lnSpc>
                <a:spcPct val="90000"/>
              </a:lnSpc>
              <a:tabLst>
                <a:tab pos="739775" algn="l"/>
                <a:tab pos="1020763" algn="l"/>
                <a:tab pos="1257300" algn="l"/>
              </a:tabLst>
            </a:pPr>
            <a:r>
              <a:rPr lang="en-US" altLang="en-US" dirty="0" smtClean="0"/>
              <a:t>Protecting critical regions via locks</a:t>
            </a:r>
          </a:p>
          <a:p>
            <a:pPr>
              <a:lnSpc>
                <a:spcPct val="90000"/>
              </a:lnSpc>
              <a:tabLst>
                <a:tab pos="739775" algn="l"/>
                <a:tab pos="1020763" algn="l"/>
                <a:tab pos="1257300" algn="l"/>
              </a:tabLst>
            </a:pPr>
            <a:r>
              <a:rPr lang="en-US" altLang="en-US" dirty="0" smtClean="0"/>
              <a:t>Uniprocessors – could disable interrupts</a:t>
            </a:r>
          </a:p>
          <a:p>
            <a:pPr lvl="1">
              <a:lnSpc>
                <a:spcPct val="90000"/>
              </a:lnSpc>
              <a:tabLst>
                <a:tab pos="739775" algn="l"/>
                <a:tab pos="1020763" algn="l"/>
                <a:tab pos="1257300" algn="l"/>
              </a:tabLst>
            </a:pPr>
            <a:r>
              <a:rPr lang="en-US" altLang="en-US" dirty="0" smtClean="0"/>
              <a:t>Currently running code would execute without preemption</a:t>
            </a:r>
          </a:p>
          <a:p>
            <a:pPr lvl="1">
              <a:lnSpc>
                <a:spcPct val="90000"/>
              </a:lnSpc>
              <a:tabLst>
                <a:tab pos="739775" algn="l"/>
                <a:tab pos="1020763" algn="l"/>
                <a:tab pos="1257300" algn="l"/>
              </a:tabLst>
            </a:pPr>
            <a:r>
              <a:rPr lang="en-US" altLang="en-US" dirty="0" smtClean="0"/>
              <a:t>Generally too inefficient on multiprocessor systems</a:t>
            </a:r>
          </a:p>
          <a:p>
            <a:pPr lvl="2">
              <a:lnSpc>
                <a:spcPct val="90000"/>
              </a:lnSpc>
              <a:tabLst>
                <a:tab pos="739775" algn="l"/>
                <a:tab pos="1020763" algn="l"/>
                <a:tab pos="1257300" algn="l"/>
              </a:tabLst>
            </a:pPr>
            <a:r>
              <a:rPr lang="en-US" altLang="en-US" dirty="0" smtClean="0"/>
              <a:t>Operating systems using this not broadly scalable</a:t>
            </a:r>
          </a:p>
          <a:p>
            <a:pPr>
              <a:lnSpc>
                <a:spcPct val="90000"/>
              </a:lnSpc>
              <a:tabLst>
                <a:tab pos="739775" algn="l"/>
                <a:tab pos="1020763" algn="l"/>
                <a:tab pos="1257300" algn="l"/>
              </a:tabLst>
            </a:pPr>
            <a:r>
              <a:rPr lang="en-US" altLang="en-US" dirty="0" smtClean="0"/>
              <a:t>Modern machines provide special atomic hardware instructions</a:t>
            </a:r>
          </a:p>
          <a:p>
            <a:pPr lvl="2">
              <a:lnSpc>
                <a:spcPct val="90000"/>
              </a:lnSpc>
              <a:tabLst>
                <a:tab pos="739775" algn="l"/>
                <a:tab pos="1020763" algn="l"/>
                <a:tab pos="1257300" algn="l"/>
              </a:tabLst>
            </a:pPr>
            <a:r>
              <a:rPr lang="en-US" altLang="en-US" b="1" dirty="0" smtClean="0">
                <a:solidFill>
                  <a:srgbClr val="3366FF"/>
                </a:solidFill>
              </a:rPr>
              <a:t>Atomic</a:t>
            </a:r>
            <a:r>
              <a:rPr lang="en-US" altLang="en-US" dirty="0" smtClean="0"/>
              <a:t> = non-interruptible</a:t>
            </a:r>
          </a:p>
          <a:p>
            <a:pPr lvl="1">
              <a:lnSpc>
                <a:spcPct val="90000"/>
              </a:lnSpc>
              <a:tabLst>
                <a:tab pos="739775" algn="l"/>
                <a:tab pos="1020763" algn="l"/>
                <a:tab pos="1257300" algn="l"/>
              </a:tabLst>
            </a:pPr>
            <a:r>
              <a:rPr lang="en-US" altLang="en-US" dirty="0" smtClean="0"/>
              <a:t>Either test memory word and set value</a:t>
            </a:r>
          </a:p>
          <a:p>
            <a:pPr lvl="1">
              <a:lnSpc>
                <a:spcPct val="90000"/>
              </a:lnSpc>
              <a:tabLst>
                <a:tab pos="739775" algn="l"/>
                <a:tab pos="1020763" algn="l"/>
                <a:tab pos="1257300" algn="l"/>
              </a:tabLst>
            </a:pPr>
            <a:r>
              <a:rPr lang="en-US" altLang="en-US" dirty="0" smtClean="0"/>
              <a:t>Or swap contents of two memory words</a:t>
            </a:r>
          </a:p>
        </p:txBody>
      </p:sp>
    </p:spTree>
    <p:extLst>
      <p:ext uri="{BB962C8B-B14F-4D97-AF65-F5344CB8AC3E}">
        <p14:creationId xmlns:p14="http://schemas.microsoft.com/office/powerpoint/2010/main" val="16832119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bwMode="auto">
          <a:xfrm>
            <a:off x="1898651" y="1544241"/>
            <a:ext cx="1674813" cy="282178"/>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6" name="Rectangle 5"/>
          <p:cNvSpPr/>
          <p:nvPr/>
        </p:nvSpPr>
        <p:spPr bwMode="auto">
          <a:xfrm>
            <a:off x="1906588" y="1064419"/>
            <a:ext cx="1674812" cy="259556"/>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p>
            <a:pPr>
              <a:defRPr/>
            </a:pPr>
            <a:endParaRPr lang="en-US">
              <a:solidFill>
                <a:schemeClr val="tx1"/>
              </a:solidFill>
              <a:latin typeface="Verdana" charset="0"/>
            </a:endParaRPr>
          </a:p>
        </p:txBody>
      </p:sp>
      <p:sp>
        <p:nvSpPr>
          <p:cNvPr id="35844" name="Title 1"/>
          <p:cNvSpPr>
            <a:spLocks noGrp="1" noChangeArrowheads="1"/>
          </p:cNvSpPr>
          <p:nvPr>
            <p:ph type="title"/>
          </p:nvPr>
        </p:nvSpPr>
        <p:spPr>
          <a:xfrm>
            <a:off x="1193800" y="89297"/>
            <a:ext cx="8154988" cy="432197"/>
          </a:xfrm>
        </p:spPr>
        <p:txBody>
          <a:bodyPr>
            <a:normAutofit fontScale="90000"/>
          </a:bodyPr>
          <a:lstStyle/>
          <a:p>
            <a:r>
              <a:rPr lang="en-US" altLang="en-US" sz="2400" smtClean="0"/>
              <a:t>Solution to Critical-section Problem Using Locks</a:t>
            </a:r>
          </a:p>
        </p:txBody>
      </p:sp>
      <p:sp>
        <p:nvSpPr>
          <p:cNvPr id="35845" name="Content Placeholder 2"/>
          <p:cNvSpPr>
            <a:spLocks noGrp="1" noChangeArrowheads="1"/>
          </p:cNvSpPr>
          <p:nvPr>
            <p:ph idx="1"/>
          </p:nvPr>
        </p:nvSpPr>
        <p:spPr>
          <a:xfrm>
            <a:off x="996950" y="850106"/>
            <a:ext cx="7727950" cy="3398044"/>
          </a:xfrm>
        </p:spPr>
        <p:txBody>
          <a:bodyPr/>
          <a:lstStyle/>
          <a:p>
            <a:pPr>
              <a:buFont typeface="Monotype Sorts" pitchFamily="-84" charset="2"/>
              <a:buNone/>
            </a:pPr>
            <a:r>
              <a:rPr lang="en-US" altLang="en-US" sz="1400" b="1" dirty="0" smtClean="0">
                <a:solidFill>
                  <a:srgbClr val="000000"/>
                </a:solidFill>
                <a:latin typeface="Courier New" pitchFamily="49" charset="0"/>
                <a:cs typeface="Courier New" pitchFamily="49" charset="0"/>
              </a:rPr>
              <a:t>	</a:t>
            </a:r>
            <a:r>
              <a:rPr lang="en-US" altLang="en-US" sz="1600" b="1" dirty="0" smtClean="0">
                <a:latin typeface="Courier New" pitchFamily="49" charset="0"/>
                <a:cs typeface="Courier New" pitchFamily="49" charset="0"/>
              </a:rPr>
              <a:t>do { </a:t>
            </a:r>
          </a:p>
          <a:p>
            <a:pPr>
              <a:buFont typeface="Monotype Sorts" pitchFamily="-84" charset="2"/>
              <a:buNone/>
            </a:pPr>
            <a:r>
              <a:rPr lang="en-US" altLang="en-US" sz="1600" b="1" dirty="0" smtClean="0">
                <a:latin typeface="Courier New" pitchFamily="49" charset="0"/>
                <a:cs typeface="Courier New" pitchFamily="49" charset="0"/>
              </a:rPr>
              <a:t>		acquire lock </a:t>
            </a:r>
          </a:p>
          <a:p>
            <a:pPr>
              <a:buFont typeface="Monotype Sorts" pitchFamily="-84" charset="2"/>
              <a:buNone/>
            </a:pPr>
            <a:r>
              <a:rPr lang="en-US" altLang="en-US" sz="1600" b="1" dirty="0" smtClean="0">
                <a:latin typeface="Courier New" pitchFamily="49" charset="0"/>
                <a:cs typeface="Courier New" pitchFamily="49" charset="0"/>
              </a:rPr>
              <a:t>			critical section </a:t>
            </a:r>
          </a:p>
          <a:p>
            <a:pPr>
              <a:buFont typeface="Monotype Sorts" pitchFamily="-84" charset="2"/>
              <a:buNone/>
            </a:pPr>
            <a:r>
              <a:rPr lang="en-US" altLang="en-US" sz="1600" b="1" dirty="0" smtClean="0">
                <a:latin typeface="Courier New" pitchFamily="49" charset="0"/>
                <a:cs typeface="Courier New" pitchFamily="49" charset="0"/>
              </a:rPr>
              <a:t>		release lock </a:t>
            </a:r>
          </a:p>
          <a:p>
            <a:pPr>
              <a:buFont typeface="Monotype Sorts" pitchFamily="-84" charset="2"/>
              <a:buNone/>
            </a:pPr>
            <a:r>
              <a:rPr lang="en-US" altLang="en-US" sz="1600" b="1" dirty="0" smtClean="0">
                <a:latin typeface="Courier New" pitchFamily="49" charset="0"/>
                <a:cs typeface="Courier New" pitchFamily="49" charset="0"/>
              </a:rPr>
              <a:t>			remainder section </a:t>
            </a:r>
          </a:p>
          <a:p>
            <a:pPr>
              <a:buFont typeface="Monotype Sorts" pitchFamily="-84" charset="2"/>
              <a:buNone/>
            </a:pPr>
            <a:r>
              <a:rPr lang="en-US" altLang="en-US" sz="1600" b="1" dirty="0" smtClean="0">
                <a:latin typeface="Courier New" pitchFamily="49" charset="0"/>
                <a:cs typeface="Courier New" pitchFamily="49" charset="0"/>
              </a:rPr>
              <a:t>	} while (TRUE); </a:t>
            </a:r>
          </a:p>
        </p:txBody>
      </p:sp>
    </p:spTree>
    <p:extLst>
      <p:ext uri="{BB962C8B-B14F-4D97-AF65-F5344CB8AC3E}">
        <p14:creationId xmlns:p14="http://schemas.microsoft.com/office/powerpoint/2010/main" val="46821846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287464" y="121444"/>
            <a:ext cx="7399337" cy="432197"/>
          </a:xfrm>
        </p:spPr>
        <p:txBody>
          <a:bodyPr>
            <a:normAutofit fontScale="90000"/>
          </a:bodyPr>
          <a:lstStyle/>
          <a:p>
            <a:pPr eaLnBrk="1" hangingPunct="1"/>
            <a:r>
              <a:rPr lang="en-US" altLang="en-US" smtClean="0"/>
              <a:t>test_and_set  Instruction </a:t>
            </a:r>
          </a:p>
        </p:txBody>
      </p:sp>
      <p:sp>
        <p:nvSpPr>
          <p:cNvPr id="37891" name="Rectangle 3"/>
          <p:cNvSpPr>
            <a:spLocks noGrp="1" noChangeArrowheads="1"/>
          </p:cNvSpPr>
          <p:nvPr>
            <p:ph idx="1"/>
          </p:nvPr>
        </p:nvSpPr>
        <p:spPr>
          <a:xfrm>
            <a:off x="806451" y="620317"/>
            <a:ext cx="7408863" cy="3317081"/>
          </a:xfrm>
        </p:spPr>
        <p:txBody>
          <a:bodyPr>
            <a:normAutofit lnSpcReduction="10000"/>
          </a:bodyPr>
          <a:lstStyle/>
          <a:p>
            <a:pPr>
              <a:lnSpc>
                <a:spcPct val="90000"/>
              </a:lnSpc>
              <a:buFont typeface="Monotype Sorts" pitchFamily="-84" charset="2"/>
              <a:buNone/>
              <a:tabLst>
                <a:tab pos="739775" algn="l"/>
                <a:tab pos="1020763" algn="l"/>
                <a:tab pos="1257300" algn="l"/>
              </a:tabLst>
            </a:pPr>
            <a:endParaRPr lang="en-US" altLang="en-US" dirty="0" smtClean="0"/>
          </a:p>
          <a:p>
            <a:pPr>
              <a:lnSpc>
                <a:spcPct val="90000"/>
              </a:lnSpc>
              <a:buFont typeface="Monotype Sorts" pitchFamily="-84" charset="2"/>
              <a:buNone/>
              <a:tabLst>
                <a:tab pos="739775" algn="l"/>
                <a:tab pos="1020763" algn="l"/>
                <a:tab pos="1257300" algn="l"/>
              </a:tabLst>
            </a:pPr>
            <a:r>
              <a:rPr lang="en-US" altLang="en-US" dirty="0" smtClean="0"/>
              <a:t>   Definition:</a:t>
            </a:r>
            <a:endParaRPr lang="en-US" altLang="en-US" b="1" dirty="0" smtClean="0">
              <a:solidFill>
                <a:srgbClr val="000000"/>
              </a:solidFill>
              <a:latin typeface="Courier New" pitchFamily="49" charset="0"/>
              <a:cs typeface="Courier New" pitchFamily="49" charset="0"/>
            </a:endParaRPr>
          </a:p>
          <a:p>
            <a:pPr>
              <a:lnSpc>
                <a:spcPct val="90000"/>
              </a:lnSpc>
              <a:buFont typeface="Monotype Sorts" pitchFamily="-84" charset="2"/>
              <a:buNone/>
              <a:tabLst>
                <a:tab pos="739775" algn="l"/>
                <a:tab pos="1020763" algn="l"/>
                <a:tab pos="1257300" algn="l"/>
              </a:tabLst>
            </a:pPr>
            <a:r>
              <a:rPr lang="en-US" altLang="en-US" b="1" dirty="0" smtClean="0">
                <a:solidFill>
                  <a:srgbClr val="000000"/>
                </a:solidFill>
                <a:latin typeface="Courier New" pitchFamily="49" charset="0"/>
                <a:cs typeface="Courier New" pitchFamily="49" charset="0"/>
              </a:rPr>
              <a:t>       </a:t>
            </a:r>
            <a:r>
              <a:rPr lang="en-US" altLang="en-US" sz="1600" b="1" dirty="0" err="1" smtClean="0">
                <a:latin typeface="Courier New" pitchFamily="49" charset="0"/>
                <a:cs typeface="Courier New" pitchFamily="49" charset="0"/>
              </a:rPr>
              <a:t>boolean</a:t>
            </a: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test_and_set</a:t>
            </a: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boolean</a:t>
            </a:r>
            <a:r>
              <a:rPr lang="en-US" altLang="en-US" sz="1600" b="1" dirty="0" smtClean="0">
                <a:latin typeface="Courier New" pitchFamily="49" charset="0"/>
                <a:cs typeface="Courier New" pitchFamily="49" charset="0"/>
              </a:rPr>
              <a:t> *target)</a:t>
            </a:r>
          </a:p>
          <a:p>
            <a:pPr>
              <a:lnSpc>
                <a:spcPct val="90000"/>
              </a:lnSpc>
              <a:buFont typeface="Monotype Sorts" pitchFamily="-84" charset="2"/>
              <a:buNone/>
              <a:tabLst>
                <a:tab pos="739775" algn="l"/>
                <a:tab pos="1020763" algn="l"/>
                <a:tab pos="1257300" algn="l"/>
              </a:tabLst>
            </a:pPr>
            <a:r>
              <a:rPr lang="en-US" altLang="en-US" sz="1600" b="1" dirty="0" smtClean="0">
                <a:latin typeface="Courier New" pitchFamily="49" charset="0"/>
                <a:cs typeface="Courier New" pitchFamily="49" charset="0"/>
              </a:rPr>
              <a:t>          {</a:t>
            </a:r>
          </a:p>
          <a:p>
            <a:pPr>
              <a:lnSpc>
                <a:spcPct val="90000"/>
              </a:lnSpc>
              <a:buFont typeface="Monotype Sorts" pitchFamily="-84" charset="2"/>
              <a:buNone/>
              <a:tabLst>
                <a:tab pos="739775" algn="l"/>
                <a:tab pos="1020763" algn="l"/>
                <a:tab pos="1257300" algn="l"/>
              </a:tabLst>
            </a:pP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boolean</a:t>
            </a: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rv</a:t>
            </a:r>
            <a:r>
              <a:rPr lang="en-US" altLang="en-US" sz="1600" b="1" dirty="0" smtClean="0">
                <a:latin typeface="Courier New" pitchFamily="49" charset="0"/>
                <a:cs typeface="Courier New" pitchFamily="49" charset="0"/>
              </a:rPr>
              <a:t> = *target;</a:t>
            </a:r>
          </a:p>
          <a:p>
            <a:pPr>
              <a:lnSpc>
                <a:spcPct val="90000"/>
              </a:lnSpc>
              <a:buFont typeface="Monotype Sorts" pitchFamily="-84" charset="2"/>
              <a:buNone/>
              <a:tabLst>
                <a:tab pos="739775" algn="l"/>
                <a:tab pos="1020763" algn="l"/>
                <a:tab pos="1257300" algn="l"/>
              </a:tabLst>
            </a:pPr>
            <a:r>
              <a:rPr lang="en-US" altLang="en-US" sz="1600" b="1" dirty="0" smtClean="0">
                <a:latin typeface="Courier New" pitchFamily="49" charset="0"/>
                <a:cs typeface="Courier New" pitchFamily="49" charset="0"/>
              </a:rPr>
              <a:t>               *target = TRUE;</a:t>
            </a:r>
          </a:p>
          <a:p>
            <a:pPr>
              <a:lnSpc>
                <a:spcPct val="90000"/>
              </a:lnSpc>
              <a:buFont typeface="Monotype Sorts" pitchFamily="-84" charset="2"/>
              <a:buNone/>
              <a:tabLst>
                <a:tab pos="739775" algn="l"/>
                <a:tab pos="1020763" algn="l"/>
                <a:tab pos="1257300" algn="l"/>
              </a:tabLst>
            </a:pPr>
            <a:r>
              <a:rPr lang="en-US" altLang="en-US" sz="1600" b="1" dirty="0" smtClean="0">
                <a:latin typeface="Courier New" pitchFamily="49" charset="0"/>
                <a:cs typeface="Courier New" pitchFamily="49" charset="0"/>
              </a:rPr>
              <a:t>               return </a:t>
            </a:r>
            <a:r>
              <a:rPr lang="en-US" altLang="en-US" sz="1600" b="1" dirty="0" err="1" smtClean="0">
                <a:latin typeface="Courier New" pitchFamily="49" charset="0"/>
                <a:cs typeface="Courier New" pitchFamily="49" charset="0"/>
              </a:rPr>
              <a:t>rv</a:t>
            </a:r>
            <a:r>
              <a:rPr lang="en-US" altLang="en-US" sz="1600" b="1" dirty="0" smtClean="0">
                <a:latin typeface="Courier New" pitchFamily="49" charset="0"/>
                <a:cs typeface="Courier New" pitchFamily="49" charset="0"/>
              </a:rPr>
              <a:t>:</a:t>
            </a:r>
          </a:p>
          <a:p>
            <a:pPr>
              <a:lnSpc>
                <a:spcPct val="90000"/>
              </a:lnSpc>
              <a:buFont typeface="Monotype Sorts" pitchFamily="-84" charset="2"/>
              <a:buNone/>
              <a:tabLst>
                <a:tab pos="739775" algn="l"/>
                <a:tab pos="1020763" algn="l"/>
                <a:tab pos="1257300" algn="l"/>
              </a:tabLst>
            </a:pPr>
            <a:r>
              <a:rPr lang="en-US" altLang="en-US" sz="1600" b="1" dirty="0" smtClean="0">
                <a:latin typeface="Courier New" pitchFamily="49" charset="0"/>
                <a:cs typeface="Courier New" pitchFamily="49" charset="0"/>
              </a:rPr>
              <a:t>          }</a:t>
            </a:r>
            <a:endParaRPr lang="en-US" altLang="en-US" sz="1600" dirty="0" smtClean="0"/>
          </a:p>
          <a:p>
            <a:pPr>
              <a:lnSpc>
                <a:spcPct val="90000"/>
              </a:lnSpc>
              <a:buFont typeface="Monotype Sorts" pitchFamily="-84" charset="2"/>
              <a:buAutoNum type="arabicPeriod"/>
              <a:tabLst>
                <a:tab pos="739775" algn="l"/>
                <a:tab pos="1020763" algn="l"/>
                <a:tab pos="1257300" algn="l"/>
              </a:tabLst>
            </a:pPr>
            <a:r>
              <a:rPr lang="en-US" altLang="en-US" dirty="0" smtClean="0"/>
              <a:t>Executed atomically</a:t>
            </a:r>
          </a:p>
          <a:p>
            <a:pPr>
              <a:lnSpc>
                <a:spcPct val="90000"/>
              </a:lnSpc>
              <a:buFont typeface="Monotype Sorts" pitchFamily="-84" charset="2"/>
              <a:buAutoNum type="arabicPeriod"/>
              <a:tabLst>
                <a:tab pos="739775" algn="l"/>
                <a:tab pos="1020763" algn="l"/>
                <a:tab pos="1257300" algn="l"/>
              </a:tabLst>
            </a:pPr>
            <a:r>
              <a:rPr lang="en-US" altLang="en-US" dirty="0" smtClean="0"/>
              <a:t>Returns the original value of passed parameter</a:t>
            </a:r>
          </a:p>
          <a:p>
            <a:pPr>
              <a:lnSpc>
                <a:spcPct val="90000"/>
              </a:lnSpc>
              <a:buFont typeface="Monotype Sorts" pitchFamily="-84" charset="2"/>
              <a:buAutoNum type="arabicPeriod"/>
              <a:tabLst>
                <a:tab pos="739775" algn="l"/>
                <a:tab pos="1020763" algn="l"/>
                <a:tab pos="1257300" algn="l"/>
              </a:tabLst>
            </a:pPr>
            <a:r>
              <a:rPr lang="en-US" altLang="en-US" dirty="0" smtClean="0"/>
              <a:t>Set the new value of passed parameter to “TRUE”.</a:t>
            </a:r>
          </a:p>
          <a:p>
            <a:pPr>
              <a:lnSpc>
                <a:spcPct val="90000"/>
              </a:lnSpc>
              <a:buFont typeface="Monotype Sorts" pitchFamily="-84" charset="2"/>
              <a:buAutoNum type="arabicPeriod"/>
              <a:tabLst>
                <a:tab pos="739775" algn="l"/>
                <a:tab pos="1020763" algn="l"/>
                <a:tab pos="1257300" algn="l"/>
              </a:tabLst>
            </a:pPr>
            <a:endParaRPr lang="en-US" altLang="en-US" dirty="0" smtClean="0">
              <a:solidFill>
                <a:srgbClr val="0000FF"/>
              </a:solidFill>
            </a:endParaRPr>
          </a:p>
        </p:txBody>
      </p:sp>
    </p:spTree>
    <p:extLst>
      <p:ext uri="{BB962C8B-B14F-4D97-AF65-F5344CB8AC3E}">
        <p14:creationId xmlns:p14="http://schemas.microsoft.com/office/powerpoint/2010/main" val="13167335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849314" y="121444"/>
            <a:ext cx="7837487" cy="432197"/>
          </a:xfrm>
        </p:spPr>
        <p:txBody>
          <a:bodyPr>
            <a:normAutofit fontScale="90000"/>
          </a:bodyPr>
          <a:lstStyle/>
          <a:p>
            <a:pPr eaLnBrk="1" hangingPunct="1"/>
            <a:r>
              <a:rPr lang="en-US" altLang="en-US" smtClean="0"/>
              <a:t>Solution using test_and_set()</a:t>
            </a:r>
          </a:p>
        </p:txBody>
      </p:sp>
      <p:sp>
        <p:nvSpPr>
          <p:cNvPr id="18435" name="Rectangle 3"/>
          <p:cNvSpPr>
            <a:spLocks noGrp="1" noChangeArrowheads="1"/>
          </p:cNvSpPr>
          <p:nvPr>
            <p:ph idx="1"/>
          </p:nvPr>
        </p:nvSpPr>
        <p:spPr>
          <a:xfrm>
            <a:off x="869950" y="895351"/>
            <a:ext cx="6865938" cy="2489597"/>
          </a:xfrm>
        </p:spPr>
        <p:txBody>
          <a:bodyPr>
            <a:normAutofit fontScale="85000" lnSpcReduction="20000"/>
          </a:bodyPr>
          <a:lstStyle/>
          <a:p>
            <a:pPr marL="342866" indent="-342866">
              <a:lnSpc>
                <a:spcPct val="90000"/>
              </a:lnSpc>
              <a:buFont typeface="Monotype Sorts" charset="0"/>
              <a:buChar char="n"/>
              <a:tabLst>
                <a:tab pos="742278" algn="l"/>
                <a:tab pos="1023411" algn="l"/>
                <a:tab pos="1258984" algn="l"/>
              </a:tabLst>
              <a:defRPr/>
            </a:pPr>
            <a:r>
              <a:rPr lang="en-US" dirty="0">
                <a:ea typeface="ＭＳ Ｐゴシック" charset="0"/>
                <a:cs typeface="ＭＳ Ｐゴシック" charset="0"/>
              </a:rPr>
              <a:t>Shared Boolean variable lock, initialized to FALSE</a:t>
            </a:r>
          </a:p>
          <a:p>
            <a:pPr marL="342866" indent="-342866">
              <a:lnSpc>
                <a:spcPct val="90000"/>
              </a:lnSpc>
              <a:buFont typeface="Monotype Sorts" charset="0"/>
              <a:buChar char="n"/>
              <a:tabLst>
                <a:tab pos="742278" algn="l"/>
                <a:tab pos="1023411" algn="l"/>
                <a:tab pos="1258984" algn="l"/>
              </a:tabLst>
              <a:defRPr/>
            </a:pPr>
            <a:r>
              <a:rPr lang="en-US" dirty="0">
                <a:ea typeface="ＭＳ Ｐゴシック" charset="0"/>
                <a:cs typeface="ＭＳ Ｐゴシック" charset="0"/>
              </a:rPr>
              <a:t>Solution:</a:t>
            </a:r>
            <a:endParaRPr lang="en-US" sz="1400" b="1" dirty="0">
              <a:latin typeface="Courier New"/>
              <a:ea typeface="ＭＳ Ｐゴシック" charset="0"/>
              <a:cs typeface="Courier New"/>
            </a:endParaRPr>
          </a:p>
          <a:p>
            <a:pPr marL="0" indent="0">
              <a:buFont typeface="Monotype Sorts" pitchFamily="-84" charset="2"/>
              <a:buNone/>
              <a:defRPr/>
            </a:pPr>
            <a:r>
              <a:rPr lang="en-US" sz="1400" b="1" dirty="0">
                <a:latin typeface="Courier New"/>
                <a:ea typeface="ＭＳ Ｐゴシック" pitchFamily="-84" charset="-128"/>
                <a:cs typeface="Courier New"/>
              </a:rPr>
              <a:t>       </a:t>
            </a:r>
            <a:r>
              <a:rPr lang="en-US" altLang="en-US" sz="1600" b="1" dirty="0">
                <a:latin typeface="Courier New" pitchFamily="49" charset="0"/>
                <a:cs typeface="Courier New" pitchFamily="49" charset="0"/>
              </a:rPr>
              <a:t>do {</a:t>
            </a:r>
            <a:br>
              <a:rPr lang="en-US" altLang="en-US" sz="1600" b="1" dirty="0">
                <a:latin typeface="Courier New" pitchFamily="49" charset="0"/>
                <a:cs typeface="Courier New" pitchFamily="49" charset="0"/>
              </a:rPr>
            </a:br>
            <a:r>
              <a:rPr lang="en-US" altLang="en-US" sz="1600" b="1" dirty="0">
                <a:latin typeface="Courier New" pitchFamily="49" charset="0"/>
                <a:cs typeface="Courier New" pitchFamily="49" charset="0"/>
              </a:rPr>
              <a:t>          while (</a:t>
            </a:r>
            <a:r>
              <a:rPr lang="en-US" altLang="en-US" sz="1600" b="1" dirty="0" err="1">
                <a:latin typeface="Courier New" pitchFamily="49" charset="0"/>
                <a:cs typeface="Courier New" pitchFamily="49" charset="0"/>
              </a:rPr>
              <a:t>test_and_set</a:t>
            </a:r>
            <a:r>
              <a:rPr lang="en-US" altLang="en-US" sz="1600" b="1" dirty="0">
                <a:latin typeface="Courier New" pitchFamily="49" charset="0"/>
                <a:cs typeface="Courier New" pitchFamily="49" charset="0"/>
              </a:rPr>
              <a:t>(&amp;lock)) </a:t>
            </a:r>
          </a:p>
          <a:p>
            <a:pPr marL="0" indent="0">
              <a:buFont typeface="Monotype Sorts" pitchFamily="-84" charset="2"/>
              <a:buNone/>
              <a:defRPr/>
            </a:pPr>
            <a:r>
              <a:rPr lang="en-US" altLang="en-US" sz="1600" b="1" dirty="0">
                <a:latin typeface="Courier New" pitchFamily="49" charset="0"/>
                <a:cs typeface="Courier New" pitchFamily="49" charset="0"/>
              </a:rPr>
              <a:t>             ; /* do nothing */ </a:t>
            </a:r>
          </a:p>
          <a:p>
            <a:pPr marL="0" indent="0">
              <a:buFont typeface="Monotype Sorts" pitchFamily="-84" charset="2"/>
              <a:buNone/>
              <a:defRPr/>
            </a:pPr>
            <a:r>
              <a:rPr lang="en-US" altLang="en-US" sz="1600" b="1" dirty="0" err="1">
                <a:latin typeface="Courier New" pitchFamily="49" charset="0"/>
                <a:cs typeface="Courier New" pitchFamily="49" charset="0"/>
              </a:rPr>
              <a:t>                 /* critical section */ </a:t>
            </a:r>
          </a:p>
          <a:p>
            <a:pPr marL="0" indent="0">
              <a:buFont typeface="Monotype Sorts" pitchFamily="-84" charset="2"/>
              <a:buNone/>
              <a:defRPr/>
            </a:pPr>
            <a:r>
              <a:rPr lang="en-US" altLang="en-US" sz="1600" b="1" dirty="0" err="1">
                <a:latin typeface="Courier New" pitchFamily="49" charset="0"/>
                <a:cs typeface="Courier New" pitchFamily="49" charset="0"/>
              </a:rPr>
              <a:t>          lock = false; </a:t>
            </a:r>
          </a:p>
          <a:p>
            <a:pPr marL="0" indent="0">
              <a:buFont typeface="Monotype Sorts" pitchFamily="-84" charset="2"/>
              <a:buNone/>
              <a:defRPr/>
            </a:pPr>
            <a:r>
              <a:rPr lang="en-US" altLang="en-US" sz="1600" b="1" dirty="0" err="1">
                <a:latin typeface="Courier New" pitchFamily="49" charset="0"/>
                <a:cs typeface="Courier New" pitchFamily="49" charset="0"/>
              </a:rPr>
              <a:t>                 /* remainder section */ </a:t>
            </a:r>
          </a:p>
          <a:p>
            <a:pPr marL="0" indent="0">
              <a:buFont typeface="Monotype Sorts" pitchFamily="-84" charset="2"/>
              <a:buNone/>
              <a:defRPr/>
            </a:pPr>
            <a:r>
              <a:rPr lang="en-US" altLang="en-US" sz="1600" b="1" dirty="0" err="1">
                <a:latin typeface="Courier New" pitchFamily="49" charset="0"/>
                <a:cs typeface="Courier New" pitchFamily="49" charset="0"/>
              </a:rPr>
              <a:t>       } while (true);</a:t>
            </a:r>
            <a:r>
              <a:rPr lang="en-US" altLang="en-US" b="1" dirty="0" err="1">
                <a:latin typeface="Courier New" pitchFamily="49" charset="0"/>
                <a:cs typeface="Courier New" pitchFamily="49" charset="0"/>
              </a:rPr>
              <a:t> </a:t>
            </a:r>
          </a:p>
          <a:p>
            <a:pPr marL="0" indent="0">
              <a:lnSpc>
                <a:spcPct val="90000"/>
              </a:lnSpc>
              <a:buFont typeface="Monotype Sorts" pitchFamily="-84" charset="2"/>
              <a:buNone/>
              <a:tabLst>
                <a:tab pos="742278" algn="l"/>
                <a:tab pos="1023411" algn="l"/>
                <a:tab pos="1258984" algn="l"/>
              </a:tabLst>
              <a:defRPr/>
            </a:pPr>
            <a:endParaRPr lang="en-US" dirty="0">
              <a:solidFill>
                <a:srgbClr val="0000FF"/>
              </a:solidFill>
              <a:ea typeface="ＭＳ Ｐゴシック" charset="0"/>
              <a:cs typeface="ＭＳ Ｐゴシック" charset="0"/>
            </a:endParaRPr>
          </a:p>
          <a:p>
            <a:pPr marL="0" indent="0">
              <a:lnSpc>
                <a:spcPct val="90000"/>
              </a:lnSpc>
              <a:buFont typeface="Monotype Sorts" pitchFamily="-84" charset="2"/>
              <a:buNone/>
              <a:tabLst>
                <a:tab pos="742278" algn="l"/>
                <a:tab pos="1023411" algn="l"/>
                <a:tab pos="1258984" algn="l"/>
              </a:tabLst>
              <a:defRPr/>
            </a:pPr>
            <a:r>
              <a:rPr lang="en-US" dirty="0">
                <a:ea typeface="ＭＳ Ｐゴシック" charset="0"/>
                <a:cs typeface="ＭＳ Ｐゴシック" charset="0"/>
              </a:rPr>
              <a:t>               </a:t>
            </a:r>
          </a:p>
        </p:txBody>
      </p:sp>
    </p:spTree>
    <p:extLst>
      <p:ext uri="{BB962C8B-B14F-4D97-AF65-F5344CB8AC3E}">
        <p14:creationId xmlns:p14="http://schemas.microsoft.com/office/powerpoint/2010/main" val="7782385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1063626" y="208360"/>
            <a:ext cx="7623175" cy="432197"/>
          </a:xfrm>
        </p:spPr>
        <p:txBody>
          <a:bodyPr>
            <a:normAutofit fontScale="90000"/>
          </a:bodyPr>
          <a:lstStyle/>
          <a:p>
            <a:pPr eaLnBrk="1" hangingPunct="1"/>
            <a:r>
              <a:rPr lang="en-US" altLang="en-US" smtClean="0"/>
              <a:t>compare_and_swap Instruction</a:t>
            </a:r>
          </a:p>
        </p:txBody>
      </p:sp>
      <p:sp>
        <p:nvSpPr>
          <p:cNvPr id="41987" name="Rectangle 3"/>
          <p:cNvSpPr>
            <a:spLocks noGrp="1" noChangeArrowheads="1"/>
          </p:cNvSpPr>
          <p:nvPr>
            <p:ph idx="1"/>
          </p:nvPr>
        </p:nvSpPr>
        <p:spPr>
          <a:xfrm>
            <a:off x="806451" y="638176"/>
            <a:ext cx="7916863" cy="3650456"/>
          </a:xfrm>
        </p:spPr>
        <p:txBody>
          <a:bodyPr>
            <a:normAutofit fontScale="92500" lnSpcReduction="10000"/>
          </a:bodyPr>
          <a:lstStyle/>
          <a:p>
            <a:pPr>
              <a:lnSpc>
                <a:spcPct val="90000"/>
              </a:lnSpc>
              <a:buFont typeface="Monotype Sorts" pitchFamily="-84" charset="2"/>
              <a:buNone/>
              <a:tabLst>
                <a:tab pos="741363" algn="l"/>
                <a:tab pos="1022350" algn="l"/>
                <a:tab pos="1258888" algn="l"/>
              </a:tabLst>
            </a:pPr>
            <a:endParaRPr lang="en-US" altLang="en-US" dirty="0" smtClean="0"/>
          </a:p>
          <a:p>
            <a:pPr>
              <a:lnSpc>
                <a:spcPct val="90000"/>
              </a:lnSpc>
              <a:buFont typeface="Monotype Sorts" pitchFamily="-84" charset="2"/>
              <a:buNone/>
              <a:tabLst>
                <a:tab pos="741363" algn="l"/>
                <a:tab pos="1022350" algn="l"/>
                <a:tab pos="1258888" algn="l"/>
              </a:tabLst>
            </a:pPr>
            <a:r>
              <a:rPr lang="en-US" altLang="en-US" dirty="0" smtClean="0"/>
              <a:t>Definition:</a:t>
            </a:r>
          </a:p>
          <a:p>
            <a:pPr>
              <a:buFont typeface="Monotype Sorts" pitchFamily="-84" charset="2"/>
              <a:buNone/>
              <a:tabLst>
                <a:tab pos="741363" algn="l"/>
                <a:tab pos="1022350" algn="l"/>
                <a:tab pos="1258888" algn="l"/>
              </a:tabLst>
            </a:pPr>
            <a:r>
              <a:rPr lang="en-US" altLang="en-US" sz="1400" b="1" dirty="0" smtClean="0">
                <a:latin typeface="Courier New" pitchFamily="49" charset="0"/>
                <a:cs typeface="Courier New" pitchFamily="49" charset="0"/>
              </a:rPr>
              <a:t>     </a:t>
            </a:r>
            <a:r>
              <a:rPr lang="en-US" altLang="en-US" sz="1400" b="1" dirty="0" err="1" smtClean="0">
                <a:latin typeface="Courier New" pitchFamily="49" charset="0"/>
                <a:cs typeface="Courier New" pitchFamily="49" charset="0"/>
              </a:rPr>
              <a:t>int</a:t>
            </a:r>
            <a:r>
              <a:rPr lang="en-US" altLang="en-US" sz="1400" b="1" dirty="0" smtClean="0">
                <a:latin typeface="Courier New" pitchFamily="49" charset="0"/>
                <a:cs typeface="Courier New" pitchFamily="49" charset="0"/>
              </a:rPr>
              <a:t> compare _</a:t>
            </a:r>
            <a:r>
              <a:rPr lang="en-US" altLang="en-US" sz="1400" b="1" dirty="0" err="1" smtClean="0">
                <a:latin typeface="Courier New" pitchFamily="49" charset="0"/>
                <a:cs typeface="Courier New" pitchFamily="49" charset="0"/>
              </a:rPr>
              <a:t>and_swap</a:t>
            </a:r>
            <a:r>
              <a:rPr lang="en-US" altLang="en-US" sz="1400" b="1" dirty="0" smtClean="0">
                <a:latin typeface="Courier New" pitchFamily="49" charset="0"/>
                <a:cs typeface="Courier New" pitchFamily="49" charset="0"/>
              </a:rPr>
              <a:t>(</a:t>
            </a:r>
            <a:r>
              <a:rPr lang="en-US" altLang="en-US" sz="1400" b="1" dirty="0" err="1" smtClean="0">
                <a:latin typeface="Courier New" pitchFamily="49" charset="0"/>
                <a:cs typeface="Courier New" pitchFamily="49" charset="0"/>
              </a:rPr>
              <a:t>int</a:t>
            </a:r>
            <a:r>
              <a:rPr lang="en-US" altLang="en-US" sz="1400" b="1" dirty="0" smtClean="0">
                <a:latin typeface="Courier New" pitchFamily="49" charset="0"/>
                <a:cs typeface="Courier New" pitchFamily="49" charset="0"/>
              </a:rPr>
              <a:t> *value, </a:t>
            </a:r>
            <a:r>
              <a:rPr lang="en-US" altLang="en-US" sz="1400" b="1" dirty="0" err="1" smtClean="0">
                <a:latin typeface="Courier New" pitchFamily="49" charset="0"/>
                <a:cs typeface="Courier New" pitchFamily="49" charset="0"/>
              </a:rPr>
              <a:t>int</a:t>
            </a:r>
            <a:r>
              <a:rPr lang="en-US" altLang="en-US" sz="1400" b="1" dirty="0" smtClean="0">
                <a:latin typeface="Courier New" pitchFamily="49" charset="0"/>
                <a:cs typeface="Courier New" pitchFamily="49" charset="0"/>
              </a:rPr>
              <a:t> expected, </a:t>
            </a:r>
            <a:r>
              <a:rPr lang="en-US" altLang="en-US" sz="1400" b="1" dirty="0" err="1" smtClean="0">
                <a:latin typeface="Courier New" pitchFamily="49" charset="0"/>
                <a:cs typeface="Courier New" pitchFamily="49" charset="0"/>
              </a:rPr>
              <a:t>int</a:t>
            </a:r>
            <a:r>
              <a:rPr lang="en-US" altLang="en-US" sz="1400" b="1" dirty="0" smtClean="0">
                <a:latin typeface="Courier New" pitchFamily="49" charset="0"/>
                <a:cs typeface="Courier New" pitchFamily="49" charset="0"/>
              </a:rPr>
              <a:t> </a:t>
            </a:r>
            <a:r>
              <a:rPr lang="en-US" altLang="en-US" sz="1400" b="1" dirty="0" err="1" smtClean="0">
                <a:latin typeface="Courier New" pitchFamily="49" charset="0"/>
                <a:cs typeface="Courier New" pitchFamily="49" charset="0"/>
              </a:rPr>
              <a:t>new_value</a:t>
            </a:r>
            <a:r>
              <a:rPr lang="en-US" altLang="en-US" sz="1400" b="1" dirty="0" smtClean="0">
                <a:latin typeface="Courier New" pitchFamily="49" charset="0"/>
                <a:cs typeface="Courier New" pitchFamily="49" charset="0"/>
              </a:rPr>
              <a:t>) { </a:t>
            </a:r>
          </a:p>
          <a:p>
            <a:pPr>
              <a:buFont typeface="Monotype Sorts" pitchFamily="-84" charset="2"/>
              <a:buNone/>
              <a:tabLst>
                <a:tab pos="741363" algn="l"/>
                <a:tab pos="1022350" algn="l"/>
                <a:tab pos="1258888" algn="l"/>
              </a:tabLst>
            </a:pPr>
            <a:r>
              <a:rPr lang="en-US" altLang="en-US" sz="1400" b="1" dirty="0" smtClean="0">
                <a:latin typeface="Courier New" pitchFamily="49" charset="0"/>
                <a:cs typeface="Courier New" pitchFamily="49" charset="0"/>
              </a:rPr>
              <a:t>         </a:t>
            </a:r>
            <a:r>
              <a:rPr lang="en-US" altLang="en-US" sz="1400" b="1" dirty="0" err="1" smtClean="0">
                <a:latin typeface="Courier New" pitchFamily="49" charset="0"/>
                <a:cs typeface="Courier New" pitchFamily="49" charset="0"/>
              </a:rPr>
              <a:t>int</a:t>
            </a:r>
            <a:r>
              <a:rPr lang="en-US" altLang="en-US" sz="1400" b="1" dirty="0" smtClean="0">
                <a:latin typeface="Courier New" pitchFamily="49" charset="0"/>
                <a:cs typeface="Courier New" pitchFamily="49" charset="0"/>
              </a:rPr>
              <a:t> temp = *value; </a:t>
            </a:r>
          </a:p>
          <a:p>
            <a:pPr>
              <a:buFont typeface="Monotype Sorts" pitchFamily="-84" charset="2"/>
              <a:buNone/>
              <a:tabLst>
                <a:tab pos="741363" algn="l"/>
                <a:tab pos="1022350" algn="l"/>
                <a:tab pos="1258888" algn="l"/>
              </a:tabLst>
            </a:pPr>
            <a:endParaRPr lang="en-US" altLang="en-US" sz="1400" b="1" dirty="0" smtClean="0">
              <a:latin typeface="Courier New" pitchFamily="49" charset="0"/>
              <a:cs typeface="Courier New" pitchFamily="49" charset="0"/>
            </a:endParaRPr>
          </a:p>
          <a:p>
            <a:pPr>
              <a:buFont typeface="Monotype Sorts" pitchFamily="-84" charset="2"/>
              <a:buNone/>
              <a:tabLst>
                <a:tab pos="741363" algn="l"/>
                <a:tab pos="1022350" algn="l"/>
                <a:tab pos="1258888" algn="l"/>
              </a:tabLst>
            </a:pPr>
            <a:r>
              <a:rPr lang="en-US" altLang="en-US" sz="1400" b="1" dirty="0" smtClean="0">
                <a:latin typeface="Courier New" pitchFamily="49" charset="0"/>
                <a:cs typeface="Courier New" pitchFamily="49" charset="0"/>
              </a:rPr>
              <a:t>         if (*value == expected) </a:t>
            </a:r>
          </a:p>
          <a:p>
            <a:pPr>
              <a:buFont typeface="Monotype Sorts" pitchFamily="-84" charset="2"/>
              <a:buNone/>
              <a:tabLst>
                <a:tab pos="741363" algn="l"/>
                <a:tab pos="1022350" algn="l"/>
                <a:tab pos="1258888" algn="l"/>
              </a:tabLst>
            </a:pPr>
            <a:r>
              <a:rPr lang="en-US" altLang="en-US" sz="1400" b="1" dirty="0" smtClean="0">
                <a:latin typeface="Courier New" pitchFamily="49" charset="0"/>
                <a:cs typeface="Courier New" pitchFamily="49" charset="0"/>
              </a:rPr>
              <a:t>            *value = </a:t>
            </a:r>
            <a:r>
              <a:rPr lang="en-US" altLang="en-US" sz="1400" b="1" dirty="0" err="1" smtClean="0">
                <a:latin typeface="Courier New" pitchFamily="49" charset="0"/>
                <a:cs typeface="Courier New" pitchFamily="49" charset="0"/>
              </a:rPr>
              <a:t>new_value</a:t>
            </a:r>
            <a:r>
              <a:rPr lang="en-US" altLang="en-US" sz="1400" b="1" dirty="0" smtClean="0">
                <a:latin typeface="Courier New" pitchFamily="49" charset="0"/>
                <a:cs typeface="Courier New" pitchFamily="49" charset="0"/>
              </a:rPr>
              <a:t>; </a:t>
            </a:r>
          </a:p>
          <a:p>
            <a:pPr>
              <a:buFont typeface="Monotype Sorts" pitchFamily="-84" charset="2"/>
              <a:buNone/>
              <a:tabLst>
                <a:tab pos="741363" algn="l"/>
                <a:tab pos="1022350" algn="l"/>
                <a:tab pos="1258888" algn="l"/>
              </a:tabLst>
            </a:pPr>
            <a:r>
              <a:rPr lang="en-US" altLang="en-US" sz="1400" b="1" dirty="0" smtClean="0">
                <a:latin typeface="Courier New" pitchFamily="49" charset="0"/>
                <a:cs typeface="Courier New" pitchFamily="49" charset="0"/>
              </a:rPr>
              <a:t>      return temp; </a:t>
            </a:r>
          </a:p>
          <a:p>
            <a:pPr>
              <a:buFont typeface="Monotype Sorts" pitchFamily="-84" charset="2"/>
              <a:buNone/>
              <a:tabLst>
                <a:tab pos="741363" algn="l"/>
                <a:tab pos="1022350" algn="l"/>
                <a:tab pos="1258888" algn="l"/>
              </a:tabLst>
            </a:pPr>
            <a:r>
              <a:rPr lang="en-US" altLang="en-US" sz="1400" b="1" dirty="0" smtClean="0">
                <a:latin typeface="Courier New" pitchFamily="49" charset="0"/>
                <a:cs typeface="Courier New" pitchFamily="49" charset="0"/>
              </a:rPr>
              <a:t>     } </a:t>
            </a:r>
          </a:p>
          <a:p>
            <a:pPr>
              <a:lnSpc>
                <a:spcPct val="90000"/>
              </a:lnSpc>
              <a:buFont typeface="Monotype Sorts" pitchFamily="-84" charset="2"/>
              <a:buAutoNum type="arabicPeriod"/>
              <a:tabLst>
                <a:tab pos="741363" algn="l"/>
                <a:tab pos="1022350" algn="l"/>
                <a:tab pos="1258888" algn="l"/>
              </a:tabLst>
            </a:pPr>
            <a:r>
              <a:rPr lang="en-US" altLang="en-US" dirty="0" smtClean="0"/>
              <a:t>Executed atomically</a:t>
            </a:r>
          </a:p>
          <a:p>
            <a:pPr>
              <a:lnSpc>
                <a:spcPct val="90000"/>
              </a:lnSpc>
              <a:buFont typeface="Monotype Sorts" pitchFamily="-84" charset="2"/>
              <a:buAutoNum type="arabicPeriod"/>
              <a:tabLst>
                <a:tab pos="741363" algn="l"/>
                <a:tab pos="1022350" algn="l"/>
                <a:tab pos="1258888" algn="l"/>
              </a:tabLst>
            </a:pPr>
            <a:r>
              <a:rPr lang="en-US" altLang="en-US" dirty="0" smtClean="0"/>
              <a:t>Returns the original value of passed parameter “value”</a:t>
            </a:r>
          </a:p>
          <a:p>
            <a:pPr>
              <a:lnSpc>
                <a:spcPct val="90000"/>
              </a:lnSpc>
              <a:buFont typeface="Monotype Sorts" pitchFamily="-84" charset="2"/>
              <a:buAutoNum type="arabicPeriod"/>
              <a:tabLst>
                <a:tab pos="741363" algn="l"/>
                <a:tab pos="1022350" algn="l"/>
                <a:tab pos="1258888" algn="l"/>
              </a:tabLst>
            </a:pPr>
            <a:r>
              <a:rPr lang="en-US" altLang="en-US" dirty="0" smtClean="0"/>
              <a:t>Set  the variable “value”  the value of the passed parameter “</a:t>
            </a:r>
            <a:r>
              <a:rPr lang="en-US" altLang="en-US" dirty="0" err="1" smtClean="0"/>
              <a:t>new_value</a:t>
            </a:r>
            <a:r>
              <a:rPr lang="en-US" altLang="en-US" dirty="0" smtClean="0"/>
              <a:t>” but only if “value” ==“expected”. That is, the swap takes place only under this condition.</a:t>
            </a:r>
          </a:p>
          <a:p>
            <a:pPr>
              <a:lnSpc>
                <a:spcPct val="90000"/>
              </a:lnSpc>
              <a:buFont typeface="Monotype Sorts" pitchFamily="-84" charset="2"/>
              <a:buAutoNum type="arabicPeriod"/>
              <a:tabLst>
                <a:tab pos="741363" algn="l"/>
                <a:tab pos="1022350" algn="l"/>
                <a:tab pos="1258888" algn="l"/>
              </a:tabLst>
            </a:pPr>
            <a:endParaRPr lang="en-US" altLang="en-US" dirty="0" smtClean="0">
              <a:solidFill>
                <a:srgbClr val="0000FF"/>
              </a:solidFill>
            </a:endParaRPr>
          </a:p>
        </p:txBody>
      </p:sp>
    </p:spTree>
    <p:extLst>
      <p:ext uri="{BB962C8B-B14F-4D97-AF65-F5344CB8AC3E}">
        <p14:creationId xmlns:p14="http://schemas.microsoft.com/office/powerpoint/2010/main" val="621289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192213" y="164307"/>
            <a:ext cx="7567612" cy="432197"/>
          </a:xfrm>
        </p:spPr>
        <p:txBody>
          <a:bodyPr>
            <a:normAutofit fontScale="90000"/>
          </a:bodyPr>
          <a:lstStyle/>
          <a:p>
            <a:pPr eaLnBrk="1" hangingPunct="1"/>
            <a:r>
              <a:rPr lang="en-US" altLang="en-US" dirty="0" smtClean="0"/>
              <a:t>Solution using </a:t>
            </a:r>
            <a:r>
              <a:rPr lang="en-US" altLang="en-US" dirty="0" err="1" smtClean="0"/>
              <a:t>compare_and_swap</a:t>
            </a:r>
            <a:endParaRPr lang="en-US" altLang="en-US" dirty="0" smtClean="0"/>
          </a:p>
        </p:txBody>
      </p:sp>
      <p:sp>
        <p:nvSpPr>
          <p:cNvPr id="44035" name="Rectangle 3"/>
          <p:cNvSpPr>
            <a:spLocks noGrp="1" noChangeArrowheads="1"/>
          </p:cNvSpPr>
          <p:nvPr>
            <p:ph idx="1"/>
          </p:nvPr>
        </p:nvSpPr>
        <p:spPr>
          <a:xfrm>
            <a:off x="827088" y="908448"/>
            <a:ext cx="7766050" cy="3250406"/>
          </a:xfrm>
        </p:spPr>
        <p:txBody>
          <a:bodyPr/>
          <a:lstStyle/>
          <a:p>
            <a:pPr>
              <a:lnSpc>
                <a:spcPct val="90000"/>
              </a:lnSpc>
              <a:tabLst>
                <a:tab pos="741363" algn="l"/>
                <a:tab pos="1022350" algn="l"/>
                <a:tab pos="1258888" algn="l"/>
              </a:tabLst>
            </a:pPr>
            <a:r>
              <a:rPr lang="en-US" altLang="en-US" dirty="0" smtClean="0"/>
              <a:t>Shared integer  </a:t>
            </a:r>
            <a:r>
              <a:rPr lang="ja-JP" altLang="en-US" dirty="0" smtClean="0"/>
              <a:t>“</a:t>
            </a:r>
            <a:r>
              <a:rPr lang="en-US" altLang="ja-JP" dirty="0" smtClean="0"/>
              <a:t>lock</a:t>
            </a:r>
            <a:r>
              <a:rPr lang="ja-JP" altLang="en-US" dirty="0" smtClean="0"/>
              <a:t>”</a:t>
            </a:r>
            <a:r>
              <a:rPr lang="en-US" altLang="ja-JP" dirty="0" smtClean="0"/>
              <a:t>  initialized to 0; </a:t>
            </a:r>
          </a:p>
          <a:p>
            <a:pPr>
              <a:lnSpc>
                <a:spcPct val="90000"/>
              </a:lnSpc>
              <a:tabLst>
                <a:tab pos="741363" algn="l"/>
                <a:tab pos="1022350" algn="l"/>
                <a:tab pos="1258888" algn="l"/>
              </a:tabLst>
            </a:pPr>
            <a:r>
              <a:rPr lang="en-US" altLang="en-US" dirty="0" smtClean="0"/>
              <a:t>Solution:</a:t>
            </a:r>
          </a:p>
          <a:p>
            <a:pPr>
              <a:buFont typeface="Monotype Sorts" pitchFamily="-84" charset="2"/>
              <a:buNone/>
              <a:tabLst>
                <a:tab pos="741363" algn="l"/>
                <a:tab pos="1022350" algn="l"/>
                <a:tab pos="1258888" algn="l"/>
              </a:tabLst>
            </a:pPr>
            <a:r>
              <a:rPr lang="en-US" altLang="en-US" b="1" dirty="0" smtClean="0">
                <a:latin typeface="Courier New" pitchFamily="49" charset="0"/>
                <a:cs typeface="Courier New" pitchFamily="49" charset="0"/>
              </a:rPr>
              <a:t>      </a:t>
            </a:r>
            <a:r>
              <a:rPr lang="en-US" altLang="en-US" sz="1600" b="1" dirty="0" smtClean="0">
                <a:latin typeface="Courier New" pitchFamily="49" charset="0"/>
                <a:cs typeface="Courier New" pitchFamily="49" charset="0"/>
              </a:rPr>
              <a:t>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while (</a:t>
            </a:r>
            <a:r>
              <a:rPr lang="en-US" altLang="en-US" sz="1600" b="1" dirty="0" err="1" smtClean="0">
                <a:latin typeface="Courier New" pitchFamily="49" charset="0"/>
                <a:cs typeface="Courier New" pitchFamily="49" charset="0"/>
              </a:rPr>
              <a:t>compare_and_swap</a:t>
            </a:r>
            <a:r>
              <a:rPr lang="en-US" altLang="en-US" sz="1600" b="1" dirty="0" smtClean="0">
                <a:latin typeface="Courier New" pitchFamily="49" charset="0"/>
                <a:cs typeface="Courier New" pitchFamily="49" charset="0"/>
              </a:rPr>
              <a:t>(&amp;lock, 0, 1) != 0) </a:t>
            </a:r>
          </a:p>
          <a:p>
            <a:pPr>
              <a:buFont typeface="Monotype Sorts" pitchFamily="-84" charset="2"/>
              <a:buNone/>
              <a:tabLst>
                <a:tab pos="741363" algn="l"/>
                <a:tab pos="1022350" algn="l"/>
                <a:tab pos="1258888" algn="l"/>
              </a:tabLst>
            </a:pPr>
            <a:r>
              <a:rPr lang="en-US" altLang="en-US" sz="1600" b="1" dirty="0" smtClean="0">
                <a:latin typeface="Courier New" pitchFamily="49" charset="0"/>
                <a:cs typeface="Courier New" pitchFamily="49" charset="0"/>
              </a:rPr>
              <a:t>            ; /* do nothing */ </a:t>
            </a:r>
          </a:p>
          <a:p>
            <a:pPr>
              <a:buFont typeface="Monotype Sorts" pitchFamily="-84" charset="2"/>
              <a:buNone/>
              <a:tabLst>
                <a:tab pos="741363" algn="l"/>
                <a:tab pos="1022350" algn="l"/>
                <a:tab pos="1258888" algn="l"/>
              </a:tabLst>
            </a:pPr>
            <a:r>
              <a:rPr lang="en-US" altLang="en-US" sz="1600" b="1" dirty="0" smtClean="0">
                <a:latin typeface="Courier New" pitchFamily="49" charset="0"/>
                <a:cs typeface="Courier New" pitchFamily="49" charset="0"/>
              </a:rPr>
              <a:t>          /* critical section */ </a:t>
            </a:r>
          </a:p>
          <a:p>
            <a:pPr>
              <a:buFont typeface="Monotype Sorts" pitchFamily="-84" charset="2"/>
              <a:buNone/>
              <a:tabLst>
                <a:tab pos="741363" algn="l"/>
                <a:tab pos="1022350" algn="l"/>
                <a:tab pos="1258888" algn="l"/>
              </a:tabLst>
            </a:pPr>
            <a:r>
              <a:rPr lang="en-US" altLang="en-US" sz="1600" b="1" dirty="0" smtClean="0">
                <a:latin typeface="Courier New" pitchFamily="49" charset="0"/>
                <a:cs typeface="Courier New" pitchFamily="49" charset="0"/>
              </a:rPr>
              <a:t>       lock = 0; </a:t>
            </a:r>
          </a:p>
          <a:p>
            <a:pPr>
              <a:buFont typeface="Monotype Sorts" pitchFamily="-84" charset="2"/>
              <a:buNone/>
              <a:tabLst>
                <a:tab pos="741363" algn="l"/>
                <a:tab pos="1022350" algn="l"/>
                <a:tab pos="1258888" algn="l"/>
              </a:tabLst>
            </a:pPr>
            <a:r>
              <a:rPr lang="en-US" altLang="en-US" sz="1600" b="1" dirty="0" smtClean="0">
                <a:latin typeface="Courier New" pitchFamily="49" charset="0"/>
                <a:cs typeface="Courier New" pitchFamily="49" charset="0"/>
              </a:rPr>
              <a:t>          /* remainder section */ </a:t>
            </a:r>
          </a:p>
          <a:p>
            <a:pPr>
              <a:buFont typeface="Monotype Sorts" pitchFamily="-84" charset="2"/>
              <a:buNone/>
              <a:tabLst>
                <a:tab pos="741363" algn="l"/>
                <a:tab pos="1022350" algn="l"/>
                <a:tab pos="1258888" algn="l"/>
              </a:tabLst>
            </a:pPr>
            <a:r>
              <a:rPr lang="en-US" altLang="en-US" sz="1600" b="1" dirty="0" smtClean="0">
                <a:latin typeface="Courier New" pitchFamily="49" charset="0"/>
                <a:cs typeface="Courier New" pitchFamily="49" charset="0"/>
              </a:rPr>
              <a:t>      } while (true); </a:t>
            </a:r>
          </a:p>
          <a:p>
            <a:pPr>
              <a:lnSpc>
                <a:spcPct val="90000"/>
              </a:lnSpc>
              <a:buFont typeface="Monotype Sorts" pitchFamily="-84" charset="2"/>
              <a:buNone/>
              <a:tabLst>
                <a:tab pos="741363" algn="l"/>
                <a:tab pos="1022350" algn="l"/>
                <a:tab pos="1258888" algn="l"/>
              </a:tabLst>
            </a:pPr>
            <a:r>
              <a:rPr lang="en-US" altLang="en-US" sz="1600" dirty="0" smtClean="0"/>
              <a:t>               </a:t>
            </a:r>
          </a:p>
        </p:txBody>
      </p:sp>
    </p:spTree>
    <p:extLst>
      <p:ext uri="{BB962C8B-B14F-4D97-AF65-F5344CB8AC3E}">
        <p14:creationId xmlns:p14="http://schemas.microsoft.com/office/powerpoint/2010/main" val="167877693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42875"/>
            <a:ext cx="8229600" cy="432197"/>
          </a:xfrm>
        </p:spPr>
        <p:txBody>
          <a:bodyPr>
            <a:normAutofit fontScale="90000"/>
          </a:bodyPr>
          <a:lstStyle/>
          <a:p>
            <a:pPr eaLnBrk="1" hangingPunct="1"/>
            <a:r>
              <a:rPr lang="en-US" altLang="en-US" dirty="0" err="1" smtClean="0"/>
              <a:t>Mutex</a:t>
            </a:r>
            <a:r>
              <a:rPr lang="en-US" altLang="en-US" dirty="0" smtClean="0"/>
              <a:t> Locks</a:t>
            </a:r>
          </a:p>
        </p:txBody>
      </p:sp>
      <p:sp>
        <p:nvSpPr>
          <p:cNvPr id="22531" name="Rectangle 3"/>
          <p:cNvSpPr>
            <a:spLocks noGrp="1" noChangeArrowheads="1"/>
          </p:cNvSpPr>
          <p:nvPr>
            <p:ph idx="1"/>
          </p:nvPr>
        </p:nvSpPr>
        <p:spPr>
          <a:xfrm>
            <a:off x="827088" y="883444"/>
            <a:ext cx="6869112" cy="3940969"/>
          </a:xfrm>
        </p:spPr>
        <p:txBody>
          <a:bodyPr/>
          <a:lstStyle/>
          <a:p>
            <a:pPr marL="342866" indent="-342866">
              <a:lnSpc>
                <a:spcPct val="90000"/>
              </a:lnSpc>
              <a:buFont typeface="Monotype Sorts" charset="0"/>
              <a:buChar char="n"/>
              <a:defRPr/>
            </a:pPr>
            <a:r>
              <a:rPr lang="en-US" dirty="0" smtClean="0">
                <a:ea typeface="ＭＳ Ｐゴシック" charset="0"/>
                <a:cs typeface="ＭＳ Ｐゴシック" charset="0"/>
              </a:rPr>
              <a:t>OS </a:t>
            </a:r>
            <a:r>
              <a:rPr lang="en-US" dirty="0">
                <a:ea typeface="ＭＳ Ｐゴシック" charset="0"/>
                <a:cs typeface="ＭＳ Ｐゴシック" charset="0"/>
              </a:rPr>
              <a:t>designers build software tools to solve critical section problem</a:t>
            </a:r>
          </a:p>
          <a:p>
            <a:pPr marL="342866" indent="-342866">
              <a:lnSpc>
                <a:spcPct val="90000"/>
              </a:lnSpc>
              <a:buFont typeface="Monotype Sorts" charset="0"/>
              <a:buChar char="n"/>
              <a:defRPr/>
            </a:pPr>
            <a:r>
              <a:rPr lang="en-US" dirty="0">
                <a:ea typeface="ＭＳ Ｐゴシック" charset="0"/>
                <a:cs typeface="ＭＳ Ｐゴシック" charset="0"/>
              </a:rPr>
              <a:t>Simplest is </a:t>
            </a:r>
            <a:r>
              <a:rPr lang="en-US" sz="2000" dirty="0" err="1">
                <a:ea typeface="ＭＳ Ｐゴシック" charset="0"/>
                <a:cs typeface="ＭＳ Ｐゴシック" charset="0"/>
              </a:rPr>
              <a:t>mutex</a:t>
            </a:r>
            <a:r>
              <a:rPr lang="en-US" dirty="0">
                <a:ea typeface="ＭＳ Ｐゴシック" charset="0"/>
                <a:cs typeface="ＭＳ Ｐゴシック" charset="0"/>
              </a:rPr>
              <a:t> lock</a:t>
            </a:r>
          </a:p>
          <a:p>
            <a:pPr marL="342866" indent="-342866">
              <a:lnSpc>
                <a:spcPct val="90000"/>
              </a:lnSpc>
              <a:buFont typeface="Monotype Sorts" charset="0"/>
              <a:buChar char="n"/>
              <a:defRPr/>
            </a:pPr>
            <a:r>
              <a:rPr lang="en-US" dirty="0">
                <a:ea typeface="ＭＳ Ｐゴシック" charset="0"/>
                <a:cs typeface="ＭＳ Ｐゴシック" charset="0"/>
              </a:rPr>
              <a:t>Protect a critical section  by first </a:t>
            </a:r>
            <a:r>
              <a:rPr lang="en-US" sz="2000" b="1" dirty="0">
                <a:latin typeface="Courier New"/>
                <a:ea typeface="ＭＳ Ｐゴシック" charset="0"/>
                <a:cs typeface="Courier New"/>
              </a:rPr>
              <a:t>acquire()</a:t>
            </a:r>
            <a:r>
              <a:rPr lang="en-US" sz="2000" dirty="0">
                <a:ea typeface="ＭＳ Ｐゴシック" charset="0"/>
                <a:cs typeface="ＭＳ Ｐゴシック" charset="0"/>
              </a:rPr>
              <a:t> </a:t>
            </a:r>
            <a:r>
              <a:rPr lang="en-US" dirty="0">
                <a:ea typeface="ＭＳ Ｐゴシック" charset="0"/>
                <a:cs typeface="ＭＳ Ｐゴシック" charset="0"/>
              </a:rPr>
              <a:t>a lock then </a:t>
            </a:r>
            <a:r>
              <a:rPr lang="en-US" sz="2000" b="1" dirty="0">
                <a:latin typeface="Courier New"/>
                <a:ea typeface="ＭＳ Ｐゴシック" charset="0"/>
                <a:cs typeface="Courier New"/>
              </a:rPr>
              <a:t>release()</a:t>
            </a:r>
            <a:r>
              <a:rPr lang="en-US" sz="2000" dirty="0">
                <a:ea typeface="ＭＳ Ｐゴシック" charset="0"/>
                <a:cs typeface="ＭＳ Ｐゴシック" charset="0"/>
              </a:rPr>
              <a:t> </a:t>
            </a:r>
            <a:r>
              <a:rPr lang="en-US" dirty="0">
                <a:ea typeface="ＭＳ Ｐゴシック" charset="0"/>
                <a:cs typeface="ＭＳ Ｐゴシック" charset="0"/>
              </a:rPr>
              <a:t>the lock</a:t>
            </a:r>
          </a:p>
          <a:p>
            <a:pPr marL="742876" lvl="1" indent="-285722">
              <a:lnSpc>
                <a:spcPct val="90000"/>
              </a:lnSpc>
              <a:buFont typeface="Monotype Sorts" charset="0"/>
              <a:buChar char="l"/>
              <a:defRPr/>
            </a:pPr>
            <a:r>
              <a:rPr lang="en-US" dirty="0">
                <a:ea typeface="ＭＳ Ｐゴシック" charset="0"/>
                <a:cs typeface="ＭＳ Ｐゴシック" charset="0"/>
              </a:rPr>
              <a:t>Boolean variable indicating if lock is available or not</a:t>
            </a:r>
          </a:p>
          <a:p>
            <a:pPr marL="342866" indent="-342866">
              <a:lnSpc>
                <a:spcPct val="90000"/>
              </a:lnSpc>
              <a:buFont typeface="Monotype Sorts" charset="0"/>
              <a:buChar char="n"/>
              <a:defRPr/>
            </a:pPr>
            <a:r>
              <a:rPr lang="en-US" dirty="0">
                <a:ea typeface="ＭＳ Ｐゴシック" charset="0"/>
                <a:cs typeface="ＭＳ Ｐゴシック" charset="0"/>
              </a:rPr>
              <a:t>Calls to </a:t>
            </a:r>
            <a:r>
              <a:rPr lang="en-US" sz="2000" b="1" dirty="0">
                <a:latin typeface="Courier New"/>
                <a:ea typeface="ＭＳ Ｐゴシック" charset="0"/>
                <a:cs typeface="Courier New"/>
              </a:rPr>
              <a:t>acquire()</a:t>
            </a:r>
            <a:r>
              <a:rPr lang="en-US" sz="2000" dirty="0">
                <a:ea typeface="ＭＳ Ｐゴシック" charset="0"/>
                <a:cs typeface="ＭＳ Ｐゴシック" charset="0"/>
              </a:rPr>
              <a:t> </a:t>
            </a:r>
            <a:r>
              <a:rPr lang="en-US" dirty="0">
                <a:ea typeface="ＭＳ Ｐゴシック" charset="0"/>
                <a:cs typeface="ＭＳ Ｐゴシック" charset="0"/>
              </a:rPr>
              <a:t>and </a:t>
            </a:r>
            <a:r>
              <a:rPr lang="en-US" sz="2000" b="1" dirty="0">
                <a:latin typeface="Courier New"/>
                <a:ea typeface="ＭＳ Ｐゴシック" charset="0"/>
                <a:cs typeface="Courier New"/>
              </a:rPr>
              <a:t>release()</a:t>
            </a:r>
            <a:r>
              <a:rPr lang="en-US" sz="2000" dirty="0">
                <a:ea typeface="ＭＳ Ｐゴシック" charset="0"/>
                <a:cs typeface="ＭＳ Ｐゴシック" charset="0"/>
              </a:rPr>
              <a:t> </a:t>
            </a:r>
            <a:r>
              <a:rPr lang="en-US" dirty="0">
                <a:ea typeface="ＭＳ Ｐゴシック" charset="0"/>
                <a:cs typeface="ＭＳ Ｐゴシック" charset="0"/>
              </a:rPr>
              <a:t>must be atomic</a:t>
            </a:r>
          </a:p>
          <a:p>
            <a:pPr marL="742876" lvl="1" indent="-285722">
              <a:lnSpc>
                <a:spcPct val="90000"/>
              </a:lnSpc>
              <a:buFont typeface="Monotype Sorts" charset="0"/>
              <a:buChar char="l"/>
              <a:defRPr/>
            </a:pPr>
            <a:r>
              <a:rPr lang="en-US" dirty="0">
                <a:ea typeface="ＭＳ Ｐゴシック" charset="0"/>
                <a:cs typeface="ＭＳ Ｐゴシック" charset="0"/>
              </a:rPr>
              <a:t>Usually implemented via hardware atomic instructions</a:t>
            </a:r>
          </a:p>
          <a:p>
            <a:pPr marL="342866" indent="-342866">
              <a:lnSpc>
                <a:spcPct val="90000"/>
              </a:lnSpc>
              <a:buFont typeface="Monotype Sorts" charset="0"/>
              <a:buChar char="n"/>
              <a:defRPr/>
            </a:pPr>
            <a:r>
              <a:rPr lang="en-US" dirty="0">
                <a:ea typeface="ＭＳ Ｐゴシック" charset="0"/>
                <a:cs typeface="ＭＳ Ｐゴシック" charset="0"/>
              </a:rPr>
              <a:t>But this solution requires </a:t>
            </a:r>
            <a:r>
              <a:rPr lang="en-US" b="1" dirty="0">
                <a:solidFill>
                  <a:srgbClr val="3366FF"/>
                </a:solidFill>
                <a:ea typeface="ＭＳ Ｐゴシック" charset="0"/>
                <a:cs typeface="ＭＳ Ｐゴシック" charset="-128"/>
              </a:rPr>
              <a:t>busy waiting</a:t>
            </a:r>
          </a:p>
          <a:p>
            <a:pPr marL="742896" lvl="1" indent="-342866">
              <a:lnSpc>
                <a:spcPct val="90000"/>
              </a:lnSpc>
              <a:buFont typeface="Monotype Sorts" charset="0"/>
              <a:buChar char="n"/>
              <a:defRPr/>
            </a:pPr>
            <a:r>
              <a:rPr lang="en-US" dirty="0">
                <a:ea typeface="ＭＳ Ｐゴシック" charset="0"/>
                <a:cs typeface="ＭＳ Ｐゴシック" charset="0"/>
              </a:rPr>
              <a:t>This lock therefore called a </a:t>
            </a:r>
            <a:r>
              <a:rPr lang="en-US" b="1" dirty="0">
                <a:solidFill>
                  <a:srgbClr val="3366FF"/>
                </a:solidFill>
                <a:ea typeface="ＭＳ Ｐゴシック" charset="0"/>
                <a:cs typeface="ＭＳ Ｐゴシック" charset="-128"/>
              </a:rPr>
              <a:t>spinlock</a:t>
            </a:r>
          </a:p>
          <a:p>
            <a:pPr marL="0" indent="0">
              <a:lnSpc>
                <a:spcPct val="90000"/>
              </a:lnSpc>
              <a:buFont typeface="Monotype Sorts" pitchFamily="-84" charset="2"/>
              <a:buNone/>
              <a:defRPr/>
            </a:pPr>
            <a:endParaRPr lang="en-US" sz="1600" dirty="0">
              <a:ea typeface="ＭＳ Ｐゴシック" charset="0"/>
              <a:cs typeface="ＭＳ Ｐゴシック" charset="0"/>
            </a:endParaRPr>
          </a:p>
        </p:txBody>
      </p:sp>
    </p:spTree>
    <p:extLst>
      <p:ext uri="{BB962C8B-B14F-4D97-AF65-F5344CB8AC3E}">
        <p14:creationId xmlns:p14="http://schemas.microsoft.com/office/powerpoint/2010/main" val="2726545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dirty="0" smtClean="0"/>
              <a:t>IPC- process executing concurrently in </a:t>
            </a:r>
            <a:r>
              <a:rPr lang="en-US" dirty="0" err="1" smtClean="0"/>
              <a:t>os</a:t>
            </a:r>
            <a:r>
              <a:rPr lang="en-US" dirty="0" smtClean="0"/>
              <a:t> either </a:t>
            </a:r>
            <a:endParaRPr lang="en-IN" dirty="0"/>
          </a:p>
        </p:txBody>
      </p:sp>
      <p:sp>
        <p:nvSpPr>
          <p:cNvPr id="6" name="Content Placeholder 5"/>
          <p:cNvSpPr>
            <a:spLocks noGrp="1"/>
          </p:cNvSpPr>
          <p:nvPr>
            <p:ph idx="1"/>
          </p:nvPr>
        </p:nvSpPr>
        <p:spPr/>
        <p:txBody>
          <a:bodyPr/>
          <a:lstStyle/>
          <a:p>
            <a:pPr marL="45720" indent="0">
              <a:buNone/>
            </a:pPr>
            <a:r>
              <a:rPr lang="en-US" dirty="0" smtClean="0"/>
              <a:t>Independent Process</a:t>
            </a:r>
          </a:p>
          <a:p>
            <a:pPr marL="45720" indent="0">
              <a:buNone/>
            </a:pPr>
            <a:r>
              <a:rPr lang="en-US" dirty="0" smtClean="0"/>
              <a:t>Cooperating process</a:t>
            </a:r>
          </a:p>
          <a:p>
            <a:pPr marL="45720" indent="0">
              <a:buNone/>
            </a:pPr>
            <a:r>
              <a:rPr lang="en-US" dirty="0"/>
              <a:t>	</a:t>
            </a:r>
            <a:r>
              <a:rPr lang="en-US" dirty="0" smtClean="0"/>
              <a:t>	information sharing.</a:t>
            </a:r>
          </a:p>
          <a:p>
            <a:pPr marL="45720" indent="0">
              <a:buNone/>
            </a:pPr>
            <a:r>
              <a:rPr lang="en-US" dirty="0"/>
              <a:t>	</a:t>
            </a:r>
            <a:r>
              <a:rPr lang="en-US" dirty="0" smtClean="0"/>
              <a:t>	computation speedup.</a:t>
            </a:r>
          </a:p>
          <a:p>
            <a:pPr marL="45720" indent="0">
              <a:buNone/>
            </a:pPr>
            <a:r>
              <a:rPr lang="en-US" dirty="0"/>
              <a:t>	</a:t>
            </a:r>
            <a:r>
              <a:rPr lang="en-US" dirty="0" smtClean="0"/>
              <a:t>	Modularity</a:t>
            </a:r>
          </a:p>
          <a:p>
            <a:pPr marL="45720" indent="0">
              <a:buNone/>
            </a:pPr>
            <a:r>
              <a:rPr lang="en-US" dirty="0"/>
              <a:t>	</a:t>
            </a:r>
            <a:r>
              <a:rPr lang="en-US" dirty="0" smtClean="0"/>
              <a:t>	convenience</a:t>
            </a:r>
          </a:p>
          <a:p>
            <a:pPr marL="45720" indent="0">
              <a:buNone/>
            </a:pP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dirty="0"/>
          </a:p>
        </p:txBody>
      </p:sp>
    </p:spTree>
    <p:extLst>
      <p:ext uri="{BB962C8B-B14F-4D97-AF65-F5344CB8AC3E}">
        <p14:creationId xmlns:p14="http://schemas.microsoft.com/office/powerpoint/2010/main" val="2616256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414463" y="3513535"/>
            <a:ext cx="1587500" cy="283369"/>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4" name="Rectangle 3"/>
          <p:cNvSpPr/>
          <p:nvPr/>
        </p:nvSpPr>
        <p:spPr bwMode="auto">
          <a:xfrm>
            <a:off x="1401764" y="3022997"/>
            <a:ext cx="1589087" cy="284559"/>
          </a:xfrm>
          <a:prstGeom prst="rect">
            <a:avLst/>
          </a:prstGeom>
          <a:ln>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wrap="none" lIns="64002" tIns="32001" rIns="64002" bIns="32001"/>
          <a:lstStyle>
            <a:defPPr>
              <a:defRPr lang="en-US"/>
            </a:defPPr>
            <a:lvl1pPr algn="l" rtl="0" eaLnBrk="0" fontAlgn="base" hangingPunct="0">
              <a:spcBef>
                <a:spcPct val="0"/>
              </a:spcBef>
              <a:spcAft>
                <a:spcPct val="0"/>
              </a:spcAft>
              <a:defRPr kern="1200">
                <a:solidFill>
                  <a:schemeClr val="lt1"/>
                </a:solidFill>
                <a:latin typeface="+mn-lt"/>
                <a:ea typeface="+mn-ea"/>
                <a:cs typeface="+mn-cs"/>
              </a:defRPr>
            </a:lvl1pPr>
            <a:lvl2pPr marL="650875" indent="-193675" algn="l" rtl="0" eaLnBrk="0" fontAlgn="base" hangingPunct="0">
              <a:spcBef>
                <a:spcPct val="0"/>
              </a:spcBef>
              <a:spcAft>
                <a:spcPct val="0"/>
              </a:spcAft>
              <a:defRPr kern="1200">
                <a:solidFill>
                  <a:schemeClr val="lt1"/>
                </a:solidFill>
                <a:latin typeface="+mn-lt"/>
                <a:ea typeface="+mn-ea"/>
                <a:cs typeface="+mn-cs"/>
              </a:defRPr>
            </a:lvl2pPr>
            <a:lvl3pPr marL="1303338" indent="-388938" algn="l" rtl="0" eaLnBrk="0" fontAlgn="base" hangingPunct="0">
              <a:spcBef>
                <a:spcPct val="0"/>
              </a:spcBef>
              <a:spcAft>
                <a:spcPct val="0"/>
              </a:spcAft>
              <a:defRPr kern="1200">
                <a:solidFill>
                  <a:schemeClr val="lt1"/>
                </a:solidFill>
                <a:latin typeface="+mn-lt"/>
                <a:ea typeface="+mn-ea"/>
                <a:cs typeface="+mn-cs"/>
              </a:defRPr>
            </a:lvl3pPr>
            <a:lvl4pPr marL="1957388" indent="-585788" algn="l" rtl="0" eaLnBrk="0" fontAlgn="base" hangingPunct="0">
              <a:spcBef>
                <a:spcPct val="0"/>
              </a:spcBef>
              <a:spcAft>
                <a:spcPct val="0"/>
              </a:spcAft>
              <a:defRPr kern="1200">
                <a:solidFill>
                  <a:schemeClr val="lt1"/>
                </a:solidFill>
                <a:latin typeface="+mn-lt"/>
                <a:ea typeface="+mn-ea"/>
                <a:cs typeface="+mn-cs"/>
              </a:defRPr>
            </a:lvl4pPr>
            <a:lvl5pPr marL="2609850" indent="-781050" algn="l" rtl="0" eaLnBrk="0" fontAlgn="base" hangingPunct="0">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defRPr/>
            </a:pPr>
            <a:endParaRPr lang="en-US">
              <a:solidFill>
                <a:schemeClr val="tx1"/>
              </a:solidFill>
              <a:latin typeface="Verdana" charset="0"/>
            </a:endParaRPr>
          </a:p>
        </p:txBody>
      </p:sp>
      <p:sp>
        <p:nvSpPr>
          <p:cNvPr id="50180" name="Title 1"/>
          <p:cNvSpPr>
            <a:spLocks noGrp="1" noChangeArrowheads="1"/>
          </p:cNvSpPr>
          <p:nvPr>
            <p:ph type="title"/>
          </p:nvPr>
        </p:nvSpPr>
        <p:spPr>
          <a:xfrm>
            <a:off x="457200" y="121444"/>
            <a:ext cx="8229600" cy="432197"/>
          </a:xfrm>
        </p:spPr>
        <p:txBody>
          <a:bodyPr>
            <a:normAutofit fontScale="90000"/>
          </a:bodyPr>
          <a:lstStyle/>
          <a:p>
            <a:r>
              <a:rPr lang="en-US" altLang="en-US" smtClean="0"/>
              <a:t>acquire() and release()</a:t>
            </a:r>
          </a:p>
        </p:txBody>
      </p:sp>
      <p:sp>
        <p:nvSpPr>
          <p:cNvPr id="50181" name="Content Placeholder 2"/>
          <p:cNvSpPr>
            <a:spLocks noGrp="1" noChangeArrowheads="1"/>
          </p:cNvSpPr>
          <p:nvPr>
            <p:ph idx="1"/>
          </p:nvPr>
        </p:nvSpPr>
        <p:spPr>
          <a:xfrm>
            <a:off x="882650" y="877491"/>
            <a:ext cx="7234238" cy="3398044"/>
          </a:xfrm>
        </p:spPr>
        <p:txBody>
          <a:bodyPr>
            <a:normAutofit fontScale="92500" lnSpcReduction="20000"/>
          </a:bodyPr>
          <a:lstStyle/>
          <a:p>
            <a:pPr marL="0" indent="0"/>
            <a:r>
              <a:rPr lang="en-US" altLang="en-US" sz="1400" b="1" smtClean="0">
                <a:latin typeface="Courier New" pitchFamily="49" charset="0"/>
                <a:cs typeface="Courier New" pitchFamily="49" charset="0"/>
              </a:rPr>
              <a:t>   </a:t>
            </a:r>
            <a:r>
              <a:rPr lang="en-US" altLang="en-US" sz="1600" b="1" smtClean="0">
                <a:latin typeface="Courier New" pitchFamily="49" charset="0"/>
                <a:cs typeface="Courier New" pitchFamily="49" charset="0"/>
              </a:rPr>
              <a:t>acquire() {</a:t>
            </a:r>
            <a:br>
              <a:rPr lang="en-US" altLang="en-US" sz="1600" b="1" smtClean="0">
                <a:latin typeface="Courier New" pitchFamily="49" charset="0"/>
                <a:cs typeface="Courier New" pitchFamily="49" charset="0"/>
              </a:rPr>
            </a:br>
            <a:r>
              <a:rPr lang="en-US" altLang="en-US" sz="1600" b="1" smtClean="0">
                <a:latin typeface="Courier New" pitchFamily="49" charset="0"/>
                <a:cs typeface="Courier New" pitchFamily="49" charset="0"/>
              </a:rPr>
              <a:t>       while (!available) </a:t>
            </a:r>
          </a:p>
          <a:p>
            <a:pPr marL="0" indent="0">
              <a:buFont typeface="Monotype Sorts" pitchFamily="-84" charset="2"/>
              <a:buNone/>
            </a:pPr>
            <a:r>
              <a:rPr lang="en-US" altLang="en-US" sz="1600" b="1" smtClean="0">
                <a:latin typeface="Courier New" pitchFamily="49" charset="0"/>
                <a:cs typeface="Courier New" pitchFamily="49" charset="0"/>
              </a:rPr>
              <a:t>          ; /* busy wait */ </a:t>
            </a:r>
          </a:p>
          <a:p>
            <a:pPr marL="0" indent="0">
              <a:buFont typeface="Monotype Sorts" pitchFamily="-84" charset="2"/>
              <a:buNone/>
            </a:pPr>
            <a:r>
              <a:rPr lang="en-US" altLang="en-US" sz="1600" b="1" smtClean="0">
                <a:latin typeface="Courier New" pitchFamily="49" charset="0"/>
                <a:cs typeface="Courier New" pitchFamily="49" charset="0"/>
              </a:rPr>
              <a:t>       available = false; </a:t>
            </a:r>
          </a:p>
          <a:p>
            <a:pPr marL="0" indent="0">
              <a:buFont typeface="Monotype Sorts" pitchFamily="-84" charset="2"/>
              <a:buNone/>
            </a:pPr>
            <a:r>
              <a:rPr lang="en-US" altLang="en-US" sz="1600" b="1" smtClean="0">
                <a:latin typeface="Courier New" pitchFamily="49" charset="0"/>
                <a:cs typeface="Courier New" pitchFamily="49" charset="0"/>
              </a:rPr>
              <a:t>    } </a:t>
            </a:r>
          </a:p>
          <a:p>
            <a:pPr marL="0" indent="0"/>
            <a:r>
              <a:rPr lang="en-US" altLang="en-US" sz="1600" b="1" smtClean="0">
                <a:latin typeface="Courier New" pitchFamily="49" charset="0"/>
                <a:cs typeface="Courier New" pitchFamily="49" charset="0"/>
              </a:rPr>
              <a:t>   release() { </a:t>
            </a:r>
          </a:p>
          <a:p>
            <a:pPr marL="0" indent="0">
              <a:buFont typeface="Monotype Sorts" pitchFamily="-84" charset="2"/>
              <a:buNone/>
            </a:pPr>
            <a:r>
              <a:rPr lang="en-US" altLang="en-US" sz="1600" b="1" smtClean="0">
                <a:latin typeface="Courier New" pitchFamily="49" charset="0"/>
                <a:cs typeface="Courier New" pitchFamily="49" charset="0"/>
              </a:rPr>
              <a:t>       available = true; </a:t>
            </a:r>
          </a:p>
          <a:p>
            <a:pPr marL="0" indent="0">
              <a:buFont typeface="Monotype Sorts" pitchFamily="-84" charset="2"/>
              <a:buNone/>
            </a:pPr>
            <a:r>
              <a:rPr lang="en-US" altLang="en-US" sz="1600" b="1" smtClean="0">
                <a:latin typeface="Courier New" pitchFamily="49" charset="0"/>
                <a:cs typeface="Courier New" pitchFamily="49" charset="0"/>
              </a:rPr>
              <a:t>    } </a:t>
            </a:r>
          </a:p>
          <a:p>
            <a:pPr marL="0" indent="0"/>
            <a:r>
              <a:rPr lang="en-US" altLang="en-US" sz="1600" b="1" smtClean="0">
                <a:latin typeface="Courier New" pitchFamily="49" charset="0"/>
                <a:cs typeface="Courier New" pitchFamily="49" charset="0"/>
              </a:rPr>
              <a:t>   do { </a:t>
            </a:r>
          </a:p>
          <a:p>
            <a:pPr marL="0" indent="0">
              <a:buFont typeface="Monotype Sorts" pitchFamily="-84" charset="2"/>
              <a:buNone/>
            </a:pPr>
            <a:r>
              <a:rPr lang="en-US" altLang="en-US" sz="1600" b="1" i="1" smtClean="0">
                <a:latin typeface="Courier New" pitchFamily="49" charset="0"/>
                <a:cs typeface="Courier New" pitchFamily="49" charset="0"/>
              </a:rPr>
              <a:t>    acquire lock</a:t>
            </a:r>
          </a:p>
          <a:p>
            <a:pPr marL="0" indent="0">
              <a:buFont typeface="Monotype Sorts" pitchFamily="-84" charset="2"/>
              <a:buNone/>
            </a:pPr>
            <a:r>
              <a:rPr lang="en-US" altLang="en-US" sz="1600" b="1" smtClean="0">
                <a:latin typeface="Courier New" pitchFamily="49" charset="0"/>
                <a:cs typeface="Courier New" pitchFamily="49" charset="0"/>
              </a:rPr>
              <a:t>       critical section</a:t>
            </a:r>
          </a:p>
          <a:p>
            <a:pPr marL="0" indent="0">
              <a:buFont typeface="Monotype Sorts" pitchFamily="-84" charset="2"/>
              <a:buNone/>
            </a:pPr>
            <a:r>
              <a:rPr lang="en-US" altLang="en-US" sz="1600" b="1" i="1" smtClean="0">
                <a:latin typeface="Courier New" pitchFamily="49" charset="0"/>
                <a:cs typeface="Courier New" pitchFamily="49" charset="0"/>
              </a:rPr>
              <a:t>    release lock </a:t>
            </a:r>
          </a:p>
          <a:p>
            <a:pPr marL="0" indent="0">
              <a:buFont typeface="Monotype Sorts" pitchFamily="-84" charset="2"/>
              <a:buNone/>
            </a:pPr>
            <a:r>
              <a:rPr lang="en-US" altLang="en-US" sz="1600" b="1" smtClean="0">
                <a:latin typeface="Courier New" pitchFamily="49" charset="0"/>
                <a:cs typeface="Courier New" pitchFamily="49" charset="0"/>
              </a:rPr>
              <a:t>      remainder section </a:t>
            </a:r>
          </a:p>
          <a:p>
            <a:pPr marL="0" indent="0">
              <a:buFont typeface="Monotype Sorts" pitchFamily="-84" charset="2"/>
              <a:buNone/>
            </a:pPr>
            <a:r>
              <a:rPr lang="en-US" altLang="en-US" sz="1600" b="1" smtClean="0">
                <a:latin typeface="Courier New" pitchFamily="49" charset="0"/>
                <a:cs typeface="Courier New" pitchFamily="49" charset="0"/>
              </a:rPr>
              <a:t> } while (true); </a:t>
            </a:r>
          </a:p>
          <a:p>
            <a:pPr marL="0" indent="0">
              <a:buFont typeface="Monotype Sorts" pitchFamily="-84" charset="2"/>
              <a:buNone/>
            </a:pPr>
            <a:endParaRPr lang="en-US" altLang="en-US" sz="1400" b="1" smtClean="0">
              <a:latin typeface="Courier New" pitchFamily="49" charset="0"/>
              <a:cs typeface="Courier New" pitchFamily="49" charset="0"/>
            </a:endParaRPr>
          </a:p>
          <a:p>
            <a:pPr marL="0" indent="0">
              <a:buFont typeface="Monotype Sorts" pitchFamily="-84" charset="2"/>
              <a:buNone/>
            </a:pPr>
            <a:endParaRPr lang="en-US" altLang="en-US" smtClean="0"/>
          </a:p>
        </p:txBody>
      </p:sp>
    </p:spTree>
    <p:extLst>
      <p:ext uri="{BB962C8B-B14F-4D97-AF65-F5344CB8AC3E}">
        <p14:creationId xmlns:p14="http://schemas.microsoft.com/office/powerpoint/2010/main" val="19501413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11439" y="2078038"/>
            <a:ext cx="5121121"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226564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66552" y="2078038"/>
            <a:ext cx="5410895"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55439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dirty="0"/>
          </a:p>
        </p:txBody>
      </p:sp>
      <p:sp>
        <p:nvSpPr>
          <p:cNvPr id="5" name="Content Placeholder 4"/>
          <p:cNvSpPr>
            <a:spLocks noGrp="1"/>
          </p:cNvSpPr>
          <p:nvPr>
            <p:ph idx="1"/>
          </p:nvPr>
        </p:nvSpPr>
        <p:spPr/>
        <p:txBody>
          <a:bodyPr/>
          <a:lstStyle/>
          <a:p>
            <a:endParaRPr lang="en-IN"/>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1276350"/>
            <a:ext cx="5791200"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6354245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4393" y="2078038"/>
            <a:ext cx="4615213"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2885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762000" y="514350"/>
            <a:ext cx="8382000" cy="457200"/>
          </a:xfrm>
        </p:spPr>
        <p:txBody>
          <a:bodyPr>
            <a:normAutofit fontScale="90000"/>
          </a:bodyPr>
          <a:lstStyle/>
          <a:p>
            <a:pPr eaLnBrk="1" hangingPunct="1"/>
            <a:r>
              <a:rPr lang="en-US" altLang="en-US" sz="3600" dirty="0" smtClean="0"/>
              <a:t>Bakery Algorithm </a:t>
            </a:r>
          </a:p>
        </p:txBody>
      </p:sp>
      <p:sp>
        <p:nvSpPr>
          <p:cNvPr id="25604" name="Rectangle 3"/>
          <p:cNvSpPr>
            <a:spLocks noGrp="1" noChangeArrowheads="1"/>
          </p:cNvSpPr>
          <p:nvPr>
            <p:ph type="body" sz="half" idx="1"/>
          </p:nvPr>
        </p:nvSpPr>
        <p:spPr>
          <a:xfrm>
            <a:off x="762000" y="1200150"/>
            <a:ext cx="8382000" cy="3886200"/>
          </a:xfrm>
        </p:spPr>
        <p:txBody>
          <a:bodyPr/>
          <a:lstStyle/>
          <a:p>
            <a:pPr eaLnBrk="1" hangingPunct="1"/>
            <a:r>
              <a:rPr lang="en-US" altLang="en-US" sz="3600" dirty="0" smtClean="0"/>
              <a:t>Critical Section for n processes:</a:t>
            </a:r>
            <a:endParaRPr lang="en-US" altLang="en-US" dirty="0" smtClean="0"/>
          </a:p>
          <a:p>
            <a:pPr lvl="1" eaLnBrk="1" hangingPunct="1"/>
            <a:r>
              <a:rPr lang="en-US" altLang="en-US" dirty="0" smtClean="0"/>
              <a:t>Before entering its critical section, a process receives a number (like in a bakery). Holder of the smallest number enters the critical section.</a:t>
            </a:r>
          </a:p>
          <a:p>
            <a:pPr lvl="1" eaLnBrk="1" hangingPunct="1"/>
            <a:r>
              <a:rPr lang="en-US" altLang="en-US" dirty="0" smtClean="0"/>
              <a:t>The numbering scheme here always generates numbers in increasing order of enumeration; </a:t>
            </a:r>
          </a:p>
          <a:p>
            <a:pPr lvl="1" eaLnBrk="1" hangingPunct="1"/>
            <a:r>
              <a:rPr lang="en-US" altLang="en-US" dirty="0" smtClean="0"/>
              <a:t>If processes </a:t>
            </a:r>
            <a:r>
              <a:rPr lang="en-US" altLang="en-US" i="1" dirty="0" smtClean="0"/>
              <a:t>P</a:t>
            </a:r>
            <a:r>
              <a:rPr lang="en-US" altLang="en-US" i="1" baseline="-25000" dirty="0" smtClean="0"/>
              <a:t>i</a:t>
            </a:r>
            <a:r>
              <a:rPr lang="en-US" altLang="en-US" dirty="0" smtClean="0"/>
              <a:t> and </a:t>
            </a:r>
            <a:r>
              <a:rPr lang="en-US" altLang="en-US" i="1" dirty="0" err="1" smtClean="0"/>
              <a:t>P</a:t>
            </a:r>
            <a:r>
              <a:rPr lang="en-US" altLang="en-US" i="1" baseline="-25000" dirty="0" err="1" smtClean="0"/>
              <a:t>j</a:t>
            </a:r>
            <a:r>
              <a:rPr lang="en-US" altLang="en-US" dirty="0" smtClean="0"/>
              <a:t> receive the same    number, </a:t>
            </a:r>
          </a:p>
          <a:p>
            <a:pPr lvl="1" eaLnBrk="1" hangingPunct="1"/>
            <a:r>
              <a:rPr lang="en-US" altLang="en-US" dirty="0" smtClean="0"/>
              <a:t>if </a:t>
            </a:r>
            <a:r>
              <a:rPr lang="en-US" altLang="en-US" i="1" dirty="0" err="1" smtClean="0"/>
              <a:t>i</a:t>
            </a:r>
            <a:r>
              <a:rPr lang="en-US" altLang="en-US" dirty="0" smtClean="0"/>
              <a:t> &lt; </a:t>
            </a:r>
            <a:r>
              <a:rPr lang="en-US" altLang="en-US" i="1" dirty="0" smtClean="0"/>
              <a:t>j</a:t>
            </a:r>
            <a:r>
              <a:rPr lang="en-US" altLang="en-US" dirty="0" smtClean="0"/>
              <a:t>, then </a:t>
            </a:r>
            <a:r>
              <a:rPr lang="en-US" altLang="en-US" i="1" dirty="0" smtClean="0"/>
              <a:t>P</a:t>
            </a:r>
            <a:r>
              <a:rPr lang="en-US" altLang="en-US" i="1" baseline="-25000" dirty="0" smtClean="0"/>
              <a:t>i</a:t>
            </a:r>
            <a:r>
              <a:rPr lang="en-US" altLang="en-US" dirty="0" smtClean="0"/>
              <a:t> is served first;           </a:t>
            </a:r>
          </a:p>
          <a:p>
            <a:pPr lvl="1" eaLnBrk="1" hangingPunct="1"/>
            <a:r>
              <a:rPr lang="en-US" altLang="en-US" dirty="0" smtClean="0"/>
              <a:t>       else </a:t>
            </a:r>
          </a:p>
          <a:p>
            <a:pPr lvl="1" eaLnBrk="1" hangingPunct="1"/>
            <a:r>
              <a:rPr lang="en-US" altLang="en-US" i="1" dirty="0" err="1" smtClean="0"/>
              <a:t>P</a:t>
            </a:r>
            <a:r>
              <a:rPr lang="en-US" altLang="en-US" i="1" baseline="-25000" dirty="0" err="1" smtClean="0"/>
              <a:t>j</a:t>
            </a:r>
            <a:r>
              <a:rPr lang="en-US" altLang="en-US" dirty="0" smtClean="0"/>
              <a:t> is served first (PID assumed unique).</a:t>
            </a:r>
          </a:p>
        </p:txBody>
      </p:sp>
      <p:pic>
        <p:nvPicPr>
          <p:cNvPr id="25605" name="Picture 6" descr="ImageMelangeGMS"/>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a:xfrm>
            <a:off x="7308850" y="3395663"/>
            <a:ext cx="1778000" cy="984647"/>
          </a:xfrm>
        </p:spPr>
      </p:pic>
    </p:spTree>
    <p:custDataLst>
      <p:tags r:id="rId1"/>
    </p:custDataLst>
    <p:extLst>
      <p:ext uri="{BB962C8B-B14F-4D97-AF65-F5344CB8AC3E}">
        <p14:creationId xmlns:p14="http://schemas.microsoft.com/office/powerpoint/2010/main" val="27910879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a:xfrm>
            <a:off x="762000" y="533400"/>
            <a:ext cx="8382000" cy="457200"/>
          </a:xfrm>
        </p:spPr>
        <p:txBody>
          <a:bodyPr>
            <a:normAutofit fontScale="90000"/>
          </a:bodyPr>
          <a:lstStyle/>
          <a:p>
            <a:pPr eaLnBrk="1" hangingPunct="1"/>
            <a:r>
              <a:rPr lang="en-US" altLang="en-US" sz="3600" smtClean="0"/>
              <a:t>Bakery Algorithm (2)</a:t>
            </a:r>
          </a:p>
        </p:txBody>
      </p:sp>
      <p:sp>
        <p:nvSpPr>
          <p:cNvPr id="26628" name="Rectangle 3"/>
          <p:cNvSpPr>
            <a:spLocks noGrp="1" noChangeArrowheads="1"/>
          </p:cNvSpPr>
          <p:nvPr>
            <p:ph type="body" idx="1"/>
          </p:nvPr>
        </p:nvSpPr>
        <p:spPr>
          <a:xfrm>
            <a:off x="777876" y="1200150"/>
            <a:ext cx="8366125" cy="3886200"/>
          </a:xfrm>
        </p:spPr>
        <p:txBody>
          <a:bodyPr>
            <a:normAutofit fontScale="92500"/>
          </a:bodyPr>
          <a:lstStyle/>
          <a:p>
            <a:pPr eaLnBrk="1" hangingPunct="1">
              <a:tabLst>
                <a:tab pos="1316038" algn="l"/>
                <a:tab pos="1714500" algn="l"/>
              </a:tabLst>
            </a:pPr>
            <a:r>
              <a:rPr lang="en-US" altLang="en-US" sz="2800" dirty="0" smtClean="0"/>
              <a:t>Choosing a number:</a:t>
            </a:r>
          </a:p>
          <a:p>
            <a:pPr lvl="1" eaLnBrk="1" hangingPunct="1">
              <a:tabLst>
                <a:tab pos="1316038" algn="l"/>
                <a:tab pos="1714500" algn="l"/>
              </a:tabLst>
            </a:pPr>
            <a:r>
              <a:rPr lang="en-US" altLang="en-US" sz="2400" dirty="0" smtClean="0"/>
              <a:t>max (</a:t>
            </a:r>
            <a:r>
              <a:rPr lang="en-US" altLang="en-US" sz="2400" i="1" dirty="0" smtClean="0"/>
              <a:t>a</a:t>
            </a:r>
            <a:r>
              <a:rPr lang="en-US" altLang="en-US" sz="2400" i="1" baseline="-25000" dirty="0" smtClean="0"/>
              <a:t>0</a:t>
            </a:r>
            <a:r>
              <a:rPr lang="en-US" altLang="en-US" sz="2400" dirty="0" smtClean="0"/>
              <a:t>,…, </a:t>
            </a:r>
            <a:r>
              <a:rPr lang="en-US" altLang="en-US" sz="2400" i="1" dirty="0" smtClean="0"/>
              <a:t>a</a:t>
            </a:r>
            <a:r>
              <a:rPr lang="en-US" altLang="en-US" sz="2400" i="1" baseline="-25000" dirty="0" smtClean="0"/>
              <a:t>n</a:t>
            </a:r>
            <a:r>
              <a:rPr lang="en-US" altLang="en-US" sz="2400" baseline="-25000" dirty="0" smtClean="0"/>
              <a:t>-1</a:t>
            </a:r>
            <a:r>
              <a:rPr lang="en-US" altLang="en-US" sz="2400" dirty="0" smtClean="0"/>
              <a:t>) is a number </a:t>
            </a:r>
            <a:r>
              <a:rPr lang="en-US" altLang="en-US" sz="2400" i="1" dirty="0" smtClean="0"/>
              <a:t>k</a:t>
            </a:r>
            <a:r>
              <a:rPr lang="en-US" altLang="en-US" sz="2400" dirty="0" smtClean="0"/>
              <a:t>, such that </a:t>
            </a:r>
            <a:r>
              <a:rPr lang="en-US" altLang="en-US" sz="2400" i="1" dirty="0" smtClean="0"/>
              <a:t>k</a:t>
            </a:r>
            <a:r>
              <a:rPr lang="en-US" altLang="en-US" sz="2400" dirty="0" smtClean="0"/>
              <a:t> </a:t>
            </a:r>
            <a:r>
              <a:rPr lang="en-US" altLang="en-US" sz="2400" dirty="0" smtClean="0">
                <a:sym typeface="Symbol" pitchFamily="18" charset="2"/>
              </a:rPr>
              <a:t></a:t>
            </a:r>
            <a:r>
              <a:rPr lang="en-US" altLang="en-US" sz="2400" i="1" dirty="0" smtClean="0">
                <a:sym typeface="Symbol" pitchFamily="18" charset="2"/>
              </a:rPr>
              <a:t> </a:t>
            </a:r>
            <a:r>
              <a:rPr lang="en-US" altLang="en-US" sz="2400" i="1" dirty="0" err="1" smtClean="0">
                <a:sym typeface="Symbol" pitchFamily="18" charset="2"/>
              </a:rPr>
              <a:t>a</a:t>
            </a:r>
            <a:r>
              <a:rPr lang="en-US" altLang="en-US" sz="2400" baseline="-25000" dirty="0" err="1" smtClean="0">
                <a:sym typeface="Symbol" pitchFamily="18" charset="2"/>
              </a:rPr>
              <a:t>i</a:t>
            </a:r>
            <a:r>
              <a:rPr lang="en-US" altLang="en-US" sz="2400" dirty="0" smtClean="0">
                <a:sym typeface="Symbol" pitchFamily="18" charset="2"/>
              </a:rPr>
              <a:t> for  </a:t>
            </a:r>
            <a:r>
              <a:rPr lang="en-US" altLang="en-US" sz="2400" i="1" dirty="0" err="1" smtClean="0">
                <a:sym typeface="Symbol" pitchFamily="18" charset="2"/>
              </a:rPr>
              <a:t>i</a:t>
            </a:r>
            <a:r>
              <a:rPr lang="en-US" altLang="en-US" sz="2400" dirty="0" smtClean="0">
                <a:sym typeface="Symbol" pitchFamily="18" charset="2"/>
              </a:rPr>
              <a:t> = 0, …, </a:t>
            </a:r>
            <a:r>
              <a:rPr lang="en-US" altLang="en-US" sz="2400" i="1" dirty="0" smtClean="0">
                <a:sym typeface="Symbol" pitchFamily="18" charset="2"/>
              </a:rPr>
              <a:t>n</a:t>
            </a:r>
            <a:r>
              <a:rPr lang="en-US" altLang="en-US" sz="2400" dirty="0" smtClean="0">
                <a:sym typeface="Symbol" pitchFamily="18" charset="2"/>
              </a:rPr>
              <a:t> – 1</a:t>
            </a:r>
            <a:endParaRPr lang="en-US" altLang="en-US" sz="2400" dirty="0" smtClean="0"/>
          </a:p>
          <a:p>
            <a:pPr eaLnBrk="1" hangingPunct="1">
              <a:tabLst>
                <a:tab pos="1316038" algn="l"/>
                <a:tab pos="1714500" algn="l"/>
              </a:tabLst>
            </a:pPr>
            <a:r>
              <a:rPr lang="en-US" altLang="en-US" sz="2800" dirty="0" smtClean="0"/>
              <a:t>Notation for</a:t>
            </a:r>
            <a:r>
              <a:rPr lang="en-US" altLang="en-US" sz="2800" dirty="0" smtClean="0">
                <a:sym typeface="Symbol" pitchFamily="18" charset="2"/>
              </a:rPr>
              <a:t> lexicographical order (ticket #, PID #) </a:t>
            </a:r>
          </a:p>
          <a:p>
            <a:pPr eaLnBrk="1" hangingPunct="1">
              <a:tabLst>
                <a:tab pos="1316038" algn="l"/>
                <a:tab pos="1714500" algn="l"/>
              </a:tabLst>
            </a:pPr>
            <a:r>
              <a:rPr lang="en-US" altLang="en-US" sz="2800" dirty="0" smtClean="0"/>
              <a:t>Shared data:</a:t>
            </a:r>
          </a:p>
          <a:p>
            <a:pPr eaLnBrk="1" hangingPunct="1">
              <a:buFontTx/>
              <a:buNone/>
              <a:tabLst>
                <a:tab pos="1316038" algn="l"/>
                <a:tab pos="1714500" algn="l"/>
              </a:tabLst>
            </a:pPr>
            <a:r>
              <a:rPr lang="en-US" altLang="en-US" sz="2800" dirty="0" smtClean="0"/>
              <a:t>		</a:t>
            </a:r>
            <a:r>
              <a:rPr lang="en-US" altLang="en-US" sz="2800" b="1" dirty="0" err="1" smtClean="0"/>
              <a:t>boolean</a:t>
            </a:r>
            <a:r>
              <a:rPr lang="en-US" altLang="en-US" sz="2800" b="1" dirty="0" smtClean="0"/>
              <a:t> choosing[n]</a:t>
            </a:r>
            <a:r>
              <a:rPr lang="en-US" altLang="en-US" sz="2800" b="1" dirty="0" smtClean="0">
                <a:sym typeface="Symbol" pitchFamily="18" charset="2"/>
              </a:rPr>
              <a:t>;</a:t>
            </a:r>
          </a:p>
          <a:p>
            <a:pPr eaLnBrk="1" hangingPunct="1">
              <a:buFontTx/>
              <a:buNone/>
              <a:tabLst>
                <a:tab pos="1316038" algn="l"/>
                <a:tab pos="1714500" algn="l"/>
              </a:tabLst>
            </a:pPr>
            <a:r>
              <a:rPr lang="en-US" altLang="en-US" sz="2800" b="1" dirty="0" smtClean="0">
                <a:sym typeface="Symbol" pitchFamily="18" charset="2"/>
              </a:rPr>
              <a:t>		</a:t>
            </a:r>
            <a:r>
              <a:rPr lang="en-US" altLang="en-US" sz="2800" b="1" dirty="0" err="1" smtClean="0">
                <a:sym typeface="Symbol" pitchFamily="18" charset="2"/>
              </a:rPr>
              <a:t>int</a:t>
            </a:r>
            <a:r>
              <a:rPr lang="en-US" altLang="en-US" sz="2800" b="1" dirty="0" smtClean="0">
                <a:sym typeface="Symbol" pitchFamily="18" charset="2"/>
              </a:rPr>
              <a:t> number[n];</a:t>
            </a:r>
          </a:p>
          <a:p>
            <a:pPr eaLnBrk="1" hangingPunct="1">
              <a:buFontTx/>
              <a:buNone/>
              <a:tabLst>
                <a:tab pos="1316038" algn="l"/>
                <a:tab pos="1714500" algn="l"/>
              </a:tabLst>
            </a:pPr>
            <a:r>
              <a:rPr lang="en-US" altLang="en-US" sz="2800" dirty="0" smtClean="0">
                <a:sym typeface="Symbol" pitchFamily="18" charset="2"/>
              </a:rPr>
              <a:t>    Data structures are initialized to </a:t>
            </a:r>
            <a:r>
              <a:rPr lang="en-US" altLang="en-US" sz="2800" b="1" dirty="0" smtClean="0">
                <a:sym typeface="Symbol" pitchFamily="18" charset="2"/>
              </a:rPr>
              <a:t>FALSE</a:t>
            </a:r>
            <a:r>
              <a:rPr lang="en-US" altLang="en-US" sz="2800" dirty="0" smtClean="0">
                <a:sym typeface="Symbol" pitchFamily="18" charset="2"/>
              </a:rPr>
              <a:t> and </a:t>
            </a:r>
            <a:r>
              <a:rPr lang="en-US" altLang="en-US" sz="2800" b="1" dirty="0" smtClean="0">
                <a:sym typeface="Symbol" pitchFamily="18" charset="2"/>
              </a:rPr>
              <a:t>0</a:t>
            </a:r>
            <a:r>
              <a:rPr lang="en-US" altLang="en-US" sz="2800" dirty="0" smtClean="0">
                <a:sym typeface="Symbol" pitchFamily="18" charset="2"/>
              </a:rPr>
              <a:t>, respectively.</a:t>
            </a:r>
          </a:p>
        </p:txBody>
      </p:sp>
    </p:spTree>
    <p:custDataLst>
      <p:tags r:id="rId1"/>
    </p:custDataLst>
    <p:extLst>
      <p:ext uri="{BB962C8B-B14F-4D97-AF65-F5344CB8AC3E}">
        <p14:creationId xmlns:p14="http://schemas.microsoft.com/office/powerpoint/2010/main" val="12439665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a:xfrm>
            <a:off x="762000" y="514350"/>
            <a:ext cx="8382000" cy="457200"/>
          </a:xfrm>
        </p:spPr>
        <p:txBody>
          <a:bodyPr>
            <a:normAutofit fontScale="90000"/>
          </a:bodyPr>
          <a:lstStyle/>
          <a:p>
            <a:pPr eaLnBrk="1" hangingPunct="1"/>
            <a:r>
              <a:rPr lang="en-US" altLang="en-US" sz="3600" dirty="0" smtClean="0"/>
              <a:t>Bakery Algorithm for Pi </a:t>
            </a:r>
          </a:p>
        </p:txBody>
      </p:sp>
      <p:sp>
        <p:nvSpPr>
          <p:cNvPr id="27652" name="Rectangle 3"/>
          <p:cNvSpPr>
            <a:spLocks noGrp="1" noChangeArrowheads="1"/>
          </p:cNvSpPr>
          <p:nvPr>
            <p:ph type="body" idx="1"/>
          </p:nvPr>
        </p:nvSpPr>
        <p:spPr>
          <a:xfrm>
            <a:off x="777876" y="1231107"/>
            <a:ext cx="8366125" cy="3912394"/>
          </a:xfrm>
        </p:spPr>
        <p:txBody>
          <a:bodyPr>
            <a:normAutofit/>
          </a:bodyPr>
          <a:lstStyle/>
          <a:p>
            <a:pPr eaLnBrk="1" hangingPunct="1">
              <a:lnSpc>
                <a:spcPct val="90000"/>
              </a:lnSpc>
              <a:spcBef>
                <a:spcPct val="15000"/>
              </a:spcBef>
              <a:buFontTx/>
              <a:buNone/>
              <a:tabLst>
                <a:tab pos="517525" algn="l"/>
                <a:tab pos="1196975" algn="l"/>
                <a:tab pos="1487488" algn="l"/>
                <a:tab pos="1831975" algn="l"/>
              </a:tabLst>
            </a:pPr>
            <a:r>
              <a:rPr lang="en-US" altLang="en-US" sz="1800" b="1" dirty="0" smtClean="0">
                <a:latin typeface="Times New Roman" panose="02020603050405020304" pitchFamily="18" charset="0"/>
                <a:cs typeface="Times New Roman" panose="02020603050405020304" pitchFamily="18" charset="0"/>
              </a:rPr>
              <a:t>do { </a:t>
            </a:r>
            <a:endParaRPr lang="en-US" altLang="en-US" sz="1800" dirty="0" smtClean="0">
              <a:latin typeface="Times New Roman" panose="02020603050405020304" pitchFamily="18" charset="0"/>
              <a:cs typeface="Times New Roman" panose="02020603050405020304" pitchFamily="18" charset="0"/>
            </a:endParaRPr>
          </a:p>
          <a:p>
            <a:pPr eaLnBrk="1" hangingPunct="1">
              <a:lnSpc>
                <a:spcPct val="90000"/>
              </a:lnSpc>
              <a:spcBef>
                <a:spcPct val="15000"/>
              </a:spcBef>
              <a:buFontTx/>
              <a:buNone/>
              <a:tabLst>
                <a:tab pos="517525" algn="l"/>
                <a:tab pos="1196975" algn="l"/>
                <a:tab pos="1487488" algn="l"/>
                <a:tab pos="1831975" algn="l"/>
              </a:tabLst>
            </a:pPr>
            <a:r>
              <a:rPr lang="en-US" altLang="en-US" sz="1800" dirty="0" smtClean="0">
                <a:latin typeface="Times New Roman" panose="02020603050405020304" pitchFamily="18" charset="0"/>
                <a:cs typeface="Times New Roman" panose="02020603050405020304" pitchFamily="18" charset="0"/>
              </a:rPr>
              <a:t>	</a:t>
            </a:r>
            <a:r>
              <a:rPr lang="en-US" altLang="en-US" sz="1800" b="1" dirty="0" smtClean="0">
                <a:latin typeface="Times New Roman" panose="02020603050405020304" pitchFamily="18" charset="0"/>
                <a:cs typeface="Times New Roman" panose="02020603050405020304" pitchFamily="18" charset="0"/>
              </a:rPr>
              <a:t>choosing[</a:t>
            </a:r>
            <a:r>
              <a:rPr lang="en-US" altLang="en-US" sz="1800" b="1" dirty="0" err="1" smtClean="0">
                <a:latin typeface="Times New Roman" panose="02020603050405020304" pitchFamily="18" charset="0"/>
                <a:cs typeface="Times New Roman" panose="02020603050405020304" pitchFamily="18" charset="0"/>
              </a:rPr>
              <a:t>i</a:t>
            </a:r>
            <a:r>
              <a:rPr lang="en-US" altLang="en-US" sz="1800" b="1" dirty="0" smtClean="0">
                <a:latin typeface="Times New Roman" panose="02020603050405020304" pitchFamily="18" charset="0"/>
                <a:cs typeface="Times New Roman" panose="02020603050405020304" pitchFamily="18" charset="0"/>
              </a:rPr>
              <a:t>] = TRUE;</a:t>
            </a:r>
          </a:p>
          <a:p>
            <a:pPr eaLnBrk="1" hangingPunct="1">
              <a:lnSpc>
                <a:spcPct val="90000"/>
              </a:lnSpc>
              <a:spcBef>
                <a:spcPct val="15000"/>
              </a:spcBef>
              <a:buFontTx/>
              <a:buNone/>
              <a:tabLst>
                <a:tab pos="517525" algn="l"/>
                <a:tab pos="1196975" algn="l"/>
                <a:tab pos="1487488" algn="l"/>
                <a:tab pos="1831975" algn="l"/>
              </a:tabLst>
            </a:pPr>
            <a:r>
              <a:rPr lang="en-US" altLang="en-US" sz="1800" b="1" dirty="0" smtClean="0">
                <a:latin typeface="Times New Roman" panose="02020603050405020304" pitchFamily="18" charset="0"/>
                <a:cs typeface="Times New Roman" panose="02020603050405020304" pitchFamily="18" charset="0"/>
              </a:rPr>
              <a:t>	number[</a:t>
            </a:r>
            <a:r>
              <a:rPr lang="en-US" altLang="en-US" sz="1800" b="1" dirty="0" err="1" smtClean="0">
                <a:latin typeface="Times New Roman" panose="02020603050405020304" pitchFamily="18" charset="0"/>
                <a:cs typeface="Times New Roman" panose="02020603050405020304" pitchFamily="18" charset="0"/>
              </a:rPr>
              <a:t>i</a:t>
            </a:r>
            <a:r>
              <a:rPr lang="en-US" altLang="en-US" sz="1800" b="1" dirty="0" smtClean="0">
                <a:latin typeface="Times New Roman" panose="02020603050405020304" pitchFamily="18" charset="0"/>
                <a:cs typeface="Times New Roman" panose="02020603050405020304" pitchFamily="18" charset="0"/>
              </a:rPr>
              <a:t>] = max(number[0], …, number[n – 1]) +1;</a:t>
            </a:r>
          </a:p>
          <a:p>
            <a:pPr eaLnBrk="1" hangingPunct="1">
              <a:lnSpc>
                <a:spcPct val="90000"/>
              </a:lnSpc>
              <a:spcBef>
                <a:spcPct val="15000"/>
              </a:spcBef>
              <a:buFontTx/>
              <a:buNone/>
              <a:tabLst>
                <a:tab pos="517525" algn="l"/>
                <a:tab pos="1196975" algn="l"/>
                <a:tab pos="1487488" algn="l"/>
                <a:tab pos="1831975" algn="l"/>
              </a:tabLst>
            </a:pPr>
            <a:r>
              <a:rPr lang="en-US" altLang="en-US" sz="1800" b="1" dirty="0" smtClean="0">
                <a:latin typeface="Times New Roman" panose="02020603050405020304" pitchFamily="18" charset="0"/>
                <a:cs typeface="Times New Roman" panose="02020603050405020304" pitchFamily="18" charset="0"/>
              </a:rPr>
              <a:t>	choosing[</a:t>
            </a:r>
            <a:r>
              <a:rPr lang="en-US" altLang="en-US" sz="1800" b="1" dirty="0" err="1" smtClean="0">
                <a:latin typeface="Times New Roman" panose="02020603050405020304" pitchFamily="18" charset="0"/>
                <a:cs typeface="Times New Roman" panose="02020603050405020304" pitchFamily="18" charset="0"/>
              </a:rPr>
              <a:t>i</a:t>
            </a:r>
            <a:r>
              <a:rPr lang="en-US" altLang="en-US" sz="1800" b="1" dirty="0" smtClean="0">
                <a:latin typeface="Times New Roman" panose="02020603050405020304" pitchFamily="18" charset="0"/>
                <a:cs typeface="Times New Roman" panose="02020603050405020304" pitchFamily="18" charset="0"/>
              </a:rPr>
              <a:t>] = FALSE;</a:t>
            </a:r>
          </a:p>
          <a:p>
            <a:pPr eaLnBrk="1" hangingPunct="1">
              <a:lnSpc>
                <a:spcPct val="90000"/>
              </a:lnSpc>
              <a:spcBef>
                <a:spcPct val="15000"/>
              </a:spcBef>
              <a:buFontTx/>
              <a:buNone/>
              <a:tabLst>
                <a:tab pos="517525" algn="l"/>
                <a:tab pos="1196975" algn="l"/>
                <a:tab pos="1487488" algn="l"/>
                <a:tab pos="1831975" algn="l"/>
              </a:tabLst>
            </a:pPr>
            <a:r>
              <a:rPr lang="en-US" altLang="en-US" sz="1800" dirty="0" smtClean="0">
                <a:latin typeface="Times New Roman" panose="02020603050405020304" pitchFamily="18" charset="0"/>
                <a:cs typeface="Times New Roman" panose="02020603050405020304" pitchFamily="18" charset="0"/>
              </a:rPr>
              <a:t>	</a:t>
            </a:r>
            <a:r>
              <a:rPr lang="en-US" altLang="en-US" sz="1800" b="1" dirty="0" smtClean="0">
                <a:latin typeface="Times New Roman" panose="02020603050405020304" pitchFamily="18" charset="0"/>
                <a:cs typeface="Times New Roman" panose="02020603050405020304" pitchFamily="18" charset="0"/>
              </a:rPr>
              <a:t>for (j = 0; j &lt; n; </a:t>
            </a:r>
            <a:r>
              <a:rPr lang="en-US" altLang="en-US" sz="1800" b="1" dirty="0" err="1" smtClean="0">
                <a:latin typeface="Times New Roman" panose="02020603050405020304" pitchFamily="18" charset="0"/>
                <a:cs typeface="Times New Roman" panose="02020603050405020304" pitchFamily="18" charset="0"/>
              </a:rPr>
              <a:t>j++</a:t>
            </a:r>
            <a:r>
              <a:rPr lang="en-US" altLang="en-US" sz="1800" b="1" dirty="0" smtClean="0">
                <a:latin typeface="Times New Roman" panose="02020603050405020304" pitchFamily="18" charset="0"/>
                <a:cs typeface="Times New Roman" panose="02020603050405020304" pitchFamily="18" charset="0"/>
              </a:rPr>
              <a:t>) {</a:t>
            </a:r>
          </a:p>
          <a:p>
            <a:pPr eaLnBrk="1" hangingPunct="1">
              <a:lnSpc>
                <a:spcPct val="90000"/>
              </a:lnSpc>
              <a:spcBef>
                <a:spcPct val="15000"/>
              </a:spcBef>
              <a:buFontTx/>
              <a:buNone/>
              <a:tabLst>
                <a:tab pos="517525" algn="l"/>
                <a:tab pos="1196975" algn="l"/>
                <a:tab pos="1487488" algn="l"/>
                <a:tab pos="1831975" algn="l"/>
              </a:tabLst>
            </a:pPr>
            <a:r>
              <a:rPr lang="en-US" altLang="en-US" sz="1800" b="1" dirty="0" smtClean="0">
                <a:latin typeface="Times New Roman" panose="02020603050405020304" pitchFamily="18" charset="0"/>
                <a:cs typeface="Times New Roman" panose="02020603050405020304" pitchFamily="18" charset="0"/>
              </a:rPr>
              <a:t>		  while (choosing[j]) ; </a:t>
            </a:r>
          </a:p>
          <a:p>
            <a:pPr eaLnBrk="1" hangingPunct="1">
              <a:lnSpc>
                <a:spcPct val="90000"/>
              </a:lnSpc>
              <a:spcBef>
                <a:spcPct val="15000"/>
              </a:spcBef>
              <a:buFontTx/>
              <a:buNone/>
              <a:tabLst>
                <a:tab pos="517525" algn="l"/>
                <a:tab pos="1196975" algn="l"/>
                <a:tab pos="1487488" algn="l"/>
                <a:tab pos="1831975" algn="l"/>
              </a:tabLst>
            </a:pPr>
            <a:r>
              <a:rPr lang="en-US" altLang="en-US" sz="1800" b="1" dirty="0" smtClean="0">
                <a:latin typeface="Times New Roman" panose="02020603050405020304" pitchFamily="18" charset="0"/>
                <a:cs typeface="Times New Roman" panose="02020603050405020304" pitchFamily="18" charset="0"/>
              </a:rPr>
              <a:t>		  while ((number[j] !=</a:t>
            </a:r>
            <a:r>
              <a:rPr lang="en-US" altLang="en-US" sz="1800" b="1" dirty="0" smtClean="0">
                <a:latin typeface="Times New Roman" panose="02020603050405020304" pitchFamily="18" charset="0"/>
                <a:cs typeface="Times New Roman" panose="02020603050405020304" pitchFamily="18" charset="0"/>
                <a:sym typeface="Symbol" pitchFamily="18" charset="2"/>
              </a:rPr>
              <a:t> 0) &amp;&amp; </a:t>
            </a:r>
            <a:br>
              <a:rPr lang="en-US" altLang="en-US" sz="1800" b="1" dirty="0" smtClean="0">
                <a:latin typeface="Times New Roman" panose="02020603050405020304" pitchFamily="18" charset="0"/>
                <a:cs typeface="Times New Roman" panose="02020603050405020304" pitchFamily="18" charset="0"/>
                <a:sym typeface="Symbol" pitchFamily="18" charset="2"/>
              </a:rPr>
            </a:br>
            <a:r>
              <a:rPr lang="en-US" altLang="en-US" sz="1800" b="1" dirty="0" smtClean="0">
                <a:latin typeface="Times New Roman" panose="02020603050405020304" pitchFamily="18" charset="0"/>
                <a:cs typeface="Times New Roman" panose="02020603050405020304" pitchFamily="18" charset="0"/>
                <a:sym typeface="Symbol" pitchFamily="18" charset="2"/>
              </a:rPr>
              <a:t>              ((number[j],j) &lt; (number[</a:t>
            </a:r>
            <a:r>
              <a:rPr lang="en-US" altLang="en-US" sz="1800" b="1" dirty="0" err="1" smtClean="0">
                <a:latin typeface="Times New Roman" panose="02020603050405020304" pitchFamily="18" charset="0"/>
                <a:cs typeface="Times New Roman" panose="02020603050405020304" pitchFamily="18" charset="0"/>
                <a:sym typeface="Symbol" pitchFamily="18" charset="2"/>
              </a:rPr>
              <a:t>i</a:t>
            </a:r>
            <a:r>
              <a:rPr lang="en-US" altLang="en-US" sz="1800" b="1" dirty="0" smtClean="0">
                <a:latin typeface="Times New Roman" panose="02020603050405020304" pitchFamily="18" charset="0"/>
                <a:cs typeface="Times New Roman" panose="02020603050405020304" pitchFamily="18" charset="0"/>
                <a:sym typeface="Symbol" pitchFamily="18" charset="2"/>
              </a:rPr>
              <a:t>],</a:t>
            </a:r>
            <a:r>
              <a:rPr lang="en-US" altLang="en-US" sz="1800" b="1" dirty="0" err="1" smtClean="0">
                <a:latin typeface="Times New Roman" panose="02020603050405020304" pitchFamily="18" charset="0"/>
                <a:cs typeface="Times New Roman" panose="02020603050405020304" pitchFamily="18" charset="0"/>
                <a:sym typeface="Symbol" pitchFamily="18" charset="2"/>
              </a:rPr>
              <a:t>i</a:t>
            </a:r>
            <a:r>
              <a:rPr lang="en-US" altLang="en-US" sz="1800" b="1" dirty="0" smtClean="0">
                <a:latin typeface="Times New Roman" panose="02020603050405020304" pitchFamily="18" charset="0"/>
                <a:cs typeface="Times New Roman" panose="02020603050405020304" pitchFamily="18" charset="0"/>
                <a:sym typeface="Symbol" pitchFamily="18" charset="2"/>
              </a:rPr>
              <a:t>))) ;</a:t>
            </a:r>
          </a:p>
          <a:p>
            <a:pPr eaLnBrk="1" hangingPunct="1">
              <a:lnSpc>
                <a:spcPct val="90000"/>
              </a:lnSpc>
              <a:spcBef>
                <a:spcPct val="15000"/>
              </a:spcBef>
              <a:buFontTx/>
              <a:buNone/>
              <a:tabLst>
                <a:tab pos="517525" algn="l"/>
                <a:tab pos="1196975" algn="l"/>
                <a:tab pos="1487488" algn="l"/>
                <a:tab pos="1831975" algn="l"/>
              </a:tabLst>
            </a:pPr>
            <a:r>
              <a:rPr lang="en-US" altLang="en-US" sz="1800" b="1" dirty="0" smtClean="0">
                <a:latin typeface="Times New Roman" panose="02020603050405020304" pitchFamily="18" charset="0"/>
                <a:cs typeface="Times New Roman" panose="02020603050405020304" pitchFamily="18" charset="0"/>
                <a:sym typeface="Symbol" pitchFamily="18" charset="2"/>
              </a:rPr>
              <a:t>	}</a:t>
            </a:r>
          </a:p>
          <a:p>
            <a:pPr eaLnBrk="1" hangingPunct="1">
              <a:lnSpc>
                <a:spcPct val="90000"/>
              </a:lnSpc>
              <a:spcBef>
                <a:spcPct val="15000"/>
              </a:spcBef>
              <a:buFontTx/>
              <a:buNone/>
              <a:tabLst>
                <a:tab pos="517525" algn="l"/>
                <a:tab pos="1196975" algn="l"/>
                <a:tab pos="1487488" algn="l"/>
                <a:tab pos="1831975" algn="l"/>
              </a:tabLst>
            </a:pPr>
            <a:r>
              <a:rPr lang="en-US" altLang="en-US" sz="1800" dirty="0" smtClean="0">
                <a:latin typeface="Times New Roman" panose="02020603050405020304" pitchFamily="18" charset="0"/>
                <a:cs typeface="Times New Roman" panose="02020603050405020304" pitchFamily="18" charset="0"/>
                <a:sym typeface="Symbol" pitchFamily="18" charset="2"/>
              </a:rPr>
              <a:t>		</a:t>
            </a:r>
            <a:r>
              <a:rPr lang="en-US" altLang="en-US" sz="1800" dirty="0" smtClean="0">
                <a:solidFill>
                  <a:srgbClr val="FF0000"/>
                </a:solidFill>
                <a:latin typeface="Times New Roman" panose="02020603050405020304" pitchFamily="18" charset="0"/>
                <a:cs typeface="Times New Roman" panose="02020603050405020304" pitchFamily="18" charset="0"/>
                <a:sym typeface="Symbol" pitchFamily="18" charset="2"/>
              </a:rPr>
              <a:t>critical section</a:t>
            </a:r>
          </a:p>
          <a:p>
            <a:pPr eaLnBrk="1" hangingPunct="1">
              <a:lnSpc>
                <a:spcPct val="90000"/>
              </a:lnSpc>
              <a:spcBef>
                <a:spcPct val="15000"/>
              </a:spcBef>
              <a:buFontTx/>
              <a:buNone/>
              <a:tabLst>
                <a:tab pos="517525" algn="l"/>
                <a:tab pos="1196975" algn="l"/>
                <a:tab pos="1487488" algn="l"/>
                <a:tab pos="1831975" algn="l"/>
              </a:tabLst>
            </a:pPr>
            <a:r>
              <a:rPr lang="en-US" altLang="en-US" sz="1800" dirty="0" smtClean="0">
                <a:latin typeface="Times New Roman" panose="02020603050405020304" pitchFamily="18" charset="0"/>
                <a:cs typeface="Times New Roman" panose="02020603050405020304" pitchFamily="18" charset="0"/>
                <a:sym typeface="Symbol" pitchFamily="18" charset="2"/>
              </a:rPr>
              <a:t>	</a:t>
            </a:r>
            <a:r>
              <a:rPr lang="en-US" altLang="en-US" sz="1800" b="1" dirty="0" smtClean="0">
                <a:latin typeface="Times New Roman" panose="02020603050405020304" pitchFamily="18" charset="0"/>
                <a:cs typeface="Times New Roman" panose="02020603050405020304" pitchFamily="18" charset="0"/>
                <a:sym typeface="Symbol" pitchFamily="18" charset="2"/>
              </a:rPr>
              <a:t>number[</a:t>
            </a:r>
            <a:r>
              <a:rPr lang="en-US" altLang="en-US" sz="1800" b="1" dirty="0" err="1" smtClean="0">
                <a:latin typeface="Times New Roman" panose="02020603050405020304" pitchFamily="18" charset="0"/>
                <a:cs typeface="Times New Roman" panose="02020603050405020304" pitchFamily="18" charset="0"/>
                <a:sym typeface="Symbol" pitchFamily="18" charset="2"/>
              </a:rPr>
              <a:t>i</a:t>
            </a:r>
            <a:r>
              <a:rPr lang="en-US" altLang="en-US" sz="1800" b="1" dirty="0" smtClean="0">
                <a:latin typeface="Times New Roman" panose="02020603050405020304" pitchFamily="18" charset="0"/>
                <a:cs typeface="Times New Roman" panose="02020603050405020304" pitchFamily="18" charset="0"/>
                <a:sym typeface="Symbol" pitchFamily="18" charset="2"/>
              </a:rPr>
              <a:t>] = 0;</a:t>
            </a:r>
          </a:p>
          <a:p>
            <a:pPr eaLnBrk="1" hangingPunct="1">
              <a:lnSpc>
                <a:spcPct val="90000"/>
              </a:lnSpc>
              <a:spcBef>
                <a:spcPct val="15000"/>
              </a:spcBef>
              <a:buFontTx/>
              <a:buNone/>
              <a:tabLst>
                <a:tab pos="517525" algn="l"/>
                <a:tab pos="1196975" algn="l"/>
                <a:tab pos="1487488" algn="l"/>
                <a:tab pos="1831975" algn="l"/>
              </a:tabLst>
            </a:pPr>
            <a:r>
              <a:rPr lang="en-US" altLang="en-US" sz="1800" dirty="0" smtClean="0">
                <a:latin typeface="Times New Roman" panose="02020603050405020304" pitchFamily="18" charset="0"/>
                <a:cs typeface="Times New Roman" panose="02020603050405020304" pitchFamily="18" charset="0"/>
                <a:sym typeface="Symbol" pitchFamily="18" charset="2"/>
              </a:rPr>
              <a:t>		</a:t>
            </a:r>
            <a:r>
              <a:rPr lang="en-US" altLang="en-US" sz="1800" dirty="0" smtClean="0">
                <a:solidFill>
                  <a:srgbClr val="FF0000"/>
                </a:solidFill>
                <a:latin typeface="Times New Roman" panose="02020603050405020304" pitchFamily="18" charset="0"/>
                <a:cs typeface="Times New Roman" panose="02020603050405020304" pitchFamily="18" charset="0"/>
                <a:sym typeface="Symbol" pitchFamily="18" charset="2"/>
              </a:rPr>
              <a:t>remainder section</a:t>
            </a:r>
          </a:p>
          <a:p>
            <a:pPr eaLnBrk="1" hangingPunct="1">
              <a:lnSpc>
                <a:spcPct val="90000"/>
              </a:lnSpc>
              <a:spcBef>
                <a:spcPct val="15000"/>
              </a:spcBef>
              <a:buFontTx/>
              <a:buNone/>
              <a:tabLst>
                <a:tab pos="517525" algn="l"/>
                <a:tab pos="1196975" algn="l"/>
                <a:tab pos="1487488" algn="l"/>
                <a:tab pos="1831975" algn="l"/>
              </a:tabLst>
            </a:pPr>
            <a:r>
              <a:rPr lang="en-US" altLang="en-US" sz="1800" b="1" dirty="0" smtClean="0">
                <a:latin typeface="Times New Roman" panose="02020603050405020304" pitchFamily="18" charset="0"/>
                <a:cs typeface="Times New Roman" panose="02020603050405020304" pitchFamily="18" charset="0"/>
                <a:sym typeface="Symbol" pitchFamily="18" charset="2"/>
              </a:rPr>
              <a:t>} while (TRUE);</a:t>
            </a:r>
            <a:endParaRPr lang="en-US" altLang="en-US" sz="1800" dirty="0" smtClean="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6667727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10728"/>
            <a:ext cx="8229600" cy="432197"/>
          </a:xfrm>
        </p:spPr>
        <p:txBody>
          <a:bodyPr>
            <a:normAutofit fontScale="90000"/>
          </a:bodyPr>
          <a:lstStyle/>
          <a:p>
            <a:pPr eaLnBrk="1" hangingPunct="1"/>
            <a:r>
              <a:rPr lang="en-US" altLang="en-US" smtClean="0"/>
              <a:t>Semaphore</a:t>
            </a:r>
          </a:p>
        </p:txBody>
      </p:sp>
      <p:sp>
        <p:nvSpPr>
          <p:cNvPr id="51203" name="Rectangle 3"/>
          <p:cNvSpPr>
            <a:spLocks noGrp="1" noChangeArrowheads="1"/>
          </p:cNvSpPr>
          <p:nvPr>
            <p:ph idx="1"/>
          </p:nvPr>
        </p:nvSpPr>
        <p:spPr>
          <a:xfrm>
            <a:off x="827089" y="872729"/>
            <a:ext cx="7921625" cy="3940969"/>
          </a:xfrm>
        </p:spPr>
        <p:txBody>
          <a:bodyPr>
            <a:normAutofit fontScale="92500" lnSpcReduction="10000"/>
          </a:bodyPr>
          <a:lstStyle/>
          <a:p>
            <a:pPr>
              <a:lnSpc>
                <a:spcPct val="90000"/>
              </a:lnSpc>
            </a:pPr>
            <a:r>
              <a:rPr lang="en-US" altLang="en-US" sz="1600" dirty="0" smtClean="0"/>
              <a:t>Synchronization tool that provides more sophisticated ways (than </a:t>
            </a:r>
            <a:r>
              <a:rPr lang="en-US" altLang="en-US" sz="1600" dirty="0" err="1" smtClean="0"/>
              <a:t>Mutex</a:t>
            </a:r>
            <a:r>
              <a:rPr lang="en-US" altLang="en-US" sz="1600" dirty="0" smtClean="0"/>
              <a:t> locks)  for process to synchronize their activities.</a:t>
            </a:r>
            <a:endParaRPr lang="en-US" altLang="en-US" sz="1600" i="1" dirty="0" smtClean="0">
              <a:solidFill>
                <a:schemeClr val="tx2"/>
              </a:solidFill>
            </a:endParaRPr>
          </a:p>
          <a:p>
            <a:pPr>
              <a:lnSpc>
                <a:spcPct val="90000"/>
              </a:lnSpc>
            </a:pPr>
            <a:r>
              <a:rPr lang="en-US" altLang="en-US" sz="1600" dirty="0" smtClean="0"/>
              <a:t>Semaphore </a:t>
            </a:r>
            <a:r>
              <a:rPr lang="en-US" altLang="en-US" sz="1600" b="1" i="1" dirty="0" smtClean="0"/>
              <a:t>S</a:t>
            </a:r>
            <a:r>
              <a:rPr lang="en-US" altLang="en-US" sz="1600" dirty="0" smtClean="0"/>
              <a:t> – integer variable</a:t>
            </a:r>
          </a:p>
          <a:p>
            <a:pPr>
              <a:lnSpc>
                <a:spcPct val="90000"/>
              </a:lnSpc>
            </a:pPr>
            <a:r>
              <a:rPr lang="en-US" altLang="en-US" sz="1600" dirty="0" smtClean="0"/>
              <a:t>Can only be accessed via two indivisible (atomic) operations</a:t>
            </a:r>
          </a:p>
          <a:p>
            <a:pPr lvl="1">
              <a:lnSpc>
                <a:spcPct val="90000"/>
              </a:lnSpc>
            </a:pPr>
            <a:r>
              <a:rPr lang="en-US" altLang="en-US" b="1" dirty="0" smtClean="0">
                <a:latin typeface="Courier New" pitchFamily="49" charset="0"/>
              </a:rPr>
              <a:t>wait()</a:t>
            </a:r>
            <a:r>
              <a:rPr lang="en-US" altLang="en-US" dirty="0" smtClean="0"/>
              <a:t> </a:t>
            </a:r>
            <a:r>
              <a:rPr lang="en-US" altLang="en-US" sz="1600" dirty="0" smtClean="0"/>
              <a:t>and </a:t>
            </a:r>
            <a:r>
              <a:rPr lang="en-US" altLang="en-US" b="1" dirty="0" smtClean="0">
                <a:latin typeface="Courier New" pitchFamily="49" charset="0"/>
              </a:rPr>
              <a:t>signal()</a:t>
            </a:r>
          </a:p>
          <a:p>
            <a:pPr lvl="2">
              <a:lnSpc>
                <a:spcPct val="90000"/>
              </a:lnSpc>
            </a:pPr>
            <a:r>
              <a:rPr lang="en-US" altLang="en-US" sz="1600" dirty="0" smtClean="0"/>
              <a:t>Originally called </a:t>
            </a:r>
            <a:r>
              <a:rPr lang="en-US" altLang="en-US" b="1" dirty="0" smtClean="0">
                <a:latin typeface="Courier New" pitchFamily="49" charset="0"/>
              </a:rPr>
              <a:t>P()</a:t>
            </a:r>
            <a:r>
              <a:rPr lang="en-US" altLang="en-US" dirty="0" smtClean="0"/>
              <a:t> </a:t>
            </a:r>
            <a:r>
              <a:rPr lang="en-US" altLang="en-US" sz="1600" dirty="0" smtClean="0"/>
              <a:t>and </a:t>
            </a:r>
            <a:r>
              <a:rPr lang="en-US" altLang="en-US" b="1" dirty="0" smtClean="0">
                <a:latin typeface="Courier New" pitchFamily="49" charset="0"/>
              </a:rPr>
              <a:t>V()</a:t>
            </a:r>
          </a:p>
          <a:p>
            <a:pPr>
              <a:lnSpc>
                <a:spcPct val="90000"/>
              </a:lnSpc>
            </a:pPr>
            <a:r>
              <a:rPr lang="en-US" altLang="en-US" sz="1600" dirty="0" smtClean="0"/>
              <a:t>Definition of  the </a:t>
            </a:r>
            <a:r>
              <a:rPr lang="en-US" altLang="en-US" b="1" dirty="0" smtClean="0">
                <a:latin typeface="Courier New" pitchFamily="49" charset="0"/>
                <a:cs typeface="Courier New" pitchFamily="49" charset="0"/>
              </a:rPr>
              <a:t>wait() operation</a:t>
            </a:r>
          </a:p>
          <a:p>
            <a:pPr lvl="1">
              <a:lnSpc>
                <a:spcPct val="90000"/>
              </a:lnSpc>
              <a:buFont typeface="Monotype Sorts" pitchFamily="-84" charset="2"/>
              <a:buNone/>
            </a:pPr>
            <a:r>
              <a:rPr lang="en-US" altLang="en-US" b="1" dirty="0" smtClean="0">
                <a:latin typeface="Courier New" pitchFamily="49" charset="0"/>
                <a:sym typeface="Symbol" pitchFamily="18" charset="2"/>
              </a:rPr>
              <a:t>wait(S)</a:t>
            </a:r>
            <a:r>
              <a:rPr lang="en-US" altLang="en-US" sz="1600" b="1" dirty="0" smtClean="0">
                <a:latin typeface="Courier New" pitchFamily="49" charset="0"/>
                <a:sym typeface="Symbol" pitchFamily="18" charset="2"/>
              </a:rPr>
              <a:t> { </a:t>
            </a:r>
          </a:p>
          <a:p>
            <a:pPr lvl="1">
              <a:lnSpc>
                <a:spcPct val="90000"/>
              </a:lnSpc>
              <a:buFont typeface="Monotype Sorts" pitchFamily="-84" charset="2"/>
              <a:buNone/>
            </a:pPr>
            <a:r>
              <a:rPr lang="en-US" altLang="en-US" sz="1600" b="1" dirty="0" smtClean="0">
                <a:latin typeface="Courier New" pitchFamily="49" charset="0"/>
                <a:sym typeface="Symbol" pitchFamily="18" charset="2"/>
              </a:rPr>
              <a:t>    while (S &lt;= 0); // busy wait</a:t>
            </a:r>
          </a:p>
          <a:p>
            <a:pPr lvl="1">
              <a:lnSpc>
                <a:spcPct val="90000"/>
              </a:lnSpc>
              <a:buFont typeface="Monotype Sorts" pitchFamily="-84" charset="2"/>
              <a:buNone/>
            </a:pPr>
            <a:r>
              <a:rPr lang="en-US" altLang="en-US" sz="1600" b="1" dirty="0" smtClean="0">
                <a:latin typeface="Courier New" pitchFamily="49" charset="0"/>
                <a:sym typeface="Symbol" pitchFamily="18" charset="2"/>
              </a:rPr>
              <a:t>    S--;</a:t>
            </a:r>
          </a:p>
          <a:p>
            <a:pPr lvl="1">
              <a:lnSpc>
                <a:spcPct val="90000"/>
              </a:lnSpc>
              <a:buFont typeface="Monotype Sorts" pitchFamily="-84" charset="2"/>
              <a:buNone/>
            </a:pPr>
            <a:r>
              <a:rPr lang="en-US" altLang="en-US" sz="1600" b="1" dirty="0" smtClean="0">
                <a:latin typeface="Courier New" pitchFamily="49" charset="0"/>
                <a:sym typeface="Symbol" pitchFamily="18" charset="2"/>
              </a:rPr>
              <a:t>}</a:t>
            </a:r>
          </a:p>
          <a:p>
            <a:pPr>
              <a:lnSpc>
                <a:spcPct val="90000"/>
              </a:lnSpc>
            </a:pPr>
            <a:r>
              <a:rPr lang="en-US" altLang="en-US" sz="1600" dirty="0" smtClean="0"/>
              <a:t>Definition of  the </a:t>
            </a:r>
            <a:r>
              <a:rPr lang="en-US" altLang="en-US" b="1" dirty="0" smtClean="0">
                <a:latin typeface="Courier New" pitchFamily="49" charset="0"/>
                <a:cs typeface="Courier New" pitchFamily="49" charset="0"/>
              </a:rPr>
              <a:t>signal() operation</a:t>
            </a:r>
            <a:endParaRPr lang="en-US" altLang="en-US" sz="1600" b="1" dirty="0" smtClean="0">
              <a:latin typeface="Courier New" pitchFamily="49" charset="0"/>
              <a:cs typeface="Courier New" pitchFamily="49" charset="0"/>
              <a:sym typeface="Symbol" pitchFamily="18" charset="2"/>
            </a:endParaRPr>
          </a:p>
          <a:p>
            <a:pPr lvl="1">
              <a:lnSpc>
                <a:spcPct val="90000"/>
              </a:lnSpc>
              <a:buFont typeface="Monotype Sorts" pitchFamily="-84" charset="2"/>
              <a:buNone/>
            </a:pPr>
            <a:r>
              <a:rPr lang="en-US" altLang="en-US" b="1" dirty="0" smtClean="0">
                <a:latin typeface="Courier New" pitchFamily="49" charset="0"/>
                <a:sym typeface="Symbol" pitchFamily="18" charset="2"/>
              </a:rPr>
              <a:t>signal(S)</a:t>
            </a:r>
            <a:r>
              <a:rPr lang="en-US" altLang="en-US" sz="1600" b="1" dirty="0" smtClean="0">
                <a:latin typeface="Courier New" pitchFamily="49" charset="0"/>
                <a:sym typeface="Symbol" pitchFamily="18" charset="2"/>
              </a:rPr>
              <a:t> { </a:t>
            </a:r>
          </a:p>
          <a:p>
            <a:pPr lvl="1">
              <a:lnSpc>
                <a:spcPct val="90000"/>
              </a:lnSpc>
              <a:buFont typeface="Monotype Sorts" pitchFamily="-84" charset="2"/>
              <a:buNone/>
            </a:pPr>
            <a:r>
              <a:rPr lang="en-US" altLang="en-US" sz="1600" b="1" dirty="0" smtClean="0">
                <a:latin typeface="Courier New" pitchFamily="49" charset="0"/>
                <a:sym typeface="Symbol" pitchFamily="18" charset="2"/>
              </a:rPr>
              <a:t>    S++;</a:t>
            </a:r>
          </a:p>
          <a:p>
            <a:pPr lvl="1">
              <a:lnSpc>
                <a:spcPct val="90000"/>
              </a:lnSpc>
              <a:buFont typeface="Monotype Sorts" pitchFamily="-84" charset="2"/>
              <a:buNone/>
            </a:pPr>
            <a:r>
              <a:rPr lang="en-US" altLang="en-US" sz="1600" b="1" dirty="0" smtClean="0">
                <a:latin typeface="Courier New" pitchFamily="49" charset="0"/>
                <a:sym typeface="Symbol" pitchFamily="18" charset="2"/>
              </a:rPr>
              <a:t>}</a:t>
            </a:r>
          </a:p>
        </p:txBody>
      </p:sp>
    </p:spTree>
    <p:extLst>
      <p:ext uri="{BB962C8B-B14F-4D97-AF65-F5344CB8AC3E}">
        <p14:creationId xmlns:p14="http://schemas.microsoft.com/office/powerpoint/2010/main" val="15185614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561975" y="216694"/>
            <a:ext cx="8534400" cy="342900"/>
          </a:xfrm>
        </p:spPr>
        <p:txBody>
          <a:bodyPr>
            <a:normAutofit fontScale="90000"/>
          </a:bodyPr>
          <a:lstStyle/>
          <a:p>
            <a:pPr eaLnBrk="1" hangingPunct="1"/>
            <a:r>
              <a:rPr lang="en-US" altLang="en-US" smtClean="0"/>
              <a:t>Semaphore Usage</a:t>
            </a:r>
          </a:p>
        </p:txBody>
      </p:sp>
      <p:sp>
        <p:nvSpPr>
          <p:cNvPr id="53251" name="Rectangle 3"/>
          <p:cNvSpPr>
            <a:spLocks noGrp="1" noChangeArrowheads="1"/>
          </p:cNvSpPr>
          <p:nvPr>
            <p:ph idx="1"/>
          </p:nvPr>
        </p:nvSpPr>
        <p:spPr>
          <a:xfrm>
            <a:off x="844550" y="820341"/>
            <a:ext cx="7194550" cy="3398044"/>
          </a:xfrm>
        </p:spPr>
        <p:txBody>
          <a:bodyPr>
            <a:normAutofit/>
          </a:bodyPr>
          <a:lstStyle/>
          <a:p>
            <a:pPr>
              <a:tabLst>
                <a:tab pos="2001838" algn="ctr"/>
                <a:tab pos="4513263" algn="ctr"/>
              </a:tabLst>
            </a:pPr>
            <a:r>
              <a:rPr lang="en-US" altLang="en-US" sz="1600" b="1" dirty="0" smtClean="0">
                <a:solidFill>
                  <a:srgbClr val="3366FF"/>
                </a:solidFill>
              </a:rPr>
              <a:t>Counting semaphore </a:t>
            </a:r>
            <a:r>
              <a:rPr lang="en-US" altLang="en-US" sz="1600" dirty="0" smtClean="0"/>
              <a:t>– integer value can range over an unrestricted domain</a:t>
            </a:r>
          </a:p>
          <a:p>
            <a:pPr>
              <a:tabLst>
                <a:tab pos="2001838" algn="ctr"/>
                <a:tab pos="4513263" algn="ctr"/>
              </a:tabLst>
            </a:pPr>
            <a:r>
              <a:rPr lang="en-US" altLang="en-US" sz="1600" b="1" dirty="0" smtClean="0">
                <a:solidFill>
                  <a:srgbClr val="3366FF"/>
                </a:solidFill>
              </a:rPr>
              <a:t>Binary semaphore </a:t>
            </a:r>
            <a:r>
              <a:rPr lang="en-US" altLang="en-US" sz="1600" dirty="0" smtClean="0"/>
              <a:t>– integer value can range only between 0 and 1</a:t>
            </a:r>
          </a:p>
          <a:p>
            <a:pPr>
              <a:tabLst>
                <a:tab pos="2001838" algn="ctr"/>
                <a:tab pos="4513263" algn="ctr"/>
              </a:tabLst>
            </a:pPr>
            <a:endParaRPr lang="en-US" altLang="en-US" sz="1600" b="1" i="1" baseline="-25000" dirty="0" smtClean="0">
              <a:sym typeface="MT Extra" pitchFamily="18" charset="2"/>
            </a:endParaRPr>
          </a:p>
        </p:txBody>
      </p:sp>
    </p:spTree>
    <p:extLst>
      <p:ext uri="{BB962C8B-B14F-4D97-AF65-F5344CB8AC3E}">
        <p14:creationId xmlns:p14="http://schemas.microsoft.com/office/powerpoint/2010/main" val="26086073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4C92061-B7EB-4722-A812-7621BE6A5A6A}"/>
              </a:ext>
            </a:extLst>
          </p:cNvPr>
          <p:cNvSpPr>
            <a:spLocks noGrp="1"/>
          </p:cNvSpPr>
          <p:nvPr>
            <p:ph type="title"/>
          </p:nvPr>
        </p:nvSpPr>
        <p:spPr>
          <a:xfrm>
            <a:off x="457200" y="182177"/>
            <a:ext cx="7315200" cy="865573"/>
          </a:xfrm>
        </p:spPr>
        <p:txBody>
          <a:bodyPr/>
          <a:lstStyle/>
          <a:p>
            <a:r>
              <a:rPr lang="en-US" dirty="0" err="1"/>
              <a:t>Interprocess</a:t>
            </a:r>
            <a:r>
              <a:rPr lang="en-US" dirty="0"/>
              <a:t> Communication</a:t>
            </a:r>
            <a:endParaRPr lang="en-IN" dirty="0"/>
          </a:p>
        </p:txBody>
      </p:sp>
      <p:sp>
        <p:nvSpPr>
          <p:cNvPr id="3" name="Content Placeholder 2">
            <a:extLst>
              <a:ext uri="{FF2B5EF4-FFF2-40B4-BE49-F238E27FC236}">
                <a16:creationId xmlns="" xmlns:a16="http://schemas.microsoft.com/office/drawing/2014/main" id="{EB574764-A98B-4A49-8176-0E0159602D2D}"/>
              </a:ext>
            </a:extLst>
          </p:cNvPr>
          <p:cNvSpPr>
            <a:spLocks noGrp="1"/>
          </p:cNvSpPr>
          <p:nvPr>
            <p:ph idx="1"/>
          </p:nvPr>
        </p:nvSpPr>
        <p:spPr>
          <a:xfrm>
            <a:off x="609600" y="1200150"/>
            <a:ext cx="7620000" cy="3733799"/>
          </a:xfrm>
        </p:spPr>
        <p:txBody>
          <a:bodyPr>
            <a:normAutofit/>
          </a:bodyPr>
          <a:lstStyle/>
          <a:p>
            <a:r>
              <a:rPr lang="en-IN" dirty="0"/>
              <a:t>Used to exchange data and information among cooperating process</a:t>
            </a:r>
          </a:p>
          <a:p>
            <a:r>
              <a:rPr lang="en-IN" dirty="0"/>
              <a:t>2 Models for IPC</a:t>
            </a:r>
          </a:p>
          <a:p>
            <a:pPr lvl="1"/>
            <a:r>
              <a:rPr lang="en-IN" dirty="0"/>
              <a:t>Shared Memory </a:t>
            </a:r>
          </a:p>
          <a:p>
            <a:pPr lvl="2"/>
            <a:r>
              <a:rPr lang="en-IN" dirty="0"/>
              <a:t>A region of memory is shared among cooperating processes</a:t>
            </a:r>
          </a:p>
          <a:p>
            <a:pPr lvl="2"/>
            <a:r>
              <a:rPr lang="en-IN" dirty="0"/>
              <a:t>Data can be exchanged by reading and writing it in the shared region</a:t>
            </a:r>
          </a:p>
          <a:p>
            <a:pPr lvl="2"/>
            <a:r>
              <a:rPr lang="en-IN" dirty="0"/>
              <a:t>Faster</a:t>
            </a:r>
          </a:p>
          <a:p>
            <a:pPr lvl="2"/>
            <a:r>
              <a:rPr lang="en-IN" dirty="0"/>
              <a:t>System call used to create a shared memory</a:t>
            </a:r>
          </a:p>
          <a:p>
            <a:pPr lvl="1"/>
            <a:r>
              <a:rPr lang="en-IN" dirty="0"/>
              <a:t>Message Passing</a:t>
            </a:r>
          </a:p>
          <a:p>
            <a:pPr lvl="2"/>
            <a:r>
              <a:rPr lang="en-IN" dirty="0"/>
              <a:t>Small size data exchange</a:t>
            </a:r>
          </a:p>
          <a:p>
            <a:pPr lvl="2"/>
            <a:r>
              <a:rPr lang="en-IN" dirty="0"/>
              <a:t>Easier to implement</a:t>
            </a:r>
          </a:p>
          <a:p>
            <a:pPr lvl="2"/>
            <a:r>
              <a:rPr lang="en-IN" dirty="0"/>
              <a:t>Uses System Calls. More kernel intervention when compare to shared memory</a:t>
            </a:r>
          </a:p>
          <a:p>
            <a:pPr lvl="2"/>
            <a:endParaRPr lang="en-IN" dirty="0"/>
          </a:p>
        </p:txBody>
      </p:sp>
      <p:sp>
        <p:nvSpPr>
          <p:cNvPr id="4" name="Slide Number Placeholder 3">
            <a:extLst>
              <a:ext uri="{FF2B5EF4-FFF2-40B4-BE49-F238E27FC236}">
                <a16:creationId xmlns="" xmlns:a16="http://schemas.microsoft.com/office/drawing/2014/main" id="{D6230F58-4201-4F11-94D7-9CD01CA1EE9B}"/>
              </a:ext>
            </a:extLst>
          </p:cNvPr>
          <p:cNvSpPr>
            <a:spLocks noGrp="1"/>
          </p:cNvSpPr>
          <p:nvPr>
            <p:ph type="sldNum" sz="quarter" idx="12"/>
          </p:nvPr>
        </p:nvSpPr>
        <p:spPr/>
        <p:txBody>
          <a:bodyPr/>
          <a:lstStyle/>
          <a:p>
            <a:fld id="{B6F15528-21DE-4FAA-801E-634DDDAF4B2B}" type="slidenum">
              <a:rPr lang="en-US" smtClean="0"/>
              <a:pPr/>
              <a:t>4</a:t>
            </a:fld>
            <a:endParaRPr lang="en-US" dirty="0"/>
          </a:p>
        </p:txBody>
      </p:sp>
    </p:spTree>
    <p:extLst>
      <p:ext uri="{BB962C8B-B14F-4D97-AF65-F5344CB8AC3E}">
        <p14:creationId xmlns:p14="http://schemas.microsoft.com/office/powerpoint/2010/main" val="32896820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81200" y="660771"/>
            <a:ext cx="5333999" cy="4071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502093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1" y="590550"/>
            <a:ext cx="4114800" cy="41417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89079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457200" y="142875"/>
            <a:ext cx="8229600" cy="432197"/>
          </a:xfrm>
        </p:spPr>
        <p:txBody>
          <a:bodyPr>
            <a:normAutofit fontScale="90000"/>
          </a:bodyPr>
          <a:lstStyle/>
          <a:p>
            <a:pPr eaLnBrk="1" hangingPunct="1"/>
            <a:r>
              <a:rPr lang="en-US" altLang="en-US" smtClean="0"/>
              <a:t>Semaphore Implementation</a:t>
            </a:r>
          </a:p>
        </p:txBody>
      </p:sp>
      <p:sp>
        <p:nvSpPr>
          <p:cNvPr id="55299" name="Rectangle 3"/>
          <p:cNvSpPr>
            <a:spLocks noGrp="1" noChangeArrowheads="1"/>
          </p:cNvSpPr>
          <p:nvPr>
            <p:ph idx="1"/>
          </p:nvPr>
        </p:nvSpPr>
        <p:spPr>
          <a:xfrm>
            <a:off x="869950" y="867966"/>
            <a:ext cx="7143750" cy="3398044"/>
          </a:xfrm>
        </p:spPr>
        <p:txBody>
          <a:bodyPr>
            <a:normAutofit lnSpcReduction="10000"/>
          </a:bodyPr>
          <a:lstStyle/>
          <a:p>
            <a:r>
              <a:rPr lang="en-US" altLang="en-US" smtClean="0"/>
              <a:t>Must guarantee that no two processes can execute  the </a:t>
            </a:r>
            <a:r>
              <a:rPr lang="en-US" altLang="en-US" sz="2000" b="1" smtClean="0">
                <a:latin typeface="Courier New" pitchFamily="49" charset="0"/>
                <a:cs typeface="Courier New" pitchFamily="49" charset="0"/>
              </a:rPr>
              <a:t>wait() </a:t>
            </a:r>
            <a:r>
              <a:rPr lang="en-US" altLang="en-US" smtClean="0"/>
              <a:t>and </a:t>
            </a:r>
            <a:r>
              <a:rPr lang="en-US" altLang="en-US" sz="2000" b="1" smtClean="0">
                <a:latin typeface="Courier New" pitchFamily="49" charset="0"/>
                <a:cs typeface="Courier New" pitchFamily="49" charset="0"/>
              </a:rPr>
              <a:t>signal() </a:t>
            </a:r>
            <a:r>
              <a:rPr lang="en-US" altLang="en-US" smtClean="0"/>
              <a:t>on the same semaphore at the same time</a:t>
            </a:r>
          </a:p>
          <a:p>
            <a:r>
              <a:rPr lang="en-US" altLang="en-US" smtClean="0"/>
              <a:t>Thus, the implementation becomes the critical section problem where the </a:t>
            </a:r>
            <a:r>
              <a:rPr lang="en-US" altLang="en-US" sz="2000" b="1" smtClean="0">
                <a:latin typeface="Courier New" pitchFamily="49" charset="0"/>
                <a:cs typeface="Courier New" pitchFamily="49" charset="0"/>
              </a:rPr>
              <a:t>wait</a:t>
            </a:r>
            <a:r>
              <a:rPr lang="en-US" altLang="en-US" smtClean="0"/>
              <a:t> and </a:t>
            </a:r>
            <a:r>
              <a:rPr lang="en-US" altLang="en-US" sz="2000" b="1" smtClean="0">
                <a:latin typeface="Courier New" pitchFamily="49" charset="0"/>
                <a:cs typeface="Courier New" pitchFamily="49" charset="0"/>
              </a:rPr>
              <a:t>signal</a:t>
            </a:r>
            <a:r>
              <a:rPr lang="en-US" altLang="en-US" smtClean="0"/>
              <a:t> code are placed in the critical section</a:t>
            </a:r>
          </a:p>
          <a:p>
            <a:pPr lvl="1"/>
            <a:r>
              <a:rPr lang="en-US" altLang="en-US" smtClean="0"/>
              <a:t>Could now have </a:t>
            </a:r>
            <a:r>
              <a:rPr lang="en-US" altLang="en-US" b="1" smtClean="0">
                <a:solidFill>
                  <a:srgbClr val="3366FF"/>
                </a:solidFill>
              </a:rPr>
              <a:t>busy waiting</a:t>
            </a:r>
            <a:r>
              <a:rPr lang="en-US" altLang="en-US" smtClean="0">
                <a:solidFill>
                  <a:srgbClr val="3366FF"/>
                </a:solidFill>
              </a:rPr>
              <a:t> </a:t>
            </a:r>
            <a:r>
              <a:rPr lang="en-US" altLang="en-US" smtClean="0"/>
              <a:t>in critical section implementation</a:t>
            </a:r>
          </a:p>
          <a:p>
            <a:pPr lvl="2"/>
            <a:r>
              <a:rPr lang="en-US" altLang="en-US" smtClean="0"/>
              <a:t>But implementation code is short</a:t>
            </a:r>
          </a:p>
          <a:p>
            <a:pPr lvl="2"/>
            <a:r>
              <a:rPr lang="en-US" altLang="en-US" smtClean="0"/>
              <a:t>Little busy waiting if critical section rarely occupied</a:t>
            </a:r>
          </a:p>
          <a:p>
            <a:r>
              <a:rPr lang="en-US" altLang="en-US" smtClean="0"/>
              <a:t>Note that applications may spend lots of time in critical sections and therefore this is not a good solution</a:t>
            </a:r>
          </a:p>
          <a:p>
            <a:pPr>
              <a:buFont typeface="Monotype Sorts" pitchFamily="-84" charset="2"/>
              <a:buNone/>
            </a:pPr>
            <a:r>
              <a:rPr lang="en-US" altLang="en-US" smtClean="0"/>
              <a:t> </a:t>
            </a:r>
          </a:p>
          <a:p>
            <a:pPr lvl="1">
              <a:buFont typeface="Monotype Sorts" pitchFamily="-84" charset="2"/>
              <a:buNone/>
            </a:pPr>
            <a:endParaRPr lang="en-US" altLang="en-US" smtClean="0"/>
          </a:p>
        </p:txBody>
      </p:sp>
    </p:spTree>
    <p:extLst>
      <p:ext uri="{BB962C8B-B14F-4D97-AF65-F5344CB8AC3E}">
        <p14:creationId xmlns:p14="http://schemas.microsoft.com/office/powerpoint/2010/main" val="123000764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969964" y="121444"/>
            <a:ext cx="7716837" cy="432197"/>
          </a:xfrm>
        </p:spPr>
        <p:txBody>
          <a:bodyPr>
            <a:normAutofit fontScale="90000"/>
          </a:bodyPr>
          <a:lstStyle/>
          <a:p>
            <a:pPr eaLnBrk="1" hangingPunct="1"/>
            <a:endParaRPr lang="en-US" altLang="en-US" dirty="0" smtClean="0"/>
          </a:p>
        </p:txBody>
      </p:sp>
      <p:sp>
        <p:nvSpPr>
          <p:cNvPr id="61443" name="Rectangle 3"/>
          <p:cNvSpPr>
            <a:spLocks noGrp="1" noChangeArrowheads="1"/>
          </p:cNvSpPr>
          <p:nvPr>
            <p:ph idx="1"/>
          </p:nvPr>
        </p:nvSpPr>
        <p:spPr>
          <a:xfrm>
            <a:off x="820739" y="804863"/>
            <a:ext cx="7640637" cy="3680222"/>
          </a:xfrm>
        </p:spPr>
        <p:txBody>
          <a:bodyPr>
            <a:normAutofit/>
          </a:bodyPr>
          <a:lstStyle/>
          <a:p>
            <a:pPr>
              <a:lnSpc>
                <a:spcPct val="90000"/>
              </a:lnSpc>
              <a:tabLst>
                <a:tab pos="1882775" algn="ctr"/>
                <a:tab pos="4568825" algn="ctr"/>
              </a:tabLst>
            </a:pPr>
            <a:r>
              <a:rPr lang="en-US" altLang="en-US" b="1" dirty="0" smtClean="0">
                <a:solidFill>
                  <a:srgbClr val="3366FF"/>
                </a:solidFill>
              </a:rPr>
              <a:t>Deadlock </a:t>
            </a:r>
            <a:r>
              <a:rPr lang="en-US" altLang="en-US" dirty="0" smtClean="0"/>
              <a:t>– two or more processes are waiting indefinitely for an event that can be caused by only one of the waiting processes</a:t>
            </a:r>
          </a:p>
          <a:p>
            <a:pPr>
              <a:lnSpc>
                <a:spcPct val="90000"/>
              </a:lnSpc>
              <a:buFont typeface="Monotype Sorts" pitchFamily="-84" charset="2"/>
              <a:buNone/>
              <a:tabLst>
                <a:tab pos="1882775" algn="ctr"/>
                <a:tab pos="4568825" algn="ctr"/>
              </a:tabLst>
            </a:pPr>
            <a:endParaRPr lang="en-US" altLang="en-US" sz="1600" b="1" dirty="0" smtClean="0">
              <a:solidFill>
                <a:srgbClr val="000000"/>
              </a:solidFill>
              <a:latin typeface="Courier New" pitchFamily="49" charset="0"/>
              <a:cs typeface="Courier New" pitchFamily="49" charset="0"/>
            </a:endParaRPr>
          </a:p>
          <a:p>
            <a:pPr>
              <a:lnSpc>
                <a:spcPct val="90000"/>
              </a:lnSpc>
              <a:tabLst>
                <a:tab pos="1882775" algn="ctr"/>
                <a:tab pos="4568825" algn="ctr"/>
              </a:tabLst>
            </a:pPr>
            <a:r>
              <a:rPr lang="en-US" altLang="en-US" b="1" dirty="0" smtClean="0">
                <a:solidFill>
                  <a:srgbClr val="3366FF"/>
                </a:solidFill>
                <a:sym typeface="MT Extra" pitchFamily="18" charset="2"/>
              </a:rPr>
              <a:t>Starvation</a:t>
            </a:r>
            <a:r>
              <a:rPr lang="en-US" altLang="en-US" dirty="0" smtClean="0">
                <a:solidFill>
                  <a:srgbClr val="3366FF"/>
                </a:solidFill>
                <a:sym typeface="MT Extra" pitchFamily="18" charset="2"/>
              </a:rPr>
              <a:t> </a:t>
            </a:r>
            <a:r>
              <a:rPr lang="en-US" altLang="en-US" dirty="0" smtClean="0"/>
              <a:t>– </a:t>
            </a:r>
            <a:r>
              <a:rPr lang="en-US" altLang="en-US" b="1" dirty="0" smtClean="0">
                <a:solidFill>
                  <a:srgbClr val="3366FF"/>
                </a:solidFill>
              </a:rPr>
              <a:t>indefinite blocking  </a:t>
            </a:r>
          </a:p>
          <a:p>
            <a:pPr lvl="1">
              <a:lnSpc>
                <a:spcPct val="90000"/>
              </a:lnSpc>
              <a:tabLst>
                <a:tab pos="1882775" algn="ctr"/>
                <a:tab pos="4568825" algn="ctr"/>
              </a:tabLst>
            </a:pPr>
            <a:r>
              <a:rPr lang="en-US" altLang="en-US" sz="1600" dirty="0" smtClean="0"/>
              <a:t>A process may never be removed from the semaphore queue in which it is suspended</a:t>
            </a:r>
          </a:p>
          <a:p>
            <a:pPr>
              <a:lnSpc>
                <a:spcPct val="90000"/>
              </a:lnSpc>
              <a:tabLst>
                <a:tab pos="1882775" algn="ctr"/>
                <a:tab pos="4568825" algn="ctr"/>
              </a:tabLst>
            </a:pPr>
            <a:r>
              <a:rPr lang="en-US" altLang="en-US" b="1" dirty="0" smtClean="0">
                <a:solidFill>
                  <a:srgbClr val="3366FF"/>
                </a:solidFill>
              </a:rPr>
              <a:t>Priority Inversion</a:t>
            </a:r>
            <a:r>
              <a:rPr lang="en-US" altLang="en-US" dirty="0" smtClean="0">
                <a:solidFill>
                  <a:srgbClr val="3366FF"/>
                </a:solidFill>
              </a:rPr>
              <a:t> </a:t>
            </a:r>
            <a:r>
              <a:rPr lang="en-US" altLang="en-US" dirty="0" smtClean="0"/>
              <a:t>– Scheduling problem when lower-priority process holds a lock needed by higher-priority process</a:t>
            </a:r>
          </a:p>
          <a:p>
            <a:pPr lvl="1">
              <a:lnSpc>
                <a:spcPct val="90000"/>
              </a:lnSpc>
              <a:tabLst>
                <a:tab pos="1882775" algn="ctr"/>
                <a:tab pos="4568825" algn="ctr"/>
              </a:tabLst>
            </a:pPr>
            <a:r>
              <a:rPr lang="en-US" altLang="en-US" sz="1600" dirty="0" smtClean="0"/>
              <a:t>Solved via </a:t>
            </a:r>
            <a:r>
              <a:rPr lang="en-US" altLang="en-US" sz="1600" b="1" dirty="0" smtClean="0">
                <a:solidFill>
                  <a:srgbClr val="3366FF"/>
                </a:solidFill>
              </a:rPr>
              <a:t>priority-inheritance protocol</a:t>
            </a:r>
          </a:p>
        </p:txBody>
      </p:sp>
    </p:spTree>
    <p:extLst>
      <p:ext uri="{BB962C8B-B14F-4D97-AF65-F5344CB8AC3E}">
        <p14:creationId xmlns:p14="http://schemas.microsoft.com/office/powerpoint/2010/main" val="42708261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146175" y="209550"/>
            <a:ext cx="8077200" cy="457200"/>
          </a:xfrm>
        </p:spPr>
        <p:txBody>
          <a:bodyPr>
            <a:normAutofit fontScale="90000"/>
          </a:bodyPr>
          <a:lstStyle/>
          <a:p>
            <a:pPr eaLnBrk="1" hangingPunct="1"/>
            <a:r>
              <a:rPr lang="en-US" altLang="en-US" dirty="0" smtClean="0"/>
              <a:t>Classical Problems of Synchronization</a:t>
            </a:r>
          </a:p>
        </p:txBody>
      </p:sp>
      <p:sp>
        <p:nvSpPr>
          <p:cNvPr id="63491" name="Rectangle 3"/>
          <p:cNvSpPr>
            <a:spLocks noGrp="1" noChangeArrowheads="1"/>
          </p:cNvSpPr>
          <p:nvPr>
            <p:ph idx="1"/>
          </p:nvPr>
        </p:nvSpPr>
        <p:spPr>
          <a:xfrm>
            <a:off x="806450" y="925116"/>
            <a:ext cx="7524750" cy="3398044"/>
          </a:xfrm>
        </p:spPr>
        <p:txBody>
          <a:bodyPr/>
          <a:lstStyle/>
          <a:p>
            <a:r>
              <a:rPr lang="en-US" altLang="en-US" dirty="0" smtClean="0"/>
              <a:t>Classical problems used to test newly-proposed synchronization schemes</a:t>
            </a:r>
          </a:p>
          <a:p>
            <a:pPr lvl="1"/>
            <a:r>
              <a:rPr lang="en-US" altLang="en-US" dirty="0" smtClean="0"/>
              <a:t>Bounded-Buffer Problem</a:t>
            </a:r>
          </a:p>
          <a:p>
            <a:pPr lvl="1"/>
            <a:r>
              <a:rPr lang="en-US" altLang="en-US" dirty="0" smtClean="0"/>
              <a:t>Readers and Writers Problem</a:t>
            </a:r>
          </a:p>
          <a:p>
            <a:pPr lvl="1"/>
            <a:r>
              <a:rPr lang="en-US" altLang="en-US" dirty="0" smtClean="0"/>
              <a:t>Dining-Philosophers Problem</a:t>
            </a:r>
          </a:p>
        </p:txBody>
      </p:sp>
    </p:spTree>
    <p:extLst>
      <p:ext uri="{BB962C8B-B14F-4D97-AF65-F5344CB8AC3E}">
        <p14:creationId xmlns:p14="http://schemas.microsoft.com/office/powerpoint/2010/main" val="74856863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279526" y="208360"/>
            <a:ext cx="7407275" cy="432197"/>
          </a:xfrm>
        </p:spPr>
        <p:txBody>
          <a:bodyPr>
            <a:normAutofit fontScale="90000"/>
          </a:bodyPr>
          <a:lstStyle/>
          <a:p>
            <a:pPr eaLnBrk="1" hangingPunct="1"/>
            <a:r>
              <a:rPr lang="en-US" altLang="en-US" smtClean="0"/>
              <a:t>Bounded-Buffer Problem</a:t>
            </a:r>
          </a:p>
        </p:txBody>
      </p:sp>
      <p:sp>
        <p:nvSpPr>
          <p:cNvPr id="65539" name="Rectangle 3"/>
          <p:cNvSpPr>
            <a:spLocks noGrp="1" noChangeArrowheads="1"/>
          </p:cNvSpPr>
          <p:nvPr>
            <p:ph idx="1"/>
          </p:nvPr>
        </p:nvSpPr>
        <p:spPr>
          <a:xfrm>
            <a:off x="914401" y="970360"/>
            <a:ext cx="7210425" cy="2794397"/>
          </a:xfrm>
        </p:spPr>
        <p:txBody>
          <a:bodyPr/>
          <a:lstStyle/>
          <a:p>
            <a:r>
              <a:rPr lang="en-US" altLang="en-US" sz="2000" b="1" i="1" dirty="0" smtClean="0"/>
              <a:t>n</a:t>
            </a:r>
            <a:r>
              <a:rPr lang="en-US" altLang="en-US" dirty="0" smtClean="0"/>
              <a:t> buffers, each can hold one item</a:t>
            </a:r>
          </a:p>
          <a:p>
            <a:r>
              <a:rPr lang="en-US" altLang="en-US" dirty="0" smtClean="0"/>
              <a:t>Semaphore </a:t>
            </a:r>
            <a:r>
              <a:rPr lang="en-US" altLang="en-US" sz="2000" b="1" dirty="0" err="1" smtClean="0">
                <a:latin typeface="Courier New" pitchFamily="49" charset="0"/>
                <a:cs typeface="Courier New" pitchFamily="49" charset="0"/>
              </a:rPr>
              <a:t>mutex</a:t>
            </a:r>
            <a:r>
              <a:rPr lang="en-US" altLang="en-US" dirty="0" smtClean="0"/>
              <a:t> initialized to the value 1</a:t>
            </a:r>
          </a:p>
          <a:p>
            <a:r>
              <a:rPr lang="en-US" altLang="en-US" dirty="0" smtClean="0"/>
              <a:t>Semaphore </a:t>
            </a:r>
            <a:r>
              <a:rPr lang="en-US" altLang="en-US" sz="2000" b="1" dirty="0" smtClean="0">
                <a:latin typeface="Courier New" pitchFamily="49" charset="0"/>
                <a:cs typeface="Courier New" pitchFamily="49" charset="0"/>
              </a:rPr>
              <a:t>full</a:t>
            </a:r>
            <a:r>
              <a:rPr lang="en-US" altLang="en-US" dirty="0" smtClean="0"/>
              <a:t> initialized to the value 0</a:t>
            </a:r>
          </a:p>
          <a:p>
            <a:r>
              <a:rPr lang="en-US" altLang="en-US" dirty="0" smtClean="0"/>
              <a:t>Semaphore </a:t>
            </a:r>
            <a:r>
              <a:rPr lang="en-US" altLang="en-US" sz="2000" b="1" dirty="0" smtClean="0">
                <a:latin typeface="Courier New" pitchFamily="49" charset="0"/>
                <a:cs typeface="Courier New" pitchFamily="49" charset="0"/>
              </a:rPr>
              <a:t>empty</a:t>
            </a:r>
            <a:r>
              <a:rPr lang="en-US" altLang="en-US" b="1" dirty="0" smtClean="0">
                <a:latin typeface="Courier New" pitchFamily="49" charset="0"/>
                <a:cs typeface="Courier New" pitchFamily="49" charset="0"/>
              </a:rPr>
              <a:t> </a:t>
            </a:r>
            <a:r>
              <a:rPr lang="en-US" altLang="en-US" dirty="0" smtClean="0"/>
              <a:t>initialized to the value n</a:t>
            </a:r>
          </a:p>
          <a:p>
            <a:endParaRPr lang="en-US" altLang="en-US" dirty="0" smtClean="0"/>
          </a:p>
        </p:txBody>
      </p:sp>
      <p:sp>
        <p:nvSpPr>
          <p:cNvPr id="65540" name="Rectangle 5"/>
          <p:cNvSpPr>
            <a:spLocks noChangeArrowheads="1"/>
          </p:cNvSpPr>
          <p:nvPr/>
        </p:nvSpPr>
        <p:spPr bwMode="auto">
          <a:xfrm>
            <a:off x="2492375" y="2434829"/>
            <a:ext cx="184702" cy="36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1426" tIns="45714" rIns="91426" bIns="45714">
            <a:spAutoFit/>
          </a:bodyPr>
          <a:lstStyle/>
          <a:p>
            <a:endParaRPr kumimoji="1" lang="en-US" altLang="en-US">
              <a:latin typeface="Helvetica" pitchFamily="-84" charset="0"/>
            </a:endParaRPr>
          </a:p>
        </p:txBody>
      </p:sp>
    </p:spTree>
    <p:extLst>
      <p:ext uri="{BB962C8B-B14F-4D97-AF65-F5344CB8AC3E}">
        <p14:creationId xmlns:p14="http://schemas.microsoft.com/office/powerpoint/2010/main" val="33208121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111250" y="132160"/>
            <a:ext cx="7575550" cy="432197"/>
          </a:xfrm>
        </p:spPr>
        <p:txBody>
          <a:bodyPr>
            <a:normAutofit fontScale="90000"/>
          </a:bodyPr>
          <a:lstStyle/>
          <a:p>
            <a:pPr eaLnBrk="1" hangingPunct="1"/>
            <a:r>
              <a:rPr lang="en-US" altLang="en-US" smtClean="0"/>
              <a:t>Bounded Buffer Problem (Cont.)</a:t>
            </a:r>
          </a:p>
        </p:txBody>
      </p:sp>
      <p:sp>
        <p:nvSpPr>
          <p:cNvPr id="67587" name="Rectangle 3"/>
          <p:cNvSpPr>
            <a:spLocks noGrp="1" noChangeArrowheads="1"/>
          </p:cNvSpPr>
          <p:nvPr>
            <p:ph idx="1"/>
          </p:nvPr>
        </p:nvSpPr>
        <p:spPr>
          <a:xfrm>
            <a:off x="914400" y="959644"/>
            <a:ext cx="7848600" cy="3657600"/>
          </a:xfrm>
        </p:spPr>
        <p:txBody>
          <a:bodyPr>
            <a:normAutofit fontScale="92500" lnSpcReduction="10000"/>
          </a:bodyPr>
          <a:lstStyle/>
          <a:p>
            <a:r>
              <a:rPr lang="en-US" altLang="en-US" sz="1600" dirty="0" smtClean="0"/>
              <a:t>The structure of the producer process</a:t>
            </a:r>
          </a:p>
          <a:p>
            <a:pPr>
              <a:buFont typeface="Monotype Sorts" pitchFamily="-84" charset="2"/>
              <a:buNone/>
            </a:pPr>
            <a:endParaRPr lang="en-US" altLang="en-US" sz="1400" b="1" dirty="0" smtClean="0">
              <a:latin typeface="Courier New" pitchFamily="49" charset="0"/>
              <a:cs typeface="Courier New" pitchFamily="49" charset="0"/>
            </a:endParaRPr>
          </a:p>
          <a:p>
            <a:pPr>
              <a:buFont typeface="Monotype Sorts" pitchFamily="-84" charset="2"/>
              <a:buNone/>
            </a:pPr>
            <a:r>
              <a:rPr lang="en-US" altLang="en-US" sz="1400" b="1" dirty="0" smtClean="0">
                <a:latin typeface="Courier New" pitchFamily="49" charset="0"/>
                <a:cs typeface="Courier New" pitchFamily="49" charset="0"/>
              </a:rPr>
              <a:t>     </a:t>
            </a:r>
            <a:r>
              <a:rPr lang="en-US" altLang="en-US" sz="1600" b="1" dirty="0" smtClean="0">
                <a:latin typeface="Courier New" pitchFamily="49" charset="0"/>
                <a:cs typeface="Courier New" pitchFamily="49" charset="0"/>
              </a:rPr>
              <a:t>do {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produce an item in </a:t>
            </a:r>
            <a:r>
              <a:rPr lang="en-US" altLang="en-US" sz="1600" b="1" dirty="0" err="1" smtClean="0">
                <a:latin typeface="Courier New" pitchFamily="49" charset="0"/>
                <a:cs typeface="Courier New" pitchFamily="49" charset="0"/>
              </a:rPr>
              <a:t>next_produced</a:t>
            </a: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wait(empty);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add next produced to the buffer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signal(full);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400" b="1" dirty="0" smtClean="0">
                <a:latin typeface="Courier New" pitchFamily="49" charset="0"/>
                <a:cs typeface="Courier New" pitchFamily="49" charset="0"/>
              </a:rPr>
              <a:t/>
            </a:r>
            <a:br>
              <a:rPr lang="en-US" altLang="en-US" sz="1400" b="1" dirty="0" smtClean="0">
                <a:latin typeface="Courier New" pitchFamily="49" charset="0"/>
                <a:cs typeface="Courier New" pitchFamily="49" charset="0"/>
              </a:rPr>
            </a:br>
            <a:endParaRPr lang="en-US" altLang="en-US" sz="1400" b="1" dirty="0" smtClean="0">
              <a:latin typeface="Courier New" pitchFamily="49" charset="0"/>
              <a:cs typeface="Courier New" pitchFamily="49" charset="0"/>
            </a:endParaRPr>
          </a:p>
        </p:txBody>
      </p:sp>
    </p:spTree>
    <p:extLst>
      <p:ext uri="{BB962C8B-B14F-4D97-AF65-F5344CB8AC3E}">
        <p14:creationId xmlns:p14="http://schemas.microsoft.com/office/powerpoint/2010/main" val="88133472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1306513" y="132160"/>
            <a:ext cx="7156450" cy="432197"/>
          </a:xfrm>
        </p:spPr>
        <p:txBody>
          <a:bodyPr>
            <a:normAutofit fontScale="90000"/>
          </a:bodyPr>
          <a:lstStyle/>
          <a:p>
            <a:pPr eaLnBrk="1" hangingPunct="1"/>
            <a:r>
              <a:rPr lang="en-US" altLang="en-US" smtClean="0"/>
              <a:t>Bounded Buffer Problem (Cont.)</a:t>
            </a:r>
          </a:p>
        </p:txBody>
      </p:sp>
      <p:sp>
        <p:nvSpPr>
          <p:cNvPr id="31747" name="Rectangle 3"/>
          <p:cNvSpPr>
            <a:spLocks noGrp="1" noChangeArrowheads="1"/>
          </p:cNvSpPr>
          <p:nvPr>
            <p:ph idx="1"/>
          </p:nvPr>
        </p:nvSpPr>
        <p:spPr>
          <a:xfrm>
            <a:off x="839788" y="864394"/>
            <a:ext cx="7848600" cy="3657600"/>
          </a:xfrm>
        </p:spPr>
        <p:txBody>
          <a:bodyPr>
            <a:normAutofit lnSpcReduction="10000"/>
          </a:bodyPr>
          <a:lstStyle/>
          <a:p>
            <a:pPr marL="342866" indent="-342866">
              <a:buFont typeface="Monotype Sorts" charset="0"/>
              <a:buChar char="n"/>
              <a:defRPr/>
            </a:pPr>
            <a:r>
              <a:rPr lang="en-US" sz="1600" dirty="0">
                <a:ea typeface="ＭＳ Ｐゴシック" charset="0"/>
                <a:cs typeface="ＭＳ Ｐゴシック" charset="0"/>
              </a:rPr>
              <a:t>The structure of the consumer process</a:t>
            </a:r>
          </a:p>
          <a:p>
            <a:pPr marL="342866" indent="-342866">
              <a:buFont typeface="Monotype Sorts" charset="0"/>
              <a:buChar char="n"/>
              <a:defRPr/>
            </a:pPr>
            <a:endParaRPr lang="en-US" sz="1600" dirty="0">
              <a:ea typeface="ＭＳ Ｐゴシック" charset="0"/>
              <a:cs typeface="ＭＳ Ｐゴシック" charset="0"/>
            </a:endParaRPr>
          </a:p>
          <a:p>
            <a:pPr marL="0" indent="0">
              <a:buFont typeface="Monotype Sorts" pitchFamily="-84" charset="2"/>
              <a:buNone/>
              <a:defRPr/>
            </a:pPr>
            <a:r>
              <a:rPr lang="en-US" sz="1400" b="1" dirty="0">
                <a:latin typeface="Courier New"/>
                <a:ea typeface="ＭＳ Ｐゴシック" pitchFamily="-84" charset="-128"/>
                <a:cs typeface="Courier New"/>
              </a:rPr>
              <a:t>     </a:t>
            </a:r>
            <a:r>
              <a:rPr lang="en-US" sz="1600" b="1" dirty="0">
                <a:latin typeface="Courier New"/>
                <a:ea typeface="ＭＳ Ｐゴシック" pitchFamily="-84" charset="-128"/>
                <a:cs typeface="Courier New"/>
              </a:rPr>
              <a:t>Do { </a:t>
            </a:r>
          </a:p>
          <a:p>
            <a:pPr marL="0" indent="0">
              <a:buFont typeface="Monotype Sorts" pitchFamily="-84" charset="2"/>
              <a:buNone/>
              <a:defRPr/>
            </a:pPr>
            <a:r>
              <a:rPr lang="en-US" sz="1600" b="1" dirty="0">
                <a:latin typeface="Courier New"/>
                <a:ea typeface="ＭＳ Ｐゴシック" pitchFamily="-84" charset="-128"/>
                <a:cs typeface="Courier New"/>
              </a:rPr>
              <a:t>        wait(full); </a:t>
            </a:r>
          </a:p>
          <a:p>
            <a:pPr marL="0" indent="0">
              <a:buFont typeface="Monotype Sorts" pitchFamily="-84" charset="2"/>
              <a:buNone/>
              <a:defRPr/>
            </a:pPr>
            <a:r>
              <a:rPr lang="en-US" sz="1600" b="1" dirty="0">
                <a:latin typeface="Courier New"/>
                <a:ea typeface="ＭＳ Ｐゴシック" pitchFamily="-84" charset="-128"/>
                <a:cs typeface="Courier New"/>
              </a:rPr>
              <a:t>        wait(</a:t>
            </a:r>
            <a:r>
              <a:rPr lang="en-US" sz="1600" b="1" dirty="0" err="1">
                <a:latin typeface="Courier New"/>
                <a:ea typeface="ＭＳ Ｐゴシック" pitchFamily="-84" charset="-128"/>
                <a:cs typeface="Courier New"/>
              </a:rPr>
              <a:t>mutex</a:t>
            </a: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 remove an item from buffer to </a:t>
            </a:r>
            <a:r>
              <a:rPr lang="en-US" sz="1600" b="1" dirty="0" err="1">
                <a:latin typeface="Courier New"/>
                <a:ea typeface="ＭＳ Ｐゴシック" pitchFamily="-84" charset="-128"/>
                <a:cs typeface="Courier New"/>
              </a:rPr>
              <a:t>next_consumed</a:t>
            </a:r>
            <a:r>
              <a:rPr lang="en-US" sz="1600" b="1" dirty="0">
                <a:latin typeface="Courier New"/>
                <a:ea typeface="ＭＳ Ｐゴシック" pitchFamily="-84" charset="-128"/>
                <a:cs typeface="Courier New"/>
              </a:rPr>
              <a:t> */ </a:t>
            </a:r>
          </a:p>
          <a:p>
            <a:pPr marL="0" indent="0">
              <a:buFont typeface="Monotype Sorts" pitchFamily="-84" charset="2"/>
              <a:buNone/>
              <a:defRPr/>
            </a:pPr>
            <a:r>
              <a:rPr lang="en-US" sz="1600" b="1" dirty="0">
                <a:latin typeface="Courier New"/>
                <a:ea typeface="ＭＳ Ｐゴシック" pitchFamily="-84" charset="-128"/>
                <a:cs typeface="Courier New"/>
              </a:rPr>
              <a:t>           ... </a:t>
            </a:r>
          </a:p>
          <a:p>
            <a:pPr marL="0" indent="0">
              <a:buFont typeface="Monotype Sorts" pitchFamily="-84" charset="2"/>
              <a:buNone/>
              <a:defRPr/>
            </a:pPr>
            <a:r>
              <a:rPr lang="en-US" sz="1600" b="1" dirty="0">
                <a:latin typeface="Courier New"/>
                <a:ea typeface="ＭＳ Ｐゴシック" pitchFamily="-84" charset="-128"/>
                <a:cs typeface="Courier New"/>
              </a:rPr>
              <a:t>        signal(</a:t>
            </a:r>
            <a:r>
              <a:rPr lang="en-US" sz="1600" b="1" dirty="0" err="1">
                <a:latin typeface="Courier New"/>
                <a:ea typeface="ＭＳ Ｐゴシック" pitchFamily="-84" charset="-128"/>
                <a:cs typeface="Courier New"/>
              </a:rPr>
              <a:t>mutex</a:t>
            </a:r>
            <a:r>
              <a:rPr lang="en-US" sz="1600" b="1" dirty="0">
                <a:latin typeface="Courier New"/>
                <a:ea typeface="ＭＳ Ｐゴシック" pitchFamily="-84" charset="-128"/>
                <a:cs typeface="Courier New"/>
              </a:rPr>
              <a:t>); </a:t>
            </a:r>
          </a:p>
          <a:p>
            <a:pPr marL="0" indent="0">
              <a:buFont typeface="Monotype Sorts" pitchFamily="-84" charset="2"/>
              <a:buNone/>
              <a:defRPr/>
            </a:pPr>
            <a:r>
              <a:rPr lang="en-US" sz="1600" b="1" dirty="0">
                <a:latin typeface="Courier New"/>
                <a:ea typeface="ＭＳ Ｐゴシック" pitchFamily="-84" charset="-128"/>
                <a:cs typeface="Courier New"/>
              </a:rPr>
              <a:t>        signal(empty); </a:t>
            </a:r>
          </a:p>
          <a:p>
            <a:pPr marL="0" indent="0">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 consume the item in next consumed */ </a:t>
            </a:r>
          </a:p>
          <a:p>
            <a:pPr marL="0" indent="0">
              <a:buFont typeface="Monotype Sorts" pitchFamily="-84" charset="2"/>
              <a:buNone/>
              <a:defRPr/>
            </a:pPr>
            <a:r>
              <a:rPr lang="en-US" sz="1600" b="1" dirty="0">
                <a:latin typeface="Courier New"/>
                <a:ea typeface="ＭＳ Ｐゴシック" pitchFamily="-84" charset="-128"/>
                <a:cs typeface="Courier New"/>
              </a:rPr>
              <a:t>           ...</a:t>
            </a:r>
            <a:br>
              <a:rPr lang="en-US" sz="1600" b="1" dirty="0">
                <a:latin typeface="Courier New"/>
                <a:ea typeface="ＭＳ Ｐゴシック" pitchFamily="-84" charset="-128"/>
                <a:cs typeface="Courier New"/>
              </a:rPr>
            </a:br>
            <a:r>
              <a:rPr lang="en-US" sz="1600" b="1" dirty="0">
                <a:latin typeface="Courier New"/>
                <a:ea typeface="ＭＳ Ｐゴシック" pitchFamily="-84" charset="-128"/>
                <a:cs typeface="Courier New"/>
              </a:rPr>
              <a:t>     } while (true); </a:t>
            </a:r>
          </a:p>
          <a:p>
            <a:pPr marL="342866" indent="-342866">
              <a:buFont typeface="Monotype Sorts" pitchFamily="-84" charset="2"/>
              <a:buNone/>
              <a:defRPr/>
            </a:pPr>
            <a:endParaRPr lang="en-US" sz="1600" dirty="0">
              <a:ea typeface="ＭＳ Ｐゴシック" charset="0"/>
              <a:cs typeface="ＭＳ Ｐゴシック" charset="0"/>
            </a:endParaRPr>
          </a:p>
        </p:txBody>
      </p:sp>
    </p:spTree>
    <p:extLst>
      <p:ext uri="{BB962C8B-B14F-4D97-AF65-F5344CB8AC3E}">
        <p14:creationId xmlns:p14="http://schemas.microsoft.com/office/powerpoint/2010/main" val="25341430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120776" y="109538"/>
            <a:ext cx="7566025" cy="432197"/>
          </a:xfrm>
        </p:spPr>
        <p:txBody>
          <a:bodyPr>
            <a:normAutofit fontScale="90000"/>
          </a:bodyPr>
          <a:lstStyle/>
          <a:p>
            <a:pPr eaLnBrk="1" hangingPunct="1"/>
            <a:r>
              <a:rPr lang="en-US" altLang="en-US" dirty="0" smtClean="0"/>
              <a:t>Readers-Writers Problem</a:t>
            </a:r>
          </a:p>
        </p:txBody>
      </p:sp>
      <p:sp>
        <p:nvSpPr>
          <p:cNvPr id="71683" name="Rectangle 3"/>
          <p:cNvSpPr>
            <a:spLocks noGrp="1" noChangeArrowheads="1"/>
          </p:cNvSpPr>
          <p:nvPr>
            <p:ph idx="1"/>
          </p:nvPr>
        </p:nvSpPr>
        <p:spPr>
          <a:xfrm>
            <a:off x="860426" y="833438"/>
            <a:ext cx="7866063" cy="3754041"/>
          </a:xfrm>
        </p:spPr>
        <p:txBody>
          <a:bodyPr>
            <a:normAutofit fontScale="92500" lnSpcReduction="10000"/>
          </a:bodyPr>
          <a:lstStyle/>
          <a:p>
            <a:r>
              <a:rPr lang="en-US" altLang="en-US" dirty="0" smtClean="0"/>
              <a:t>A data set is shared among a number of concurrent processes</a:t>
            </a:r>
          </a:p>
          <a:p>
            <a:pPr lvl="1"/>
            <a:r>
              <a:rPr lang="en-US" altLang="en-US" dirty="0" smtClean="0"/>
              <a:t>Readers – only read the data set; they do </a:t>
            </a:r>
            <a:r>
              <a:rPr lang="en-US" altLang="en-US" b="1" i="1" dirty="0" smtClean="0"/>
              <a:t>not</a:t>
            </a:r>
            <a:r>
              <a:rPr lang="en-US" altLang="en-US" b="1" dirty="0" smtClean="0"/>
              <a:t> </a:t>
            </a:r>
            <a:r>
              <a:rPr lang="en-US" altLang="en-US" dirty="0" smtClean="0"/>
              <a:t>perform any updates</a:t>
            </a:r>
          </a:p>
          <a:p>
            <a:pPr lvl="1"/>
            <a:r>
              <a:rPr lang="en-US" altLang="en-US" dirty="0" smtClean="0"/>
              <a:t>Writers   – can both read and write</a:t>
            </a:r>
          </a:p>
          <a:p>
            <a:r>
              <a:rPr lang="en-US" altLang="en-US" dirty="0" smtClean="0"/>
              <a:t>Problem – allow multiple readers to read at the same time</a:t>
            </a:r>
          </a:p>
          <a:p>
            <a:pPr lvl="1"/>
            <a:r>
              <a:rPr lang="en-US" altLang="en-US" dirty="0" smtClean="0"/>
              <a:t>Only one single writer can access the shared data at the same time</a:t>
            </a:r>
          </a:p>
          <a:p>
            <a:r>
              <a:rPr lang="en-US" altLang="en-US" dirty="0" smtClean="0"/>
              <a:t>Several variations of how readers and writers are considered  – all involve some form of priorities</a:t>
            </a:r>
          </a:p>
          <a:p>
            <a:r>
              <a:rPr lang="en-US" altLang="en-US" dirty="0" smtClean="0"/>
              <a:t>Shared Data</a:t>
            </a:r>
          </a:p>
          <a:p>
            <a:pPr lvl="1"/>
            <a:r>
              <a:rPr lang="en-US" altLang="en-US" dirty="0" smtClean="0"/>
              <a:t>Data set</a:t>
            </a:r>
          </a:p>
          <a:p>
            <a:pPr lvl="1"/>
            <a:r>
              <a:rPr lang="en-US" altLang="en-US" dirty="0" smtClean="0"/>
              <a:t>Semaphore</a:t>
            </a:r>
            <a:r>
              <a:rPr lang="en-US" altLang="en-US" b="1" dirty="0" smtClean="0">
                <a:latin typeface="Courier New" pitchFamily="49" charset="0"/>
              </a:rPr>
              <a:t> </a:t>
            </a:r>
            <a:r>
              <a:rPr lang="en-US" altLang="en-US" sz="2000" b="1" dirty="0" err="1" smtClean="0">
                <a:latin typeface="Courier New" pitchFamily="49" charset="0"/>
              </a:rPr>
              <a:t>rw_mutex</a:t>
            </a:r>
            <a:r>
              <a:rPr lang="en-US" altLang="en-US" b="1" dirty="0" smtClean="0">
                <a:latin typeface="Courier New" pitchFamily="49" charset="0"/>
              </a:rPr>
              <a:t> </a:t>
            </a:r>
            <a:r>
              <a:rPr lang="en-US" altLang="en-US" dirty="0" smtClean="0"/>
              <a:t>initialized to 1</a:t>
            </a:r>
          </a:p>
          <a:p>
            <a:pPr lvl="1"/>
            <a:r>
              <a:rPr lang="en-US" altLang="en-US" dirty="0" smtClean="0"/>
              <a:t>Semaphore </a:t>
            </a:r>
            <a:r>
              <a:rPr lang="en-US" altLang="en-US" sz="2000" b="1" dirty="0" err="1" smtClean="0">
                <a:latin typeface="Courier New" pitchFamily="49" charset="0"/>
              </a:rPr>
              <a:t>mutex</a:t>
            </a:r>
            <a:r>
              <a:rPr lang="en-US" altLang="en-US" b="1" dirty="0" smtClean="0">
                <a:latin typeface="Courier New" pitchFamily="49" charset="0"/>
              </a:rPr>
              <a:t> </a:t>
            </a:r>
            <a:r>
              <a:rPr lang="en-US" altLang="en-US" dirty="0" smtClean="0"/>
              <a:t>initialized to 1</a:t>
            </a:r>
          </a:p>
          <a:p>
            <a:pPr lvl="1"/>
            <a:r>
              <a:rPr lang="en-US" altLang="en-US" dirty="0" smtClean="0"/>
              <a:t>Integer </a:t>
            </a:r>
            <a:r>
              <a:rPr lang="en-US" altLang="en-US" sz="2000" b="1" dirty="0" err="1" smtClean="0">
                <a:latin typeface="Courier New" pitchFamily="49" charset="0"/>
              </a:rPr>
              <a:t>read_count</a:t>
            </a:r>
            <a:r>
              <a:rPr lang="en-US" altLang="en-US" dirty="0" smtClean="0"/>
              <a:t> initialized to 0</a:t>
            </a:r>
          </a:p>
          <a:p>
            <a:pPr lvl="1"/>
            <a:endParaRPr lang="en-US" altLang="en-US" dirty="0" smtClean="0"/>
          </a:p>
        </p:txBody>
      </p:sp>
    </p:spTree>
    <p:extLst>
      <p:ext uri="{BB962C8B-B14F-4D97-AF65-F5344CB8AC3E}">
        <p14:creationId xmlns:p14="http://schemas.microsoft.com/office/powerpoint/2010/main" val="13841860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025526" y="142875"/>
            <a:ext cx="7661275" cy="432197"/>
          </a:xfrm>
        </p:spPr>
        <p:txBody>
          <a:bodyPr>
            <a:normAutofit fontScale="90000"/>
          </a:bodyPr>
          <a:lstStyle/>
          <a:p>
            <a:pPr eaLnBrk="1" hangingPunct="1"/>
            <a:r>
              <a:rPr lang="en-US" altLang="en-US" smtClean="0"/>
              <a:t>Readers-Writers Problem (Cont.)</a:t>
            </a:r>
          </a:p>
        </p:txBody>
      </p:sp>
      <p:sp>
        <p:nvSpPr>
          <p:cNvPr id="73731" name="Rectangle 3"/>
          <p:cNvSpPr>
            <a:spLocks noGrp="1" noChangeArrowheads="1"/>
          </p:cNvSpPr>
          <p:nvPr>
            <p:ph idx="1"/>
          </p:nvPr>
        </p:nvSpPr>
        <p:spPr>
          <a:xfrm>
            <a:off x="827088" y="959644"/>
            <a:ext cx="7848600" cy="3657600"/>
          </a:xfrm>
        </p:spPr>
        <p:txBody>
          <a:bodyPr>
            <a:normAutofit lnSpcReduction="10000"/>
          </a:bodyPr>
          <a:lstStyle/>
          <a:p>
            <a:r>
              <a:rPr lang="en-US" altLang="en-US" sz="1600" dirty="0" smtClean="0"/>
              <a:t>The structure of a writer process</a:t>
            </a:r>
          </a:p>
          <a:p>
            <a:pPr>
              <a:buFont typeface="Monotype Sorts" pitchFamily="-84" charset="2"/>
              <a:buNone/>
            </a:pPr>
            <a:r>
              <a:rPr lang="en-US" altLang="en-US" sz="1600" dirty="0" smtClean="0">
                <a:solidFill>
                  <a:srgbClr val="0000FF"/>
                </a:solidFill>
              </a:rPr>
              <a:t>        </a:t>
            </a: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writing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rw_mutex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r>
              <a:rPr lang="en-US" altLang="en-US" sz="1400" b="1" dirty="0" smtClean="0">
                <a:latin typeface="Courier New" pitchFamily="49" charset="0"/>
                <a:cs typeface="Courier New" pitchFamily="49" charset="0"/>
              </a:rPr>
              <a:t/>
            </a:r>
            <a:br>
              <a:rPr lang="en-US" altLang="en-US" sz="1400" b="1" dirty="0" smtClean="0">
                <a:latin typeface="Courier New" pitchFamily="49" charset="0"/>
                <a:cs typeface="Courier New" pitchFamily="49" charset="0"/>
              </a:rPr>
            </a:br>
            <a:endParaRPr lang="en-US" altLang="en-US" sz="1400" b="1" dirty="0" smtClean="0">
              <a:latin typeface="Courier New" pitchFamily="49" charset="0"/>
              <a:cs typeface="Courier New" pitchFamily="49" charset="0"/>
            </a:endParaRPr>
          </a:p>
          <a:p>
            <a:pPr>
              <a:buFont typeface="Monotype Sorts" pitchFamily="-84" charset="2"/>
              <a:buNone/>
            </a:pPr>
            <a:endParaRPr lang="en-US" altLang="en-US" dirty="0" smtClean="0">
              <a:solidFill>
                <a:srgbClr val="0000FF"/>
              </a:solidFill>
            </a:endParaRPr>
          </a:p>
          <a:p>
            <a:pPr>
              <a:buFont typeface="Monotype Sorts" pitchFamily="-84" charset="2"/>
              <a:buNone/>
            </a:pPr>
            <a:endParaRPr lang="en-US" altLang="en-US" dirty="0" smtClean="0">
              <a:solidFill>
                <a:srgbClr val="0000FF"/>
              </a:solidFill>
            </a:endParaRPr>
          </a:p>
          <a:p>
            <a:pPr>
              <a:buFont typeface="Monotype Sorts" pitchFamily="-84" charset="2"/>
              <a:buNone/>
            </a:pPr>
            <a:r>
              <a:rPr lang="en-US" altLang="en-US" dirty="0" smtClean="0">
                <a:solidFill>
                  <a:srgbClr val="0000FF"/>
                </a:solidFill>
              </a:rPr>
              <a:t>       </a:t>
            </a:r>
          </a:p>
        </p:txBody>
      </p:sp>
    </p:spTree>
    <p:extLst>
      <p:ext uri="{BB962C8B-B14F-4D97-AF65-F5344CB8AC3E}">
        <p14:creationId xmlns:p14="http://schemas.microsoft.com/office/powerpoint/2010/main" val="446374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3E3D6A9-0C84-496F-AEEF-ED2C7AA332EB}"/>
              </a:ext>
            </a:extLst>
          </p:cNvPr>
          <p:cNvSpPr>
            <a:spLocks noGrp="1"/>
          </p:cNvSpPr>
          <p:nvPr>
            <p:ph type="title"/>
          </p:nvPr>
        </p:nvSpPr>
        <p:spPr>
          <a:xfrm>
            <a:off x="609600" y="47854"/>
            <a:ext cx="7315200" cy="865573"/>
          </a:xfrm>
        </p:spPr>
        <p:txBody>
          <a:bodyPr>
            <a:normAutofit/>
          </a:bodyPr>
          <a:lstStyle/>
          <a:p>
            <a:r>
              <a:rPr lang="en-IN" dirty="0"/>
              <a:t>Communication Models </a:t>
            </a:r>
          </a:p>
        </p:txBody>
      </p:sp>
      <p:sp>
        <p:nvSpPr>
          <p:cNvPr id="4" name="Slide Number Placeholder 3">
            <a:extLst>
              <a:ext uri="{FF2B5EF4-FFF2-40B4-BE49-F238E27FC236}">
                <a16:creationId xmlns="" xmlns:a16="http://schemas.microsoft.com/office/drawing/2014/main" id="{98119435-27DC-40D4-8BBA-B840D6EC68A0}"/>
              </a:ext>
            </a:extLst>
          </p:cNvPr>
          <p:cNvSpPr>
            <a:spLocks noGrp="1"/>
          </p:cNvSpPr>
          <p:nvPr>
            <p:ph type="sldNum" sz="quarter" idx="12"/>
          </p:nvPr>
        </p:nvSpPr>
        <p:spPr/>
        <p:txBody>
          <a:bodyPr/>
          <a:lstStyle/>
          <a:p>
            <a:fld id="{B6F15528-21DE-4FAA-801E-634DDDAF4B2B}" type="slidenum">
              <a:rPr lang="en-US" smtClean="0"/>
              <a:pPr/>
              <a:t>5</a:t>
            </a:fld>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6125" y="727075"/>
            <a:ext cx="5111750"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p:txBody>
          <a:bodyPr/>
          <a:lstStyle/>
          <a:p>
            <a:endParaRPr lang="en-IN"/>
          </a:p>
        </p:txBody>
      </p:sp>
    </p:spTree>
    <p:extLst>
      <p:ext uri="{BB962C8B-B14F-4D97-AF65-F5344CB8AC3E}">
        <p14:creationId xmlns:p14="http://schemas.microsoft.com/office/powerpoint/2010/main" val="9699734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035050" y="142875"/>
            <a:ext cx="7651750" cy="432197"/>
          </a:xfrm>
        </p:spPr>
        <p:txBody>
          <a:bodyPr>
            <a:normAutofit fontScale="90000"/>
          </a:bodyPr>
          <a:lstStyle/>
          <a:p>
            <a:pPr eaLnBrk="1" hangingPunct="1"/>
            <a:r>
              <a:rPr lang="en-US" altLang="en-US" smtClean="0"/>
              <a:t>Readers-Writers Problem (Cont.)</a:t>
            </a:r>
          </a:p>
        </p:txBody>
      </p:sp>
      <p:sp>
        <p:nvSpPr>
          <p:cNvPr id="75779" name="Rectangle 3"/>
          <p:cNvSpPr>
            <a:spLocks noGrp="1" noChangeArrowheads="1"/>
          </p:cNvSpPr>
          <p:nvPr>
            <p:ph idx="1"/>
          </p:nvPr>
        </p:nvSpPr>
        <p:spPr>
          <a:xfrm>
            <a:off x="841375" y="807244"/>
            <a:ext cx="7747000" cy="3799285"/>
          </a:xfrm>
        </p:spPr>
        <p:txBody>
          <a:bodyPr numCol="2">
            <a:normAutofit fontScale="92500" lnSpcReduction="10000"/>
          </a:bodyPr>
          <a:lstStyle/>
          <a:p>
            <a:pPr>
              <a:lnSpc>
                <a:spcPct val="80000"/>
              </a:lnSpc>
            </a:pPr>
            <a:r>
              <a:rPr lang="en-US" altLang="en-US" dirty="0" smtClean="0"/>
              <a:t>The structure of a reader process</a:t>
            </a:r>
            <a:endParaRPr lang="en-US" altLang="en-US" sz="1600" dirty="0" smtClean="0">
              <a:solidFill>
                <a:srgbClr val="0000FF"/>
              </a:solidFill>
            </a:endParaRPr>
          </a:p>
          <a:p>
            <a:pPr>
              <a:buFont typeface="Monotype Sorts" pitchFamily="-84" charset="2"/>
              <a:buNone/>
            </a:pPr>
            <a:r>
              <a:rPr lang="en-US" altLang="en-US" sz="1600" b="1" dirty="0" smtClean="0">
                <a:latin typeface="Courier New" pitchFamily="49" charset="0"/>
                <a:cs typeface="Courier New" pitchFamily="49" charset="0"/>
              </a:rPr>
              <a:t>       do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1) </a:t>
            </a:r>
          </a:p>
          <a:p>
            <a:pPr>
              <a:buFont typeface="Monotype Sorts" pitchFamily="-84" charset="2"/>
              <a:buNone/>
            </a:pPr>
            <a:r>
              <a:rPr lang="en-US" altLang="en-US" sz="1600" b="1"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wrt</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 reading is performed */ </a:t>
            </a:r>
          </a:p>
          <a:p>
            <a:pPr>
              <a:buFont typeface="Monotype Sorts" pitchFamily="-84" charset="2"/>
              <a:buNone/>
            </a:pPr>
            <a:r>
              <a:rPr lang="en-US" altLang="en-US" sz="1600" b="1" dirty="0" smtClean="0">
                <a:latin typeface="Courier New" pitchFamily="49" charset="0"/>
                <a:cs typeface="Courier New" pitchFamily="49" charset="0"/>
              </a:rPr>
              <a:t>               ... </a:t>
            </a:r>
          </a:p>
          <a:p>
            <a:pPr>
              <a:buFont typeface="Monotype Sorts" pitchFamily="-84" charset="2"/>
              <a:buNone/>
            </a:pPr>
            <a:r>
              <a:rPr lang="en-US" altLang="en-US" sz="1600" b="1" dirty="0" smtClean="0">
                <a:latin typeface="Courier New" pitchFamily="49" charset="0"/>
                <a:cs typeface="Courier New" pitchFamily="49" charset="0"/>
              </a:rPr>
              <a:t>           wait(</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read count--;</a:t>
            </a:r>
            <a:br>
              <a:rPr lang="en-US" altLang="en-US" sz="1600" b="1" dirty="0" smtClean="0">
                <a:latin typeface="Courier New" pitchFamily="49" charset="0"/>
                <a:cs typeface="Courier New" pitchFamily="49" charset="0"/>
              </a:rPr>
            </a:br>
            <a:r>
              <a:rPr lang="en-US" altLang="en-US" sz="1600" b="1" dirty="0" smtClean="0">
                <a:latin typeface="Courier New" pitchFamily="49" charset="0"/>
                <a:cs typeface="Courier New" pitchFamily="49" charset="0"/>
              </a:rPr>
              <a:t>           if (</a:t>
            </a:r>
            <a:r>
              <a:rPr lang="en-US" altLang="en-US" sz="1600" b="1" dirty="0" err="1" smtClean="0">
                <a:latin typeface="Courier New" pitchFamily="49" charset="0"/>
                <a:cs typeface="Courier New" pitchFamily="49" charset="0"/>
              </a:rPr>
              <a:t>read_count</a:t>
            </a:r>
            <a:r>
              <a:rPr lang="en-US" altLang="en-US" sz="1600" b="1" dirty="0" smtClean="0">
                <a:latin typeface="Courier New" pitchFamily="49" charset="0"/>
                <a:cs typeface="Courier New" pitchFamily="49" charset="0"/>
              </a:rPr>
              <a:t> == 0)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wrt</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signal(</a:t>
            </a:r>
            <a:r>
              <a:rPr lang="en-US" altLang="en-US" sz="1600" b="1" dirty="0" err="1" smtClean="0">
                <a:latin typeface="Courier New" pitchFamily="49" charset="0"/>
                <a:cs typeface="Courier New" pitchFamily="49" charset="0"/>
              </a:rPr>
              <a:t>mutex</a:t>
            </a:r>
            <a:r>
              <a:rPr lang="en-US" altLang="en-US" sz="1600" b="1" dirty="0" smtClean="0">
                <a:latin typeface="Courier New" pitchFamily="49" charset="0"/>
                <a:cs typeface="Courier New" pitchFamily="49" charset="0"/>
              </a:rPr>
              <a:t>); </a:t>
            </a:r>
          </a:p>
          <a:p>
            <a:pPr>
              <a:buFont typeface="Monotype Sorts" pitchFamily="-84" charset="2"/>
              <a:buNone/>
            </a:pPr>
            <a:r>
              <a:rPr lang="en-US" altLang="en-US" sz="1600" b="1" dirty="0" smtClean="0">
                <a:latin typeface="Courier New" pitchFamily="49" charset="0"/>
                <a:cs typeface="Courier New" pitchFamily="49" charset="0"/>
              </a:rPr>
              <a:t>       } while (true);</a:t>
            </a:r>
          </a:p>
          <a:p>
            <a:pPr>
              <a:buFont typeface="Monotype Sorts" pitchFamily="-84" charset="2"/>
              <a:buNone/>
            </a:pPr>
            <a:endParaRPr lang="en-US" altLang="en-US" sz="1600" b="1" dirty="0">
              <a:latin typeface="Courier New" pitchFamily="49" charset="0"/>
              <a:cs typeface="Courier New" pitchFamily="49" charset="0"/>
            </a:endParaRPr>
          </a:p>
          <a:p>
            <a:pPr>
              <a:buFont typeface="Monotype Sorts" pitchFamily="-84" charset="2"/>
              <a:buNone/>
            </a:pPr>
            <a:endParaRPr lang="en-US" altLang="en-US" sz="1600" b="1" dirty="0" smtClean="0">
              <a:latin typeface="Courier New" pitchFamily="49" charset="0"/>
              <a:cs typeface="Courier New" pitchFamily="49" charset="0"/>
            </a:endParaRPr>
          </a:p>
          <a:p>
            <a:r>
              <a:rPr lang="en-US" altLang="en-US" sz="1400" dirty="0"/>
              <a:t>The structure of a writer process</a:t>
            </a:r>
          </a:p>
          <a:p>
            <a:pPr>
              <a:buFont typeface="Monotype Sorts" pitchFamily="-84" charset="2"/>
              <a:buNone/>
            </a:pPr>
            <a:r>
              <a:rPr lang="en-US" altLang="en-US" sz="1400" dirty="0">
                <a:solidFill>
                  <a:srgbClr val="0000FF"/>
                </a:solidFill>
              </a:rPr>
              <a:t>        </a:t>
            </a:r>
          </a:p>
          <a:p>
            <a:pPr>
              <a:buFont typeface="Monotype Sorts" pitchFamily="-84" charset="2"/>
              <a:buNone/>
            </a:pPr>
            <a:r>
              <a:rPr lang="en-US" altLang="en-US" sz="1400" b="1" dirty="0">
                <a:latin typeface="Courier New" pitchFamily="49" charset="0"/>
                <a:cs typeface="Courier New" pitchFamily="49" charset="0"/>
              </a:rPr>
              <a:t>       do {</a:t>
            </a:r>
            <a:br>
              <a:rPr lang="en-US" altLang="en-US" sz="1400" b="1" dirty="0">
                <a:latin typeface="Courier New" pitchFamily="49" charset="0"/>
                <a:cs typeface="Courier New" pitchFamily="49" charset="0"/>
              </a:rPr>
            </a:br>
            <a:r>
              <a:rPr lang="en-US" altLang="en-US" sz="1400" b="1" dirty="0">
                <a:latin typeface="Courier New" pitchFamily="49" charset="0"/>
                <a:cs typeface="Courier New" pitchFamily="49" charset="0"/>
              </a:rPr>
              <a:t>          </a:t>
            </a:r>
            <a:r>
              <a:rPr lang="en-US" altLang="en-US" sz="1400" b="1" dirty="0" smtClean="0">
                <a:latin typeface="Courier New" pitchFamily="49" charset="0"/>
                <a:cs typeface="Courier New" pitchFamily="49" charset="0"/>
              </a:rPr>
              <a:t>wait(</a:t>
            </a:r>
            <a:r>
              <a:rPr lang="en-US" altLang="en-US" sz="1400" b="1" dirty="0" err="1" smtClean="0">
                <a:latin typeface="Courier New" pitchFamily="49" charset="0"/>
                <a:cs typeface="Courier New" pitchFamily="49" charset="0"/>
              </a:rPr>
              <a:t>wrt</a:t>
            </a:r>
            <a:r>
              <a:rPr lang="en-US" altLang="en-US" sz="1400" b="1" dirty="0" smtClean="0">
                <a:latin typeface="Courier New" pitchFamily="49" charset="0"/>
                <a:cs typeface="Courier New" pitchFamily="49" charset="0"/>
              </a:rPr>
              <a:t>); </a:t>
            </a:r>
            <a:endParaRPr lang="en-US" altLang="en-US" sz="1400" b="1" dirty="0">
              <a:latin typeface="Courier New" pitchFamily="49" charset="0"/>
              <a:cs typeface="Courier New" pitchFamily="49" charset="0"/>
            </a:endParaRPr>
          </a:p>
          <a:p>
            <a:pPr>
              <a:buFont typeface="Monotype Sorts" pitchFamily="-84" charset="2"/>
              <a:buNone/>
            </a:pPr>
            <a:r>
              <a:rPr lang="en-US" altLang="en-US" sz="1400" b="1" dirty="0">
                <a:latin typeface="Courier New" pitchFamily="49" charset="0"/>
                <a:cs typeface="Courier New" pitchFamily="49" charset="0"/>
              </a:rPr>
              <a:t>               ...</a:t>
            </a:r>
            <a:br>
              <a:rPr lang="en-US" altLang="en-US" sz="1400" b="1" dirty="0">
                <a:latin typeface="Courier New" pitchFamily="49" charset="0"/>
                <a:cs typeface="Courier New" pitchFamily="49" charset="0"/>
              </a:rPr>
            </a:br>
            <a:r>
              <a:rPr lang="en-US" altLang="en-US" sz="1400" b="1" dirty="0">
                <a:latin typeface="Courier New" pitchFamily="49" charset="0"/>
                <a:cs typeface="Courier New" pitchFamily="49" charset="0"/>
              </a:rPr>
              <a:t>          /* writing is performed */ </a:t>
            </a:r>
          </a:p>
          <a:p>
            <a:pPr>
              <a:buFont typeface="Monotype Sorts" pitchFamily="-84" charset="2"/>
              <a:buNone/>
            </a:pPr>
            <a:r>
              <a:rPr lang="en-US" altLang="en-US" sz="1400" b="1" dirty="0">
                <a:latin typeface="Courier New" pitchFamily="49" charset="0"/>
                <a:cs typeface="Courier New" pitchFamily="49" charset="0"/>
              </a:rPr>
              <a:t>               ... </a:t>
            </a:r>
          </a:p>
          <a:p>
            <a:pPr>
              <a:buFont typeface="Monotype Sorts" pitchFamily="-84" charset="2"/>
              <a:buNone/>
            </a:pPr>
            <a:r>
              <a:rPr lang="en-US" altLang="en-US" sz="1400" b="1" dirty="0">
                <a:latin typeface="Courier New" pitchFamily="49" charset="0"/>
                <a:cs typeface="Courier New" pitchFamily="49" charset="0"/>
              </a:rPr>
              <a:t>          </a:t>
            </a:r>
            <a:r>
              <a:rPr lang="en-US" altLang="en-US" sz="1400" b="1" dirty="0" smtClean="0">
                <a:latin typeface="Courier New" pitchFamily="49" charset="0"/>
                <a:cs typeface="Courier New" pitchFamily="49" charset="0"/>
              </a:rPr>
              <a:t>signal(</a:t>
            </a:r>
            <a:r>
              <a:rPr lang="en-US" altLang="en-US" sz="1400" b="1" dirty="0" err="1" smtClean="0">
                <a:latin typeface="Courier New" pitchFamily="49" charset="0"/>
                <a:cs typeface="Courier New" pitchFamily="49" charset="0"/>
              </a:rPr>
              <a:t>wrt</a:t>
            </a:r>
            <a:r>
              <a:rPr lang="en-US" altLang="en-US" sz="1400" b="1" dirty="0" smtClean="0">
                <a:latin typeface="Courier New" pitchFamily="49" charset="0"/>
                <a:cs typeface="Courier New" pitchFamily="49" charset="0"/>
              </a:rPr>
              <a:t>); </a:t>
            </a:r>
            <a:endParaRPr lang="en-US" altLang="en-US" sz="1400" b="1" dirty="0">
              <a:latin typeface="Courier New" pitchFamily="49" charset="0"/>
              <a:cs typeface="Courier New" pitchFamily="49" charset="0"/>
            </a:endParaRPr>
          </a:p>
          <a:p>
            <a:pPr>
              <a:buFont typeface="Monotype Sorts" pitchFamily="-84" charset="2"/>
              <a:buNone/>
            </a:pPr>
            <a:r>
              <a:rPr lang="en-US" altLang="en-US" sz="1400" b="1" dirty="0">
                <a:latin typeface="Courier New" pitchFamily="49" charset="0"/>
                <a:cs typeface="Courier New" pitchFamily="49" charset="0"/>
              </a:rPr>
              <a:t>     } while (true);</a:t>
            </a:r>
            <a:r>
              <a:rPr lang="en-US" altLang="en-US" sz="1400" b="1" dirty="0" smtClean="0">
                <a:latin typeface="Courier New" pitchFamily="49" charset="0"/>
                <a:cs typeface="Courier New" pitchFamily="49" charset="0"/>
              </a:rPr>
              <a:t/>
            </a:r>
            <a:br>
              <a:rPr lang="en-US" altLang="en-US" sz="1400" b="1" dirty="0" smtClean="0">
                <a:latin typeface="Courier New" pitchFamily="49" charset="0"/>
                <a:cs typeface="Courier New" pitchFamily="49" charset="0"/>
              </a:rPr>
            </a:br>
            <a:endParaRPr lang="en-US" altLang="en-US" sz="1400" b="1" dirty="0" smtClean="0">
              <a:latin typeface="Courier New" pitchFamily="49" charset="0"/>
              <a:cs typeface="Courier New" pitchFamily="49" charset="0"/>
            </a:endParaRPr>
          </a:p>
          <a:p>
            <a:pPr>
              <a:lnSpc>
                <a:spcPct val="80000"/>
              </a:lnSpc>
              <a:buFont typeface="Monotype Sorts" pitchFamily="-84" charset="2"/>
              <a:buNone/>
            </a:pPr>
            <a:endParaRPr lang="en-US" altLang="en-US" sz="1600" dirty="0" smtClean="0">
              <a:solidFill>
                <a:srgbClr val="0000FF"/>
              </a:solidFill>
            </a:endParaRPr>
          </a:p>
          <a:p>
            <a:pPr>
              <a:lnSpc>
                <a:spcPct val="80000"/>
              </a:lnSpc>
              <a:buFont typeface="Monotype Sorts" pitchFamily="-84" charset="2"/>
              <a:buNone/>
            </a:pPr>
            <a:endParaRPr lang="en-US" altLang="en-US" sz="1600" dirty="0" smtClean="0">
              <a:solidFill>
                <a:srgbClr val="0000FF"/>
              </a:solidFill>
            </a:endParaRPr>
          </a:p>
          <a:p>
            <a:pPr>
              <a:lnSpc>
                <a:spcPct val="80000"/>
              </a:lnSpc>
              <a:buFont typeface="Monotype Sorts" pitchFamily="-84" charset="2"/>
              <a:buNone/>
            </a:pPr>
            <a:r>
              <a:rPr lang="en-US" altLang="en-US" sz="1600" dirty="0" smtClean="0">
                <a:solidFill>
                  <a:srgbClr val="0000FF"/>
                </a:solidFill>
              </a:rPr>
              <a:t>       </a:t>
            </a:r>
          </a:p>
        </p:txBody>
      </p:sp>
    </p:spTree>
    <p:extLst>
      <p:ext uri="{BB962C8B-B14F-4D97-AF65-F5344CB8AC3E}">
        <p14:creationId xmlns:p14="http://schemas.microsoft.com/office/powerpoint/2010/main" val="285573194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1" y="285750"/>
            <a:ext cx="7010400" cy="4446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0556429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Title 1"/>
          <p:cNvSpPr>
            <a:spLocks noGrp="1" noChangeArrowheads="1"/>
          </p:cNvSpPr>
          <p:nvPr>
            <p:ph type="title"/>
          </p:nvPr>
        </p:nvSpPr>
        <p:spPr>
          <a:xfrm>
            <a:off x="1255713" y="110728"/>
            <a:ext cx="7677150" cy="432197"/>
          </a:xfrm>
        </p:spPr>
        <p:txBody>
          <a:bodyPr>
            <a:normAutofit fontScale="90000"/>
          </a:bodyPr>
          <a:lstStyle/>
          <a:p>
            <a:r>
              <a:rPr lang="en-US" altLang="en-US" dirty="0" smtClean="0"/>
              <a:t>Readers-Writers Problem Variations</a:t>
            </a:r>
          </a:p>
        </p:txBody>
      </p:sp>
      <p:sp>
        <p:nvSpPr>
          <p:cNvPr id="77827" name="Content Placeholder 2"/>
          <p:cNvSpPr>
            <a:spLocks noGrp="1" noChangeArrowheads="1"/>
          </p:cNvSpPr>
          <p:nvPr>
            <p:ph idx="1"/>
          </p:nvPr>
        </p:nvSpPr>
        <p:spPr>
          <a:xfrm>
            <a:off x="879475" y="859632"/>
            <a:ext cx="6359525" cy="3398044"/>
          </a:xfrm>
        </p:spPr>
        <p:txBody>
          <a:bodyPr/>
          <a:lstStyle/>
          <a:p>
            <a:r>
              <a:rPr lang="en-US" altLang="en-US" b="1" i="1" dirty="0" smtClean="0"/>
              <a:t>First</a:t>
            </a:r>
            <a:r>
              <a:rPr lang="en-US" altLang="en-US" i="1" dirty="0" smtClean="0"/>
              <a:t>  </a:t>
            </a:r>
            <a:r>
              <a:rPr lang="en-US" altLang="en-US" dirty="0" smtClean="0"/>
              <a:t>variation – no reader kept waiting unless writer has permission to use shared object</a:t>
            </a:r>
          </a:p>
          <a:p>
            <a:r>
              <a:rPr lang="en-US" altLang="en-US" b="1" i="1" dirty="0" smtClean="0"/>
              <a:t>Second</a:t>
            </a:r>
            <a:r>
              <a:rPr lang="en-US" altLang="en-US" i="1" dirty="0" smtClean="0"/>
              <a:t> </a:t>
            </a:r>
            <a:r>
              <a:rPr lang="en-US" altLang="en-US" dirty="0" smtClean="0"/>
              <a:t>variation – once writer is ready, it performs the write ASAP</a:t>
            </a:r>
          </a:p>
          <a:p>
            <a:r>
              <a:rPr lang="en-US" altLang="en-US" dirty="0" smtClean="0"/>
              <a:t>Both may have starvation leading to even more variations</a:t>
            </a:r>
          </a:p>
          <a:p>
            <a:r>
              <a:rPr lang="en-US" altLang="en-US" dirty="0" smtClean="0"/>
              <a:t>Problem is solved on some systems by kernel providing reader-writer locks</a:t>
            </a:r>
          </a:p>
        </p:txBody>
      </p:sp>
    </p:spTree>
    <p:extLst>
      <p:ext uri="{BB962C8B-B14F-4D97-AF65-F5344CB8AC3E}">
        <p14:creationId xmlns:p14="http://schemas.microsoft.com/office/powerpoint/2010/main" val="2297166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a:xfrm>
            <a:off x="1016000" y="110728"/>
            <a:ext cx="7670800" cy="432197"/>
          </a:xfrm>
        </p:spPr>
        <p:txBody>
          <a:bodyPr>
            <a:normAutofit fontScale="90000"/>
          </a:bodyPr>
          <a:lstStyle/>
          <a:p>
            <a:pPr eaLnBrk="1" hangingPunct="1"/>
            <a:r>
              <a:rPr lang="en-US" altLang="en-US" dirty="0" smtClean="0"/>
              <a:t>Dining-Philosophers Problem</a:t>
            </a:r>
          </a:p>
        </p:txBody>
      </p:sp>
      <p:sp>
        <p:nvSpPr>
          <p:cNvPr id="78851" name="Rectangle 3"/>
          <p:cNvSpPr>
            <a:spLocks noGrp="1" noChangeArrowheads="1"/>
          </p:cNvSpPr>
          <p:nvPr>
            <p:ph idx="1"/>
          </p:nvPr>
        </p:nvSpPr>
        <p:spPr>
          <a:xfrm>
            <a:off x="928688" y="2552700"/>
            <a:ext cx="6908800" cy="2074069"/>
          </a:xfrm>
        </p:spPr>
        <p:txBody>
          <a:bodyPr>
            <a:normAutofit fontScale="92500" lnSpcReduction="10000"/>
          </a:bodyPr>
          <a:lstStyle/>
          <a:p>
            <a:pPr>
              <a:tabLst>
                <a:tab pos="1365250" algn="l"/>
                <a:tab pos="1538288" algn="l"/>
              </a:tabLst>
            </a:pPr>
            <a:r>
              <a:rPr lang="en-US" altLang="en-US" sz="1600" smtClean="0"/>
              <a:t>Philosophers spend their lives alternating thinking and eating</a:t>
            </a:r>
          </a:p>
          <a:p>
            <a:pPr>
              <a:tabLst>
                <a:tab pos="1365250" algn="l"/>
                <a:tab pos="1538288" algn="l"/>
              </a:tabLst>
            </a:pPr>
            <a:r>
              <a:rPr lang="en-US" altLang="en-US" sz="1600" smtClean="0"/>
              <a:t>Don’</a:t>
            </a:r>
            <a:r>
              <a:rPr lang="en-US" altLang="ja-JP" sz="1600" smtClean="0"/>
              <a:t>t interact with their neighbors, occasionally try to pick up 2 chopsticks (one at a time) to eat from bowl</a:t>
            </a:r>
          </a:p>
          <a:p>
            <a:pPr lvl="1">
              <a:tabLst>
                <a:tab pos="1365250" algn="l"/>
                <a:tab pos="1538288" algn="l"/>
              </a:tabLst>
            </a:pPr>
            <a:r>
              <a:rPr lang="en-US" altLang="en-US" sz="1600" smtClean="0"/>
              <a:t>Need both to eat, then release both when done</a:t>
            </a:r>
          </a:p>
          <a:p>
            <a:pPr>
              <a:tabLst>
                <a:tab pos="1365250" algn="l"/>
                <a:tab pos="1538288" algn="l"/>
              </a:tabLst>
            </a:pPr>
            <a:r>
              <a:rPr lang="en-US" altLang="en-US" sz="1600" smtClean="0"/>
              <a:t>In the case of 5 philosophers</a:t>
            </a:r>
          </a:p>
          <a:p>
            <a:pPr lvl="1">
              <a:tabLst>
                <a:tab pos="1365250" algn="l"/>
                <a:tab pos="1538288" algn="l"/>
              </a:tabLst>
            </a:pPr>
            <a:r>
              <a:rPr lang="en-US" altLang="en-US" sz="1600" smtClean="0"/>
              <a:t>Shared data </a:t>
            </a:r>
          </a:p>
          <a:p>
            <a:pPr lvl="2">
              <a:tabLst>
                <a:tab pos="1365250" algn="l"/>
                <a:tab pos="1538288" algn="l"/>
              </a:tabLst>
            </a:pPr>
            <a:r>
              <a:rPr lang="en-US" altLang="en-US" sz="1600" smtClean="0"/>
              <a:t>Bowl of rice (data set)</a:t>
            </a:r>
          </a:p>
          <a:p>
            <a:pPr lvl="2">
              <a:tabLst>
                <a:tab pos="1365250" algn="l"/>
                <a:tab pos="1538288" algn="l"/>
              </a:tabLst>
            </a:pPr>
            <a:r>
              <a:rPr lang="en-US" altLang="en-US" sz="1600" smtClean="0"/>
              <a:t>Semaphore </a:t>
            </a:r>
            <a:r>
              <a:rPr lang="en-US" altLang="en-US" sz="1600" smtClean="0">
                <a:solidFill>
                  <a:srgbClr val="FF0000"/>
                </a:solidFill>
              </a:rPr>
              <a:t>chopstick [5]</a:t>
            </a:r>
            <a:r>
              <a:rPr lang="en-US" altLang="en-US" sz="1600" smtClean="0"/>
              <a:t> initialized to 1</a:t>
            </a:r>
          </a:p>
        </p:txBody>
      </p:sp>
      <p:pic>
        <p:nvPicPr>
          <p:cNvPr id="78852" name="Picture 5"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95663" y="809625"/>
            <a:ext cx="2208212"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9426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038226" y="121444"/>
            <a:ext cx="7866063" cy="432197"/>
          </a:xfrm>
        </p:spPr>
        <p:txBody>
          <a:bodyPr>
            <a:normAutofit fontScale="90000"/>
          </a:bodyPr>
          <a:lstStyle/>
          <a:p>
            <a:pPr eaLnBrk="1" hangingPunct="1"/>
            <a:r>
              <a:rPr lang="en-US" altLang="en-US" sz="3000" dirty="0" smtClean="0"/>
              <a:t>  Dining-Philosophers Problem Algorithm</a:t>
            </a:r>
          </a:p>
        </p:txBody>
      </p:sp>
      <p:sp>
        <p:nvSpPr>
          <p:cNvPr id="80899" name="Rectangle 3"/>
          <p:cNvSpPr>
            <a:spLocks noGrp="1" noChangeArrowheads="1"/>
          </p:cNvSpPr>
          <p:nvPr>
            <p:ph idx="1"/>
          </p:nvPr>
        </p:nvSpPr>
        <p:spPr>
          <a:xfrm>
            <a:off x="827089" y="839391"/>
            <a:ext cx="7107237" cy="3588544"/>
          </a:xfrm>
        </p:spPr>
        <p:txBody>
          <a:bodyPr>
            <a:normAutofit lnSpcReduction="10000"/>
          </a:bodyPr>
          <a:lstStyle/>
          <a:p>
            <a:pPr marL="376238" indent="-376238">
              <a:lnSpc>
                <a:spcPct val="90000"/>
              </a:lnSpc>
              <a:tabLst>
                <a:tab pos="1709738" algn="l"/>
                <a:tab pos="2001838" algn="l"/>
                <a:tab pos="2227263" algn="l"/>
                <a:tab pos="2454275" algn="l"/>
              </a:tabLst>
            </a:pPr>
            <a:r>
              <a:rPr lang="en-US" altLang="en-US" dirty="0" smtClean="0"/>
              <a:t>The structure of Philosopher</a:t>
            </a:r>
            <a:r>
              <a:rPr lang="en-US" altLang="en-US" i="1" dirty="0" smtClean="0">
                <a:solidFill>
                  <a:srgbClr val="0000FF"/>
                </a:solidFill>
              </a:rPr>
              <a:t> i</a:t>
            </a:r>
            <a:r>
              <a:rPr lang="en-US" altLang="en-US" dirty="0" smtClean="0"/>
              <a:t>:</a:t>
            </a:r>
          </a:p>
          <a:p>
            <a:pPr marL="1195388" lvl="2" indent="-338138">
              <a:lnSpc>
                <a:spcPct val="90000"/>
              </a:lnSpc>
              <a:buFont typeface="Webdings" pitchFamily="18" charset="2"/>
              <a:buNone/>
              <a:tabLst>
                <a:tab pos="1709738" algn="l"/>
                <a:tab pos="2001838" algn="l"/>
                <a:tab pos="2227263" algn="l"/>
                <a:tab pos="2454275" algn="l"/>
              </a:tabLst>
            </a:pPr>
            <a:r>
              <a:rPr lang="en-US" altLang="en-US" sz="1600" b="1" dirty="0" smtClean="0">
                <a:latin typeface="Courier New" pitchFamily="49" charset="0"/>
              </a:rPr>
              <a:t>do { </a:t>
            </a:r>
          </a:p>
          <a:p>
            <a:pPr marL="1195388" lvl="2" indent="-338138">
              <a:lnSpc>
                <a:spcPct val="90000"/>
              </a:lnSpc>
              <a:buFont typeface="Webdings" pitchFamily="18" charset="2"/>
              <a:buNone/>
              <a:tabLst>
                <a:tab pos="1709738" algn="l"/>
                <a:tab pos="2001838" algn="l"/>
                <a:tab pos="2227263" algn="l"/>
                <a:tab pos="2454275" algn="l"/>
              </a:tabLst>
            </a:pPr>
            <a:r>
              <a:rPr lang="en-US" altLang="en-US" sz="1600" b="1" dirty="0" smtClean="0">
                <a:latin typeface="Courier New" pitchFamily="49" charset="0"/>
              </a:rPr>
              <a:t>    wait (chopstick[i] );</a:t>
            </a:r>
          </a:p>
          <a:p>
            <a:pPr marL="1195388" lvl="2" indent="-338138">
              <a:lnSpc>
                <a:spcPct val="90000"/>
              </a:lnSpc>
              <a:buFont typeface="Webdings" pitchFamily="18" charset="2"/>
              <a:buNone/>
              <a:tabLst>
                <a:tab pos="1709738" algn="l"/>
                <a:tab pos="2001838" algn="l"/>
                <a:tab pos="2227263" algn="l"/>
                <a:tab pos="2454275" algn="l"/>
              </a:tabLst>
            </a:pPr>
            <a:r>
              <a:rPr lang="en-US" altLang="en-US" sz="1600" b="1" dirty="0" smtClean="0">
                <a:latin typeface="Courier New" pitchFamily="49" charset="0"/>
              </a:rPr>
              <a:t>	  wait (</a:t>
            </a:r>
            <a:r>
              <a:rPr lang="en-US" altLang="en-US" sz="1600" b="1" dirty="0" err="1" smtClean="0">
                <a:latin typeface="Courier New" pitchFamily="49" charset="0"/>
              </a:rPr>
              <a:t>chopStick</a:t>
            </a:r>
            <a:r>
              <a:rPr lang="en-US" altLang="en-US" sz="1600" b="1" dirty="0" smtClean="0">
                <a:latin typeface="Courier New" pitchFamily="49" charset="0"/>
              </a:rPr>
              <a:t>[ (i + 1) % 5] );</a:t>
            </a:r>
          </a:p>
          <a:p>
            <a:pPr marL="1195388" lvl="2" indent="-338138">
              <a:lnSpc>
                <a:spcPct val="90000"/>
              </a:lnSpc>
              <a:buFont typeface="Webdings" pitchFamily="18" charset="2"/>
              <a:buNone/>
              <a:tabLst>
                <a:tab pos="1709738" algn="l"/>
                <a:tab pos="2001838" algn="l"/>
                <a:tab pos="2227263" algn="l"/>
                <a:tab pos="2454275" algn="l"/>
              </a:tabLst>
            </a:pPr>
            <a:r>
              <a:rPr lang="en-US" altLang="en-US" sz="1600" b="1" dirty="0" smtClean="0">
                <a:latin typeface="Courier New" pitchFamily="49" charset="0"/>
              </a:rPr>
              <a:t>	</a:t>
            </a:r>
          </a:p>
          <a:p>
            <a:pPr marL="1195388" lvl="2" indent="-338138">
              <a:lnSpc>
                <a:spcPct val="90000"/>
              </a:lnSpc>
              <a:buFont typeface="Webdings" pitchFamily="18" charset="2"/>
              <a:buNone/>
              <a:tabLst>
                <a:tab pos="1709738" algn="l"/>
                <a:tab pos="2001838" algn="l"/>
                <a:tab pos="2227263" algn="l"/>
                <a:tab pos="2454275" algn="l"/>
              </a:tabLst>
            </a:pPr>
            <a:r>
              <a:rPr lang="en-US" altLang="en-US" sz="1600" b="1" dirty="0" smtClean="0">
                <a:latin typeface="Courier New" pitchFamily="49" charset="0"/>
              </a:rPr>
              <a:t>	             //  eat</a:t>
            </a:r>
          </a:p>
          <a:p>
            <a:pPr marL="1195388" lvl="2" indent="-338138">
              <a:lnSpc>
                <a:spcPct val="90000"/>
              </a:lnSpc>
              <a:buFont typeface="Webdings" pitchFamily="18" charset="2"/>
              <a:buNone/>
              <a:tabLst>
                <a:tab pos="1709738" algn="l"/>
                <a:tab pos="2001838" algn="l"/>
                <a:tab pos="2227263" algn="l"/>
                <a:tab pos="2454275" algn="l"/>
              </a:tabLst>
            </a:pPr>
            <a:endParaRPr lang="en-US" altLang="en-US" sz="1600" b="1" dirty="0" smtClean="0">
              <a:latin typeface="Courier New" pitchFamily="49" charset="0"/>
            </a:endParaRPr>
          </a:p>
          <a:p>
            <a:pPr marL="1195388" lvl="2" indent="-338138">
              <a:lnSpc>
                <a:spcPct val="90000"/>
              </a:lnSpc>
              <a:buFont typeface="Webdings" pitchFamily="18" charset="2"/>
              <a:buNone/>
              <a:tabLst>
                <a:tab pos="1709738" algn="l"/>
                <a:tab pos="2001838" algn="l"/>
                <a:tab pos="2227263" algn="l"/>
                <a:tab pos="2454275" algn="l"/>
              </a:tabLst>
            </a:pPr>
            <a:r>
              <a:rPr lang="en-US" altLang="en-US" sz="1600" b="1" dirty="0" smtClean="0">
                <a:latin typeface="Courier New" pitchFamily="49" charset="0"/>
              </a:rPr>
              <a:t>	  signal (chopstick[i] );</a:t>
            </a:r>
          </a:p>
          <a:p>
            <a:pPr marL="1195388" lvl="2" indent="-338138">
              <a:lnSpc>
                <a:spcPct val="90000"/>
              </a:lnSpc>
              <a:buFont typeface="Webdings" pitchFamily="18" charset="2"/>
              <a:buNone/>
              <a:tabLst>
                <a:tab pos="1709738" algn="l"/>
                <a:tab pos="2001838" algn="l"/>
                <a:tab pos="2227263" algn="l"/>
                <a:tab pos="2454275" algn="l"/>
              </a:tabLst>
            </a:pPr>
            <a:r>
              <a:rPr lang="en-US" altLang="en-US" sz="1600" b="1" dirty="0" smtClean="0">
                <a:latin typeface="Courier New" pitchFamily="49" charset="0"/>
              </a:rPr>
              <a:t>	  signal (chopstick[ (i + 1) % 5] );</a:t>
            </a:r>
          </a:p>
          <a:p>
            <a:pPr marL="1195388" lvl="2" indent="-338138">
              <a:lnSpc>
                <a:spcPct val="90000"/>
              </a:lnSpc>
              <a:buFont typeface="Webdings" pitchFamily="18" charset="2"/>
              <a:buNone/>
              <a:tabLst>
                <a:tab pos="1709738" algn="l"/>
                <a:tab pos="2001838" algn="l"/>
                <a:tab pos="2227263" algn="l"/>
                <a:tab pos="2454275" algn="l"/>
              </a:tabLst>
            </a:pPr>
            <a:r>
              <a:rPr lang="en-US" altLang="en-US" sz="1600" b="1" dirty="0" smtClean="0">
                <a:latin typeface="Courier New" pitchFamily="49" charset="0"/>
              </a:rPr>
              <a:t>	</a:t>
            </a:r>
          </a:p>
          <a:p>
            <a:pPr marL="1195388" lvl="2" indent="-338138">
              <a:lnSpc>
                <a:spcPct val="90000"/>
              </a:lnSpc>
              <a:buFont typeface="Webdings" pitchFamily="18" charset="2"/>
              <a:buNone/>
              <a:tabLst>
                <a:tab pos="1709738" algn="l"/>
                <a:tab pos="2001838" algn="l"/>
                <a:tab pos="2227263" algn="l"/>
                <a:tab pos="2454275" algn="l"/>
              </a:tabLst>
            </a:pPr>
            <a:r>
              <a:rPr lang="en-US" altLang="en-US" sz="1600" b="1" dirty="0" smtClean="0">
                <a:latin typeface="Courier New" pitchFamily="49" charset="0"/>
              </a:rPr>
              <a:t>                 //  think</a:t>
            </a:r>
          </a:p>
          <a:p>
            <a:pPr marL="1195388" lvl="2" indent="-338138">
              <a:lnSpc>
                <a:spcPct val="90000"/>
              </a:lnSpc>
              <a:buFont typeface="Webdings" pitchFamily="18" charset="2"/>
              <a:buNone/>
              <a:tabLst>
                <a:tab pos="1709738" algn="l"/>
                <a:tab pos="2001838" algn="l"/>
                <a:tab pos="2227263" algn="l"/>
                <a:tab pos="2454275" algn="l"/>
              </a:tabLst>
            </a:pPr>
            <a:endParaRPr lang="en-US" altLang="en-US" b="1" dirty="0" smtClean="0">
              <a:latin typeface="Courier New" pitchFamily="49" charset="0"/>
            </a:endParaRPr>
          </a:p>
          <a:p>
            <a:pPr marL="1195388" lvl="2" indent="-338138">
              <a:lnSpc>
                <a:spcPct val="90000"/>
              </a:lnSpc>
              <a:buFont typeface="Webdings" pitchFamily="18" charset="2"/>
              <a:buNone/>
              <a:tabLst>
                <a:tab pos="1709738" algn="l"/>
                <a:tab pos="2001838" algn="l"/>
                <a:tab pos="2227263" algn="l"/>
                <a:tab pos="2454275" algn="l"/>
              </a:tabLst>
            </a:pPr>
            <a:r>
              <a:rPr lang="en-US" altLang="en-US" sz="1600" b="1" dirty="0" smtClean="0">
                <a:latin typeface="Courier New" pitchFamily="49" charset="0"/>
              </a:rPr>
              <a:t>} while (TRUE);</a:t>
            </a:r>
            <a:endParaRPr lang="en-US" altLang="en-US" sz="1600" dirty="0" smtClean="0"/>
          </a:p>
          <a:p>
            <a:pPr marL="376238" indent="-376238">
              <a:lnSpc>
                <a:spcPct val="90000"/>
              </a:lnSpc>
              <a:tabLst>
                <a:tab pos="1709738" algn="l"/>
                <a:tab pos="2001838" algn="l"/>
                <a:tab pos="2227263" algn="l"/>
                <a:tab pos="2454275" algn="l"/>
              </a:tabLst>
            </a:pPr>
            <a:r>
              <a:rPr lang="en-US" altLang="en-US" dirty="0" smtClean="0"/>
              <a:t>  What is the problem with this algorithm?</a:t>
            </a:r>
          </a:p>
          <a:p>
            <a:pPr marL="1195388" lvl="2" indent="-338138">
              <a:lnSpc>
                <a:spcPct val="90000"/>
              </a:lnSpc>
              <a:buFont typeface="Webdings" pitchFamily="18" charset="2"/>
              <a:buNone/>
              <a:tabLst>
                <a:tab pos="1709738" algn="l"/>
                <a:tab pos="2001838" algn="l"/>
                <a:tab pos="2227263" algn="l"/>
                <a:tab pos="2454275" algn="l"/>
              </a:tabLst>
            </a:pPr>
            <a:endParaRPr lang="en-US" altLang="en-US" dirty="0" smtClean="0">
              <a:solidFill>
                <a:srgbClr val="0000FF"/>
              </a:solidFill>
            </a:endParaRPr>
          </a:p>
        </p:txBody>
      </p:sp>
    </p:spTree>
    <p:extLst>
      <p:ext uri="{BB962C8B-B14F-4D97-AF65-F5344CB8AC3E}">
        <p14:creationId xmlns:p14="http://schemas.microsoft.com/office/powerpoint/2010/main" val="41908623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dirty="0"/>
          </a:p>
        </p:txBody>
      </p:sp>
      <p:sp>
        <p:nvSpPr>
          <p:cNvPr id="5" name="Content Placeholder 4"/>
          <p:cNvSpPr>
            <a:spLocks noGrp="1"/>
          </p:cNvSpPr>
          <p:nvPr>
            <p:ph idx="1"/>
          </p:nvPr>
        </p:nvSpPr>
        <p:spPr/>
        <p:txBody>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2190750"/>
            <a:ext cx="4495800"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165107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025525" y="107157"/>
            <a:ext cx="8002588" cy="432197"/>
          </a:xfrm>
        </p:spPr>
        <p:txBody>
          <a:bodyPr>
            <a:normAutofit fontScale="90000"/>
          </a:bodyPr>
          <a:lstStyle/>
          <a:p>
            <a:pPr eaLnBrk="1" hangingPunct="1"/>
            <a:r>
              <a:rPr lang="en-US" altLang="en-US" sz="2400" smtClean="0"/>
              <a:t>Dining-Philosophers Problem Algorithm (Cont.)</a:t>
            </a:r>
          </a:p>
        </p:txBody>
      </p:sp>
      <p:sp>
        <p:nvSpPr>
          <p:cNvPr id="82947" name="Rectangle 3"/>
          <p:cNvSpPr>
            <a:spLocks noGrp="1" noChangeArrowheads="1"/>
          </p:cNvSpPr>
          <p:nvPr>
            <p:ph idx="1"/>
          </p:nvPr>
        </p:nvSpPr>
        <p:spPr>
          <a:xfrm>
            <a:off x="885826" y="917972"/>
            <a:ext cx="6442075" cy="3645694"/>
          </a:xfrm>
        </p:spPr>
        <p:txBody>
          <a:bodyPr/>
          <a:lstStyle/>
          <a:p>
            <a:r>
              <a:rPr lang="en-US" altLang="en-US" smtClean="0"/>
              <a:t>Deadlock handling</a:t>
            </a:r>
          </a:p>
          <a:p>
            <a:pPr lvl="1"/>
            <a:r>
              <a:rPr lang="en-US" altLang="en-US" smtClean="0"/>
              <a:t> Allow at most 4 philosophers to be sitting simultaneously at  the table.</a:t>
            </a:r>
          </a:p>
          <a:p>
            <a:pPr lvl="1"/>
            <a:r>
              <a:rPr lang="en-US" altLang="en-US" smtClean="0"/>
              <a:t> Allow a philosopher to pick up  the forks only if both are available (picking must be done in a critical section.</a:t>
            </a:r>
          </a:p>
          <a:p>
            <a:pPr lvl="1"/>
            <a:r>
              <a:rPr lang="en-US" altLang="en-US" smtClean="0"/>
              <a:t> Use an asymmetric solution  -- an odd-numbered  philosopher picks  up first the left chopstick and then the right chopstick. Even-numbered  philosopher picks  up first the right chopstick and then the left chopstick. </a:t>
            </a:r>
          </a:p>
          <a:p>
            <a:pPr lvl="1"/>
            <a:endParaRPr lang="en-US" altLang="en-US" smtClean="0"/>
          </a:p>
          <a:p>
            <a:pPr>
              <a:buFont typeface="Monotype Sorts" pitchFamily="-84" charset="2"/>
              <a:buNone/>
            </a:pPr>
            <a:endParaRPr lang="en-US" altLang="en-US" smtClean="0"/>
          </a:p>
          <a:p>
            <a:endParaRPr lang="en-US" altLang="en-US" smtClean="0"/>
          </a:p>
          <a:p>
            <a:endParaRPr lang="en-US" altLang="en-US" smtClean="0"/>
          </a:p>
        </p:txBody>
      </p:sp>
    </p:spTree>
    <p:extLst>
      <p:ext uri="{BB962C8B-B14F-4D97-AF65-F5344CB8AC3E}">
        <p14:creationId xmlns:p14="http://schemas.microsoft.com/office/powerpoint/2010/main" val="407097080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23926" y="142875"/>
            <a:ext cx="7762875" cy="432197"/>
          </a:xfrm>
        </p:spPr>
        <p:txBody>
          <a:bodyPr>
            <a:normAutofit fontScale="90000"/>
          </a:bodyPr>
          <a:lstStyle/>
          <a:p>
            <a:pPr eaLnBrk="1" hangingPunct="1"/>
            <a:r>
              <a:rPr lang="en-US" altLang="en-US" smtClean="0"/>
              <a:t>Problems with Semaphores</a:t>
            </a:r>
          </a:p>
        </p:txBody>
      </p:sp>
      <p:sp>
        <p:nvSpPr>
          <p:cNvPr id="84995" name="Rectangle 3"/>
          <p:cNvSpPr>
            <a:spLocks noGrp="1" noChangeArrowheads="1"/>
          </p:cNvSpPr>
          <p:nvPr>
            <p:ph idx="1"/>
          </p:nvPr>
        </p:nvSpPr>
        <p:spPr>
          <a:xfrm>
            <a:off x="827088" y="962025"/>
            <a:ext cx="6959600" cy="3645694"/>
          </a:xfrm>
        </p:spPr>
        <p:txBody>
          <a:bodyPr/>
          <a:lstStyle/>
          <a:p>
            <a:r>
              <a:rPr lang="en-US" altLang="en-US" smtClean="0"/>
              <a:t> Incorrect use of semaphore operations:</a:t>
            </a:r>
            <a:br>
              <a:rPr lang="en-US" altLang="en-US" smtClean="0"/>
            </a:br>
            <a:endParaRPr lang="en-US" altLang="en-US" smtClean="0"/>
          </a:p>
          <a:p>
            <a:pPr lvl="1"/>
            <a:r>
              <a:rPr lang="en-US" altLang="en-US" smtClean="0"/>
              <a:t> signal (mutex)  ….  wait (mutex)</a:t>
            </a:r>
            <a:br>
              <a:rPr lang="en-US" altLang="en-US" smtClean="0"/>
            </a:br>
            <a:endParaRPr lang="en-US" altLang="en-US" smtClean="0"/>
          </a:p>
          <a:p>
            <a:pPr lvl="1"/>
            <a:r>
              <a:rPr lang="en-US" altLang="en-US" smtClean="0"/>
              <a:t> wait (mutex)  …  wait (mutex)</a:t>
            </a:r>
          </a:p>
          <a:p>
            <a:pPr lvl="1"/>
            <a:endParaRPr lang="en-US" altLang="en-US" smtClean="0"/>
          </a:p>
          <a:p>
            <a:pPr lvl="1"/>
            <a:r>
              <a:rPr lang="en-US" altLang="en-US" smtClean="0"/>
              <a:t> Omitting  of wait (mutex) or signal (mutex) (or both)</a:t>
            </a:r>
          </a:p>
          <a:p>
            <a:pPr lvl="1"/>
            <a:endParaRPr lang="en-US" altLang="en-US" smtClean="0"/>
          </a:p>
          <a:p>
            <a:r>
              <a:rPr lang="en-US" altLang="en-US" smtClean="0"/>
              <a:t>Deadlock and starvation are possible.</a:t>
            </a:r>
          </a:p>
          <a:p>
            <a:endParaRPr lang="en-US" altLang="en-US" smtClean="0"/>
          </a:p>
          <a:p>
            <a:endParaRPr lang="en-US" altLang="en-US" smtClean="0"/>
          </a:p>
          <a:p>
            <a:endParaRPr lang="en-US" altLang="en-US" smtClean="0"/>
          </a:p>
        </p:txBody>
      </p:sp>
    </p:spTree>
    <p:extLst>
      <p:ext uri="{BB962C8B-B14F-4D97-AF65-F5344CB8AC3E}">
        <p14:creationId xmlns:p14="http://schemas.microsoft.com/office/powerpoint/2010/main" val="166719749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a:xfrm>
            <a:off x="457200" y="132160"/>
            <a:ext cx="8229600" cy="432197"/>
          </a:xfrm>
        </p:spPr>
        <p:txBody>
          <a:bodyPr>
            <a:normAutofit fontScale="90000"/>
          </a:bodyPr>
          <a:lstStyle/>
          <a:p>
            <a:pPr eaLnBrk="1" hangingPunct="1"/>
            <a:r>
              <a:rPr lang="en-US" altLang="en-US" dirty="0" smtClean="0"/>
              <a:t>Monitors</a:t>
            </a:r>
          </a:p>
        </p:txBody>
      </p:sp>
      <p:sp>
        <p:nvSpPr>
          <p:cNvPr id="87043" name="Rectangle 3"/>
          <p:cNvSpPr>
            <a:spLocks noGrp="1" noChangeArrowheads="1"/>
          </p:cNvSpPr>
          <p:nvPr>
            <p:ph idx="1"/>
          </p:nvPr>
        </p:nvSpPr>
        <p:spPr>
          <a:xfrm>
            <a:off x="855663" y="907257"/>
            <a:ext cx="7243762" cy="3645694"/>
          </a:xfrm>
        </p:spPr>
        <p:txBody>
          <a:bodyPr>
            <a:normAutofit lnSpcReduction="10000"/>
          </a:bodyPr>
          <a:lstStyle/>
          <a:p>
            <a:pPr>
              <a:lnSpc>
                <a:spcPct val="80000"/>
              </a:lnSpc>
            </a:pPr>
            <a:r>
              <a:rPr lang="en-US" altLang="en-US" sz="1600" dirty="0" smtClean="0"/>
              <a:t>A high-level abstraction that provides a convenient and effective mechanism for process synchronization</a:t>
            </a:r>
          </a:p>
          <a:p>
            <a:pPr>
              <a:lnSpc>
                <a:spcPct val="80000"/>
              </a:lnSpc>
            </a:pPr>
            <a:r>
              <a:rPr lang="en-US" altLang="en-US" sz="1600" i="1" dirty="0" smtClean="0"/>
              <a:t>Abstract data type</a:t>
            </a:r>
            <a:r>
              <a:rPr lang="en-US" altLang="en-US" sz="1600" dirty="0" smtClean="0"/>
              <a:t>, internal variables only accessible by code within the procedure</a:t>
            </a:r>
          </a:p>
          <a:p>
            <a:pPr>
              <a:lnSpc>
                <a:spcPct val="80000"/>
              </a:lnSpc>
            </a:pPr>
            <a:r>
              <a:rPr lang="en-US" altLang="en-US" sz="1600" dirty="0" smtClean="0"/>
              <a:t>Only one process may be active within the monitor at a time</a:t>
            </a:r>
          </a:p>
          <a:p>
            <a:pPr marL="45720" indent="0">
              <a:lnSpc>
                <a:spcPct val="80000"/>
              </a:lnSpc>
              <a:buNone/>
            </a:pPr>
            <a:endParaRPr lang="en-US" altLang="en-US" sz="1600" dirty="0" smtClean="0"/>
          </a:p>
          <a:p>
            <a:pPr lvl="2">
              <a:lnSpc>
                <a:spcPct val="80000"/>
              </a:lnSpc>
              <a:buFont typeface="Webdings" pitchFamily="18" charset="2"/>
              <a:buNone/>
            </a:pPr>
            <a:endParaRPr lang="en-US" altLang="en-US" sz="1400" dirty="0" smtClean="0">
              <a:solidFill>
                <a:srgbClr val="0000FF"/>
              </a:solidFill>
            </a:endParaRPr>
          </a:p>
          <a:p>
            <a:pPr lvl="2">
              <a:lnSpc>
                <a:spcPct val="80000"/>
              </a:lnSpc>
              <a:buFont typeface="Webdings" pitchFamily="18" charset="2"/>
              <a:buNone/>
            </a:pPr>
            <a:r>
              <a:rPr lang="en-US" altLang="en-US" sz="1600" b="1" dirty="0" smtClean="0">
                <a:latin typeface="Courier New" pitchFamily="49" charset="0"/>
              </a:rPr>
              <a:t>monitor monitor-name</a:t>
            </a:r>
          </a:p>
          <a:p>
            <a:pPr lvl="2">
              <a:lnSpc>
                <a:spcPct val="80000"/>
              </a:lnSpc>
              <a:buFont typeface="Webdings" pitchFamily="18" charset="2"/>
              <a:buNone/>
            </a:pPr>
            <a:r>
              <a:rPr lang="en-US" altLang="en-US" sz="1600" b="1" dirty="0" smtClean="0">
                <a:latin typeface="Courier New" pitchFamily="49" charset="0"/>
              </a:rPr>
              <a:t>{</a:t>
            </a:r>
          </a:p>
          <a:p>
            <a:pPr lvl="2">
              <a:lnSpc>
                <a:spcPct val="80000"/>
              </a:lnSpc>
              <a:buFont typeface="Webdings" pitchFamily="18" charset="2"/>
              <a:buNone/>
            </a:pPr>
            <a:r>
              <a:rPr lang="en-US" altLang="en-US" sz="1600" b="1" dirty="0" smtClean="0">
                <a:latin typeface="Courier New" pitchFamily="49" charset="0"/>
              </a:rPr>
              <a:t>	// shared variable declarations</a:t>
            </a:r>
          </a:p>
          <a:p>
            <a:pPr lvl="2">
              <a:lnSpc>
                <a:spcPct val="80000"/>
              </a:lnSpc>
              <a:buFont typeface="Webdings" pitchFamily="18" charset="2"/>
              <a:buNone/>
            </a:pPr>
            <a:r>
              <a:rPr lang="en-US" altLang="en-US" sz="1600" b="1" dirty="0" smtClean="0">
                <a:latin typeface="Courier New" pitchFamily="49" charset="0"/>
              </a:rPr>
              <a:t>	procedure P1 (…) { …. }</a:t>
            </a:r>
          </a:p>
          <a:p>
            <a:pPr lvl="2">
              <a:lnSpc>
                <a:spcPct val="80000"/>
              </a:lnSpc>
              <a:buFont typeface="Webdings" pitchFamily="18" charset="2"/>
              <a:buNone/>
            </a:pPr>
            <a:endParaRPr lang="en-US" altLang="en-US" sz="1600" b="1" dirty="0" smtClean="0">
              <a:latin typeface="Courier New" pitchFamily="49" charset="0"/>
            </a:endParaRPr>
          </a:p>
          <a:p>
            <a:pPr lvl="2">
              <a:lnSpc>
                <a:spcPct val="80000"/>
              </a:lnSpc>
              <a:buFont typeface="Webdings" pitchFamily="18" charset="2"/>
              <a:buNone/>
            </a:pPr>
            <a:r>
              <a:rPr lang="en-US" altLang="en-US" sz="1600" b="1" dirty="0" smtClean="0">
                <a:latin typeface="Courier New" pitchFamily="49" charset="0"/>
              </a:rPr>
              <a:t>	procedure </a:t>
            </a:r>
            <a:r>
              <a:rPr lang="en-US" altLang="en-US" sz="1600" b="1" dirty="0" err="1" smtClean="0">
                <a:latin typeface="Courier New" pitchFamily="49" charset="0"/>
              </a:rPr>
              <a:t>Pn</a:t>
            </a:r>
            <a:r>
              <a:rPr lang="en-US" altLang="en-US" sz="1600" b="1" dirty="0" smtClean="0">
                <a:latin typeface="Courier New" pitchFamily="49" charset="0"/>
              </a:rPr>
              <a:t> (…) {……}</a:t>
            </a:r>
          </a:p>
          <a:p>
            <a:pPr lvl="2">
              <a:lnSpc>
                <a:spcPct val="80000"/>
              </a:lnSpc>
              <a:buFont typeface="Webdings" pitchFamily="18" charset="2"/>
              <a:buNone/>
            </a:pPr>
            <a:endParaRPr lang="en-US" altLang="en-US" sz="1600" b="1" dirty="0" smtClean="0">
              <a:latin typeface="Courier New" pitchFamily="49" charset="0"/>
            </a:endParaRPr>
          </a:p>
          <a:p>
            <a:pPr lvl="2">
              <a:lnSpc>
                <a:spcPct val="80000"/>
              </a:lnSpc>
              <a:buFont typeface="Webdings" pitchFamily="18" charset="2"/>
              <a:buNone/>
            </a:pPr>
            <a:r>
              <a:rPr lang="en-US" altLang="en-US" sz="1600" b="1" dirty="0" smtClean="0">
                <a:latin typeface="Courier New" pitchFamily="49" charset="0"/>
              </a:rPr>
              <a:t>    Initialization code (…) { … }</a:t>
            </a:r>
          </a:p>
          <a:p>
            <a:pPr lvl="2">
              <a:lnSpc>
                <a:spcPct val="80000"/>
              </a:lnSpc>
              <a:buFont typeface="Webdings" pitchFamily="18" charset="2"/>
              <a:buNone/>
            </a:pPr>
            <a:r>
              <a:rPr lang="en-US" altLang="en-US" sz="1600" b="1" dirty="0" smtClean="0">
                <a:latin typeface="Courier New" pitchFamily="49" charset="0"/>
              </a:rPr>
              <a:t>	}</a:t>
            </a:r>
          </a:p>
          <a:p>
            <a:pPr lvl="2">
              <a:lnSpc>
                <a:spcPct val="80000"/>
              </a:lnSpc>
              <a:buFont typeface="Webdings" pitchFamily="18" charset="2"/>
              <a:buNone/>
            </a:pPr>
            <a:r>
              <a:rPr lang="en-US" altLang="en-US" sz="1600" b="1" dirty="0" smtClean="0">
                <a:latin typeface="Courier New" pitchFamily="49" charset="0"/>
              </a:rPr>
              <a:t>}</a:t>
            </a:r>
          </a:p>
        </p:txBody>
      </p:sp>
    </p:spTree>
    <p:extLst>
      <p:ext uri="{BB962C8B-B14F-4D97-AF65-F5344CB8AC3E}">
        <p14:creationId xmlns:p14="http://schemas.microsoft.com/office/powerpoint/2010/main" val="45295985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a:xfrm>
            <a:off x="1222376" y="132160"/>
            <a:ext cx="7464425" cy="432197"/>
          </a:xfrm>
        </p:spPr>
        <p:txBody>
          <a:bodyPr>
            <a:normAutofit fontScale="90000"/>
          </a:bodyPr>
          <a:lstStyle/>
          <a:p>
            <a:pPr eaLnBrk="1" hangingPunct="1"/>
            <a:r>
              <a:rPr lang="en-US" altLang="en-US" smtClean="0"/>
              <a:t>Schematic view of a Monitor</a:t>
            </a:r>
          </a:p>
        </p:txBody>
      </p:sp>
      <p:pic>
        <p:nvPicPr>
          <p:cNvPr id="89091" name="Picture 4"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976" y="889398"/>
            <a:ext cx="4926013" cy="351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062080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F6B902C-4943-49C7-9A18-3EC77385809F}"/>
              </a:ext>
            </a:extLst>
          </p:cNvPr>
          <p:cNvSpPr>
            <a:spLocks noGrp="1"/>
          </p:cNvSpPr>
          <p:nvPr>
            <p:ph type="title"/>
          </p:nvPr>
        </p:nvSpPr>
        <p:spPr>
          <a:xfrm>
            <a:off x="762000" y="-21307"/>
            <a:ext cx="7315200" cy="865573"/>
          </a:xfrm>
        </p:spPr>
        <p:txBody>
          <a:bodyPr/>
          <a:lstStyle/>
          <a:p>
            <a:r>
              <a:rPr lang="en-IN" dirty="0"/>
              <a:t>Shared Memory</a:t>
            </a:r>
          </a:p>
        </p:txBody>
      </p:sp>
      <p:sp>
        <p:nvSpPr>
          <p:cNvPr id="3" name="Content Placeholder 2">
            <a:extLst>
              <a:ext uri="{FF2B5EF4-FFF2-40B4-BE49-F238E27FC236}">
                <a16:creationId xmlns="" xmlns:a16="http://schemas.microsoft.com/office/drawing/2014/main" id="{F27E41F7-37F9-4727-818B-C665F78AA5F0}"/>
              </a:ext>
            </a:extLst>
          </p:cNvPr>
          <p:cNvSpPr>
            <a:spLocks noGrp="1"/>
          </p:cNvSpPr>
          <p:nvPr>
            <p:ph idx="1"/>
          </p:nvPr>
        </p:nvSpPr>
        <p:spPr>
          <a:xfrm>
            <a:off x="381000" y="971550"/>
            <a:ext cx="8305800" cy="3962399"/>
          </a:xfrm>
        </p:spPr>
        <p:txBody>
          <a:bodyPr>
            <a:normAutofit/>
          </a:bodyPr>
          <a:lstStyle/>
          <a:p>
            <a:pPr algn="just"/>
            <a:r>
              <a:rPr lang="en-IN" dirty="0"/>
              <a:t>Shared memory region resides in the address space of the process creating the shared memory</a:t>
            </a:r>
          </a:p>
          <a:p>
            <a:pPr algn="just"/>
            <a:r>
              <a:rPr lang="en-IN" dirty="0"/>
              <a:t>Other processes can attach with this shared memory segment for communication</a:t>
            </a:r>
          </a:p>
          <a:p>
            <a:pPr algn="just"/>
            <a:r>
              <a:rPr lang="en-IN" dirty="0"/>
              <a:t>This concept allow one process to access the memory space of others</a:t>
            </a:r>
          </a:p>
          <a:p>
            <a:pPr algn="just"/>
            <a:r>
              <a:rPr lang="en-IN" dirty="0"/>
              <a:t>Reading and writing data in the shared memory creates the exchange of information between the processes</a:t>
            </a:r>
          </a:p>
          <a:p>
            <a:pPr algn="just"/>
            <a:r>
              <a:rPr lang="en-IN" dirty="0"/>
              <a:t>Simultaneous writing on the same location should be avoided</a:t>
            </a:r>
          </a:p>
          <a:p>
            <a:pPr algn="just"/>
            <a:r>
              <a:rPr lang="en-IN" dirty="0"/>
              <a:t>Ex of Cooperating Processes: Producer – Consumer Problem</a:t>
            </a:r>
          </a:p>
          <a:p>
            <a:pPr algn="just"/>
            <a:r>
              <a:rPr lang="en-IN" dirty="0"/>
              <a:t>Producer process produces the product that consumed by the Consumer process</a:t>
            </a:r>
          </a:p>
          <a:p>
            <a:pPr algn="just"/>
            <a:endParaRPr lang="en-IN" dirty="0"/>
          </a:p>
          <a:p>
            <a:pPr algn="just"/>
            <a:endParaRPr lang="en-IN" dirty="0"/>
          </a:p>
        </p:txBody>
      </p:sp>
      <p:sp>
        <p:nvSpPr>
          <p:cNvPr id="4" name="Slide Number Placeholder 3">
            <a:extLst>
              <a:ext uri="{FF2B5EF4-FFF2-40B4-BE49-F238E27FC236}">
                <a16:creationId xmlns="" xmlns:a16="http://schemas.microsoft.com/office/drawing/2014/main" id="{47E159D7-D4B2-4B96-9774-5B1D9E1F4F23}"/>
              </a:ext>
            </a:extLst>
          </p:cNvPr>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285863744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4"/>
          <p:cNvSpPr>
            <a:spLocks noGrp="1" noChangeArrowheads="1"/>
          </p:cNvSpPr>
          <p:nvPr>
            <p:ph type="title"/>
          </p:nvPr>
        </p:nvSpPr>
        <p:spPr>
          <a:xfrm>
            <a:off x="1027114" y="121444"/>
            <a:ext cx="7659687" cy="432197"/>
          </a:xfrm>
        </p:spPr>
        <p:txBody>
          <a:bodyPr>
            <a:normAutofit fontScale="90000"/>
          </a:bodyPr>
          <a:lstStyle/>
          <a:p>
            <a:pPr eaLnBrk="1" hangingPunct="1"/>
            <a:r>
              <a:rPr lang="en-US" altLang="en-US" smtClean="0"/>
              <a:t>Condition Variables</a:t>
            </a:r>
          </a:p>
        </p:txBody>
      </p:sp>
      <p:sp>
        <p:nvSpPr>
          <p:cNvPr id="91139" name="Rectangle 5"/>
          <p:cNvSpPr>
            <a:spLocks noGrp="1" noChangeArrowheads="1"/>
          </p:cNvSpPr>
          <p:nvPr>
            <p:ph idx="1"/>
          </p:nvPr>
        </p:nvSpPr>
        <p:spPr>
          <a:xfrm>
            <a:off x="827089" y="863204"/>
            <a:ext cx="7272337" cy="3295650"/>
          </a:xfrm>
        </p:spPr>
        <p:txBody>
          <a:bodyPr/>
          <a:lstStyle/>
          <a:p>
            <a:r>
              <a:rPr lang="en-US" altLang="en-US" sz="2000" b="1" dirty="0" smtClean="0">
                <a:latin typeface="Courier New" pitchFamily="49" charset="0"/>
                <a:cs typeface="Courier New" pitchFamily="49" charset="0"/>
              </a:rPr>
              <a:t>condition</a:t>
            </a:r>
            <a:r>
              <a:rPr lang="en-US" altLang="en-US" b="1" dirty="0" smtClean="0">
                <a:latin typeface="Courier New" pitchFamily="49" charset="0"/>
                <a:cs typeface="Courier New" pitchFamily="49" charset="0"/>
              </a:rPr>
              <a:t> </a:t>
            </a:r>
            <a:r>
              <a:rPr lang="en-US" altLang="en-US" sz="2000" b="1" dirty="0" smtClean="0">
                <a:latin typeface="Courier New" pitchFamily="49" charset="0"/>
                <a:cs typeface="Courier New" pitchFamily="49" charset="0"/>
              </a:rPr>
              <a:t>x, y</a:t>
            </a:r>
            <a:r>
              <a:rPr lang="en-US" altLang="en-US" b="1" dirty="0" smtClean="0">
                <a:latin typeface="Courier New" pitchFamily="49" charset="0"/>
                <a:cs typeface="Courier New" pitchFamily="49" charset="0"/>
              </a:rPr>
              <a:t>;</a:t>
            </a:r>
            <a:endParaRPr lang="en-US" altLang="en-US" dirty="0" smtClean="0"/>
          </a:p>
          <a:p>
            <a:r>
              <a:rPr lang="en-US" altLang="en-US" dirty="0" smtClean="0"/>
              <a:t>Two operations are allowed on a condition variable:</a:t>
            </a:r>
          </a:p>
          <a:p>
            <a:pPr lvl="1"/>
            <a:r>
              <a:rPr lang="en-US" altLang="en-US" sz="2000" b="1" dirty="0" err="1" smtClean="0">
                <a:latin typeface="Courier New" pitchFamily="49" charset="0"/>
              </a:rPr>
              <a:t>x.wait</a:t>
            </a:r>
            <a:r>
              <a:rPr lang="en-US" altLang="en-US" sz="2000" b="1" dirty="0" smtClean="0">
                <a:latin typeface="Courier New" pitchFamily="49" charset="0"/>
              </a:rPr>
              <a:t>() </a:t>
            </a:r>
            <a:r>
              <a:rPr lang="en-US" altLang="en-US" dirty="0" smtClean="0"/>
              <a:t>–  a process that invokes the operation is suspended until </a:t>
            </a:r>
            <a:r>
              <a:rPr lang="en-US" altLang="en-US" sz="2000" b="1" dirty="0" err="1" smtClean="0">
                <a:latin typeface="Courier New" pitchFamily="49" charset="0"/>
              </a:rPr>
              <a:t>x.signal</a:t>
            </a:r>
            <a:r>
              <a:rPr lang="en-US" altLang="en-US" sz="2000" b="1" dirty="0" smtClean="0">
                <a:latin typeface="Courier New" pitchFamily="49" charset="0"/>
              </a:rPr>
              <a:t>() </a:t>
            </a:r>
          </a:p>
          <a:p>
            <a:pPr lvl="1"/>
            <a:r>
              <a:rPr lang="en-US" altLang="en-US" sz="2000" b="1" dirty="0" err="1" smtClean="0">
                <a:latin typeface="Courier New" pitchFamily="49" charset="0"/>
              </a:rPr>
              <a:t>x.signal</a:t>
            </a:r>
            <a:r>
              <a:rPr lang="en-US" altLang="en-US" sz="2000" b="1" dirty="0" smtClean="0">
                <a:latin typeface="Courier New" pitchFamily="49" charset="0"/>
              </a:rPr>
              <a:t>() </a:t>
            </a:r>
            <a:r>
              <a:rPr lang="en-US" altLang="en-US" dirty="0" smtClean="0"/>
              <a:t>– resumes one of processes (if any) that  invoked </a:t>
            </a:r>
            <a:r>
              <a:rPr lang="en-US" altLang="en-US" sz="2000" b="1" dirty="0" err="1" smtClean="0">
                <a:latin typeface="Courier New" pitchFamily="49" charset="0"/>
              </a:rPr>
              <a:t>x.wait</a:t>
            </a:r>
            <a:r>
              <a:rPr lang="en-US" altLang="en-US" sz="2000" b="1" dirty="0" smtClean="0">
                <a:latin typeface="Courier New" pitchFamily="49" charset="0"/>
              </a:rPr>
              <a:t>()</a:t>
            </a:r>
          </a:p>
          <a:p>
            <a:pPr lvl="2"/>
            <a:r>
              <a:rPr lang="en-US" altLang="en-US" dirty="0" smtClean="0"/>
              <a:t>If no </a:t>
            </a:r>
            <a:r>
              <a:rPr lang="en-US" altLang="en-US" sz="2000" b="1" dirty="0" err="1" smtClean="0">
                <a:latin typeface="Courier New" pitchFamily="49" charset="0"/>
              </a:rPr>
              <a:t>x.wait</a:t>
            </a:r>
            <a:r>
              <a:rPr lang="en-US" altLang="en-US" sz="2000" b="1" dirty="0" smtClean="0">
                <a:latin typeface="Courier New" pitchFamily="49" charset="0"/>
              </a:rPr>
              <a:t>()</a:t>
            </a:r>
            <a:r>
              <a:rPr lang="en-US" altLang="en-US" sz="2000" dirty="0" smtClean="0">
                <a:solidFill>
                  <a:srgbClr val="0000FF"/>
                </a:solidFill>
              </a:rPr>
              <a:t> </a:t>
            </a:r>
            <a:r>
              <a:rPr lang="en-US" altLang="en-US" dirty="0" smtClean="0"/>
              <a:t>on the variable, then it has no effect on the variable</a:t>
            </a:r>
          </a:p>
        </p:txBody>
      </p:sp>
    </p:spTree>
    <p:extLst>
      <p:ext uri="{BB962C8B-B14F-4D97-AF65-F5344CB8AC3E}">
        <p14:creationId xmlns:p14="http://schemas.microsoft.com/office/powerpoint/2010/main" val="115775771"/>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882651" y="132160"/>
            <a:ext cx="7847013" cy="432197"/>
          </a:xfrm>
        </p:spPr>
        <p:txBody>
          <a:bodyPr>
            <a:normAutofit fontScale="90000"/>
          </a:bodyPr>
          <a:lstStyle/>
          <a:p>
            <a:pPr eaLnBrk="1" hangingPunct="1"/>
            <a:r>
              <a:rPr lang="en-US" altLang="en-US" dirty="0" smtClean="0"/>
              <a:t> Monitor with Condition Variables</a:t>
            </a:r>
          </a:p>
        </p:txBody>
      </p:sp>
      <p:pic>
        <p:nvPicPr>
          <p:cNvPr id="93187" name="Picture 4" descr="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4176" y="992982"/>
            <a:ext cx="6291263" cy="32611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416620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4"/>
          <p:cNvSpPr>
            <a:spLocks noGrp="1" noChangeArrowheads="1"/>
          </p:cNvSpPr>
          <p:nvPr>
            <p:ph type="title"/>
          </p:nvPr>
        </p:nvSpPr>
        <p:spPr>
          <a:xfrm>
            <a:off x="1027114" y="153591"/>
            <a:ext cx="7659687" cy="432197"/>
          </a:xfrm>
        </p:spPr>
        <p:txBody>
          <a:bodyPr>
            <a:normAutofit fontScale="90000"/>
          </a:bodyPr>
          <a:lstStyle/>
          <a:p>
            <a:pPr eaLnBrk="1" hangingPunct="1"/>
            <a:r>
              <a:rPr lang="en-US" altLang="en-US" dirty="0" smtClean="0"/>
              <a:t>Condition Variables Choices</a:t>
            </a:r>
          </a:p>
        </p:txBody>
      </p:sp>
      <p:sp>
        <p:nvSpPr>
          <p:cNvPr id="95235" name="Rectangle 5"/>
          <p:cNvSpPr>
            <a:spLocks noGrp="1" noChangeArrowheads="1"/>
          </p:cNvSpPr>
          <p:nvPr>
            <p:ph idx="1"/>
          </p:nvPr>
        </p:nvSpPr>
        <p:spPr>
          <a:xfrm>
            <a:off x="869950" y="884635"/>
            <a:ext cx="7824788" cy="3534965"/>
          </a:xfrm>
        </p:spPr>
        <p:txBody>
          <a:bodyPr>
            <a:normAutofit fontScale="92500" lnSpcReduction="10000"/>
          </a:bodyPr>
          <a:lstStyle/>
          <a:p>
            <a:r>
              <a:rPr lang="en-US" altLang="en-US" dirty="0" smtClean="0"/>
              <a:t>If process P invokes </a:t>
            </a:r>
            <a:r>
              <a:rPr lang="en-US" altLang="en-US" sz="2000" b="1" dirty="0" err="1" smtClean="0">
                <a:latin typeface="Courier New" pitchFamily="49" charset="0"/>
                <a:cs typeface="Courier New" pitchFamily="49" charset="0"/>
              </a:rPr>
              <a:t>x.signal</a:t>
            </a:r>
            <a:r>
              <a:rPr lang="en-US" altLang="en-US" sz="2000" b="1" dirty="0" smtClean="0">
                <a:latin typeface="Courier New" pitchFamily="49" charset="0"/>
                <a:cs typeface="Courier New" pitchFamily="49" charset="0"/>
              </a:rPr>
              <a:t>(),</a:t>
            </a:r>
            <a:r>
              <a:rPr lang="en-US" altLang="en-US" sz="2000" dirty="0" smtClean="0">
                <a:cs typeface="Courier New" pitchFamily="49" charset="0"/>
              </a:rPr>
              <a:t> </a:t>
            </a:r>
            <a:r>
              <a:rPr lang="en-US" altLang="en-US" dirty="0" smtClean="0"/>
              <a:t>and</a:t>
            </a:r>
            <a:r>
              <a:rPr lang="en-US" altLang="en-US" sz="2000" dirty="0" smtClean="0">
                <a:cs typeface="Courier New" pitchFamily="49" charset="0"/>
              </a:rPr>
              <a:t> </a:t>
            </a:r>
            <a:r>
              <a:rPr lang="en-US" altLang="en-US" dirty="0" smtClean="0"/>
              <a:t>process Q is suspended in </a:t>
            </a:r>
            <a:r>
              <a:rPr lang="en-US" altLang="en-US" sz="2000" b="1" dirty="0" err="1" smtClean="0">
                <a:latin typeface="Courier New" pitchFamily="49" charset="0"/>
                <a:cs typeface="Courier New" pitchFamily="49" charset="0"/>
              </a:rPr>
              <a:t>x.wait</a:t>
            </a:r>
            <a:r>
              <a:rPr lang="en-US" altLang="en-US" sz="2000" b="1" dirty="0" smtClean="0">
                <a:latin typeface="Courier New" pitchFamily="49" charset="0"/>
                <a:cs typeface="Courier New" pitchFamily="49" charset="0"/>
              </a:rPr>
              <a:t>()</a:t>
            </a:r>
            <a:r>
              <a:rPr lang="en-US" altLang="en-US" dirty="0" smtClean="0"/>
              <a:t>, what should happen next?</a:t>
            </a:r>
          </a:p>
          <a:p>
            <a:pPr lvl="1"/>
            <a:r>
              <a:rPr lang="en-US" altLang="en-US" dirty="0" smtClean="0"/>
              <a:t>Both Q and P cannot execute in </a:t>
            </a:r>
            <a:r>
              <a:rPr lang="en-US" altLang="en-US" dirty="0" err="1" smtClean="0"/>
              <a:t>paralel</a:t>
            </a:r>
            <a:r>
              <a:rPr lang="en-US" altLang="en-US" dirty="0" smtClean="0"/>
              <a:t>. If Q is resumed, then P must wait</a:t>
            </a:r>
          </a:p>
          <a:p>
            <a:r>
              <a:rPr lang="en-US" altLang="en-US" dirty="0" smtClean="0"/>
              <a:t>Options include</a:t>
            </a:r>
          </a:p>
          <a:p>
            <a:pPr lvl="1"/>
            <a:r>
              <a:rPr lang="en-US" altLang="en-US" b="1" dirty="0" smtClean="0"/>
              <a:t>Signal and wait </a:t>
            </a:r>
            <a:r>
              <a:rPr lang="en-US" altLang="en-US" dirty="0" smtClean="0"/>
              <a:t>– P waits until Q either leaves the monitor or it waits for another condition</a:t>
            </a:r>
          </a:p>
          <a:p>
            <a:pPr lvl="1"/>
            <a:r>
              <a:rPr lang="en-US" altLang="en-US" b="1" dirty="0" smtClean="0"/>
              <a:t>Signal and continue </a:t>
            </a:r>
            <a:r>
              <a:rPr lang="en-US" altLang="en-US" dirty="0" smtClean="0"/>
              <a:t>– Q waits until P either leaves the monitor or it  waits for another condition</a:t>
            </a:r>
          </a:p>
          <a:p>
            <a:pPr lvl="1"/>
            <a:r>
              <a:rPr lang="en-US" altLang="en-US" dirty="0" smtClean="0"/>
              <a:t>Both have pros and cons – language implementer can decide</a:t>
            </a:r>
          </a:p>
          <a:p>
            <a:pPr lvl="1"/>
            <a:r>
              <a:rPr lang="en-US" altLang="en-US" dirty="0" smtClean="0"/>
              <a:t>Monitors implemented in Concurrent Pascal compromise</a:t>
            </a:r>
          </a:p>
          <a:p>
            <a:pPr lvl="2"/>
            <a:r>
              <a:rPr lang="en-US" altLang="en-US" dirty="0" smtClean="0"/>
              <a:t>P executing </a:t>
            </a:r>
            <a:r>
              <a:rPr lang="en-US" altLang="en-US" sz="2000" dirty="0" smtClean="0"/>
              <a:t>signal</a:t>
            </a:r>
            <a:r>
              <a:rPr lang="en-US" altLang="en-US" dirty="0" smtClean="0"/>
              <a:t> immediately leaves the monitor, Q is resumed</a:t>
            </a:r>
          </a:p>
          <a:p>
            <a:pPr lvl="1"/>
            <a:r>
              <a:rPr lang="en-US" altLang="en-US" dirty="0" smtClean="0"/>
              <a:t>Implemented in other languages including  C#, Java</a:t>
            </a:r>
          </a:p>
          <a:p>
            <a:endParaRPr lang="en-US" altLang="en-US" dirty="0" smtClean="0"/>
          </a:p>
        </p:txBody>
      </p:sp>
    </p:spTree>
    <p:extLst>
      <p:ext uri="{BB962C8B-B14F-4D97-AF65-F5344CB8AC3E}">
        <p14:creationId xmlns:p14="http://schemas.microsoft.com/office/powerpoint/2010/main" val="34091861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438150"/>
            <a:ext cx="7010400" cy="429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102873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3"/>
          <p:cNvSpPr>
            <a:spLocks noGrp="1" noChangeArrowheads="1"/>
          </p:cNvSpPr>
          <p:nvPr>
            <p:ph idx="1"/>
          </p:nvPr>
        </p:nvSpPr>
        <p:spPr>
          <a:xfrm>
            <a:off x="914401" y="817960"/>
            <a:ext cx="7445375" cy="3951684"/>
          </a:xfrm>
        </p:spPr>
        <p:txBody>
          <a:bodyPr>
            <a:normAutofit lnSpcReduction="10000"/>
          </a:bodyPr>
          <a:lstStyle/>
          <a:p>
            <a:pPr>
              <a:lnSpc>
                <a:spcPct val="80000"/>
              </a:lnSpc>
              <a:buFont typeface="Monotype Sorts" pitchFamily="-84" charset="2"/>
              <a:buNone/>
            </a:pPr>
            <a:endParaRPr lang="en-US" altLang="en-US" sz="1600" dirty="0" smtClean="0">
              <a:solidFill>
                <a:srgbClr val="0000FF"/>
              </a:solidFill>
            </a:endParaRPr>
          </a:p>
          <a:p>
            <a:pPr>
              <a:lnSpc>
                <a:spcPct val="80000"/>
              </a:lnSpc>
            </a:pPr>
            <a:r>
              <a:rPr lang="en-US" altLang="en-US" dirty="0" smtClean="0"/>
              <a:t>Each philosopher </a:t>
            </a:r>
            <a:r>
              <a:rPr lang="en-US" altLang="en-US" i="1" dirty="0" err="1" smtClean="0"/>
              <a:t>i</a:t>
            </a:r>
            <a:r>
              <a:rPr lang="en-US" altLang="en-US" i="1" dirty="0" smtClean="0"/>
              <a:t> </a:t>
            </a:r>
            <a:r>
              <a:rPr lang="en-US" altLang="en-US" dirty="0" smtClean="0"/>
              <a:t>invokes the</a:t>
            </a:r>
            <a:r>
              <a:rPr lang="en-US" altLang="en-US" i="1" dirty="0" smtClean="0"/>
              <a:t> </a:t>
            </a:r>
            <a:r>
              <a:rPr lang="en-US" altLang="en-US" dirty="0" smtClean="0"/>
              <a:t>operations </a:t>
            </a:r>
            <a:r>
              <a:rPr lang="en-US" altLang="en-US" sz="2000" b="1" dirty="0" smtClean="0">
                <a:latin typeface="Courier New" pitchFamily="49" charset="0"/>
                <a:cs typeface="Courier New" pitchFamily="49" charset="0"/>
              </a:rPr>
              <a:t>pickup()</a:t>
            </a:r>
            <a:r>
              <a:rPr lang="en-US" altLang="en-US" sz="2000" i="1" dirty="0" smtClean="0"/>
              <a:t> </a:t>
            </a:r>
            <a:r>
              <a:rPr lang="en-US" altLang="en-US" dirty="0" smtClean="0"/>
              <a:t>and </a:t>
            </a:r>
            <a:r>
              <a:rPr lang="en-US" altLang="en-US" sz="2000" b="1" dirty="0" smtClean="0">
                <a:latin typeface="Courier New" pitchFamily="49" charset="0"/>
                <a:cs typeface="Courier New" pitchFamily="49" charset="0"/>
              </a:rPr>
              <a:t>putdown()</a:t>
            </a:r>
            <a:r>
              <a:rPr lang="en-US" altLang="en-US" sz="2000" dirty="0" smtClean="0"/>
              <a:t> </a:t>
            </a:r>
            <a:r>
              <a:rPr lang="en-US" altLang="en-US" dirty="0" smtClean="0"/>
              <a:t>in the following sequence:</a:t>
            </a:r>
          </a:p>
          <a:p>
            <a:pPr>
              <a:lnSpc>
                <a:spcPct val="80000"/>
              </a:lnSpc>
              <a:buFont typeface="Monotype Sorts" pitchFamily="-84" charset="2"/>
              <a:buNone/>
            </a:pPr>
            <a:endParaRPr lang="en-US" altLang="en-US" b="1" dirty="0" smtClean="0">
              <a:latin typeface="Courier New" pitchFamily="49" charset="0"/>
              <a:cs typeface="Courier New" pitchFamily="49" charset="0"/>
            </a:endParaRPr>
          </a:p>
          <a:p>
            <a:pPr>
              <a:lnSpc>
                <a:spcPct val="80000"/>
              </a:lnSpc>
              <a:buFont typeface="Monotype Sorts" pitchFamily="-84" charset="2"/>
              <a:buNone/>
            </a:pPr>
            <a:r>
              <a:rPr lang="en-US" altLang="en-US" b="1" dirty="0" smtClean="0">
                <a:latin typeface="Courier New" pitchFamily="49" charset="0"/>
                <a:cs typeface="Courier New" pitchFamily="49" charset="0"/>
              </a:rPr>
              <a:t>              </a:t>
            </a:r>
            <a:r>
              <a:rPr lang="en-US" altLang="en-US" sz="2000" b="1" dirty="0" err="1" smtClean="0">
                <a:latin typeface="Courier New" pitchFamily="49" charset="0"/>
                <a:cs typeface="Courier New" pitchFamily="49" charset="0"/>
              </a:rPr>
              <a:t>DiningPhilosophers.pickup</a:t>
            </a:r>
            <a:r>
              <a:rPr lang="en-US" altLang="en-US" sz="2000" b="1" dirty="0" smtClean="0">
                <a:latin typeface="Courier New" pitchFamily="49" charset="0"/>
                <a:cs typeface="Courier New" pitchFamily="49" charset="0"/>
              </a:rPr>
              <a:t>(</a:t>
            </a:r>
            <a:r>
              <a:rPr lang="en-US" altLang="en-US" sz="2000" b="1" dirty="0" err="1" smtClean="0">
                <a:latin typeface="Courier New" pitchFamily="49" charset="0"/>
                <a:cs typeface="Courier New" pitchFamily="49" charset="0"/>
              </a:rPr>
              <a:t>i</a:t>
            </a:r>
            <a:r>
              <a:rPr lang="en-US" altLang="en-US" sz="2000" b="1" dirty="0" smtClean="0">
                <a:latin typeface="Courier New" pitchFamily="49" charset="0"/>
                <a:cs typeface="Courier New" pitchFamily="49" charset="0"/>
              </a:rPr>
              <a:t>)</a:t>
            </a:r>
            <a:r>
              <a:rPr lang="en-US" altLang="en-US" b="1" dirty="0" smtClean="0">
                <a:latin typeface="Courier New" pitchFamily="49" charset="0"/>
                <a:cs typeface="Courier New" pitchFamily="49" charset="0"/>
              </a:rPr>
              <a:t>;</a:t>
            </a:r>
          </a:p>
          <a:p>
            <a:pPr>
              <a:lnSpc>
                <a:spcPct val="80000"/>
              </a:lnSpc>
              <a:buFont typeface="Monotype Sorts" pitchFamily="-84" charset="2"/>
              <a:buNone/>
            </a:pPr>
            <a:endParaRPr lang="en-US" altLang="en-US" b="1" dirty="0" smtClean="0">
              <a:latin typeface="Courier New" pitchFamily="49" charset="0"/>
              <a:cs typeface="Courier New" pitchFamily="49" charset="0"/>
            </a:endParaRPr>
          </a:p>
          <a:p>
            <a:pPr>
              <a:lnSpc>
                <a:spcPct val="80000"/>
              </a:lnSpc>
              <a:buFont typeface="Monotype Sorts" pitchFamily="-84" charset="2"/>
              <a:buNone/>
            </a:pPr>
            <a:r>
              <a:rPr lang="en-US" altLang="en-US" b="1" dirty="0" smtClean="0">
                <a:latin typeface="Courier New" pitchFamily="49" charset="0"/>
                <a:cs typeface="Courier New" pitchFamily="49" charset="0"/>
              </a:rPr>
              <a:t>                   EAT</a:t>
            </a:r>
          </a:p>
          <a:p>
            <a:pPr>
              <a:lnSpc>
                <a:spcPct val="80000"/>
              </a:lnSpc>
              <a:buFont typeface="Monotype Sorts" pitchFamily="-84" charset="2"/>
              <a:buNone/>
            </a:pPr>
            <a:endParaRPr lang="en-US" altLang="en-US" b="1" dirty="0" smtClean="0">
              <a:latin typeface="Courier New" pitchFamily="49" charset="0"/>
              <a:cs typeface="Courier New" pitchFamily="49" charset="0"/>
            </a:endParaRPr>
          </a:p>
          <a:p>
            <a:pPr>
              <a:lnSpc>
                <a:spcPct val="80000"/>
              </a:lnSpc>
              <a:buFont typeface="Monotype Sorts" pitchFamily="-84" charset="2"/>
              <a:buNone/>
            </a:pPr>
            <a:r>
              <a:rPr lang="en-US" altLang="en-US" b="1" dirty="0" smtClean="0">
                <a:latin typeface="Courier New" pitchFamily="49" charset="0"/>
                <a:cs typeface="Courier New" pitchFamily="49" charset="0"/>
              </a:rPr>
              <a:t>              </a:t>
            </a:r>
            <a:r>
              <a:rPr lang="en-US" altLang="en-US" sz="2000" b="1" dirty="0" err="1" smtClean="0">
                <a:latin typeface="Courier New" pitchFamily="49" charset="0"/>
                <a:cs typeface="Courier New" pitchFamily="49" charset="0"/>
              </a:rPr>
              <a:t>DiningPhilosophers.putdown</a:t>
            </a:r>
            <a:r>
              <a:rPr lang="en-US" altLang="en-US" sz="2000" b="1" dirty="0" smtClean="0">
                <a:latin typeface="Courier New" pitchFamily="49" charset="0"/>
                <a:cs typeface="Courier New" pitchFamily="49" charset="0"/>
              </a:rPr>
              <a:t>(</a:t>
            </a:r>
            <a:r>
              <a:rPr lang="en-US" altLang="en-US" sz="2000" b="1" dirty="0" err="1" smtClean="0">
                <a:latin typeface="Courier New" pitchFamily="49" charset="0"/>
                <a:cs typeface="Courier New" pitchFamily="49" charset="0"/>
              </a:rPr>
              <a:t>i</a:t>
            </a:r>
            <a:r>
              <a:rPr lang="en-US" altLang="en-US" sz="2000" b="1" dirty="0" smtClean="0">
                <a:latin typeface="Courier New" pitchFamily="49" charset="0"/>
                <a:cs typeface="Courier New" pitchFamily="49" charset="0"/>
              </a:rPr>
              <a:t>)</a:t>
            </a:r>
            <a:r>
              <a:rPr lang="en-US" altLang="en-US" b="1" dirty="0" smtClean="0">
                <a:latin typeface="Courier New" pitchFamily="49" charset="0"/>
                <a:cs typeface="Courier New" pitchFamily="49" charset="0"/>
              </a:rPr>
              <a:t>;</a:t>
            </a:r>
          </a:p>
          <a:p>
            <a:pPr>
              <a:lnSpc>
                <a:spcPct val="80000"/>
              </a:lnSpc>
              <a:buFont typeface="Monotype Sorts" pitchFamily="-84" charset="2"/>
              <a:buNone/>
            </a:pPr>
            <a:endParaRPr lang="en-US" altLang="en-US" dirty="0" smtClean="0"/>
          </a:p>
          <a:p>
            <a:pPr>
              <a:lnSpc>
                <a:spcPct val="80000"/>
              </a:lnSpc>
            </a:pPr>
            <a:r>
              <a:rPr lang="en-US" altLang="en-US" dirty="0" smtClean="0"/>
              <a:t>No deadlock, but starvation is possible</a:t>
            </a: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endParaRPr lang="en-US" altLang="en-US" dirty="0" smtClean="0">
              <a:solidFill>
                <a:srgbClr val="0000FF"/>
              </a:solidFill>
            </a:endParaRPr>
          </a:p>
          <a:p>
            <a:pPr>
              <a:lnSpc>
                <a:spcPct val="80000"/>
              </a:lnSpc>
              <a:buFont typeface="Monotype Sorts" pitchFamily="-84" charset="2"/>
              <a:buNone/>
            </a:pPr>
            <a:r>
              <a:rPr lang="en-US" altLang="en-US" i="1" dirty="0" smtClean="0">
                <a:solidFill>
                  <a:srgbClr val="0000FF"/>
                </a:solidFill>
              </a:rPr>
              <a:t>       </a:t>
            </a:r>
          </a:p>
        </p:txBody>
      </p:sp>
      <p:sp>
        <p:nvSpPr>
          <p:cNvPr id="101379" name="Rectangle 2"/>
          <p:cNvSpPr>
            <a:spLocks noChangeArrowheads="1"/>
          </p:cNvSpPr>
          <p:nvPr/>
        </p:nvSpPr>
        <p:spPr bwMode="auto">
          <a:xfrm>
            <a:off x="1238251" y="71438"/>
            <a:ext cx="7916863" cy="478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nchor="b"/>
          <a:lstStyle/>
          <a:p>
            <a:pPr algn="ctr" eaLnBrk="1" hangingPunct="1"/>
            <a:r>
              <a:rPr lang="en-US" altLang="en-US" sz="3200" b="1">
                <a:solidFill>
                  <a:srgbClr val="006699"/>
                </a:solidFill>
                <a:latin typeface="Arial" pitchFamily="34" charset="0"/>
              </a:rPr>
              <a:t>Solution to Dining Philosophers (Cont.)</a:t>
            </a:r>
          </a:p>
        </p:txBody>
      </p:sp>
    </p:spTree>
    <p:extLst>
      <p:ext uri="{BB962C8B-B14F-4D97-AF65-F5344CB8AC3E}">
        <p14:creationId xmlns:p14="http://schemas.microsoft.com/office/powerpoint/2010/main" val="226840546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noChangeArrowheads="1"/>
          </p:cNvSpPr>
          <p:nvPr>
            <p:ph type="title"/>
          </p:nvPr>
        </p:nvSpPr>
        <p:spPr>
          <a:xfrm>
            <a:off x="1049338" y="110728"/>
            <a:ext cx="8229600" cy="432197"/>
          </a:xfrm>
        </p:spPr>
        <p:txBody>
          <a:bodyPr>
            <a:normAutofit fontScale="90000"/>
          </a:bodyPr>
          <a:lstStyle/>
          <a:p>
            <a:r>
              <a:rPr lang="en-US" altLang="en-US" smtClean="0"/>
              <a:t>Resuming Processes within a Monitor</a:t>
            </a:r>
          </a:p>
        </p:txBody>
      </p:sp>
      <p:sp>
        <p:nvSpPr>
          <p:cNvPr id="109571" name="Content Placeholder 2"/>
          <p:cNvSpPr>
            <a:spLocks noGrp="1" noChangeArrowheads="1"/>
          </p:cNvSpPr>
          <p:nvPr>
            <p:ph idx="1"/>
          </p:nvPr>
        </p:nvSpPr>
        <p:spPr>
          <a:xfrm>
            <a:off x="806450" y="925116"/>
            <a:ext cx="6699250" cy="3398044"/>
          </a:xfrm>
        </p:spPr>
        <p:txBody>
          <a:bodyPr/>
          <a:lstStyle/>
          <a:p>
            <a:r>
              <a:rPr lang="en-US" altLang="en-US" smtClean="0"/>
              <a:t>If several processes queued on condition x, and x.signal() executed, which should be resumed?</a:t>
            </a:r>
          </a:p>
          <a:p>
            <a:r>
              <a:rPr lang="en-US" altLang="en-US" smtClean="0"/>
              <a:t>FCFS frequently not adequate </a:t>
            </a:r>
          </a:p>
          <a:p>
            <a:r>
              <a:rPr lang="en-US" altLang="en-US" b="1" smtClean="0">
                <a:solidFill>
                  <a:srgbClr val="0000FF"/>
                </a:solidFill>
              </a:rPr>
              <a:t>conditional-wait </a:t>
            </a:r>
            <a:r>
              <a:rPr lang="en-US" altLang="en-US" smtClean="0"/>
              <a:t>construct of the form x.wait(c)</a:t>
            </a:r>
          </a:p>
          <a:p>
            <a:pPr lvl="1"/>
            <a:r>
              <a:rPr lang="en-US" altLang="en-US" smtClean="0"/>
              <a:t>Where c is </a:t>
            </a:r>
            <a:r>
              <a:rPr lang="en-US" altLang="en-US" b="1" smtClean="0">
                <a:solidFill>
                  <a:srgbClr val="0000FF"/>
                </a:solidFill>
              </a:rPr>
              <a:t>priority number</a:t>
            </a:r>
          </a:p>
          <a:p>
            <a:pPr lvl="1"/>
            <a:r>
              <a:rPr lang="en-US" altLang="en-US" smtClean="0"/>
              <a:t>Process with lowest number (highest priority) is scheduled next</a:t>
            </a:r>
          </a:p>
        </p:txBody>
      </p:sp>
    </p:spTree>
    <p:extLst>
      <p:ext uri="{BB962C8B-B14F-4D97-AF65-F5344CB8AC3E}">
        <p14:creationId xmlns:p14="http://schemas.microsoft.com/office/powerpoint/2010/main" val="194725424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Bakery Algorithm in Process Synchronization</a:t>
            </a:r>
            <a:br>
              <a:rPr lang="en-US" b="1" dirty="0"/>
            </a:br>
            <a:endParaRPr lang="en-IN" dirty="0"/>
          </a:p>
        </p:txBody>
      </p:sp>
      <p:sp>
        <p:nvSpPr>
          <p:cNvPr id="3" name="Content Placeholder 2"/>
          <p:cNvSpPr>
            <a:spLocks noGrp="1"/>
          </p:cNvSpPr>
          <p:nvPr>
            <p:ph idx="1"/>
          </p:nvPr>
        </p:nvSpPr>
        <p:spPr/>
        <p:txBody>
          <a:bodyPr/>
          <a:lstStyle/>
          <a:p>
            <a:r>
              <a:rPr lang="en-US" dirty="0"/>
              <a:t>The </a:t>
            </a:r>
            <a:r>
              <a:rPr lang="en-US" b="1" dirty="0"/>
              <a:t>Bakery algorithm</a:t>
            </a:r>
            <a:r>
              <a:rPr lang="en-US" dirty="0"/>
              <a:t> is one of the simplest known solutions to the mutual exclusion problem for the general case of N process. </a:t>
            </a:r>
            <a:endParaRPr lang="en-US" dirty="0" smtClean="0"/>
          </a:p>
          <a:p>
            <a:r>
              <a:rPr lang="en-US" dirty="0" smtClean="0"/>
              <a:t>Bakery </a:t>
            </a:r>
            <a:r>
              <a:rPr lang="en-US" dirty="0"/>
              <a:t>Algorithm is a critical section solution for </a:t>
            </a:r>
            <a:r>
              <a:rPr lang="en-US" b="1" dirty="0"/>
              <a:t>N</a:t>
            </a:r>
            <a:r>
              <a:rPr lang="en-US" dirty="0"/>
              <a:t> processes. The algorithm preserves the first come first serve property.</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dirty="0"/>
          </a:p>
        </p:txBody>
      </p:sp>
    </p:spTree>
    <p:extLst>
      <p:ext uri="{BB962C8B-B14F-4D97-AF65-F5344CB8AC3E}">
        <p14:creationId xmlns:p14="http://schemas.microsoft.com/office/powerpoint/2010/main" val="26426812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9550"/>
            <a:ext cx="7315200" cy="865573"/>
          </a:xfrm>
        </p:spPr>
        <p:txBody>
          <a:bodyPr/>
          <a:lstStyle/>
          <a:p>
            <a:endParaRPr lang="en-IN" dirty="0"/>
          </a:p>
        </p:txBody>
      </p:sp>
      <p:sp>
        <p:nvSpPr>
          <p:cNvPr id="3" name="Content Placeholder 2"/>
          <p:cNvSpPr>
            <a:spLocks noGrp="1"/>
          </p:cNvSpPr>
          <p:nvPr>
            <p:ph idx="1"/>
          </p:nvPr>
        </p:nvSpPr>
        <p:spPr>
          <a:xfrm>
            <a:off x="914400" y="1276351"/>
            <a:ext cx="7315200" cy="3455670"/>
          </a:xfrm>
        </p:spPr>
        <p:txBody>
          <a:bodyPr/>
          <a:lstStyle/>
          <a:p>
            <a:r>
              <a:rPr lang="en-US" dirty="0"/>
              <a:t>Before entering its critical section, the process receives a number. Holder of the smallest number enters the critical section.</a:t>
            </a:r>
          </a:p>
          <a:p>
            <a:r>
              <a:rPr lang="en-US" dirty="0"/>
              <a:t>If processes Pi and </a:t>
            </a:r>
            <a:r>
              <a:rPr lang="en-US" dirty="0" err="1"/>
              <a:t>Pj</a:t>
            </a:r>
            <a:r>
              <a:rPr lang="en-US" dirty="0"/>
              <a:t> receive the same </a:t>
            </a:r>
            <a:r>
              <a:rPr lang="en-US" dirty="0" smtClean="0"/>
              <a:t>number</a:t>
            </a:r>
          </a:p>
          <a:p>
            <a:r>
              <a:rPr lang="en-US" dirty="0" smtClean="0"/>
              <a:t> </a:t>
            </a:r>
            <a:r>
              <a:rPr lang="en-US" dirty="0"/>
              <a:t> </a:t>
            </a:r>
            <a:r>
              <a:rPr lang="en-US" dirty="0" smtClean="0"/>
              <a:t>    if </a:t>
            </a:r>
            <a:r>
              <a:rPr lang="en-US" dirty="0" err="1"/>
              <a:t>i</a:t>
            </a:r>
            <a:r>
              <a:rPr lang="en-US" dirty="0"/>
              <a:t> &lt; j </a:t>
            </a:r>
            <a:endParaRPr lang="en-US" dirty="0" smtClean="0"/>
          </a:p>
          <a:p>
            <a:r>
              <a:rPr lang="en-US" dirty="0" smtClean="0"/>
              <a:t>        Pi </a:t>
            </a:r>
            <a:r>
              <a:rPr lang="en-US" dirty="0"/>
              <a:t>is served first</a:t>
            </a:r>
            <a:r>
              <a:rPr lang="en-US" dirty="0" smtClean="0"/>
              <a:t>;</a:t>
            </a:r>
          </a:p>
          <a:p>
            <a:r>
              <a:rPr lang="en-US" dirty="0" smtClean="0"/>
              <a:t>     </a:t>
            </a:r>
            <a:r>
              <a:rPr lang="en-US" dirty="0"/>
              <a:t>else </a:t>
            </a:r>
            <a:endParaRPr lang="en-US" dirty="0" smtClean="0"/>
          </a:p>
          <a:p>
            <a:r>
              <a:rPr lang="en-US" dirty="0" smtClean="0"/>
              <a:t>        </a:t>
            </a:r>
            <a:r>
              <a:rPr lang="en-US" dirty="0" err="1" smtClean="0"/>
              <a:t>Pj</a:t>
            </a:r>
            <a:r>
              <a:rPr lang="en-US" dirty="0" smtClean="0"/>
              <a:t> </a:t>
            </a:r>
            <a:r>
              <a:rPr lang="en-US" dirty="0"/>
              <a:t>is served first</a:t>
            </a:r>
            <a:r>
              <a:rPr lang="en-US" dirty="0" smtClean="0"/>
              <a:t>.</a:t>
            </a:r>
          </a:p>
          <a:p>
            <a:r>
              <a:rPr lang="en-US" dirty="0"/>
              <a:t>The numbering scheme always generates numbers in increasing order of enumeration; i.e., 1, 2, 3, 3, 3, 3, 4, 5</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dirty="0"/>
          </a:p>
        </p:txBody>
      </p:sp>
    </p:spTree>
    <p:extLst>
      <p:ext uri="{BB962C8B-B14F-4D97-AF65-F5344CB8AC3E}">
        <p14:creationId xmlns:p14="http://schemas.microsoft.com/office/powerpoint/2010/main" val="4921977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IPC in </a:t>
            </a:r>
            <a:r>
              <a:rPr lang="en-US" dirty="0"/>
              <a:t>U</a:t>
            </a:r>
            <a:r>
              <a:rPr lang="en-US" dirty="0" smtClean="0"/>
              <a:t>nix</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Inter process </a:t>
            </a:r>
            <a:r>
              <a:rPr lang="en-US" dirty="0"/>
              <a:t>communication (IPC) refers to the coordination of activities among cooperating processes. A common example of this need </a:t>
            </a:r>
            <a:r>
              <a:rPr lang="en-US" dirty="0" smtClean="0"/>
              <a:t>is </a:t>
            </a:r>
            <a:r>
              <a:rPr lang="en-US" dirty="0"/>
              <a:t>managing access to a given system </a:t>
            </a:r>
            <a:r>
              <a:rPr lang="en-US" dirty="0" smtClean="0"/>
              <a:t>resource.</a:t>
            </a:r>
          </a:p>
          <a:p>
            <a:pPr marL="45720" indent="0">
              <a:buNone/>
            </a:pPr>
            <a:endParaRPr lang="en-US" dirty="0" smtClean="0"/>
          </a:p>
          <a:p>
            <a:r>
              <a:rPr lang="en-US" dirty="0"/>
              <a:t>Pipes are a simple synchronized way of passing information between two </a:t>
            </a:r>
            <a:r>
              <a:rPr lang="en-US" dirty="0" smtClean="0"/>
              <a:t>processes</a:t>
            </a:r>
            <a:r>
              <a:rPr lang="en-US" dirty="0" smtClean="0"/>
              <a:t>.</a:t>
            </a:r>
          </a:p>
          <a:p>
            <a:r>
              <a:rPr lang="en-US" dirty="0"/>
              <a:t>A simple mechanism for one-way communication between related processes, where the output of one process becomes the input of another. </a:t>
            </a:r>
            <a:endParaRPr lang="en-US" dirty="0" smtClean="0"/>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68</a:t>
            </a:fld>
            <a:endParaRPr lang="en-US" dirty="0"/>
          </a:p>
        </p:txBody>
      </p:sp>
    </p:spTree>
    <p:extLst>
      <p:ext uri="{BB962C8B-B14F-4D97-AF65-F5344CB8AC3E}">
        <p14:creationId xmlns:p14="http://schemas.microsoft.com/office/powerpoint/2010/main" val="215578993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285750"/>
            <a:ext cx="7315200" cy="4407245"/>
          </a:xfrm>
        </p:spPr>
        <p:txBody>
          <a:bodyPr>
            <a:normAutofit fontScale="92500" lnSpcReduction="10000"/>
          </a:bodyPr>
          <a:lstStyle/>
          <a:p>
            <a:r>
              <a:rPr lang="en-US" dirty="0"/>
              <a:t>A pipe can be viewed as a special file that can store only a limited amount of data and uses a FIFO access scheme to retrieve data</a:t>
            </a:r>
            <a:r>
              <a:rPr lang="en-US" dirty="0" smtClean="0"/>
              <a:t>.</a:t>
            </a:r>
          </a:p>
          <a:p>
            <a:pPr marL="45720" indent="0">
              <a:buNone/>
            </a:pPr>
            <a:endParaRPr lang="en-US" dirty="0" smtClean="0"/>
          </a:p>
          <a:p>
            <a:r>
              <a:rPr lang="en-US" dirty="0" smtClean="0"/>
              <a:t> </a:t>
            </a:r>
            <a:r>
              <a:rPr lang="en-US" dirty="0"/>
              <a:t>In a logical view of a pipe, data is written to one end and read from the other. </a:t>
            </a:r>
            <a:endParaRPr lang="en-US" dirty="0" smtClean="0"/>
          </a:p>
          <a:p>
            <a:pPr marL="45720" indent="0">
              <a:buNone/>
            </a:pPr>
            <a:endParaRPr lang="en-US" dirty="0" smtClean="0"/>
          </a:p>
          <a:p>
            <a:r>
              <a:rPr lang="en-US" dirty="0" smtClean="0"/>
              <a:t>The </a:t>
            </a:r>
            <a:r>
              <a:rPr lang="en-US" dirty="0"/>
              <a:t>processes on the ends of a pipe have no easy way to identify what process is on the other end of the pipe</a:t>
            </a:r>
            <a:r>
              <a:rPr lang="en-US" dirty="0" smtClean="0"/>
              <a:t>.</a:t>
            </a:r>
          </a:p>
          <a:p>
            <a:r>
              <a:rPr lang="en-US" b="1" dirty="0"/>
              <a:t>Message Queues:</a:t>
            </a:r>
            <a:endParaRPr lang="en-US" dirty="0"/>
          </a:p>
          <a:p>
            <a:r>
              <a:rPr lang="en-US" dirty="0"/>
              <a:t>Allow processes to send and receive messages, providing a more flexible communication method compared to pipes. </a:t>
            </a:r>
          </a:p>
          <a:p>
            <a:r>
              <a:rPr lang="en-US" b="1" dirty="0"/>
              <a:t>Signals:</a:t>
            </a:r>
            <a:endParaRPr lang="en-US" dirty="0"/>
          </a:p>
          <a:p>
            <a:r>
              <a:rPr lang="en-US" dirty="0"/>
              <a:t>Asynchronous notifications sent to a process to signal an event, used for tasks like interrupting or terminating a process. </a:t>
            </a:r>
          </a:p>
          <a:p>
            <a:pPr lvl="1"/>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69</a:t>
            </a:fld>
            <a:endParaRPr lang="en-US" dirty="0"/>
          </a:p>
        </p:txBody>
      </p:sp>
    </p:spTree>
    <p:extLst>
      <p:ext uri="{BB962C8B-B14F-4D97-AF65-F5344CB8AC3E}">
        <p14:creationId xmlns:p14="http://schemas.microsoft.com/office/powerpoint/2010/main" val="38905937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35C8877-8A8A-4396-BF8D-94993BB70F96}"/>
              </a:ext>
            </a:extLst>
          </p:cNvPr>
          <p:cNvSpPr>
            <a:spLocks noGrp="1"/>
          </p:cNvSpPr>
          <p:nvPr>
            <p:ph type="title"/>
          </p:nvPr>
        </p:nvSpPr>
        <p:spPr>
          <a:xfrm>
            <a:off x="381000" y="199464"/>
            <a:ext cx="7576903" cy="650581"/>
          </a:xfrm>
        </p:spPr>
        <p:txBody>
          <a:bodyPr>
            <a:noAutofit/>
          </a:bodyPr>
          <a:lstStyle/>
          <a:p>
            <a:r>
              <a:rPr lang="en-IN" sz="3000" dirty="0"/>
              <a:t>Shared Memory – Producer Consumer Problem</a:t>
            </a:r>
          </a:p>
        </p:txBody>
      </p:sp>
      <p:sp>
        <p:nvSpPr>
          <p:cNvPr id="3" name="Content Placeholder 2">
            <a:extLst>
              <a:ext uri="{FF2B5EF4-FFF2-40B4-BE49-F238E27FC236}">
                <a16:creationId xmlns="" xmlns:a16="http://schemas.microsoft.com/office/drawing/2014/main" id="{532184CD-6D38-4F66-AECE-99F989F5C88B}"/>
              </a:ext>
            </a:extLst>
          </p:cNvPr>
          <p:cNvSpPr>
            <a:spLocks noGrp="1"/>
          </p:cNvSpPr>
          <p:nvPr>
            <p:ph idx="1"/>
          </p:nvPr>
        </p:nvSpPr>
        <p:spPr>
          <a:xfrm>
            <a:off x="381000" y="1062178"/>
            <a:ext cx="7848600" cy="3881857"/>
          </a:xfrm>
        </p:spPr>
        <p:txBody>
          <a:bodyPr>
            <a:normAutofit fontScale="92500" lnSpcReduction="20000"/>
          </a:bodyPr>
          <a:lstStyle/>
          <a:p>
            <a:pPr algn="just">
              <a:lnSpc>
                <a:spcPct val="150000"/>
              </a:lnSpc>
            </a:pPr>
            <a:r>
              <a:rPr lang="en-IN" dirty="0"/>
              <a:t>Producer – Consumer problem can be solved by Shared Memory</a:t>
            </a:r>
          </a:p>
          <a:p>
            <a:pPr algn="just">
              <a:lnSpc>
                <a:spcPct val="150000"/>
              </a:lnSpc>
            </a:pPr>
            <a:r>
              <a:rPr lang="en-IN" dirty="0"/>
              <a:t>It allows Producer and Consumer run simultaneously by sharing the buffer space where items are placed and consumed</a:t>
            </a:r>
          </a:p>
          <a:p>
            <a:pPr algn="just">
              <a:lnSpc>
                <a:spcPct val="150000"/>
              </a:lnSpc>
            </a:pPr>
            <a:r>
              <a:rPr lang="en-IN" dirty="0"/>
              <a:t>Buffer memory region is shared by two processes</a:t>
            </a:r>
          </a:p>
          <a:p>
            <a:pPr algn="just">
              <a:lnSpc>
                <a:spcPct val="150000"/>
              </a:lnSpc>
            </a:pPr>
            <a:r>
              <a:rPr lang="en-IN" dirty="0"/>
              <a:t>These two processes must be synchronized </a:t>
            </a:r>
            <a:r>
              <a:rPr lang="en-IN" dirty="0">
                <a:sym typeface="Wingdings" panose="05000000000000000000" pitchFamily="2" charset="2"/>
              </a:rPr>
              <a:t> consumer should not try to consume an item if produced has not yet produced the items</a:t>
            </a:r>
          </a:p>
          <a:p>
            <a:pPr algn="just">
              <a:lnSpc>
                <a:spcPct val="150000"/>
              </a:lnSpc>
            </a:pPr>
            <a:r>
              <a:rPr lang="en-IN" dirty="0">
                <a:sym typeface="Wingdings" panose="05000000000000000000" pitchFamily="2" charset="2"/>
              </a:rPr>
              <a:t>2 types of Buffer</a:t>
            </a:r>
          </a:p>
          <a:p>
            <a:pPr lvl="1" algn="just">
              <a:lnSpc>
                <a:spcPct val="150000"/>
              </a:lnSpc>
            </a:pPr>
            <a:r>
              <a:rPr lang="en-IN" dirty="0">
                <a:sym typeface="Wingdings" panose="05000000000000000000" pitchFamily="2" charset="2"/>
              </a:rPr>
              <a:t>Bounded buffer – fixed buffer size</a:t>
            </a:r>
          </a:p>
          <a:p>
            <a:pPr lvl="1" algn="just">
              <a:lnSpc>
                <a:spcPct val="150000"/>
              </a:lnSpc>
            </a:pPr>
            <a:r>
              <a:rPr lang="en-IN" dirty="0">
                <a:sym typeface="Wingdings" panose="05000000000000000000" pitchFamily="2" charset="2"/>
              </a:rPr>
              <a:t>Unbounded buffer – no limit in the buffer size</a:t>
            </a:r>
            <a:endParaRPr lang="en-IN" dirty="0"/>
          </a:p>
        </p:txBody>
      </p:sp>
      <p:sp>
        <p:nvSpPr>
          <p:cNvPr id="4" name="Slide Number Placeholder 3">
            <a:extLst>
              <a:ext uri="{FF2B5EF4-FFF2-40B4-BE49-F238E27FC236}">
                <a16:creationId xmlns="" xmlns:a16="http://schemas.microsoft.com/office/drawing/2014/main" id="{B259D59C-93F9-402D-A59D-B2BBCF964AF1}"/>
              </a:ext>
            </a:extLst>
          </p:cNvPr>
          <p:cNvSpPr>
            <a:spLocks noGrp="1"/>
          </p:cNvSpPr>
          <p:nvPr>
            <p:ph type="sldNum" sz="quarter" idx="12"/>
          </p:nvPr>
        </p:nvSpPr>
        <p:spPr/>
        <p:txBody>
          <a:bodyPr/>
          <a:lstStyle/>
          <a:p>
            <a:fld id="{B6F15528-21DE-4FAA-801E-634DDDAF4B2B}" type="slidenum">
              <a:rPr lang="en-US" smtClean="0"/>
              <a:pPr/>
              <a:t>7</a:t>
            </a:fld>
            <a:endParaRPr lang="en-US" dirty="0"/>
          </a:p>
        </p:txBody>
      </p:sp>
    </p:spTree>
    <p:extLst>
      <p:ext uri="{BB962C8B-B14F-4D97-AF65-F5344CB8AC3E}">
        <p14:creationId xmlns:p14="http://schemas.microsoft.com/office/powerpoint/2010/main" val="1950360398"/>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US" dirty="0" smtClean="0"/>
              <a:t>Multi processor and locking</a:t>
            </a:r>
          </a:p>
          <a:p>
            <a:r>
              <a:rPr lang="en-US" dirty="0" smtClean="0"/>
              <a:t>Scalable locks</a:t>
            </a:r>
          </a:p>
          <a:p>
            <a:r>
              <a:rPr lang="en-US" dirty="0" smtClean="0"/>
              <a:t>Lock free coordination</a:t>
            </a:r>
          </a:p>
          <a:p>
            <a:pPr lvl="1"/>
            <a:r>
              <a:rPr lang="en-US" dirty="0"/>
              <a:t>Lock-free synchronization avoids many serious problems caused by locks: considerable overhead, concurrency bottlenecks, deadlocks, and priority inversion in real-time scheduling.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dirty="0"/>
          </a:p>
        </p:txBody>
      </p:sp>
    </p:spTree>
    <p:extLst>
      <p:ext uri="{BB962C8B-B14F-4D97-AF65-F5344CB8AC3E}">
        <p14:creationId xmlns:p14="http://schemas.microsoft.com/office/powerpoint/2010/main" val="111174862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66750"/>
            <a:ext cx="7315200" cy="865573"/>
          </a:xfrm>
        </p:spPr>
        <p:txBody>
          <a:bodyPr/>
          <a:lstStyle/>
          <a:p>
            <a:r>
              <a:rPr lang="en-US" dirty="0"/>
              <a:t>References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71</a:t>
            </a:fld>
            <a:endParaRPr lang="en-US" dirty="0"/>
          </a:p>
        </p:txBody>
      </p:sp>
      <p:sp>
        <p:nvSpPr>
          <p:cNvPr id="6" name="Content Placeholder 5"/>
          <p:cNvSpPr txBox="1">
            <a:spLocks noGrp="1"/>
          </p:cNvSpPr>
          <p:nvPr>
            <p:ph idx="1"/>
          </p:nvPr>
        </p:nvSpPr>
        <p:spPr>
          <a:xfrm>
            <a:off x="914400" y="1809750"/>
            <a:ext cx="7620000" cy="1138773"/>
          </a:xfrm>
          <a:prstGeom prst="rect">
            <a:avLst/>
          </a:prstGeom>
          <a:noFill/>
        </p:spPr>
        <p:txBody>
          <a:bodyPr wrap="square" rtlCol="0">
            <a:spAutoFit/>
          </a:bodyPr>
          <a:lstStyle/>
          <a:p>
            <a:pPr marL="45720" indent="0">
              <a:buNone/>
            </a:pPr>
            <a:endParaRPr lang="en-US" u="sng" dirty="0"/>
          </a:p>
          <a:p>
            <a:r>
              <a:rPr lang="en-US" u="sng" dirty="0" err="1">
                <a:hlinkClick r:id="rId2"/>
              </a:rPr>
              <a:t>Silberschatz</a:t>
            </a:r>
            <a:r>
              <a:rPr lang="en-US" u="sng" dirty="0">
                <a:hlinkClick r:id="rId2"/>
              </a:rPr>
              <a:t>, Gagne, Galvin: Operating System Concepts, 6</a:t>
            </a:r>
            <a:r>
              <a:rPr lang="en-US" u="sng" baseline="30000" dirty="0">
                <a:hlinkClick r:id="rId2"/>
              </a:rPr>
              <a:t>th</a:t>
            </a:r>
            <a:r>
              <a:rPr lang="en-US" u="sng" dirty="0">
                <a:hlinkClick r:id="rId2"/>
              </a:rPr>
              <a:t> Edition</a:t>
            </a:r>
          </a:p>
          <a:p>
            <a:endParaRPr lang="en-US" dirty="0"/>
          </a:p>
        </p:txBody>
      </p:sp>
    </p:spTree>
    <p:extLst>
      <p:ext uri="{BB962C8B-B14F-4D97-AF65-F5344CB8AC3E}">
        <p14:creationId xmlns:p14="http://schemas.microsoft.com/office/powerpoint/2010/main" val="210849718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14400" y="514350"/>
            <a:ext cx="7315200" cy="865573"/>
          </a:xfrm>
        </p:spPr>
        <p:txBody>
          <a:bodyPr/>
          <a:lstStyle/>
          <a:p>
            <a:endParaRPr lang="en-IN" dirty="0"/>
          </a:p>
        </p:txBody>
      </p:sp>
      <p:sp>
        <p:nvSpPr>
          <p:cNvPr id="7" name="Content Placeholder 6"/>
          <p:cNvSpPr>
            <a:spLocks noGrp="1"/>
          </p:cNvSpPr>
          <p:nvPr>
            <p:ph idx="1"/>
          </p:nvPr>
        </p:nvSpPr>
        <p:spPr>
          <a:xfrm>
            <a:off x="914400" y="1581151"/>
            <a:ext cx="7315200" cy="3150870"/>
          </a:xfrm>
        </p:spPr>
        <p:txBody>
          <a:bodyPr>
            <a:normAutofit lnSpcReduction="10000"/>
          </a:bodyPr>
          <a:lstStyle/>
          <a:p>
            <a:r>
              <a:rPr lang="en-US" altLang="en-US" sz="1700" dirty="0">
                <a:latin typeface="Times New Roman" pitchFamily="18" charset="0"/>
                <a:cs typeface="Times New Roman" pitchFamily="18" charset="0"/>
              </a:rPr>
              <a:t>Processes can execute concurrently</a:t>
            </a:r>
          </a:p>
          <a:p>
            <a:pPr lvl="1"/>
            <a:r>
              <a:rPr lang="en-US" altLang="en-US" sz="1700" dirty="0">
                <a:latin typeface="Times New Roman" pitchFamily="18" charset="0"/>
                <a:cs typeface="Times New Roman" pitchFamily="18" charset="0"/>
              </a:rPr>
              <a:t>May be interrupted at any time, partially completing execution</a:t>
            </a:r>
          </a:p>
          <a:p>
            <a:r>
              <a:rPr lang="en-US" altLang="en-US" sz="1700" dirty="0">
                <a:latin typeface="Times New Roman" pitchFamily="18" charset="0"/>
                <a:cs typeface="Times New Roman" pitchFamily="18" charset="0"/>
              </a:rPr>
              <a:t>Concurrent access to shared data may result in data inconsistency</a:t>
            </a:r>
          </a:p>
          <a:p>
            <a:r>
              <a:rPr lang="en-US" altLang="en-US" sz="1700" dirty="0">
                <a:latin typeface="Times New Roman" pitchFamily="18" charset="0"/>
                <a:cs typeface="Times New Roman" pitchFamily="18" charset="0"/>
              </a:rPr>
              <a:t>Maintaining data consistency requires mechanisms to ensure the orderly execution of cooperating </a:t>
            </a:r>
            <a:r>
              <a:rPr lang="en-US" altLang="en-US" sz="1700" dirty="0" smtClean="0">
                <a:latin typeface="Times New Roman" pitchFamily="18" charset="0"/>
                <a:cs typeface="Times New Roman" pitchFamily="18" charset="0"/>
              </a:rPr>
              <a:t>processes.</a:t>
            </a:r>
          </a:p>
          <a:p>
            <a:pPr marL="45720" indent="0">
              <a:buNone/>
            </a:pPr>
            <a:endParaRPr lang="en-US" altLang="en-US" sz="1700" dirty="0">
              <a:latin typeface="Times New Roman" pitchFamily="18" charset="0"/>
              <a:cs typeface="Times New Roman" pitchFamily="18" charset="0"/>
            </a:endParaRPr>
          </a:p>
          <a:p>
            <a:r>
              <a:rPr lang="en-US" altLang="en-US" sz="1700" dirty="0">
                <a:latin typeface="Times New Roman" pitchFamily="18" charset="0"/>
                <a:cs typeface="Times New Roman" pitchFamily="18" charset="0"/>
              </a:rPr>
              <a:t>Illustration of the problem:</a:t>
            </a:r>
            <a:br>
              <a:rPr lang="en-US" altLang="en-US" sz="1700" dirty="0">
                <a:latin typeface="Times New Roman" pitchFamily="18" charset="0"/>
                <a:cs typeface="Times New Roman" pitchFamily="18" charset="0"/>
              </a:rPr>
            </a:br>
            <a:r>
              <a:rPr lang="en-US" altLang="en-US" sz="1700" dirty="0">
                <a:latin typeface="Times New Roman" pitchFamily="18" charset="0"/>
                <a:cs typeface="Times New Roman" pitchFamily="18" charset="0"/>
              </a:rPr>
              <a:t>Suppose that we wanted to provide a solution to the consumer-producer problem that fills </a:t>
            </a:r>
            <a:r>
              <a:rPr lang="en-US" altLang="en-US" sz="1700" b="1" i="1" dirty="0">
                <a:solidFill>
                  <a:srgbClr val="FF0000"/>
                </a:solidFill>
                <a:latin typeface="Times New Roman" pitchFamily="18" charset="0"/>
                <a:cs typeface="Times New Roman" pitchFamily="18" charset="0"/>
              </a:rPr>
              <a:t>all</a:t>
            </a:r>
            <a:r>
              <a:rPr lang="en-US" altLang="en-US" sz="1700" dirty="0">
                <a:solidFill>
                  <a:srgbClr val="000000"/>
                </a:solidFill>
                <a:latin typeface="Times New Roman" pitchFamily="18" charset="0"/>
                <a:cs typeface="Times New Roman" pitchFamily="18" charset="0"/>
              </a:rPr>
              <a:t> </a:t>
            </a:r>
            <a:r>
              <a:rPr lang="en-US" altLang="en-US" sz="1700" dirty="0">
                <a:latin typeface="Times New Roman" pitchFamily="18" charset="0"/>
                <a:cs typeface="Times New Roman" pitchFamily="18" charset="0"/>
              </a:rPr>
              <a:t>the buffers. We can do so by having an integer </a:t>
            </a:r>
            <a:r>
              <a:rPr lang="en-US" altLang="en-US" sz="1700" b="1" dirty="0">
                <a:latin typeface="Times New Roman" pitchFamily="18" charset="0"/>
                <a:cs typeface="Times New Roman" pitchFamily="18" charset="0"/>
              </a:rPr>
              <a:t>counter</a:t>
            </a:r>
            <a:r>
              <a:rPr lang="en-US" altLang="en-US" sz="1700" b="1" dirty="0">
                <a:solidFill>
                  <a:srgbClr val="0000FF"/>
                </a:solidFill>
                <a:latin typeface="Times New Roman" pitchFamily="18" charset="0"/>
                <a:cs typeface="Times New Roman" pitchFamily="18" charset="0"/>
              </a:rPr>
              <a:t> </a:t>
            </a:r>
            <a:r>
              <a:rPr lang="en-US" altLang="en-US" sz="1700" dirty="0">
                <a:latin typeface="Times New Roman" pitchFamily="18" charset="0"/>
                <a:cs typeface="Times New Roman" pitchFamily="18" charset="0"/>
              </a:rPr>
              <a:t>that keeps track of the number of full buffers.  Initially, </a:t>
            </a:r>
            <a:r>
              <a:rPr lang="en-US" altLang="en-US" sz="1700" b="1" dirty="0">
                <a:latin typeface="Times New Roman" pitchFamily="18" charset="0"/>
                <a:cs typeface="Times New Roman" pitchFamily="18" charset="0"/>
              </a:rPr>
              <a:t>counter</a:t>
            </a:r>
            <a:r>
              <a:rPr lang="en-US" altLang="en-US" sz="1700" dirty="0">
                <a:latin typeface="Times New Roman" pitchFamily="18" charset="0"/>
                <a:cs typeface="Times New Roman" pitchFamily="18" charset="0"/>
              </a:rPr>
              <a:t> is set to 0. It is incremented by the producer after it produces a new buffer and is decremented by the consumer after it consumes a buffer.</a:t>
            </a:r>
          </a:p>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dirty="0"/>
          </a:p>
        </p:txBody>
      </p:sp>
    </p:spTree>
    <p:extLst>
      <p:ext uri="{BB962C8B-B14F-4D97-AF65-F5344CB8AC3E}">
        <p14:creationId xmlns:p14="http://schemas.microsoft.com/office/powerpoint/2010/main" val="3395176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71588" y="151210"/>
            <a:ext cx="7707312" cy="432197"/>
          </a:xfrm>
        </p:spPr>
        <p:txBody>
          <a:bodyPr>
            <a:normAutofit fontScale="90000"/>
          </a:bodyPr>
          <a:lstStyle/>
          <a:p>
            <a:pPr eaLnBrk="1" hangingPunct="1"/>
            <a:r>
              <a:rPr lang="en-US" altLang="en-US" dirty="0" smtClean="0"/>
              <a:t> Process Synchronization</a:t>
            </a:r>
          </a:p>
        </p:txBody>
      </p:sp>
      <p:sp>
        <p:nvSpPr>
          <p:cNvPr id="7171" name="Rectangle 3"/>
          <p:cNvSpPr>
            <a:spLocks noGrp="1" noChangeArrowheads="1"/>
          </p:cNvSpPr>
          <p:nvPr>
            <p:ph idx="1"/>
          </p:nvPr>
        </p:nvSpPr>
        <p:spPr>
          <a:xfrm>
            <a:off x="847725" y="873919"/>
            <a:ext cx="6040438" cy="2452688"/>
          </a:xfrm>
        </p:spPr>
        <p:txBody>
          <a:bodyPr>
            <a:normAutofit fontScale="92500" lnSpcReduction="10000"/>
          </a:bodyPr>
          <a:lstStyle/>
          <a:p>
            <a:pPr>
              <a:lnSpc>
                <a:spcPct val="80000"/>
              </a:lnSpc>
            </a:pPr>
            <a:r>
              <a:rPr lang="en-US" altLang="en-US" dirty="0" smtClean="0"/>
              <a:t>Background</a:t>
            </a:r>
          </a:p>
          <a:p>
            <a:pPr>
              <a:lnSpc>
                <a:spcPct val="80000"/>
              </a:lnSpc>
            </a:pPr>
            <a:r>
              <a:rPr lang="en-US" altLang="en-US" dirty="0" smtClean="0"/>
              <a:t>The Critical-Section Problem</a:t>
            </a:r>
          </a:p>
          <a:p>
            <a:pPr>
              <a:lnSpc>
                <a:spcPct val="80000"/>
              </a:lnSpc>
            </a:pPr>
            <a:r>
              <a:rPr lang="en-US" altLang="en-US" dirty="0" smtClean="0"/>
              <a:t>Peterson</a:t>
            </a:r>
            <a:r>
              <a:rPr lang="ja-JP" altLang="en-US" dirty="0" smtClean="0"/>
              <a:t>’</a:t>
            </a:r>
            <a:r>
              <a:rPr lang="en-US" altLang="ja-JP" dirty="0" smtClean="0"/>
              <a:t>s Solution</a:t>
            </a:r>
          </a:p>
          <a:p>
            <a:pPr>
              <a:lnSpc>
                <a:spcPct val="80000"/>
              </a:lnSpc>
            </a:pPr>
            <a:r>
              <a:rPr lang="en-US" altLang="en-US" dirty="0" smtClean="0"/>
              <a:t>Synchronization Hardware</a:t>
            </a:r>
          </a:p>
          <a:p>
            <a:pPr>
              <a:lnSpc>
                <a:spcPct val="80000"/>
              </a:lnSpc>
            </a:pPr>
            <a:r>
              <a:rPr lang="en-US" altLang="en-US" dirty="0" err="1" smtClean="0"/>
              <a:t>Mutex</a:t>
            </a:r>
            <a:r>
              <a:rPr lang="en-US" altLang="en-US" dirty="0" smtClean="0"/>
              <a:t> Locks</a:t>
            </a:r>
          </a:p>
          <a:p>
            <a:pPr>
              <a:lnSpc>
                <a:spcPct val="80000"/>
              </a:lnSpc>
            </a:pPr>
            <a:r>
              <a:rPr lang="en-US" altLang="en-US" dirty="0" smtClean="0"/>
              <a:t>Semaphores</a:t>
            </a:r>
          </a:p>
          <a:p>
            <a:pPr>
              <a:lnSpc>
                <a:spcPct val="80000"/>
              </a:lnSpc>
            </a:pPr>
            <a:r>
              <a:rPr lang="en-US" altLang="en-US" dirty="0" smtClean="0"/>
              <a:t>Classic Problems of Synchronization</a:t>
            </a:r>
          </a:p>
          <a:p>
            <a:pPr>
              <a:lnSpc>
                <a:spcPct val="80000"/>
              </a:lnSpc>
            </a:pPr>
            <a:r>
              <a:rPr lang="en-US" altLang="en-US" dirty="0" smtClean="0"/>
              <a:t>Monitors</a:t>
            </a:r>
          </a:p>
          <a:p>
            <a:pPr>
              <a:lnSpc>
                <a:spcPct val="80000"/>
              </a:lnSpc>
            </a:pPr>
            <a:r>
              <a:rPr lang="en-US" altLang="en-US" dirty="0" smtClean="0"/>
              <a:t>Synchronization Examples </a:t>
            </a:r>
          </a:p>
        </p:txBody>
      </p:sp>
      <p:sp>
        <p:nvSpPr>
          <p:cNvPr id="7172" name="Rectangle 5"/>
          <p:cNvSpPr>
            <a:spLocks noChangeArrowheads="1"/>
          </p:cNvSpPr>
          <p:nvPr/>
        </p:nvSpPr>
        <p:spPr bwMode="auto">
          <a:xfrm>
            <a:off x="2286000" y="3837385"/>
            <a:ext cx="4078288" cy="923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6" tIns="45714" rIns="91426" bIns="45714">
            <a:spAutoFit/>
          </a:bodyPr>
          <a:lstStyle/>
          <a:p>
            <a:endParaRPr kumimoji="1" lang="en-US" altLang="en-US">
              <a:latin typeface="Helvetica" pitchFamily="-84" charset="0"/>
            </a:endParaRPr>
          </a:p>
          <a:p>
            <a:endParaRPr kumimoji="1" lang="en-US" altLang="en-US">
              <a:latin typeface="Helvetica" pitchFamily="-84" charset="0"/>
            </a:endParaRPr>
          </a:p>
          <a:p>
            <a:endParaRPr kumimoji="1" lang="en-US" altLang="en-US">
              <a:latin typeface="Helvetica" pitchFamily="-84" charset="0"/>
            </a:endParaRPr>
          </a:p>
        </p:txBody>
      </p:sp>
    </p:spTree>
    <p:extLst>
      <p:ext uri="{BB962C8B-B14F-4D97-AF65-F5344CB8AC3E}">
        <p14:creationId xmlns:p14="http://schemas.microsoft.com/office/powerpoint/2010/main" val="385142413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WI" val="25"/>
  <p:tag name="CVB" val="25"/>
  <p:tag name="BSN" val="25"/>
  <p:tag name="SPT" val="FALSE"/>
  <p:tag name="SVT" val="FALSE"/>
  <p:tag name="NBP" val="1"/>
  <p:tag name="CII" val="25"/>
</p:tagLst>
</file>

<file path=ppt/tags/tag2.xml><?xml version="1.0" encoding="utf-8"?>
<p:tagLst xmlns:a="http://schemas.openxmlformats.org/drawingml/2006/main" xmlns:r="http://schemas.openxmlformats.org/officeDocument/2006/relationships" xmlns:p="http://schemas.openxmlformats.org/presentationml/2006/main">
  <p:tag name="SWI" val="26"/>
  <p:tag name="CVB" val="26"/>
  <p:tag name="BSN" val="26"/>
  <p:tag name="SPT" val="FALSE"/>
  <p:tag name="SVT" val="FALSE"/>
  <p:tag name="NBP" val="1"/>
  <p:tag name="CII" val="26"/>
</p:tagLst>
</file>

<file path=ppt/tags/tag3.xml><?xml version="1.0" encoding="utf-8"?>
<p:tagLst xmlns:a="http://schemas.openxmlformats.org/drawingml/2006/main" xmlns:r="http://schemas.openxmlformats.org/officeDocument/2006/relationships" xmlns:p="http://schemas.openxmlformats.org/presentationml/2006/main">
  <p:tag name="SWI" val="27"/>
  <p:tag name="CVB" val="27"/>
  <p:tag name="BSN" val="27"/>
  <p:tag name="SPT" val="FALSE"/>
  <p:tag name="SVT" val="FALSE"/>
  <p:tag name="NBP" val="1"/>
  <p:tag name="CII" val="2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F5CFDEA934A7A47B7C580279D5386B9" ma:contentTypeVersion="4" ma:contentTypeDescription="Create a new document." ma:contentTypeScope="" ma:versionID="76c1b6130888edae3f5cc4a72b2f574d">
  <xsd:schema xmlns:xsd="http://www.w3.org/2001/XMLSchema" xmlns:xs="http://www.w3.org/2001/XMLSchema" xmlns:p="http://schemas.microsoft.com/office/2006/metadata/properties" xmlns:ns2="ba4f1642-ff44-4cb3-8e9f-731c2a547689" targetNamespace="http://schemas.microsoft.com/office/2006/metadata/properties" ma:root="true" ma:fieldsID="ababd91c5205c58273b233056f950f8b" ns2:_="">
    <xsd:import namespace="ba4f1642-ff44-4cb3-8e9f-731c2a54768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4f1642-ff44-4cb3-8e9f-731c2a5476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CBB1C6-128F-4C09-825E-AAE7BD82C3BD}"/>
</file>

<file path=customXml/itemProps2.xml><?xml version="1.0" encoding="utf-8"?>
<ds:datastoreItem xmlns:ds="http://schemas.openxmlformats.org/officeDocument/2006/customXml" ds:itemID="{CFBBE60B-9BB0-41F2-BB20-31E70627994D}"/>
</file>

<file path=customXml/itemProps3.xml><?xml version="1.0" encoding="utf-8"?>
<ds:datastoreItem xmlns:ds="http://schemas.openxmlformats.org/officeDocument/2006/customXml" ds:itemID="{06CB652C-7D63-4CF2-BA7B-8797D3AFC727}"/>
</file>

<file path=docProps/app.xml><?xml version="1.0" encoding="utf-8"?>
<Properties xmlns="http://schemas.openxmlformats.org/officeDocument/2006/extended-properties" xmlns:vt="http://schemas.openxmlformats.org/officeDocument/2006/docPropsVTypes">
  <Template>Perspective</Template>
  <TotalTime>7644</TotalTime>
  <Words>2690</Words>
  <Application>Microsoft Office PowerPoint</Application>
  <PresentationFormat>On-screen Show (16:9)</PresentationFormat>
  <Paragraphs>570</Paragraphs>
  <Slides>71</Slides>
  <Notes>43</Notes>
  <HiddenSlides>1</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Perspective</vt:lpstr>
      <vt:lpstr>Module 4 </vt:lpstr>
      <vt:lpstr>Inter Process Communication</vt:lpstr>
      <vt:lpstr>IPC- process executing concurrently in os either </vt:lpstr>
      <vt:lpstr>Interprocess Communication</vt:lpstr>
      <vt:lpstr>Communication Models </vt:lpstr>
      <vt:lpstr>Shared Memory</vt:lpstr>
      <vt:lpstr>Shared Memory – Producer Consumer Problem</vt:lpstr>
      <vt:lpstr>PowerPoint Presentation</vt:lpstr>
      <vt:lpstr> Process Synchronization</vt:lpstr>
      <vt:lpstr>Objectives</vt:lpstr>
      <vt:lpstr>Background</vt:lpstr>
      <vt:lpstr>Producer </vt:lpstr>
      <vt:lpstr>Consumer</vt:lpstr>
      <vt:lpstr>Race Condition</vt:lpstr>
      <vt:lpstr>Critical Section Problem</vt:lpstr>
      <vt:lpstr>Critical Section</vt:lpstr>
      <vt:lpstr>Algorithm for Process Pi</vt:lpstr>
      <vt:lpstr>Solution to Critical-Section Problem</vt:lpstr>
      <vt:lpstr>Critical-Section Handling in OS </vt:lpstr>
      <vt:lpstr>Peterson’s Solution</vt:lpstr>
      <vt:lpstr>Algorithm for Process Pi</vt:lpstr>
      <vt:lpstr>Peterson’s Solution (Cont.)</vt:lpstr>
      <vt:lpstr>Synchronization Hardware</vt:lpstr>
      <vt:lpstr>Solution to Critical-section Problem Using Locks</vt:lpstr>
      <vt:lpstr>test_and_set  Instruction </vt:lpstr>
      <vt:lpstr>Solution using test_and_set()</vt:lpstr>
      <vt:lpstr>compare_and_swap Instruction</vt:lpstr>
      <vt:lpstr>Solution using compare_and_swap</vt:lpstr>
      <vt:lpstr>Mutex Locks</vt:lpstr>
      <vt:lpstr>acquire() and release()</vt:lpstr>
      <vt:lpstr>PowerPoint Presentation</vt:lpstr>
      <vt:lpstr>PowerPoint Presentation</vt:lpstr>
      <vt:lpstr>PowerPoint Presentation</vt:lpstr>
      <vt:lpstr>PowerPoint Presentation</vt:lpstr>
      <vt:lpstr>Bakery Algorithm </vt:lpstr>
      <vt:lpstr>Bakery Algorithm (2)</vt:lpstr>
      <vt:lpstr>Bakery Algorithm for Pi </vt:lpstr>
      <vt:lpstr>Semaphore</vt:lpstr>
      <vt:lpstr>Semaphore Usage</vt:lpstr>
      <vt:lpstr>PowerPoint Presentation</vt:lpstr>
      <vt:lpstr>PowerPoint Presentation</vt:lpstr>
      <vt:lpstr>Semaphore Implementation</vt:lpstr>
      <vt:lpstr>PowerPoint Presentation</vt:lpstr>
      <vt:lpstr>Classical Problems of Synchronization</vt:lpstr>
      <vt:lpstr>Bounded-Buffer Problem</vt:lpstr>
      <vt:lpstr>Bounded Buffer Problem (Cont.)</vt:lpstr>
      <vt:lpstr>Bounded Buffer Problem (Cont.)</vt:lpstr>
      <vt:lpstr>Readers-Writers Problem</vt:lpstr>
      <vt:lpstr>Readers-Writers Problem (Cont.)</vt:lpstr>
      <vt:lpstr>Readers-Writers Problem (Cont.)</vt:lpstr>
      <vt:lpstr>PowerPoint Presentation</vt:lpstr>
      <vt:lpstr>Readers-Writers Problem Variations</vt:lpstr>
      <vt:lpstr>Dining-Philosophers Problem</vt:lpstr>
      <vt:lpstr>  Dining-Philosophers Problem Algorithm</vt:lpstr>
      <vt:lpstr>PowerPoint Presentation</vt:lpstr>
      <vt:lpstr>Dining-Philosophers Problem Algorithm (Cont.)</vt:lpstr>
      <vt:lpstr>Problems with Semaphores</vt:lpstr>
      <vt:lpstr>Monitors</vt:lpstr>
      <vt:lpstr>Schematic view of a Monitor</vt:lpstr>
      <vt:lpstr>Condition Variables</vt:lpstr>
      <vt:lpstr> Monitor with Condition Variables</vt:lpstr>
      <vt:lpstr>Condition Variables Choices</vt:lpstr>
      <vt:lpstr>PowerPoint Presentation</vt:lpstr>
      <vt:lpstr>PowerPoint Presentation</vt:lpstr>
      <vt:lpstr>Resuming Processes within a Monitor</vt:lpstr>
      <vt:lpstr>Bakery Algorithm in Process Synchronization </vt:lpstr>
      <vt:lpstr>PowerPoint Presentation</vt:lpstr>
      <vt:lpstr>IPC in Unix</vt:lpstr>
      <vt:lpstr>PowerPoint Presentation</vt:lpstr>
      <vt:lpstr>PowerPoint Presentation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Admin</cp:lastModifiedBy>
  <cp:revision>371</cp:revision>
  <dcterms:created xsi:type="dcterms:W3CDTF">2006-08-16T00:00:00Z</dcterms:created>
  <dcterms:modified xsi:type="dcterms:W3CDTF">2025-03-07T03:00:32Z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0x0101006F5CFDEA934A7A47B7C580279D5386B9</vt:lpwstr>
  </property>
</Properties>
</file>