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5.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4.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22.xml" ContentType="application/vnd.openxmlformats-officedocument.presentationml.notesSlide+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notesSlides/notesSlide15.xml" ContentType="application/vnd.openxmlformats-officedocument.presentationml.notesSlide+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notesSlides/notesSlide20.xml" ContentType="application/vnd.openxmlformats-officedocument.presentationml.notesSlide+xml"/>
  <Override PartName="/ppt/notesSlides/notesSlide12.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303" r:id="rId29"/>
    <p:sldId id="286"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4627D9-39C6-4253-97B2-85BEDBC163A3}" type="datetimeFigureOut">
              <a:rPr lang="en-IN" smtClean="0"/>
              <a:t>11-07-2023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5E24F7-39EB-44CB-8111-76CE104F33B7}" type="slidenum">
              <a:rPr lang="en-IN" smtClean="0"/>
              <a:t>‹#›</a:t>
            </a:fld>
            <a:endParaRPr lang="en-IN"/>
          </a:p>
        </p:txBody>
      </p:sp>
    </p:spTree>
    <p:extLst>
      <p:ext uri="{BB962C8B-B14F-4D97-AF65-F5344CB8AC3E}">
        <p14:creationId xmlns:p14="http://schemas.microsoft.com/office/powerpoint/2010/main" val="3119714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1BBD4E50-58E2-42D9-A0C3-7F9904D573B2}" type="slidenum">
              <a:rPr lang="en-US" altLang="en-US" smtClean="0">
                <a:solidFill>
                  <a:prstClr val="black"/>
                </a:solidFill>
                <a:latin typeface="Helvetica" pitchFamily="-84" charset="0"/>
              </a:rPr>
              <a:pPr/>
              <a:t>1</a:t>
            </a:fld>
            <a:endParaRPr lang="en-US" altLang="en-US" smtClean="0">
              <a:solidFill>
                <a:prstClr val="black"/>
              </a:solidFill>
              <a:latin typeface="Helvetica" pitchFamily="-8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FD76F5F-0EB7-4F46-A726-96E565F86BB8}" type="slidenum">
              <a:rPr lang="en-US" altLang="en-US">
                <a:latin typeface="Times New Roman" pitchFamily="18" charset="0"/>
              </a:rPr>
              <a:pPr/>
              <a:t>16</a:t>
            </a:fld>
            <a:endParaRPr lang="en-US" altLang="en-US">
              <a:latin typeface="Times New Roman" pitchFamily="18"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4B0F5569-73BE-4EA1-9313-6D2C9B405B9B}" type="slidenum">
              <a:rPr lang="en-US" altLang="en-US">
                <a:latin typeface="Times New Roman" pitchFamily="18" charset="0"/>
              </a:rPr>
              <a:pPr/>
              <a:t>17</a:t>
            </a:fld>
            <a:endParaRPr lang="en-US" altLang="en-US">
              <a:latin typeface="Times New Roman" pitchFamily="18"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8E93AD63-B01D-4C11-A682-D8ADE26EF585}" type="slidenum">
              <a:rPr lang="en-US" altLang="en-US">
                <a:latin typeface="Times New Roman" pitchFamily="18" charset="0"/>
              </a:rPr>
              <a:pPr/>
              <a:t>18</a:t>
            </a:fld>
            <a:endParaRPr lang="en-US" altLang="en-US">
              <a:latin typeface="Times New Roman" pitchFamily="18"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02B5930-12D2-4859-9D69-51AD416EB41C}" type="slidenum">
              <a:rPr lang="en-US" altLang="en-US">
                <a:latin typeface="Times New Roman" pitchFamily="18" charset="0"/>
              </a:rPr>
              <a:pPr/>
              <a:t>19</a:t>
            </a:fld>
            <a:endParaRPr lang="en-US" altLang="en-US">
              <a:latin typeface="Times New Roman" pitchFamily="18"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EB5D6B7E-E748-49F3-AA31-E968D5644F7D}" type="slidenum">
              <a:rPr lang="en-US" altLang="en-US">
                <a:latin typeface="Times New Roman" pitchFamily="18" charset="0"/>
              </a:rPr>
              <a:pPr/>
              <a:t>20</a:t>
            </a:fld>
            <a:endParaRPr lang="en-US" altLang="en-US">
              <a:latin typeface="Times New Roman" pitchFamily="18"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C906042-3477-43BC-9007-7AC09AE14C87}" type="slidenum">
              <a:rPr lang="en-US" altLang="en-US">
                <a:latin typeface="Times New Roman" pitchFamily="18" charset="0"/>
              </a:rPr>
              <a:pPr/>
              <a:t>21</a:t>
            </a:fld>
            <a:endParaRPr lang="en-US" altLang="en-US">
              <a:latin typeface="Times New Roman" pitchFamily="18" charset="0"/>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AE01BF55-70FD-4127-937A-3623EE69668F}" type="slidenum">
              <a:rPr lang="en-US" altLang="en-US">
                <a:latin typeface="Times New Roman" pitchFamily="18" charset="0"/>
              </a:rPr>
              <a:pPr/>
              <a:t>22</a:t>
            </a:fld>
            <a:endParaRPr lang="en-US" altLang="en-US">
              <a:latin typeface="Times New Roman" pitchFamily="18"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C1E1572-DDFA-4429-B98E-F576EACA7A1B}" type="slidenum">
              <a:rPr lang="en-US" altLang="en-US">
                <a:latin typeface="Times New Roman" pitchFamily="18" charset="0"/>
              </a:rPr>
              <a:pPr/>
              <a:t>23</a:t>
            </a:fld>
            <a:endParaRPr lang="en-US" altLang="en-US">
              <a:latin typeface="Times New Roman" pitchFamily="18" charset="0"/>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F3D6ADDB-8509-466D-AD1E-6E27EDD6C00A}" type="slidenum">
              <a:rPr lang="en-US" altLang="en-US">
                <a:latin typeface="Times New Roman" pitchFamily="18" charset="0"/>
              </a:rPr>
              <a:pPr/>
              <a:t>24</a:t>
            </a:fld>
            <a:endParaRPr lang="en-US" altLang="en-US">
              <a:latin typeface="Times New Roman" pitchFamily="18" charset="0"/>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B17E2070-0953-4DDB-8D24-A607FD65D5E6}" type="slidenum">
              <a:rPr lang="en-US" altLang="en-US">
                <a:latin typeface="Times New Roman" pitchFamily="18" charset="0"/>
              </a:rPr>
              <a:pPr/>
              <a:t>25</a:t>
            </a:fld>
            <a:endParaRPr lang="en-US" altLang="en-US">
              <a:latin typeface="Times New Roman" pitchFamily="18" charset="0"/>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7F68AFC1-C929-4676-AC8D-FB49E390C575}" type="slidenum">
              <a:rPr lang="en-US" altLang="en-US">
                <a:latin typeface="Times New Roman" pitchFamily="18" charset="0"/>
              </a:rPr>
              <a:pPr/>
              <a:t>2</a:t>
            </a:fld>
            <a:endParaRPr lang="en-US" altLang="en-US">
              <a:latin typeface="Times New Roman" pitchFamily="18" charset="0"/>
            </a:endParaRPr>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2A27539-63F3-440C-A501-DCB9A07E4CFC}" type="slidenum">
              <a:rPr lang="en-US" altLang="en-US">
                <a:latin typeface="Times New Roman" pitchFamily="18" charset="0"/>
              </a:rPr>
              <a:pPr/>
              <a:t>26</a:t>
            </a:fld>
            <a:endParaRPr lang="en-US" altLang="en-US">
              <a:latin typeface="Times New Roman" pitchFamily="18"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90829FC-8D26-4F7B-A648-6B49BC8D90CE}" type="slidenum">
              <a:rPr lang="en-US" altLang="en-US">
                <a:latin typeface="Times New Roman" pitchFamily="18" charset="0"/>
              </a:rPr>
              <a:pPr/>
              <a:t>27</a:t>
            </a:fld>
            <a:endParaRPr lang="en-US" altLang="en-US">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A1F07A80-581C-4502-9DF8-B3AD80A39340}" type="slidenum">
              <a:rPr lang="en-US" altLang="en-US">
                <a:latin typeface="Times New Roman" pitchFamily="18" charset="0"/>
              </a:rPr>
              <a:pPr/>
              <a:t>29</a:t>
            </a:fld>
            <a:endParaRPr lang="en-US" altLang="en-US">
              <a:latin typeface="Times New Roman" pitchFamily="18" charset="0"/>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A325D2A9-97E7-4357-8709-5EC14FF00B13}" type="slidenum">
              <a:rPr lang="en-US" altLang="en-US">
                <a:latin typeface="Times New Roman" pitchFamily="18" charset="0"/>
              </a:rPr>
              <a:pPr/>
              <a:t>3</a:t>
            </a:fld>
            <a:endParaRPr lang="en-US" altLang="en-US">
              <a:latin typeface="Times New Roman" pitchFamily="18" charset="0"/>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E6134603-DE30-48F3-AE22-CAA61D7F9CF2}" type="slidenum">
              <a:rPr lang="en-US" altLang="en-US">
                <a:latin typeface="Times New Roman" pitchFamily="18" charset="0"/>
              </a:rPr>
              <a:pPr/>
              <a:t>4</a:t>
            </a:fld>
            <a:endParaRPr lang="en-US" altLang="en-US">
              <a:latin typeface="Times New Roman" pitchFamily="18"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BC9D5E18-844B-4133-A129-525D59810144}" type="slidenum">
              <a:rPr lang="en-US" altLang="en-US">
                <a:latin typeface="Times New Roman" pitchFamily="18" charset="0"/>
              </a:rPr>
              <a:pPr/>
              <a:t>5</a:t>
            </a:fld>
            <a:endParaRPr lang="en-US" altLang="en-US">
              <a:latin typeface="Times New Roman" pitchFamily="18" charset="0"/>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99095D9-E305-4B86-8E7F-E6A75C40881E}" type="slidenum">
              <a:rPr lang="en-US" altLang="en-US">
                <a:latin typeface="Times New Roman" pitchFamily="18" charset="0"/>
              </a:rPr>
              <a:pPr/>
              <a:t>10</a:t>
            </a:fld>
            <a:endParaRPr lang="en-US" altLang="en-US">
              <a:latin typeface="Times New Roman" pitchFamily="18"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71D7D649-BB89-4985-81A8-0C545FC3755C}" type="slidenum">
              <a:rPr lang="en-US" altLang="en-US">
                <a:latin typeface="Times New Roman" pitchFamily="18" charset="0"/>
              </a:rPr>
              <a:pPr/>
              <a:t>11</a:t>
            </a:fld>
            <a:endParaRPr lang="en-US" altLang="en-US">
              <a:latin typeface="Times New Roman" pitchFamily="18"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122AB412-6741-4F1E-9AAB-445CDE0B7559}" type="slidenum">
              <a:rPr lang="en-US" altLang="en-US">
                <a:latin typeface="Times New Roman" pitchFamily="18" charset="0"/>
              </a:rPr>
              <a:pPr/>
              <a:t>12</a:t>
            </a:fld>
            <a:endParaRPr lang="en-US" altLang="en-US">
              <a:latin typeface="Times New Roman" pitchFamily="18"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46DA0007-4636-483D-BCE2-243F9C3AC07B}" type="slidenum">
              <a:rPr lang="en-US" altLang="en-US">
                <a:latin typeface="Times New Roman" pitchFamily="18" charset="0"/>
              </a:rPr>
              <a:pPr/>
              <a:t>14</a:t>
            </a:fld>
            <a:endParaRPr lang="en-US" altLang="en-US">
              <a:latin typeface="Times New Roman" pitchFamily="18"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5"/>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1"/>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5E8E3E2-F84F-4C5C-BC73-22FC30844996}" type="datetime1">
              <a:rPr lang="en-US" smtClean="0">
                <a:solidFill>
                  <a:prstClr val="white">
                    <a:alpha val="50000"/>
                  </a:prstClr>
                </a:solidFill>
              </a:rPr>
              <a:pPr/>
              <a:t>7/11/2023</a:t>
            </a:fld>
            <a:endParaRPr lang="en-US" dirty="0">
              <a:solidFill>
                <a:prstClr val="white">
                  <a:alpha val="50000"/>
                </a:prstClr>
              </a:solidFill>
            </a:endParaRPr>
          </a:p>
        </p:txBody>
      </p:sp>
      <p:sp>
        <p:nvSpPr>
          <p:cNvPr id="8" name="Slide Number Placeholder 7"/>
          <p:cNvSpPr>
            <a:spLocks noGrp="1"/>
          </p:cNvSpPr>
          <p:nvPr>
            <p:ph type="sldNum" sz="quarter" idx="11"/>
          </p:nvPr>
        </p:nvSpPr>
        <p:spPr/>
        <p:txBody>
          <a:bodyPr/>
          <a:lstStyle/>
          <a:p>
            <a:fld id="{B6F15528-21DE-4FAA-801E-634DDDAF4B2B}" type="slidenum">
              <a:rPr lang="en-US" smtClean="0">
                <a:solidFill>
                  <a:prstClr val="white"/>
                </a:solidFill>
              </a:rPr>
              <a:pPr/>
              <a:t>‹#›</a:t>
            </a:fld>
            <a:endParaRPr lang="en-US" dirty="0">
              <a:solidFill>
                <a:prstClr val="white"/>
              </a:solidFill>
            </a:endParaRPr>
          </a:p>
        </p:txBody>
      </p:sp>
      <p:sp>
        <p:nvSpPr>
          <p:cNvPr id="9" name="Footer Placeholder 8"/>
          <p:cNvSpPr>
            <a:spLocks noGrp="1"/>
          </p:cNvSpPr>
          <p:nvPr>
            <p:ph type="ftr" sz="quarter" idx="12"/>
          </p:nvPr>
        </p:nvSpPr>
        <p:spPr>
          <a:xfrm>
            <a:off x="5638801" y="6375400"/>
            <a:ext cx="2246489" cy="301227"/>
          </a:xfrm>
        </p:spPr>
        <p:txBody>
          <a:bodyPr/>
          <a:lstStyle>
            <a:lvl1pPr algn="ctr">
              <a:defRPr>
                <a:solidFill>
                  <a:schemeClr val="tx1">
                    <a:lumMod val="65000"/>
                  </a:schemeClr>
                </a:solidFill>
              </a:defRPr>
            </a:lvl1pPr>
          </a:lstStyle>
          <a:p>
            <a:r>
              <a:rPr lang="fr-FR" dirty="0">
                <a:solidFill>
                  <a:prstClr val="white">
                    <a:lumMod val="65000"/>
                  </a:prstClr>
                </a:solidFill>
              </a:rPr>
              <a:t>Dr. Abdul Quadir Md , VIT Chennai</a:t>
            </a:r>
            <a:endParaRPr lang="en-US" dirty="0">
              <a:solidFill>
                <a:prstClr val="white">
                  <a:lumMod val="65000"/>
                </a:prstClr>
              </a:solidFill>
            </a:endParaRPr>
          </a:p>
        </p:txBody>
      </p:sp>
    </p:spTree>
    <p:extLst>
      <p:ext uri="{BB962C8B-B14F-4D97-AF65-F5344CB8AC3E}">
        <p14:creationId xmlns:p14="http://schemas.microsoft.com/office/powerpoint/2010/main" val="45704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942A3C-B2FC-4FFB-B1A7-F35EEA70EC8B}" type="datetime1">
              <a:rPr lang="en-US" smtClean="0">
                <a:solidFill>
                  <a:prstClr val="white">
                    <a:alpha val="50000"/>
                  </a:prstClr>
                </a:solidFill>
              </a:rPr>
              <a:pPr/>
              <a:t>7/11/2023</a:t>
            </a:fld>
            <a:endParaRPr lang="en-US" dirty="0">
              <a:solidFill>
                <a:prstClr val="white">
                  <a:alpha val="50000"/>
                </a:prstClr>
              </a:solidFill>
            </a:endParaRPr>
          </a:p>
        </p:txBody>
      </p:sp>
      <p:sp>
        <p:nvSpPr>
          <p:cNvPr id="5" name="Footer Placeholder 4"/>
          <p:cNvSpPr>
            <a:spLocks noGrp="1"/>
          </p:cNvSpPr>
          <p:nvPr>
            <p:ph type="ftr" sz="quarter" idx="11"/>
          </p:nvPr>
        </p:nvSpPr>
        <p:spPr/>
        <p:txBody>
          <a:bodyPr/>
          <a:lstStyle/>
          <a:p>
            <a:r>
              <a:rPr lang="fr-FR" dirty="0">
                <a:solidFill>
                  <a:prstClr val="white"/>
                </a:solidFill>
              </a:rPr>
              <a:t>Dr. Abdul Quadir Md , VIT Chennai</a:t>
            </a:r>
            <a:endParaRPr lang="en-US" dirty="0">
              <a:solidFill>
                <a:prstClr val="white"/>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8877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2" y="1826710"/>
            <a:ext cx="1492499" cy="448445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10"/>
            <a:ext cx="5241476" cy="448445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2D3954-D5E3-459F-9224-A064A3B697DF}" type="datetime1">
              <a:rPr lang="en-US" smtClean="0">
                <a:solidFill>
                  <a:prstClr val="white">
                    <a:alpha val="50000"/>
                  </a:prstClr>
                </a:solidFill>
              </a:rPr>
              <a:pPr/>
              <a:t>7/11/2023</a:t>
            </a:fld>
            <a:endParaRPr lang="en-US" dirty="0">
              <a:solidFill>
                <a:prstClr val="white">
                  <a:alpha val="50000"/>
                </a:prstClr>
              </a:solidFill>
            </a:endParaRPr>
          </a:p>
        </p:txBody>
      </p:sp>
      <p:sp>
        <p:nvSpPr>
          <p:cNvPr id="5" name="Footer Placeholder 4"/>
          <p:cNvSpPr>
            <a:spLocks noGrp="1"/>
          </p:cNvSpPr>
          <p:nvPr>
            <p:ph type="ftr" sz="quarter" idx="11"/>
          </p:nvPr>
        </p:nvSpPr>
        <p:spPr/>
        <p:txBody>
          <a:bodyPr/>
          <a:lstStyle/>
          <a:p>
            <a:r>
              <a:rPr lang="fr-FR" dirty="0">
                <a:solidFill>
                  <a:prstClr val="white"/>
                </a:solidFill>
              </a:rPr>
              <a:t>Dr. Abdul Quadir Md , VIT Chennai</a:t>
            </a:r>
            <a:endParaRPr lang="en-US" dirty="0">
              <a:solidFill>
                <a:prstClr val="white"/>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58337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4A653-218C-4560-954B-402DF4553262}" type="datetime1">
              <a:rPr lang="en-US" smtClean="0">
                <a:solidFill>
                  <a:prstClr val="white">
                    <a:alpha val="50000"/>
                  </a:prstClr>
                </a:solidFill>
              </a:rPr>
              <a:pPr/>
              <a:t>7/11/2023</a:t>
            </a:fld>
            <a:endParaRPr lang="en-US" dirty="0">
              <a:solidFill>
                <a:prstClr val="white">
                  <a:alpha val="50000"/>
                </a:prstClr>
              </a:solidFill>
            </a:endParaRPr>
          </a:p>
        </p:txBody>
      </p:sp>
      <p:sp>
        <p:nvSpPr>
          <p:cNvPr id="5" name="Footer Placeholder 4"/>
          <p:cNvSpPr>
            <a:spLocks noGrp="1"/>
          </p:cNvSpPr>
          <p:nvPr>
            <p:ph type="ftr" sz="quarter" idx="11"/>
          </p:nvPr>
        </p:nvSpPr>
        <p:spPr>
          <a:xfrm>
            <a:off x="6477001" y="6375400"/>
            <a:ext cx="2246489" cy="301227"/>
          </a:xfrm>
        </p:spPr>
        <p:txBody>
          <a:bodyPr/>
          <a:lstStyle>
            <a:lvl1pPr>
              <a:defRPr>
                <a:solidFill>
                  <a:schemeClr val="tx1">
                    <a:lumMod val="65000"/>
                  </a:schemeClr>
                </a:solidFill>
              </a:defRPr>
            </a:lvl1pPr>
          </a:lstStyle>
          <a:p>
            <a:r>
              <a:rPr lang="fr-FR" dirty="0">
                <a:solidFill>
                  <a:prstClr val="white">
                    <a:lumMod val="65000"/>
                  </a:prstClr>
                </a:solidFill>
              </a:rPr>
              <a:t>Dr. Abdul Quadir Md , VIT Chennai</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558237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8"/>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DF656-C112-481E-A9D7-368AC35B8ACD}" type="datetime1">
              <a:rPr lang="en-US" smtClean="0">
                <a:solidFill>
                  <a:prstClr val="white">
                    <a:alpha val="50000"/>
                  </a:prstClr>
                </a:solidFill>
              </a:rPr>
              <a:pPr/>
              <a:t>7/11/2023</a:t>
            </a:fld>
            <a:endParaRPr lang="en-US" dirty="0">
              <a:solidFill>
                <a:prstClr val="white">
                  <a:alpha val="50000"/>
                </a:prstClr>
              </a:solidFill>
            </a:endParaRPr>
          </a:p>
        </p:txBody>
      </p:sp>
      <p:sp>
        <p:nvSpPr>
          <p:cNvPr id="5" name="Footer Placeholder 4"/>
          <p:cNvSpPr>
            <a:spLocks noGrp="1"/>
          </p:cNvSpPr>
          <p:nvPr>
            <p:ph type="ftr" sz="quarter" idx="11"/>
          </p:nvPr>
        </p:nvSpPr>
        <p:spPr/>
        <p:txBody>
          <a:bodyPr/>
          <a:lstStyle/>
          <a:p>
            <a:r>
              <a:rPr lang="fr-FR" dirty="0">
                <a:solidFill>
                  <a:prstClr val="white"/>
                </a:solidFill>
              </a:rPr>
              <a:t>Dr. Abdul Quadir Md , VIT Chennai</a:t>
            </a:r>
            <a:endParaRPr lang="en-US" dirty="0">
              <a:solidFill>
                <a:prstClr val="white"/>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193448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A7E1742-F5D6-4DDE-8A5E-C5A9A63F2577}" type="datetime1">
              <a:rPr lang="en-US" smtClean="0">
                <a:solidFill>
                  <a:prstClr val="white">
                    <a:alpha val="50000"/>
                  </a:prstClr>
                </a:solidFill>
              </a:rPr>
              <a:pPr/>
              <a:t>7/11/2023</a:t>
            </a:fld>
            <a:endParaRPr lang="en-US" dirty="0">
              <a:solidFill>
                <a:prstClr val="white">
                  <a:alpha val="50000"/>
                </a:prstClr>
              </a:solidFill>
            </a:endParaRPr>
          </a:p>
        </p:txBody>
      </p:sp>
      <p:sp>
        <p:nvSpPr>
          <p:cNvPr id="6" name="Footer Placeholder 5"/>
          <p:cNvSpPr>
            <a:spLocks noGrp="1"/>
          </p:cNvSpPr>
          <p:nvPr>
            <p:ph type="ftr" sz="quarter" idx="11"/>
          </p:nvPr>
        </p:nvSpPr>
        <p:spPr/>
        <p:txBody>
          <a:bodyPr/>
          <a:lstStyle/>
          <a:p>
            <a:r>
              <a:rPr lang="fr-FR" dirty="0">
                <a:solidFill>
                  <a:prstClr val="white"/>
                </a:solidFill>
              </a:rPr>
              <a:t>Dr. Abdul Quadir Md , VIT Chennai</a:t>
            </a:r>
            <a:endParaRPr lang="en-US" dirty="0">
              <a:solidFill>
                <a:prstClr val="white"/>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white"/>
                </a:solidFill>
              </a:rPr>
              <a:pPr/>
              <a:t>‹#›</a:t>
            </a:fld>
            <a:endParaRPr lang="en-US" dirty="0">
              <a:solidFill>
                <a:prstClr val="white"/>
              </a:solidFill>
            </a:endParaRPr>
          </a:p>
        </p:txBody>
      </p:sp>
      <p:sp>
        <p:nvSpPr>
          <p:cNvPr id="9" name="Title 8"/>
          <p:cNvSpPr>
            <a:spLocks noGrp="1"/>
          </p:cNvSpPr>
          <p:nvPr>
            <p:ph type="title"/>
          </p:nvPr>
        </p:nvSpPr>
        <p:spPr>
          <a:xfrm>
            <a:off x="914400" y="1544717"/>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2"/>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7530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659EEB5-F350-414B-9653-AD66F0D1125B}" type="datetime1">
              <a:rPr lang="en-US" smtClean="0">
                <a:solidFill>
                  <a:prstClr val="white">
                    <a:alpha val="50000"/>
                  </a:prstClr>
                </a:solidFill>
              </a:rPr>
              <a:pPr/>
              <a:t>7/11/2023</a:t>
            </a:fld>
            <a:endParaRPr lang="en-US" dirty="0">
              <a:solidFill>
                <a:prstClr val="white">
                  <a:alpha val="50000"/>
                </a:prstClr>
              </a:solidFill>
            </a:endParaRPr>
          </a:p>
        </p:txBody>
      </p:sp>
      <p:sp>
        <p:nvSpPr>
          <p:cNvPr id="8" name="Footer Placeholder 7"/>
          <p:cNvSpPr>
            <a:spLocks noGrp="1"/>
          </p:cNvSpPr>
          <p:nvPr>
            <p:ph type="ftr" sz="quarter" idx="11"/>
          </p:nvPr>
        </p:nvSpPr>
        <p:spPr/>
        <p:txBody>
          <a:bodyPr/>
          <a:lstStyle/>
          <a:p>
            <a:r>
              <a:rPr lang="fr-FR" dirty="0">
                <a:solidFill>
                  <a:prstClr val="white"/>
                </a:solidFill>
              </a:rPr>
              <a:t>Dr. Abdul Quadir Md , VIT Chennai</a:t>
            </a:r>
            <a:endParaRPr lang="en-US" dirty="0">
              <a:solidFill>
                <a:prstClr val="white"/>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white"/>
                </a:solidFill>
              </a:rPr>
              <a:pPr/>
              <a:t>‹#›</a:t>
            </a:fld>
            <a:endParaRPr lang="en-US" dirty="0">
              <a:solidFill>
                <a:prstClr val="white"/>
              </a:solidFill>
            </a:endParaRPr>
          </a:p>
        </p:txBody>
      </p:sp>
      <p:sp>
        <p:nvSpPr>
          <p:cNvPr id="10" name="Title 9"/>
          <p:cNvSpPr>
            <a:spLocks noGrp="1"/>
          </p:cNvSpPr>
          <p:nvPr>
            <p:ph type="title"/>
          </p:nvPr>
        </p:nvSpPr>
        <p:spPr>
          <a:xfrm>
            <a:off x="914400" y="1544717"/>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3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EDA8E5-9F9B-4606-8152-029558E5B959}" type="datetime1">
              <a:rPr lang="en-US" smtClean="0">
                <a:solidFill>
                  <a:prstClr val="white">
                    <a:alpha val="50000"/>
                  </a:prstClr>
                </a:solidFill>
              </a:rPr>
              <a:pPr/>
              <a:t>7/11/2023</a:t>
            </a:fld>
            <a:endParaRPr lang="en-US" dirty="0">
              <a:solidFill>
                <a:prstClr val="white">
                  <a:alpha val="50000"/>
                </a:prstClr>
              </a:solidFill>
            </a:endParaRPr>
          </a:p>
        </p:txBody>
      </p:sp>
      <p:sp>
        <p:nvSpPr>
          <p:cNvPr id="4" name="Footer Placeholder 3"/>
          <p:cNvSpPr>
            <a:spLocks noGrp="1"/>
          </p:cNvSpPr>
          <p:nvPr>
            <p:ph type="ftr" sz="quarter" idx="11"/>
          </p:nvPr>
        </p:nvSpPr>
        <p:spPr/>
        <p:txBody>
          <a:bodyPr/>
          <a:lstStyle/>
          <a:p>
            <a:r>
              <a:rPr lang="fr-FR" dirty="0">
                <a:solidFill>
                  <a:prstClr val="white"/>
                </a:solidFill>
              </a:rPr>
              <a:t>Dr. Abdul Quadir Md , VIT Chennai</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927842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9F3FC-16E3-4172-8009-B2DE6A5ECB57}" type="datetime1">
              <a:rPr lang="en-US" smtClean="0">
                <a:solidFill>
                  <a:prstClr val="white">
                    <a:alpha val="50000"/>
                  </a:prstClr>
                </a:solidFill>
              </a:rPr>
              <a:pPr/>
              <a:t>7/11/2023</a:t>
            </a:fld>
            <a:endParaRPr lang="en-US" dirty="0">
              <a:solidFill>
                <a:prstClr val="white">
                  <a:alpha val="50000"/>
                </a:prstClr>
              </a:solidFill>
            </a:endParaRPr>
          </a:p>
        </p:txBody>
      </p:sp>
      <p:sp>
        <p:nvSpPr>
          <p:cNvPr id="3" name="Footer Placeholder 2"/>
          <p:cNvSpPr>
            <a:spLocks noGrp="1"/>
          </p:cNvSpPr>
          <p:nvPr>
            <p:ph type="ftr" sz="quarter" idx="11"/>
          </p:nvPr>
        </p:nvSpPr>
        <p:spPr/>
        <p:txBody>
          <a:bodyPr/>
          <a:lstStyle/>
          <a:p>
            <a:r>
              <a:rPr lang="fr-FR" dirty="0">
                <a:solidFill>
                  <a:prstClr val="white"/>
                </a:solidFill>
              </a:rPr>
              <a:t>Dr. Abdul Quadir Md , VIT Chennai</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4005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3"/>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10"/>
            <a:ext cx="4207848" cy="4476615"/>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6"/>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D19DF6-0984-4A69-8B0A-A9F1EAF193E2}" type="datetime1">
              <a:rPr lang="en-US" smtClean="0">
                <a:solidFill>
                  <a:prstClr val="white">
                    <a:alpha val="50000"/>
                  </a:prstClr>
                </a:solidFill>
              </a:rPr>
              <a:pPr/>
              <a:t>7/11/2023</a:t>
            </a:fld>
            <a:endParaRPr lang="en-US" dirty="0">
              <a:solidFill>
                <a:prstClr val="white">
                  <a:alpha val="50000"/>
                </a:prstClr>
              </a:solidFill>
            </a:endParaRPr>
          </a:p>
        </p:txBody>
      </p:sp>
      <p:sp>
        <p:nvSpPr>
          <p:cNvPr id="6" name="Footer Placeholder 5"/>
          <p:cNvSpPr>
            <a:spLocks noGrp="1"/>
          </p:cNvSpPr>
          <p:nvPr>
            <p:ph type="ftr" sz="quarter" idx="11"/>
          </p:nvPr>
        </p:nvSpPr>
        <p:spPr/>
        <p:txBody>
          <a:bodyPr/>
          <a:lstStyle/>
          <a:p>
            <a:r>
              <a:rPr lang="fr-FR" dirty="0">
                <a:solidFill>
                  <a:prstClr val="white"/>
                </a:solidFill>
              </a:rPr>
              <a:t>Dr. Abdul Quadir Md , VIT Chennai</a:t>
            </a:r>
            <a:endParaRPr lang="en-US" dirty="0">
              <a:solidFill>
                <a:prstClr val="white"/>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710999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830502-951F-4611-8439-ADA4F18990E1}" type="datetime1">
              <a:rPr lang="en-US" smtClean="0">
                <a:solidFill>
                  <a:prstClr val="white">
                    <a:alpha val="50000"/>
                  </a:prstClr>
                </a:solidFill>
              </a:rPr>
              <a:pPr/>
              <a:t>7/11/2023</a:t>
            </a:fld>
            <a:endParaRPr lang="en-US" dirty="0">
              <a:solidFill>
                <a:prstClr val="white">
                  <a:alpha val="50000"/>
                </a:prstClr>
              </a:solidFill>
            </a:endParaRPr>
          </a:p>
        </p:txBody>
      </p:sp>
      <p:sp>
        <p:nvSpPr>
          <p:cNvPr id="6" name="Footer Placeholder 5"/>
          <p:cNvSpPr>
            <a:spLocks noGrp="1"/>
          </p:cNvSpPr>
          <p:nvPr>
            <p:ph type="ftr" sz="quarter" idx="11"/>
          </p:nvPr>
        </p:nvSpPr>
        <p:spPr/>
        <p:txBody>
          <a:bodyPr/>
          <a:lstStyle/>
          <a:p>
            <a:r>
              <a:rPr lang="fr-FR" dirty="0">
                <a:solidFill>
                  <a:prstClr val="white"/>
                </a:solidFill>
              </a:rPr>
              <a:t>Dr. Abdul Quadir Md , VIT Chennai</a:t>
            </a:r>
            <a:endParaRPr lang="en-US" dirty="0">
              <a:solidFill>
                <a:prstClr val="white"/>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823925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914400" y="1544717"/>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4"/>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9"/>
          </a:xfrm>
          <a:prstGeom prst="rect">
            <a:avLst/>
          </a:prstGeom>
        </p:spPr>
        <p:txBody>
          <a:bodyPr vert="horz" lIns="91440" tIns="45720" rIns="91440" bIns="45720" rtlCol="0" anchor="ctr"/>
          <a:lstStyle>
            <a:lvl1pPr algn="l">
              <a:defRPr sz="1200">
                <a:solidFill>
                  <a:schemeClr val="tx1">
                    <a:alpha val="50000"/>
                  </a:schemeClr>
                </a:solidFill>
              </a:defRPr>
            </a:lvl1pPr>
          </a:lstStyle>
          <a:p>
            <a:fld id="{983C03DF-C825-4372-8417-20EDCE284011}" type="datetime1">
              <a:rPr lang="en-US" smtClean="0">
                <a:solidFill>
                  <a:prstClr val="white">
                    <a:alpha val="50000"/>
                  </a:prstClr>
                </a:solidFill>
              </a:rPr>
              <a:pPr/>
              <a:t>7/11/2023</a:t>
            </a:fld>
            <a:endParaRPr lang="en-US" dirty="0">
              <a:solidFill>
                <a:prstClr val="white">
                  <a:alpha val="50000"/>
                </a:prstClr>
              </a:solidFill>
            </a:endParaRPr>
          </a:p>
        </p:txBody>
      </p:sp>
      <p:sp>
        <p:nvSpPr>
          <p:cNvPr id="6" name="Slide Number Placeholder 5"/>
          <p:cNvSpPr>
            <a:spLocks noGrp="1"/>
          </p:cNvSpPr>
          <p:nvPr>
            <p:ph type="sldNum" sz="quarter" idx="4"/>
          </p:nvPr>
        </p:nvSpPr>
        <p:spPr>
          <a:xfrm>
            <a:off x="7314417"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3"/>
          </p:nvPr>
        </p:nvSpPr>
        <p:spPr>
          <a:xfrm>
            <a:off x="6008690" y="855957"/>
            <a:ext cx="2246489" cy="301227"/>
          </a:xfrm>
          <a:prstGeom prst="rect">
            <a:avLst/>
          </a:prstGeom>
        </p:spPr>
        <p:txBody>
          <a:bodyPr vert="horz" lIns="91440" tIns="0" rIns="91440" bIns="45720" rtlCol="0" anchor="t"/>
          <a:lstStyle>
            <a:lvl1pPr algn="l">
              <a:defRPr sz="1000">
                <a:solidFill>
                  <a:schemeClr val="tx1"/>
                </a:solidFill>
              </a:defRPr>
            </a:lvl1pPr>
          </a:lstStyle>
          <a:p>
            <a:r>
              <a:rPr lang="fr-FR" dirty="0">
                <a:solidFill>
                  <a:prstClr val="white"/>
                </a:solidFill>
              </a:rPr>
              <a:t>Dr. Abdul Quadir Md , VIT Chennai</a:t>
            </a:r>
            <a:endParaRPr lang="en-US" dirty="0">
              <a:solidFill>
                <a:prstClr val="white"/>
              </a:solidFill>
            </a:endParaRPr>
          </a:p>
        </p:txBody>
      </p:sp>
    </p:spTree>
    <p:extLst>
      <p:ext uri="{BB962C8B-B14F-4D97-AF65-F5344CB8AC3E}">
        <p14:creationId xmlns:p14="http://schemas.microsoft.com/office/powerpoint/2010/main" val="6487413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Module-7</a:t>
            </a:r>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895600"/>
            <a:ext cx="6984775" cy="197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3235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049338" y="127000"/>
            <a:ext cx="7637462" cy="576263"/>
          </a:xfrm>
        </p:spPr>
        <p:txBody>
          <a:bodyPr>
            <a:normAutofit fontScale="90000"/>
          </a:bodyPr>
          <a:lstStyle/>
          <a:p>
            <a:pPr eaLnBrk="1" hangingPunct="1"/>
            <a:r>
              <a:rPr lang="en-US" altLang="en-US" smtClean="0"/>
              <a:t>Magnetic Tape</a:t>
            </a:r>
          </a:p>
        </p:txBody>
      </p:sp>
      <p:sp>
        <p:nvSpPr>
          <p:cNvPr id="19458" name="Rectangle 3"/>
          <p:cNvSpPr>
            <a:spLocks noGrp="1" noChangeArrowheads="1"/>
          </p:cNvSpPr>
          <p:nvPr>
            <p:ph type="body" idx="1"/>
          </p:nvPr>
        </p:nvSpPr>
        <p:spPr>
          <a:xfrm>
            <a:off x="847725" y="1096963"/>
            <a:ext cx="6999288" cy="4530725"/>
          </a:xfrm>
        </p:spPr>
        <p:txBody>
          <a:bodyPr/>
          <a:lstStyle/>
          <a:p>
            <a:r>
              <a:rPr lang="en-US" altLang="en-US" smtClean="0"/>
              <a:t>Was early secondary-storage medium</a:t>
            </a:r>
          </a:p>
          <a:p>
            <a:pPr lvl="1"/>
            <a:r>
              <a:rPr lang="en-US" altLang="en-US" smtClean="0"/>
              <a:t>Evolved from open spools to cartridges</a:t>
            </a:r>
          </a:p>
          <a:p>
            <a:r>
              <a:rPr lang="en-US" altLang="en-US" smtClean="0"/>
              <a:t>Relatively permanent and holds large quantities of data</a:t>
            </a:r>
          </a:p>
          <a:p>
            <a:r>
              <a:rPr lang="en-US" altLang="en-US" smtClean="0"/>
              <a:t>Access time slow</a:t>
            </a:r>
          </a:p>
          <a:p>
            <a:r>
              <a:rPr lang="en-US" altLang="en-US" smtClean="0"/>
              <a:t>Random access ~1000 times slower than disk</a:t>
            </a:r>
          </a:p>
          <a:p>
            <a:r>
              <a:rPr lang="en-US" altLang="en-US" smtClean="0"/>
              <a:t>Mainly used for backup, storage of infrequently-used data, transfer medium between systems</a:t>
            </a:r>
          </a:p>
          <a:p>
            <a:r>
              <a:rPr lang="en-US" altLang="en-US" smtClean="0"/>
              <a:t>Kept in spool and wound or rewound past read-write head</a:t>
            </a:r>
          </a:p>
          <a:p>
            <a:r>
              <a:rPr lang="en-US" altLang="en-US" smtClean="0"/>
              <a:t>Once data under head, transfer rates comparable to disk</a:t>
            </a:r>
          </a:p>
          <a:p>
            <a:pPr lvl="1"/>
            <a:r>
              <a:rPr lang="en-US" altLang="en-US" smtClean="0"/>
              <a:t>140MB/sec and greater</a:t>
            </a:r>
          </a:p>
          <a:p>
            <a:r>
              <a:rPr lang="en-US" altLang="en-US" smtClean="0"/>
              <a:t>200GB to 1.5TB typical storage</a:t>
            </a:r>
          </a:p>
          <a:p>
            <a:r>
              <a:rPr lang="en-US" altLang="en-US" smtClean="0"/>
              <a:t>Common technologies are LTO-{3,4,5} and T10000</a:t>
            </a:r>
          </a:p>
        </p:txBody>
      </p:sp>
    </p:spTree>
    <p:extLst>
      <p:ext uri="{BB962C8B-B14F-4D97-AF65-F5344CB8AC3E}">
        <p14:creationId xmlns:p14="http://schemas.microsoft.com/office/powerpoint/2010/main" val="866116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904875" y="155575"/>
            <a:ext cx="7781925" cy="576263"/>
          </a:xfrm>
        </p:spPr>
        <p:txBody>
          <a:bodyPr>
            <a:normAutofit fontScale="90000"/>
          </a:bodyPr>
          <a:lstStyle/>
          <a:p>
            <a:pPr eaLnBrk="1" hangingPunct="1"/>
            <a:r>
              <a:rPr lang="en-US" altLang="en-US" smtClean="0"/>
              <a:t>Disk Structure</a:t>
            </a:r>
          </a:p>
        </p:txBody>
      </p:sp>
      <p:sp>
        <p:nvSpPr>
          <p:cNvPr id="21506" name="Rectangle 3"/>
          <p:cNvSpPr>
            <a:spLocks noGrp="1" noChangeArrowheads="1"/>
          </p:cNvSpPr>
          <p:nvPr>
            <p:ph type="body" idx="1"/>
          </p:nvPr>
        </p:nvSpPr>
        <p:spPr>
          <a:xfrm>
            <a:off x="833438" y="1069975"/>
            <a:ext cx="7313612" cy="4530725"/>
          </a:xfrm>
        </p:spPr>
        <p:txBody>
          <a:bodyPr/>
          <a:lstStyle/>
          <a:p>
            <a:r>
              <a:rPr lang="en-US" altLang="en-US" smtClean="0"/>
              <a:t>Disk drives are addressed as large 1-dimensional arrays of </a:t>
            </a:r>
            <a:r>
              <a:rPr lang="en-US" altLang="en-US" b="1" smtClean="0">
                <a:solidFill>
                  <a:srgbClr val="3366FF"/>
                </a:solidFill>
              </a:rPr>
              <a:t>logical blocks</a:t>
            </a:r>
            <a:r>
              <a:rPr lang="en-US" altLang="en-US" smtClean="0"/>
              <a:t>, where the logical block is the smallest unit of transfer</a:t>
            </a:r>
          </a:p>
          <a:p>
            <a:pPr lvl="1"/>
            <a:r>
              <a:rPr lang="en-US" altLang="en-US" smtClean="0"/>
              <a:t>Low-level formatting creates </a:t>
            </a:r>
            <a:r>
              <a:rPr lang="en-US" altLang="en-US" b="1" smtClean="0">
                <a:solidFill>
                  <a:srgbClr val="3366FF"/>
                </a:solidFill>
              </a:rPr>
              <a:t>logical blocks </a:t>
            </a:r>
            <a:r>
              <a:rPr lang="en-US" altLang="en-US" smtClean="0"/>
              <a:t>on physical media</a:t>
            </a:r>
          </a:p>
          <a:p>
            <a:r>
              <a:rPr lang="en-US" altLang="en-US" smtClean="0"/>
              <a:t>The 1-dimensional array of logical blocks is mapped into the sectors of the disk sequentially</a:t>
            </a:r>
          </a:p>
          <a:p>
            <a:pPr lvl="1"/>
            <a:r>
              <a:rPr lang="en-US" altLang="en-US" smtClean="0"/>
              <a:t>Sector 0 is the first sector of the first track on the outermost cylinder</a:t>
            </a:r>
          </a:p>
          <a:p>
            <a:pPr lvl="1"/>
            <a:r>
              <a:rPr lang="en-US" altLang="en-US" smtClean="0"/>
              <a:t>Mapping proceeds in order through that track, then the rest of the tracks in that cylinder, and then through the rest of the cylinders from outermost to innermost</a:t>
            </a:r>
          </a:p>
          <a:p>
            <a:pPr lvl="1"/>
            <a:r>
              <a:rPr lang="en-US" altLang="en-US" smtClean="0"/>
              <a:t>Logical to physical address should be easy</a:t>
            </a:r>
          </a:p>
          <a:p>
            <a:pPr lvl="2"/>
            <a:r>
              <a:rPr lang="en-US" altLang="en-US" smtClean="0"/>
              <a:t>Except for bad sectors</a:t>
            </a:r>
          </a:p>
          <a:p>
            <a:pPr lvl="2"/>
            <a:r>
              <a:rPr lang="en-US" altLang="en-US" smtClean="0"/>
              <a:t>Non-constant # of sectors per track via constant angular velocity</a:t>
            </a:r>
          </a:p>
          <a:p>
            <a:endParaRPr lang="en-US" altLang="en-US" smtClean="0"/>
          </a:p>
        </p:txBody>
      </p:sp>
    </p:spTree>
    <p:extLst>
      <p:ext uri="{BB962C8B-B14F-4D97-AF65-F5344CB8AC3E}">
        <p14:creationId xmlns:p14="http://schemas.microsoft.com/office/powerpoint/2010/main" val="2105600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885825" y="155575"/>
            <a:ext cx="7800975" cy="576263"/>
          </a:xfrm>
        </p:spPr>
        <p:txBody>
          <a:bodyPr>
            <a:normAutofit fontScale="90000"/>
          </a:bodyPr>
          <a:lstStyle/>
          <a:p>
            <a:pPr eaLnBrk="1" hangingPunct="1"/>
            <a:r>
              <a:rPr lang="en-US" altLang="en-US" smtClean="0"/>
              <a:t>Disk Attachment</a:t>
            </a:r>
          </a:p>
        </p:txBody>
      </p:sp>
      <p:sp>
        <p:nvSpPr>
          <p:cNvPr id="23554" name="Rectangle 3"/>
          <p:cNvSpPr>
            <a:spLocks noGrp="1" noChangeArrowheads="1"/>
          </p:cNvSpPr>
          <p:nvPr>
            <p:ph type="body" idx="1"/>
          </p:nvPr>
        </p:nvSpPr>
        <p:spPr>
          <a:xfrm>
            <a:off x="901700" y="1123950"/>
            <a:ext cx="7410450" cy="4530725"/>
          </a:xfrm>
        </p:spPr>
        <p:txBody>
          <a:bodyPr/>
          <a:lstStyle/>
          <a:p>
            <a:r>
              <a:rPr lang="en-US" altLang="en-US" smtClean="0"/>
              <a:t>Host-attached storage accessed through I/O ports talking to I/O busses</a:t>
            </a:r>
          </a:p>
          <a:p>
            <a:r>
              <a:rPr lang="en-US" altLang="en-US" smtClean="0"/>
              <a:t>SCSI itself is a bus, up to 16 devices on one cable, </a:t>
            </a:r>
            <a:r>
              <a:rPr lang="en-US" altLang="en-US" b="1" smtClean="0">
                <a:solidFill>
                  <a:srgbClr val="3366FF"/>
                </a:solidFill>
              </a:rPr>
              <a:t>SCSI initiator</a:t>
            </a:r>
            <a:r>
              <a:rPr lang="en-US" altLang="en-US" smtClean="0">
                <a:solidFill>
                  <a:srgbClr val="3366FF"/>
                </a:solidFill>
              </a:rPr>
              <a:t> </a:t>
            </a:r>
            <a:r>
              <a:rPr lang="en-US" altLang="en-US" smtClean="0"/>
              <a:t>requests operation and </a:t>
            </a:r>
            <a:r>
              <a:rPr lang="en-US" altLang="en-US" b="1" smtClean="0">
                <a:solidFill>
                  <a:srgbClr val="3366FF"/>
                </a:solidFill>
              </a:rPr>
              <a:t>SCSI targets</a:t>
            </a:r>
            <a:r>
              <a:rPr lang="en-US" altLang="en-US" smtClean="0">
                <a:solidFill>
                  <a:srgbClr val="3366FF"/>
                </a:solidFill>
              </a:rPr>
              <a:t> </a:t>
            </a:r>
            <a:r>
              <a:rPr lang="en-US" altLang="en-US" smtClean="0"/>
              <a:t>perform tasks </a:t>
            </a:r>
          </a:p>
          <a:p>
            <a:pPr lvl="1"/>
            <a:r>
              <a:rPr lang="en-US" altLang="en-US" smtClean="0"/>
              <a:t>Each target can have up to 8 </a:t>
            </a:r>
            <a:r>
              <a:rPr lang="en-US" altLang="en-US" b="1" smtClean="0">
                <a:solidFill>
                  <a:srgbClr val="3366FF"/>
                </a:solidFill>
              </a:rPr>
              <a:t>logical units</a:t>
            </a:r>
            <a:r>
              <a:rPr lang="en-US" altLang="en-US" smtClean="0">
                <a:solidFill>
                  <a:srgbClr val="3366FF"/>
                </a:solidFill>
              </a:rPr>
              <a:t> </a:t>
            </a:r>
            <a:r>
              <a:rPr lang="en-US" altLang="en-US" smtClean="0"/>
              <a:t>(disks attached to device controller)</a:t>
            </a:r>
          </a:p>
          <a:p>
            <a:r>
              <a:rPr lang="en-US" altLang="en-US" smtClean="0"/>
              <a:t>FC is high-speed serial architecture</a:t>
            </a:r>
          </a:p>
          <a:p>
            <a:pPr lvl="1"/>
            <a:r>
              <a:rPr lang="en-US" altLang="en-US" smtClean="0"/>
              <a:t>Can be switched fabric with 24-bit address space – the basis of </a:t>
            </a:r>
            <a:r>
              <a:rPr lang="en-US" altLang="en-US" b="1" smtClean="0">
                <a:solidFill>
                  <a:srgbClr val="3366FF"/>
                </a:solidFill>
              </a:rPr>
              <a:t>storage</a:t>
            </a:r>
            <a:r>
              <a:rPr lang="en-US" altLang="en-US" smtClean="0">
                <a:solidFill>
                  <a:srgbClr val="3366FF"/>
                </a:solidFill>
              </a:rPr>
              <a:t> </a:t>
            </a:r>
            <a:r>
              <a:rPr lang="en-US" altLang="en-US" b="1" smtClean="0">
                <a:solidFill>
                  <a:srgbClr val="3366FF"/>
                </a:solidFill>
              </a:rPr>
              <a:t>area networks</a:t>
            </a:r>
            <a:r>
              <a:rPr lang="en-US" altLang="en-US" b="1" smtClean="0"/>
              <a:t> </a:t>
            </a:r>
            <a:r>
              <a:rPr lang="en-US" altLang="en-US" b="1" smtClean="0">
                <a:solidFill>
                  <a:srgbClr val="3366FF"/>
                </a:solidFill>
              </a:rPr>
              <a:t>(SAN</a:t>
            </a:r>
            <a:r>
              <a:rPr lang="en-US" altLang="en-US" smtClean="0"/>
              <a:t>s</a:t>
            </a:r>
            <a:r>
              <a:rPr lang="en-US" altLang="en-US" b="1" smtClean="0">
                <a:solidFill>
                  <a:srgbClr val="3366FF"/>
                </a:solidFill>
              </a:rPr>
              <a:t>)</a:t>
            </a:r>
            <a:r>
              <a:rPr lang="en-US" altLang="en-US" smtClean="0"/>
              <a:t> in which many hosts attach to many storage units</a:t>
            </a:r>
          </a:p>
          <a:p>
            <a:r>
              <a:rPr lang="en-US" altLang="en-US" smtClean="0"/>
              <a:t>I/O directed to bus ID, device ID, logical unit (LUN)</a:t>
            </a:r>
          </a:p>
        </p:txBody>
      </p:sp>
    </p:spTree>
    <p:extLst>
      <p:ext uri="{BB962C8B-B14F-4D97-AF65-F5344CB8AC3E}">
        <p14:creationId xmlns:p14="http://schemas.microsoft.com/office/powerpoint/2010/main" val="841503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457200" y="141288"/>
            <a:ext cx="8229600" cy="576262"/>
          </a:xfrm>
        </p:spPr>
        <p:txBody>
          <a:bodyPr>
            <a:normAutofit fontScale="90000"/>
          </a:bodyPr>
          <a:lstStyle/>
          <a:p>
            <a:r>
              <a:rPr lang="en-US" altLang="en-US" smtClean="0"/>
              <a:t>Storage Array</a:t>
            </a:r>
          </a:p>
        </p:txBody>
      </p:sp>
      <p:sp>
        <p:nvSpPr>
          <p:cNvPr id="25602" name="Content Placeholder 2"/>
          <p:cNvSpPr>
            <a:spLocks noGrp="1"/>
          </p:cNvSpPr>
          <p:nvPr>
            <p:ph idx="1"/>
          </p:nvPr>
        </p:nvSpPr>
        <p:spPr>
          <a:xfrm>
            <a:off x="833438" y="1123950"/>
            <a:ext cx="7150100" cy="4530725"/>
          </a:xfrm>
        </p:spPr>
        <p:txBody>
          <a:bodyPr/>
          <a:lstStyle/>
          <a:p>
            <a:r>
              <a:rPr lang="en-US" altLang="en-US" smtClean="0"/>
              <a:t>Can just attach disks, or arrays of disks</a:t>
            </a:r>
          </a:p>
          <a:p>
            <a:r>
              <a:rPr lang="en-US" altLang="en-US" smtClean="0"/>
              <a:t>Storage Array has controller(s), provides features to attached host(s)</a:t>
            </a:r>
          </a:p>
          <a:p>
            <a:pPr lvl="1"/>
            <a:r>
              <a:rPr lang="en-US" altLang="en-US" smtClean="0"/>
              <a:t>Ports to connect hosts to array</a:t>
            </a:r>
          </a:p>
          <a:p>
            <a:pPr lvl="1"/>
            <a:r>
              <a:rPr lang="en-US" altLang="en-US" smtClean="0"/>
              <a:t>Memory, controlling software (sometimes NVRAM, etc)</a:t>
            </a:r>
          </a:p>
          <a:p>
            <a:pPr lvl="1"/>
            <a:r>
              <a:rPr lang="en-US" altLang="en-US" smtClean="0"/>
              <a:t>A few to thousands of disks</a:t>
            </a:r>
          </a:p>
          <a:p>
            <a:pPr lvl="1"/>
            <a:r>
              <a:rPr lang="en-US" altLang="en-US" smtClean="0"/>
              <a:t>RAID, hot spares, hot swap (discussed later)</a:t>
            </a:r>
          </a:p>
          <a:p>
            <a:pPr lvl="1"/>
            <a:r>
              <a:rPr lang="en-US" altLang="en-US" smtClean="0"/>
              <a:t>Shared storage -&gt; more efficiency</a:t>
            </a:r>
          </a:p>
          <a:p>
            <a:pPr lvl="1"/>
            <a:r>
              <a:rPr lang="en-US" altLang="en-US" smtClean="0"/>
              <a:t>Features found in some file systems</a:t>
            </a:r>
          </a:p>
          <a:p>
            <a:pPr lvl="2"/>
            <a:r>
              <a:rPr lang="en-US" altLang="en-US" smtClean="0"/>
              <a:t>Snaphots, clones, thin provisioning, replication, deduplication, etc</a:t>
            </a:r>
          </a:p>
          <a:p>
            <a:pPr lvl="2">
              <a:buFont typeface="Webdings" pitchFamily="18" charset="2"/>
              <a:buNone/>
            </a:pPr>
            <a:endParaRPr lang="en-US" altLang="en-US" smtClean="0"/>
          </a:p>
        </p:txBody>
      </p:sp>
    </p:spTree>
    <p:extLst>
      <p:ext uri="{BB962C8B-B14F-4D97-AF65-F5344CB8AC3E}">
        <p14:creationId xmlns:p14="http://schemas.microsoft.com/office/powerpoint/2010/main" val="1331722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738188" y="155575"/>
            <a:ext cx="7948612" cy="576263"/>
          </a:xfrm>
        </p:spPr>
        <p:txBody>
          <a:bodyPr>
            <a:normAutofit fontScale="90000"/>
          </a:bodyPr>
          <a:lstStyle/>
          <a:p>
            <a:pPr eaLnBrk="1" hangingPunct="1"/>
            <a:r>
              <a:rPr lang="en-US" altLang="en-US" smtClean="0"/>
              <a:t>Storage Area Network</a:t>
            </a:r>
          </a:p>
        </p:txBody>
      </p:sp>
      <p:sp>
        <p:nvSpPr>
          <p:cNvPr id="26626" name="Rectangle 3"/>
          <p:cNvSpPr>
            <a:spLocks noGrp="1" noChangeArrowheads="1"/>
          </p:cNvSpPr>
          <p:nvPr>
            <p:ph type="body" idx="1"/>
          </p:nvPr>
        </p:nvSpPr>
        <p:spPr>
          <a:xfrm>
            <a:off x="806450" y="1233488"/>
            <a:ext cx="7732713" cy="4530725"/>
          </a:xfrm>
        </p:spPr>
        <p:txBody>
          <a:bodyPr/>
          <a:lstStyle/>
          <a:p>
            <a:r>
              <a:rPr lang="en-US" altLang="en-US" smtClean="0"/>
              <a:t>Common in large storage environments</a:t>
            </a:r>
            <a:endParaRPr lang="en-US" altLang="en-US" sz="800" smtClean="0"/>
          </a:p>
          <a:p>
            <a:r>
              <a:rPr lang="en-US" altLang="en-US" smtClean="0"/>
              <a:t>Multiple hosts attached to multiple storage arrays - flexible</a:t>
            </a:r>
          </a:p>
        </p:txBody>
      </p:sp>
      <p:pic>
        <p:nvPicPr>
          <p:cNvPr id="26627" name="Picture 1" descr="10_03.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4800" y="2292350"/>
            <a:ext cx="5614988"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5884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457200" y="182563"/>
            <a:ext cx="8229600" cy="576262"/>
          </a:xfrm>
        </p:spPr>
        <p:txBody>
          <a:bodyPr>
            <a:normAutofit fontScale="90000"/>
          </a:bodyPr>
          <a:lstStyle/>
          <a:p>
            <a:r>
              <a:rPr lang="en-US" altLang="en-US" smtClean="0"/>
              <a:t>Storage Area Network (Cont.)</a:t>
            </a:r>
          </a:p>
        </p:txBody>
      </p:sp>
      <p:sp>
        <p:nvSpPr>
          <p:cNvPr id="28674" name="Content Placeholder 2"/>
          <p:cNvSpPr>
            <a:spLocks noGrp="1"/>
          </p:cNvSpPr>
          <p:nvPr>
            <p:ph idx="1"/>
          </p:nvPr>
        </p:nvSpPr>
        <p:spPr>
          <a:xfrm>
            <a:off x="806450" y="1233488"/>
            <a:ext cx="6959600" cy="4530725"/>
          </a:xfrm>
        </p:spPr>
        <p:txBody>
          <a:bodyPr/>
          <a:lstStyle/>
          <a:p>
            <a:r>
              <a:rPr lang="en-US" altLang="en-US" smtClean="0"/>
              <a:t>SAN is one or more storage arrays</a:t>
            </a:r>
          </a:p>
          <a:p>
            <a:pPr lvl="1"/>
            <a:r>
              <a:rPr lang="en-US" altLang="en-US" smtClean="0"/>
              <a:t>Connected to one or more Fibre Channel switches</a:t>
            </a:r>
          </a:p>
          <a:p>
            <a:r>
              <a:rPr lang="en-US" altLang="en-US" smtClean="0"/>
              <a:t>Hosts also attach to the switches</a:t>
            </a:r>
          </a:p>
          <a:p>
            <a:r>
              <a:rPr lang="en-US" altLang="en-US" smtClean="0"/>
              <a:t>Storage made available via </a:t>
            </a:r>
            <a:r>
              <a:rPr lang="en-US" altLang="en-US" b="1" smtClean="0">
                <a:solidFill>
                  <a:srgbClr val="3366FF"/>
                </a:solidFill>
              </a:rPr>
              <a:t>LUN Masking </a:t>
            </a:r>
            <a:r>
              <a:rPr lang="en-US" altLang="en-US" smtClean="0"/>
              <a:t>from specific arrays to specific servers</a:t>
            </a:r>
          </a:p>
          <a:p>
            <a:r>
              <a:rPr lang="en-US" altLang="en-US" smtClean="0"/>
              <a:t>Easy to add or remove storage, add new host and allocate it storage</a:t>
            </a:r>
          </a:p>
          <a:p>
            <a:pPr lvl="1"/>
            <a:r>
              <a:rPr lang="en-US" altLang="en-US" smtClean="0"/>
              <a:t>Over low-latency Fibre Channel fabric</a:t>
            </a:r>
          </a:p>
          <a:p>
            <a:r>
              <a:rPr lang="en-US" altLang="en-US" smtClean="0"/>
              <a:t>Why have separate storage networks and communications networks?</a:t>
            </a:r>
          </a:p>
          <a:p>
            <a:pPr lvl="1"/>
            <a:r>
              <a:rPr lang="en-US" altLang="en-US" smtClean="0"/>
              <a:t>Consider iSCSI, FCOE</a:t>
            </a:r>
          </a:p>
          <a:p>
            <a:endParaRPr lang="en-US" altLang="en-US" smtClean="0"/>
          </a:p>
          <a:p>
            <a:pPr lvl="1"/>
            <a:endParaRPr lang="en-US" altLang="en-US" smtClean="0"/>
          </a:p>
        </p:txBody>
      </p:sp>
    </p:spTree>
    <p:extLst>
      <p:ext uri="{BB962C8B-B14F-4D97-AF65-F5344CB8AC3E}">
        <p14:creationId xmlns:p14="http://schemas.microsoft.com/office/powerpoint/2010/main" val="3416850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982663" y="141288"/>
            <a:ext cx="7704137" cy="576262"/>
          </a:xfrm>
        </p:spPr>
        <p:txBody>
          <a:bodyPr>
            <a:normAutofit fontScale="90000"/>
          </a:bodyPr>
          <a:lstStyle/>
          <a:p>
            <a:pPr eaLnBrk="1" hangingPunct="1"/>
            <a:r>
              <a:rPr lang="en-US" altLang="en-US" smtClean="0"/>
              <a:t>Network-Attached Storage</a:t>
            </a:r>
          </a:p>
        </p:txBody>
      </p:sp>
      <p:sp>
        <p:nvSpPr>
          <p:cNvPr id="29698" name="Rectangle 3"/>
          <p:cNvSpPr>
            <a:spLocks noGrp="1" noChangeArrowheads="1"/>
          </p:cNvSpPr>
          <p:nvPr>
            <p:ph type="body" idx="1"/>
          </p:nvPr>
        </p:nvSpPr>
        <p:spPr>
          <a:xfrm>
            <a:off x="874713" y="1055688"/>
            <a:ext cx="7040562" cy="4530725"/>
          </a:xfrm>
        </p:spPr>
        <p:txBody>
          <a:bodyPr/>
          <a:lstStyle/>
          <a:p>
            <a:r>
              <a:rPr lang="en-US" altLang="en-US" smtClean="0"/>
              <a:t>Network-attached storage (</a:t>
            </a:r>
            <a:r>
              <a:rPr lang="en-US" altLang="en-US" b="1" smtClean="0">
                <a:solidFill>
                  <a:srgbClr val="3366FF"/>
                </a:solidFill>
              </a:rPr>
              <a:t>NAS</a:t>
            </a:r>
            <a:r>
              <a:rPr lang="en-US" altLang="en-US" smtClean="0"/>
              <a:t>) is storage made available over a network rather than over a local connection (such as a bus)</a:t>
            </a:r>
          </a:p>
          <a:p>
            <a:pPr lvl="1"/>
            <a:r>
              <a:rPr lang="en-US" altLang="en-US" smtClean="0"/>
              <a:t>Remotely attaching to file systems</a:t>
            </a:r>
          </a:p>
          <a:p>
            <a:r>
              <a:rPr lang="en-US" altLang="en-US" smtClean="0"/>
              <a:t>NFS and CIFS are common protocols</a:t>
            </a:r>
          </a:p>
          <a:p>
            <a:r>
              <a:rPr lang="en-US" altLang="en-US" smtClean="0"/>
              <a:t>Implemented via remote procedure calls (RPCs) between host and storage over typically TCP or UDP on IP network</a:t>
            </a:r>
          </a:p>
          <a:p>
            <a:r>
              <a:rPr lang="en-US" altLang="en-US" b="1" smtClean="0">
                <a:solidFill>
                  <a:srgbClr val="3366FF"/>
                </a:solidFill>
              </a:rPr>
              <a:t>iSCSI</a:t>
            </a:r>
            <a:r>
              <a:rPr lang="en-US" altLang="en-US" smtClean="0"/>
              <a:t> protocol uses IP network to carry the SCSI protocol</a:t>
            </a:r>
          </a:p>
          <a:p>
            <a:pPr lvl="1"/>
            <a:r>
              <a:rPr lang="en-US" altLang="en-US" smtClean="0"/>
              <a:t>Remotely attaching to devices (blocks)</a:t>
            </a:r>
          </a:p>
        </p:txBody>
      </p:sp>
      <p:pic>
        <p:nvPicPr>
          <p:cNvPr id="296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813" y="3986213"/>
            <a:ext cx="4805362"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0114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457200" y="168275"/>
            <a:ext cx="8229600" cy="576263"/>
          </a:xfrm>
        </p:spPr>
        <p:txBody>
          <a:bodyPr>
            <a:normAutofit fontScale="90000"/>
          </a:bodyPr>
          <a:lstStyle/>
          <a:p>
            <a:pPr eaLnBrk="1" hangingPunct="1"/>
            <a:r>
              <a:rPr lang="en-US" altLang="en-US" smtClean="0"/>
              <a:t>Disk Scheduling</a:t>
            </a:r>
          </a:p>
        </p:txBody>
      </p:sp>
      <p:sp>
        <p:nvSpPr>
          <p:cNvPr id="31746" name="Rectangle 3"/>
          <p:cNvSpPr>
            <a:spLocks noGrp="1" noChangeArrowheads="1"/>
          </p:cNvSpPr>
          <p:nvPr>
            <p:ph type="body" idx="1"/>
          </p:nvPr>
        </p:nvSpPr>
        <p:spPr>
          <a:xfrm>
            <a:off x="889000" y="1123950"/>
            <a:ext cx="6945313" cy="5146675"/>
          </a:xfrm>
        </p:spPr>
        <p:txBody>
          <a:bodyPr/>
          <a:lstStyle/>
          <a:p>
            <a:r>
              <a:rPr lang="en-US" altLang="en-US" smtClean="0"/>
              <a:t>The operating system is responsible for using hardware efficiently — for the disk drives, this means having a fast access time and disk bandwidth</a:t>
            </a:r>
            <a:endParaRPr lang="en-US" altLang="en-US" sz="800" smtClean="0"/>
          </a:p>
          <a:p>
            <a:r>
              <a:rPr lang="en-US" altLang="en-US" smtClean="0"/>
              <a:t>Minimize seek time</a:t>
            </a:r>
            <a:endParaRPr lang="en-US" altLang="en-US" sz="800" smtClean="0"/>
          </a:p>
          <a:p>
            <a:r>
              <a:rPr lang="en-US" altLang="en-US" smtClean="0"/>
              <a:t>Seek time </a:t>
            </a:r>
            <a:r>
              <a:rPr lang="en-US" altLang="en-US" smtClean="0">
                <a:sym typeface="Symbol" pitchFamily="18" charset="2"/>
              </a:rPr>
              <a:t> seek distance</a:t>
            </a:r>
            <a:endParaRPr lang="en-US" altLang="en-US" sz="800" smtClean="0">
              <a:sym typeface="Symbol" pitchFamily="18" charset="2"/>
            </a:endParaRPr>
          </a:p>
          <a:p>
            <a:r>
              <a:rPr lang="en-US" altLang="en-US" smtClean="0">
                <a:sym typeface="Symbol" pitchFamily="18" charset="2"/>
              </a:rPr>
              <a:t>Disk </a:t>
            </a:r>
            <a:r>
              <a:rPr lang="en-US" altLang="en-US" b="1" smtClean="0">
                <a:solidFill>
                  <a:srgbClr val="3366FF"/>
                </a:solidFill>
                <a:sym typeface="Symbol" pitchFamily="18" charset="2"/>
              </a:rPr>
              <a:t>bandwidth</a:t>
            </a:r>
            <a:r>
              <a:rPr lang="en-US" altLang="en-US" smtClean="0">
                <a:solidFill>
                  <a:srgbClr val="3366FF"/>
                </a:solidFill>
                <a:sym typeface="Symbol" pitchFamily="18" charset="2"/>
              </a:rPr>
              <a:t> </a:t>
            </a:r>
            <a:r>
              <a:rPr lang="en-US" altLang="en-US" smtClean="0">
                <a:sym typeface="Symbol" pitchFamily="18" charset="2"/>
              </a:rPr>
              <a:t>is the total number of bytes transferred, divided by the total time between the first request for service and the completion of the last transfer</a:t>
            </a:r>
            <a:endParaRPr lang="en-US" altLang="en-US" smtClean="0"/>
          </a:p>
        </p:txBody>
      </p:sp>
    </p:spTree>
    <p:extLst>
      <p:ext uri="{BB962C8B-B14F-4D97-AF65-F5344CB8AC3E}">
        <p14:creationId xmlns:p14="http://schemas.microsoft.com/office/powerpoint/2010/main" val="32889120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smtClean="0"/>
              <a:t>Disk Scheduling (Cont.)</a:t>
            </a:r>
          </a:p>
        </p:txBody>
      </p:sp>
      <p:sp>
        <p:nvSpPr>
          <p:cNvPr id="33794" name="Rectangle 3"/>
          <p:cNvSpPr>
            <a:spLocks noGrp="1" noChangeArrowheads="1"/>
          </p:cNvSpPr>
          <p:nvPr>
            <p:ph type="body" idx="1"/>
          </p:nvPr>
        </p:nvSpPr>
        <p:spPr>
          <a:xfrm>
            <a:off x="889000" y="1023938"/>
            <a:ext cx="7394575" cy="4781550"/>
          </a:xfrm>
        </p:spPr>
        <p:txBody>
          <a:bodyPr/>
          <a:lstStyle/>
          <a:p>
            <a:pPr>
              <a:tabLst>
                <a:tab pos="1708150" algn="l"/>
              </a:tabLst>
            </a:pPr>
            <a:r>
              <a:rPr lang="en-US" altLang="en-US" smtClean="0"/>
              <a:t>There are many sources of disk I/O request</a:t>
            </a:r>
          </a:p>
          <a:p>
            <a:pPr lvl="1">
              <a:tabLst>
                <a:tab pos="1708150" algn="l"/>
              </a:tabLst>
            </a:pPr>
            <a:r>
              <a:rPr lang="en-US" altLang="en-US" smtClean="0"/>
              <a:t>OS</a:t>
            </a:r>
          </a:p>
          <a:p>
            <a:pPr lvl="1">
              <a:tabLst>
                <a:tab pos="1708150" algn="l"/>
              </a:tabLst>
            </a:pPr>
            <a:r>
              <a:rPr lang="en-US" altLang="en-US" smtClean="0"/>
              <a:t>System processes</a:t>
            </a:r>
          </a:p>
          <a:p>
            <a:pPr lvl="1">
              <a:tabLst>
                <a:tab pos="1708150" algn="l"/>
              </a:tabLst>
            </a:pPr>
            <a:r>
              <a:rPr lang="en-US" altLang="en-US" smtClean="0"/>
              <a:t>Users processes</a:t>
            </a:r>
          </a:p>
          <a:p>
            <a:pPr>
              <a:tabLst>
                <a:tab pos="1708150" algn="l"/>
              </a:tabLst>
            </a:pPr>
            <a:r>
              <a:rPr lang="en-US" altLang="en-US" smtClean="0"/>
              <a:t>I/O request includes input or output mode, disk address, memory address, number of sectors to transfer</a:t>
            </a:r>
          </a:p>
          <a:p>
            <a:pPr>
              <a:tabLst>
                <a:tab pos="1708150" algn="l"/>
              </a:tabLst>
            </a:pPr>
            <a:r>
              <a:rPr lang="en-US" altLang="en-US" smtClean="0"/>
              <a:t>OS maintains queue of requests, per disk or device</a:t>
            </a:r>
          </a:p>
          <a:p>
            <a:pPr>
              <a:tabLst>
                <a:tab pos="1708150" algn="l"/>
              </a:tabLst>
            </a:pPr>
            <a:r>
              <a:rPr lang="en-US" altLang="en-US" smtClean="0"/>
              <a:t>Idle disk can immediately work on I/O request, busy disk means work must queue</a:t>
            </a:r>
          </a:p>
          <a:p>
            <a:pPr lvl="1">
              <a:tabLst>
                <a:tab pos="1708150" algn="l"/>
              </a:tabLst>
            </a:pPr>
            <a:r>
              <a:rPr lang="en-US" altLang="en-US" smtClean="0"/>
              <a:t>Optimization algorithms only make sense when a queue exists</a:t>
            </a:r>
          </a:p>
        </p:txBody>
      </p:sp>
    </p:spTree>
    <p:extLst>
      <p:ext uri="{BB962C8B-B14F-4D97-AF65-F5344CB8AC3E}">
        <p14:creationId xmlns:p14="http://schemas.microsoft.com/office/powerpoint/2010/main" val="2724913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smtClean="0"/>
              <a:t>Disk Scheduling (Cont.)</a:t>
            </a:r>
          </a:p>
        </p:txBody>
      </p:sp>
      <p:sp>
        <p:nvSpPr>
          <p:cNvPr id="35842" name="Rectangle 3"/>
          <p:cNvSpPr>
            <a:spLocks noGrp="1" noChangeArrowheads="1"/>
          </p:cNvSpPr>
          <p:nvPr>
            <p:ph type="body" idx="1"/>
          </p:nvPr>
        </p:nvSpPr>
        <p:spPr>
          <a:xfrm>
            <a:off x="874713" y="1023938"/>
            <a:ext cx="7286625" cy="4781550"/>
          </a:xfrm>
        </p:spPr>
        <p:txBody>
          <a:bodyPr/>
          <a:lstStyle/>
          <a:p>
            <a:pPr>
              <a:tabLst>
                <a:tab pos="1708150" algn="l"/>
              </a:tabLst>
            </a:pPr>
            <a:r>
              <a:rPr lang="en-US" altLang="en-US" smtClean="0"/>
              <a:t>Note that drive controllers have small buffers and can manage a queue of I/O requests (of varying </a:t>
            </a:r>
            <a:r>
              <a:rPr lang="ja-JP" altLang="en-US" smtClean="0"/>
              <a:t>“</a:t>
            </a:r>
            <a:r>
              <a:rPr lang="en-US" altLang="ja-JP" smtClean="0"/>
              <a:t>depth</a:t>
            </a:r>
            <a:r>
              <a:rPr lang="ja-JP" altLang="en-US" smtClean="0"/>
              <a:t>”</a:t>
            </a:r>
            <a:r>
              <a:rPr lang="en-US" altLang="ja-JP" smtClean="0"/>
              <a:t>)</a:t>
            </a:r>
            <a:endParaRPr lang="en-US" altLang="en-US" smtClean="0"/>
          </a:p>
          <a:p>
            <a:pPr>
              <a:tabLst>
                <a:tab pos="1708150" algn="l"/>
              </a:tabLst>
            </a:pPr>
            <a:r>
              <a:rPr lang="en-US" altLang="en-US" smtClean="0"/>
              <a:t>Several algorithms exist to schedule the servicing of disk I/O requests</a:t>
            </a:r>
          </a:p>
          <a:p>
            <a:pPr>
              <a:tabLst>
                <a:tab pos="1708150" algn="l"/>
              </a:tabLst>
            </a:pPr>
            <a:r>
              <a:rPr lang="en-US" altLang="en-US" smtClean="0"/>
              <a:t>The analysis is true for one or many platters</a:t>
            </a:r>
          </a:p>
          <a:p>
            <a:pPr>
              <a:tabLst>
                <a:tab pos="1708150" algn="l"/>
              </a:tabLst>
            </a:pPr>
            <a:r>
              <a:rPr lang="en-US" altLang="en-US" smtClean="0"/>
              <a:t>We illustrate scheduling algorithms with a request queue (0-199)</a:t>
            </a:r>
          </a:p>
          <a:p>
            <a:pPr>
              <a:buFont typeface="Monotype Sorts" pitchFamily="-84" charset="2"/>
              <a:buNone/>
              <a:tabLst>
                <a:tab pos="1708150" algn="l"/>
              </a:tabLst>
            </a:pPr>
            <a:r>
              <a:rPr lang="en-US" altLang="en-US" smtClean="0"/>
              <a:t>		</a:t>
            </a:r>
            <a:br>
              <a:rPr lang="en-US" altLang="en-US" smtClean="0"/>
            </a:br>
            <a:r>
              <a:rPr lang="en-US" altLang="en-US" smtClean="0"/>
              <a:t>	98, 183, 37, 122, 14, 124, 65, 67</a:t>
            </a:r>
          </a:p>
          <a:p>
            <a:pPr>
              <a:buFont typeface="Monotype Sorts" pitchFamily="-84" charset="2"/>
              <a:buNone/>
              <a:tabLst>
                <a:tab pos="1708150" algn="l"/>
              </a:tabLst>
            </a:pPr>
            <a:r>
              <a:rPr lang="en-US" altLang="en-US" smtClean="0"/>
              <a:t>	Head pointer 53</a:t>
            </a:r>
          </a:p>
        </p:txBody>
      </p:sp>
    </p:spTree>
    <p:extLst>
      <p:ext uri="{BB962C8B-B14F-4D97-AF65-F5344CB8AC3E}">
        <p14:creationId xmlns:p14="http://schemas.microsoft.com/office/powerpoint/2010/main" val="2453296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a:xfrm>
            <a:off x="1022350" y="277813"/>
            <a:ext cx="7664450" cy="576262"/>
          </a:xfrm>
        </p:spPr>
        <p:txBody>
          <a:bodyPr>
            <a:normAutofit fontScale="90000"/>
          </a:bodyPr>
          <a:lstStyle/>
          <a:p>
            <a:pPr eaLnBrk="1" hangingPunct="1"/>
            <a:r>
              <a:rPr lang="en-US" altLang="en-US" smtClean="0"/>
              <a:t>Chapter 10:  Mass-Storage Systems</a:t>
            </a:r>
          </a:p>
        </p:txBody>
      </p:sp>
      <p:sp>
        <p:nvSpPr>
          <p:cNvPr id="7170" name="Rectangle 3"/>
          <p:cNvSpPr>
            <a:spLocks noGrp="1" noChangeArrowheads="1"/>
          </p:cNvSpPr>
          <p:nvPr>
            <p:ph type="body" idx="1"/>
          </p:nvPr>
        </p:nvSpPr>
        <p:spPr/>
        <p:txBody>
          <a:bodyPr/>
          <a:lstStyle/>
          <a:p>
            <a:r>
              <a:rPr lang="en-US" altLang="en-US" smtClean="0"/>
              <a:t>Overview of Mass Storage Structure</a:t>
            </a:r>
          </a:p>
          <a:p>
            <a:r>
              <a:rPr lang="en-US" altLang="en-US" smtClean="0"/>
              <a:t>Disk Structure</a:t>
            </a:r>
          </a:p>
          <a:p>
            <a:r>
              <a:rPr lang="en-US" altLang="en-US" smtClean="0"/>
              <a:t>Disk Attachment</a:t>
            </a:r>
          </a:p>
          <a:p>
            <a:r>
              <a:rPr lang="en-US" altLang="en-US" smtClean="0"/>
              <a:t>Disk Scheduling</a:t>
            </a:r>
          </a:p>
          <a:p>
            <a:r>
              <a:rPr lang="en-US" altLang="en-US" smtClean="0"/>
              <a:t>Disk Management</a:t>
            </a:r>
          </a:p>
          <a:p>
            <a:r>
              <a:rPr lang="en-US" altLang="en-US" smtClean="0"/>
              <a:t>Swap-Space Management</a:t>
            </a:r>
          </a:p>
          <a:p>
            <a:r>
              <a:rPr lang="en-US" altLang="en-US" smtClean="0"/>
              <a:t>RAID Structure</a:t>
            </a:r>
          </a:p>
          <a:p>
            <a:r>
              <a:rPr lang="en-US" altLang="en-US" smtClean="0"/>
              <a:t>Stable-Storage Implementation</a:t>
            </a:r>
          </a:p>
        </p:txBody>
      </p:sp>
    </p:spTree>
    <p:extLst>
      <p:ext uri="{BB962C8B-B14F-4D97-AF65-F5344CB8AC3E}">
        <p14:creationId xmlns:p14="http://schemas.microsoft.com/office/powerpoint/2010/main" val="1941600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982663" y="155575"/>
            <a:ext cx="6950075" cy="576263"/>
          </a:xfrm>
        </p:spPr>
        <p:txBody>
          <a:bodyPr>
            <a:normAutofit fontScale="90000"/>
          </a:bodyPr>
          <a:lstStyle/>
          <a:p>
            <a:pPr eaLnBrk="1" hangingPunct="1"/>
            <a:r>
              <a:rPr lang="en-US" altLang="en-US" smtClean="0"/>
              <a:t>FCFS</a:t>
            </a:r>
          </a:p>
        </p:txBody>
      </p:sp>
      <p:sp>
        <p:nvSpPr>
          <p:cNvPr id="37890" name="Text Box 4"/>
          <p:cNvSpPr txBox="1">
            <a:spLocks noChangeArrowheads="1"/>
          </p:cNvSpPr>
          <p:nvPr/>
        </p:nvSpPr>
        <p:spPr bwMode="auto">
          <a:xfrm>
            <a:off x="1143000" y="1103313"/>
            <a:ext cx="5851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a:latin typeface="Helvetica" pitchFamily="-84" charset="0"/>
              </a:rPr>
              <a:t>Illustration shows total head movement of 640 cylinders</a:t>
            </a:r>
          </a:p>
        </p:txBody>
      </p:sp>
      <p:pic>
        <p:nvPicPr>
          <p:cNvPr id="3789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1633538"/>
            <a:ext cx="584041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858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sp>
        <p:nvSpPr>
          <p:cNvPr id="39938" name="Rectangle 3"/>
          <p:cNvSpPr>
            <a:spLocks noGrp="1" noChangeArrowheads="1"/>
          </p:cNvSpPr>
          <p:nvPr>
            <p:ph type="body" idx="1"/>
          </p:nvPr>
        </p:nvSpPr>
        <p:spPr>
          <a:xfrm>
            <a:off x="874713" y="1111250"/>
            <a:ext cx="7081837" cy="4530725"/>
          </a:xfrm>
        </p:spPr>
        <p:txBody>
          <a:bodyPr/>
          <a:lstStyle/>
          <a:p>
            <a:r>
              <a:rPr lang="en-US" altLang="en-US" smtClean="0"/>
              <a:t>Shortest Seek Time First selects the request with the minimum seek time from the current head position</a:t>
            </a:r>
          </a:p>
          <a:p>
            <a:r>
              <a:rPr lang="en-US" altLang="en-US" smtClean="0"/>
              <a:t>SSTF scheduling is a form of SJF scheduling; may cause starvation of some requests</a:t>
            </a:r>
          </a:p>
          <a:p>
            <a:r>
              <a:rPr lang="en-US" altLang="en-US" smtClean="0"/>
              <a:t>Illustration shows total head movement of 236 cylinders</a:t>
            </a:r>
          </a:p>
        </p:txBody>
      </p:sp>
      <p:pic>
        <p:nvPicPr>
          <p:cNvPr id="39939"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075" y="2938463"/>
            <a:ext cx="4811713" cy="324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5903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457200" y="155575"/>
            <a:ext cx="7840663" cy="576263"/>
          </a:xfrm>
        </p:spPr>
        <p:txBody>
          <a:bodyPr>
            <a:normAutofit fontScale="90000"/>
          </a:bodyPr>
          <a:lstStyle/>
          <a:p>
            <a:pPr eaLnBrk="1" hangingPunct="1"/>
            <a:r>
              <a:rPr lang="en-US" altLang="en-US" smtClean="0"/>
              <a:t>SCAN</a:t>
            </a:r>
          </a:p>
        </p:txBody>
      </p:sp>
      <p:sp>
        <p:nvSpPr>
          <p:cNvPr id="41986" name="Rectangle 3"/>
          <p:cNvSpPr>
            <a:spLocks noGrp="1" noChangeArrowheads="1"/>
          </p:cNvSpPr>
          <p:nvPr>
            <p:ph type="body" idx="1"/>
          </p:nvPr>
        </p:nvSpPr>
        <p:spPr>
          <a:xfrm>
            <a:off x="860425" y="1150938"/>
            <a:ext cx="7205663" cy="4530725"/>
          </a:xfrm>
        </p:spPr>
        <p:txBody>
          <a:bodyPr/>
          <a:lstStyle/>
          <a:p>
            <a:r>
              <a:rPr lang="en-US" altLang="en-US" smtClean="0"/>
              <a:t>The disk arm starts at one end of the disk, and moves toward the other end, servicing requests until it gets to the other end of the disk, where the head movement is reversed and servicing continues.</a:t>
            </a:r>
          </a:p>
          <a:p>
            <a:r>
              <a:rPr lang="en-US" altLang="en-US" b="1" smtClean="0">
                <a:solidFill>
                  <a:srgbClr val="3366FF"/>
                </a:solidFill>
              </a:rPr>
              <a:t>SCAN algorithm</a:t>
            </a:r>
            <a:r>
              <a:rPr lang="en-US" altLang="en-US" smtClean="0">
                <a:solidFill>
                  <a:srgbClr val="3366FF"/>
                </a:solidFill>
              </a:rPr>
              <a:t> </a:t>
            </a:r>
            <a:r>
              <a:rPr lang="en-US" altLang="en-US" smtClean="0"/>
              <a:t>Sometimes called the </a:t>
            </a:r>
            <a:r>
              <a:rPr lang="en-US" altLang="en-US" b="1" smtClean="0">
                <a:solidFill>
                  <a:srgbClr val="3366FF"/>
                </a:solidFill>
              </a:rPr>
              <a:t>elevator algorithm</a:t>
            </a:r>
          </a:p>
          <a:p>
            <a:r>
              <a:rPr lang="en-US" altLang="en-US" smtClean="0"/>
              <a:t>Illustration shows total head movement of 236 cylinders</a:t>
            </a:r>
          </a:p>
          <a:p>
            <a:r>
              <a:rPr lang="en-US" altLang="en-US" smtClean="0"/>
              <a:t>But note that if requests are uniformly dense, largest density at other end of disk and those wait the longest</a:t>
            </a:r>
          </a:p>
        </p:txBody>
      </p:sp>
    </p:spTree>
    <p:extLst>
      <p:ext uri="{BB962C8B-B14F-4D97-AF65-F5344CB8AC3E}">
        <p14:creationId xmlns:p14="http://schemas.microsoft.com/office/powerpoint/2010/main" val="41442021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457200" y="195263"/>
            <a:ext cx="8229600" cy="576262"/>
          </a:xfrm>
        </p:spPr>
        <p:txBody>
          <a:bodyPr>
            <a:normAutofit fontScale="90000"/>
          </a:bodyPr>
          <a:lstStyle/>
          <a:p>
            <a:pPr eaLnBrk="1" hangingPunct="1"/>
            <a:r>
              <a:rPr lang="en-US" altLang="en-US" smtClean="0"/>
              <a:t>SCAN (Cont.)</a:t>
            </a:r>
          </a:p>
        </p:txBody>
      </p:sp>
      <p:pic>
        <p:nvPicPr>
          <p:cNvPr id="440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1236663"/>
            <a:ext cx="59817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08477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457200" y="155575"/>
            <a:ext cx="7869238" cy="576263"/>
          </a:xfrm>
        </p:spPr>
        <p:txBody>
          <a:bodyPr>
            <a:normAutofit fontScale="90000"/>
          </a:bodyPr>
          <a:lstStyle/>
          <a:p>
            <a:pPr eaLnBrk="1" hangingPunct="1"/>
            <a:r>
              <a:rPr lang="en-US" altLang="en-US" smtClean="0"/>
              <a:t>C-SCAN</a:t>
            </a:r>
          </a:p>
        </p:txBody>
      </p:sp>
      <p:sp>
        <p:nvSpPr>
          <p:cNvPr id="46082" name="Rectangle 3"/>
          <p:cNvSpPr>
            <a:spLocks noGrp="1" noChangeArrowheads="1"/>
          </p:cNvSpPr>
          <p:nvPr>
            <p:ph type="body" idx="1"/>
          </p:nvPr>
        </p:nvSpPr>
        <p:spPr>
          <a:xfrm>
            <a:off x="889000" y="1138238"/>
            <a:ext cx="7040563" cy="4530725"/>
          </a:xfrm>
        </p:spPr>
        <p:txBody>
          <a:bodyPr/>
          <a:lstStyle/>
          <a:p>
            <a:r>
              <a:rPr lang="en-US" altLang="en-US" smtClean="0"/>
              <a:t>Provides a more uniform wait time than SCAN</a:t>
            </a:r>
          </a:p>
          <a:p>
            <a:r>
              <a:rPr lang="en-US" altLang="en-US" smtClean="0"/>
              <a:t>The head moves from one end of the disk to the other, servicing requests as it goes</a:t>
            </a:r>
          </a:p>
          <a:p>
            <a:pPr lvl="1"/>
            <a:r>
              <a:rPr lang="en-US" altLang="en-US" smtClean="0"/>
              <a:t>When it reaches the other end, however, it immediately returns to the beginning of the disk, without servicing any requests on the return trip</a:t>
            </a:r>
          </a:p>
          <a:p>
            <a:r>
              <a:rPr lang="en-US" altLang="en-US" smtClean="0"/>
              <a:t>Treats the cylinders as a circular list that wraps around from the last cylinder to the first one</a:t>
            </a:r>
          </a:p>
          <a:p>
            <a:r>
              <a:rPr lang="en-US" altLang="en-US" smtClean="0"/>
              <a:t>Total number of cylinders?</a:t>
            </a:r>
          </a:p>
        </p:txBody>
      </p:sp>
    </p:spTree>
    <p:extLst>
      <p:ext uri="{BB962C8B-B14F-4D97-AF65-F5344CB8AC3E}">
        <p14:creationId xmlns:p14="http://schemas.microsoft.com/office/powerpoint/2010/main" val="822789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457200" y="182563"/>
            <a:ext cx="8229600" cy="576262"/>
          </a:xfrm>
        </p:spPr>
        <p:txBody>
          <a:bodyPr>
            <a:normAutofit fontScale="90000"/>
          </a:bodyPr>
          <a:lstStyle/>
          <a:p>
            <a:pPr eaLnBrk="1" hangingPunct="1"/>
            <a:r>
              <a:rPr lang="en-US" altLang="en-US" smtClean="0"/>
              <a:t>C-SCAN (Cont.)</a:t>
            </a:r>
          </a:p>
        </p:txBody>
      </p:sp>
      <p:pic>
        <p:nvPicPr>
          <p:cNvPr id="48130" name="Picture 4"/>
          <p:cNvPicPr>
            <a:picLocks noChangeAspect="1" noChangeArrowheads="1"/>
          </p:cNvPicPr>
          <p:nvPr/>
        </p:nvPicPr>
        <p:blipFill>
          <a:blip r:embed="rId3">
            <a:extLst>
              <a:ext uri="{28A0092B-C50C-407E-A947-70E740481C1C}">
                <a14:useLocalDpi xmlns:a14="http://schemas.microsoft.com/office/drawing/2010/main" val="0"/>
              </a:ext>
            </a:extLst>
          </a:blip>
          <a:srcRect l="706" t="3731" r="925" b="3731"/>
          <a:stretch>
            <a:fillRect/>
          </a:stretch>
        </p:blipFill>
        <p:spPr bwMode="auto">
          <a:xfrm>
            <a:off x="1638300" y="1265238"/>
            <a:ext cx="5802313"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3291502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457200" y="195263"/>
            <a:ext cx="8229600" cy="576262"/>
          </a:xfrm>
        </p:spPr>
        <p:txBody>
          <a:bodyPr>
            <a:normAutofit fontScale="90000"/>
          </a:bodyPr>
          <a:lstStyle/>
          <a:p>
            <a:pPr eaLnBrk="1" hangingPunct="1"/>
            <a:r>
              <a:rPr lang="en-US" altLang="en-US" smtClean="0"/>
              <a:t>C-LOOK</a:t>
            </a:r>
          </a:p>
        </p:txBody>
      </p:sp>
      <p:sp>
        <p:nvSpPr>
          <p:cNvPr id="50178" name="Rectangle 3"/>
          <p:cNvSpPr>
            <a:spLocks noGrp="1" noChangeArrowheads="1"/>
          </p:cNvSpPr>
          <p:nvPr>
            <p:ph type="body" idx="1"/>
          </p:nvPr>
        </p:nvSpPr>
        <p:spPr>
          <a:xfrm>
            <a:off x="901700" y="1138238"/>
            <a:ext cx="6659563" cy="3257550"/>
          </a:xfrm>
        </p:spPr>
        <p:txBody>
          <a:bodyPr/>
          <a:lstStyle/>
          <a:p>
            <a:r>
              <a:rPr lang="en-US" altLang="en-US" smtClean="0"/>
              <a:t>LOOK a version of SCAN, C-LOOK a version of C-SCAN</a:t>
            </a:r>
          </a:p>
          <a:p>
            <a:r>
              <a:rPr lang="en-US" altLang="en-US" smtClean="0"/>
              <a:t>Arm only goes as far as the last request in each direction, then reverses direction immediately, without first going all the way to the end of the disk </a:t>
            </a:r>
          </a:p>
          <a:p>
            <a:r>
              <a:rPr lang="en-US" altLang="en-US" smtClean="0"/>
              <a:t>Total number of cylinders?</a:t>
            </a:r>
          </a:p>
        </p:txBody>
      </p:sp>
    </p:spTree>
    <p:extLst>
      <p:ext uri="{BB962C8B-B14F-4D97-AF65-F5344CB8AC3E}">
        <p14:creationId xmlns:p14="http://schemas.microsoft.com/office/powerpoint/2010/main" val="35721465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798513" y="277813"/>
            <a:ext cx="7888287" cy="576262"/>
          </a:xfrm>
        </p:spPr>
        <p:txBody>
          <a:bodyPr>
            <a:normAutofit fontScale="90000"/>
          </a:bodyPr>
          <a:lstStyle/>
          <a:p>
            <a:pPr eaLnBrk="1" hangingPunct="1"/>
            <a:r>
              <a:rPr lang="en-US" altLang="en-US" smtClean="0"/>
              <a:t>C-LOOK (Cont.)</a:t>
            </a:r>
          </a:p>
        </p:txBody>
      </p:sp>
      <p:pic>
        <p:nvPicPr>
          <p:cNvPr id="52226"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8" y="1011238"/>
            <a:ext cx="7312025"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91588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Disk Scheduling Example</a:t>
            </a:r>
            <a:endParaRPr lang="en-IN" dirty="0"/>
          </a:p>
        </p:txBody>
      </p:sp>
      <p:sp>
        <p:nvSpPr>
          <p:cNvPr id="5" name="Content Placeholder 4"/>
          <p:cNvSpPr>
            <a:spLocks noGrp="1"/>
          </p:cNvSpPr>
          <p:nvPr>
            <p:ph idx="1"/>
          </p:nvPr>
        </p:nvSpPr>
        <p:spPr/>
        <p:txBody>
          <a:bodyPr/>
          <a:lstStyle/>
          <a:p>
            <a:r>
              <a:rPr lang="en-US" dirty="0"/>
              <a:t>Consider the following disk request sequence for a disk with 100 tracks 45, 21, 67, 90, 4, 50, 89, 52, 61, 87, 25</a:t>
            </a:r>
          </a:p>
          <a:p>
            <a:r>
              <a:rPr lang="en-US" dirty="0"/>
              <a:t>Head pointer starting at 50</a:t>
            </a:r>
          </a:p>
          <a:p>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solidFill>
                  <a:prstClr val="white"/>
                </a:solidFill>
              </a:rPr>
              <a:pPr/>
              <a:t>28</a:t>
            </a:fld>
            <a:endParaRPr lang="en-US" dirty="0">
              <a:solidFill>
                <a:prstClr val="white"/>
              </a:solidFill>
            </a:endParaRPr>
          </a:p>
        </p:txBody>
      </p:sp>
    </p:spTree>
    <p:extLst>
      <p:ext uri="{BB962C8B-B14F-4D97-AF65-F5344CB8AC3E}">
        <p14:creationId xmlns:p14="http://schemas.microsoft.com/office/powerpoint/2010/main" val="26057446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1276350" y="150813"/>
            <a:ext cx="7712075" cy="576262"/>
          </a:xfrm>
        </p:spPr>
        <p:txBody>
          <a:bodyPr/>
          <a:lstStyle/>
          <a:p>
            <a:pPr eaLnBrk="1" hangingPunct="1"/>
            <a:r>
              <a:rPr lang="en-US" altLang="en-US" sz="3000" smtClean="0"/>
              <a:t>Selecting a Disk-Scheduling Algorithm</a:t>
            </a:r>
          </a:p>
        </p:txBody>
      </p:sp>
      <p:sp>
        <p:nvSpPr>
          <p:cNvPr id="54274" name="Rectangle 3"/>
          <p:cNvSpPr>
            <a:spLocks noGrp="1" noChangeArrowheads="1"/>
          </p:cNvSpPr>
          <p:nvPr>
            <p:ph type="body" idx="1"/>
          </p:nvPr>
        </p:nvSpPr>
        <p:spPr>
          <a:xfrm>
            <a:off x="844550" y="1081088"/>
            <a:ext cx="7092950" cy="4530725"/>
          </a:xfrm>
        </p:spPr>
        <p:txBody>
          <a:bodyPr/>
          <a:lstStyle/>
          <a:p>
            <a:r>
              <a:rPr lang="en-US" altLang="en-US" sz="1600" smtClean="0"/>
              <a:t>SSTF is common and has a natural appeal</a:t>
            </a:r>
          </a:p>
          <a:p>
            <a:r>
              <a:rPr lang="en-US" altLang="en-US" sz="1600" smtClean="0"/>
              <a:t>SCAN and C-SCAN perform better for systems that place a heavy load on the disk</a:t>
            </a:r>
          </a:p>
          <a:p>
            <a:pPr lvl="1"/>
            <a:r>
              <a:rPr lang="en-US" altLang="en-US" sz="1600" smtClean="0"/>
              <a:t>Less starvation</a:t>
            </a:r>
          </a:p>
          <a:p>
            <a:r>
              <a:rPr lang="en-US" altLang="en-US" sz="1600" smtClean="0"/>
              <a:t>Performance depends on the number and types of requests</a:t>
            </a:r>
          </a:p>
          <a:p>
            <a:r>
              <a:rPr lang="en-US" altLang="en-US" sz="1600" smtClean="0"/>
              <a:t>Requests for disk service can be influenced by the file-allocation method</a:t>
            </a:r>
          </a:p>
          <a:p>
            <a:pPr lvl="1"/>
            <a:r>
              <a:rPr lang="en-US" altLang="en-US" sz="1600" smtClean="0"/>
              <a:t>And metadata layout</a:t>
            </a:r>
          </a:p>
          <a:p>
            <a:r>
              <a:rPr lang="en-US" altLang="en-US" sz="1600" smtClean="0"/>
              <a:t>The disk-scheduling algorithm should be written as a separate module of the operating system, allowing it to be replaced with a different algorithm if necessary</a:t>
            </a:r>
          </a:p>
          <a:p>
            <a:r>
              <a:rPr lang="en-US" altLang="en-US" sz="1600" smtClean="0"/>
              <a:t>Either SSTF or LOOK is a reasonable choice for the default algorithm</a:t>
            </a:r>
          </a:p>
          <a:p>
            <a:r>
              <a:rPr lang="en-US" altLang="en-US" sz="1600" smtClean="0"/>
              <a:t>What about rotational latency?</a:t>
            </a:r>
          </a:p>
          <a:p>
            <a:pPr lvl="1"/>
            <a:r>
              <a:rPr lang="en-US" altLang="en-US" sz="1600" smtClean="0"/>
              <a:t>Difficult for OS to calculate</a:t>
            </a:r>
          </a:p>
          <a:p>
            <a:r>
              <a:rPr lang="en-US" altLang="en-US" sz="1600" smtClean="0"/>
              <a:t>How does disk-based queueing effect OS queue ordering efforts?</a:t>
            </a:r>
          </a:p>
          <a:p>
            <a:endParaRPr lang="en-US" altLang="en-US" smtClean="0"/>
          </a:p>
        </p:txBody>
      </p:sp>
    </p:spTree>
    <p:extLst>
      <p:ext uri="{BB962C8B-B14F-4D97-AF65-F5344CB8AC3E}">
        <p14:creationId xmlns:p14="http://schemas.microsoft.com/office/powerpoint/2010/main" val="4281785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Objectives</a:t>
            </a:r>
          </a:p>
        </p:txBody>
      </p:sp>
      <p:sp>
        <p:nvSpPr>
          <p:cNvPr id="5123" name="Rectangle 3"/>
          <p:cNvSpPr>
            <a:spLocks noGrp="1" noChangeArrowheads="1"/>
          </p:cNvSpPr>
          <p:nvPr>
            <p:ph type="body" idx="1"/>
          </p:nvPr>
        </p:nvSpPr>
        <p:spPr>
          <a:xfrm>
            <a:off x="806450" y="1138238"/>
            <a:ext cx="7135813" cy="4530725"/>
          </a:xfrm>
        </p:spPr>
        <p:txBody>
          <a:bodyPr/>
          <a:lstStyle/>
          <a:p>
            <a:r>
              <a:rPr lang="en-US" altLang="en-US" smtClean="0"/>
              <a:t>To describe the physical structure of secondary storage devices and its effects on the uses of the devices</a:t>
            </a:r>
          </a:p>
          <a:p>
            <a:r>
              <a:rPr lang="en-US" altLang="en-US" smtClean="0"/>
              <a:t>To explain the performance characteristics of mass-storage devices</a:t>
            </a:r>
          </a:p>
          <a:p>
            <a:r>
              <a:rPr lang="en-US" altLang="en-US" smtClean="0"/>
              <a:t>To evaluate disk scheduling algorithms</a:t>
            </a:r>
          </a:p>
          <a:p>
            <a:r>
              <a:rPr lang="en-US" altLang="en-US" smtClean="0"/>
              <a:t>To discuss operating-system services provided for mass storage, including RAID</a:t>
            </a:r>
          </a:p>
          <a:p>
            <a:pPr>
              <a:buFont typeface="Monotype Sorts" pitchFamily="-84" charset="2"/>
              <a:buNone/>
            </a:pPr>
            <a:endParaRPr lang="en-US" altLang="en-US" smtClean="0"/>
          </a:p>
          <a:p>
            <a:endParaRPr lang="en-US" altLang="en-US" smtClean="0"/>
          </a:p>
        </p:txBody>
      </p:sp>
    </p:spTree>
    <p:extLst>
      <p:ext uri="{BB962C8B-B14F-4D97-AF65-F5344CB8AC3E}">
        <p14:creationId xmlns:p14="http://schemas.microsoft.com/office/powerpoint/2010/main" val="16834059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Operating System </a:t>
            </a:r>
            <a:r>
              <a:rPr lang="en-IN" dirty="0" smtClean="0"/>
              <a:t>– Security &amp; Threats</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solidFill>
                  <a:srgbClr val="FF0000"/>
                </a:solidFill>
              </a:rPr>
              <a:t>Security</a:t>
            </a:r>
            <a:r>
              <a:rPr lang="en-US" dirty="0"/>
              <a:t> refers to providing a protection system to computer system resources </a:t>
            </a:r>
            <a:r>
              <a:rPr lang="en-US" dirty="0" smtClean="0"/>
              <a:t> </a:t>
            </a:r>
            <a:r>
              <a:rPr lang="en-IN" dirty="0"/>
              <a:t>such as </a:t>
            </a:r>
            <a:endParaRPr lang="en-IN" dirty="0" smtClean="0"/>
          </a:p>
          <a:p>
            <a:pPr lvl="1"/>
            <a:r>
              <a:rPr lang="en-US" dirty="0" smtClean="0"/>
              <a:t>CPU</a:t>
            </a:r>
          </a:p>
          <a:p>
            <a:pPr lvl="1"/>
            <a:r>
              <a:rPr lang="en-US" dirty="0"/>
              <a:t>M</a:t>
            </a:r>
            <a:r>
              <a:rPr lang="en-US" dirty="0" smtClean="0"/>
              <a:t>emory</a:t>
            </a:r>
          </a:p>
          <a:p>
            <a:pPr lvl="1"/>
            <a:r>
              <a:rPr lang="en-US" dirty="0"/>
              <a:t>D</a:t>
            </a:r>
            <a:r>
              <a:rPr lang="en-US" dirty="0" smtClean="0"/>
              <a:t>isk</a:t>
            </a:r>
          </a:p>
          <a:p>
            <a:pPr lvl="1"/>
            <a:r>
              <a:rPr lang="en-US" dirty="0" smtClean="0"/>
              <a:t>Software </a:t>
            </a:r>
            <a:r>
              <a:rPr lang="en-US" dirty="0"/>
              <a:t>programs </a:t>
            </a:r>
            <a:endParaRPr lang="en-US" dirty="0" smtClean="0"/>
          </a:p>
          <a:p>
            <a:pPr lvl="1"/>
            <a:r>
              <a:rPr lang="en-US" dirty="0" smtClean="0"/>
              <a:t>Data/Information</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white"/>
                </a:solidFill>
              </a:rPr>
              <a:pPr/>
              <a:t>30</a:t>
            </a:fld>
            <a:endParaRPr lang="en-US" dirty="0">
              <a:solidFill>
                <a:prstClr val="white"/>
              </a:solidFill>
            </a:endParaRPr>
          </a:p>
        </p:txBody>
      </p:sp>
    </p:spTree>
    <p:extLst>
      <p:ext uri="{BB962C8B-B14F-4D97-AF65-F5344CB8AC3E}">
        <p14:creationId xmlns:p14="http://schemas.microsoft.com/office/powerpoint/2010/main" val="28180788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If a computer program is run by an unauthorized user, then he/she may cause severe damage to computer or data stored in </a:t>
            </a:r>
            <a:r>
              <a:rPr lang="en-US" dirty="0" smtClean="0"/>
              <a:t>it.</a:t>
            </a:r>
          </a:p>
          <a:p>
            <a:pPr marL="45720" indent="0">
              <a:buNone/>
            </a:pPr>
            <a:endParaRPr lang="en-US" dirty="0" smtClean="0"/>
          </a:p>
          <a:p>
            <a:pPr lvl="1"/>
            <a:r>
              <a:rPr lang="en-US" dirty="0"/>
              <a:t>Authentication</a:t>
            </a:r>
          </a:p>
          <a:p>
            <a:pPr lvl="1"/>
            <a:r>
              <a:rPr lang="en-US" dirty="0"/>
              <a:t>One Time passwords</a:t>
            </a:r>
          </a:p>
          <a:p>
            <a:pPr lvl="1"/>
            <a:r>
              <a:rPr lang="en-US" dirty="0"/>
              <a:t>Program Threats</a:t>
            </a:r>
          </a:p>
          <a:p>
            <a:pPr lvl="1"/>
            <a:r>
              <a:rPr lang="en-US" dirty="0"/>
              <a:t>System Threats</a:t>
            </a:r>
          </a:p>
          <a:p>
            <a:pPr lvl="1"/>
            <a:r>
              <a:rPr lang="en-US" dirty="0"/>
              <a:t>Computer Security Classifications</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white"/>
                </a:solidFill>
              </a:rPr>
              <a:pPr/>
              <a:t>31</a:t>
            </a:fld>
            <a:endParaRPr lang="en-US" dirty="0">
              <a:solidFill>
                <a:prstClr val="white"/>
              </a:solidFill>
            </a:endParaRPr>
          </a:p>
        </p:txBody>
      </p:sp>
    </p:spTree>
    <p:extLst>
      <p:ext uri="{BB962C8B-B14F-4D97-AF65-F5344CB8AC3E}">
        <p14:creationId xmlns:p14="http://schemas.microsoft.com/office/powerpoint/2010/main" val="685968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Authentication</a:t>
            </a:r>
            <a:br>
              <a:rPr lang="en-IN" dirty="0"/>
            </a:br>
            <a:endParaRPr lang="en-IN" dirty="0"/>
          </a:p>
        </p:txBody>
      </p:sp>
      <p:sp>
        <p:nvSpPr>
          <p:cNvPr id="3" name="Content Placeholder 2"/>
          <p:cNvSpPr>
            <a:spLocks noGrp="1"/>
          </p:cNvSpPr>
          <p:nvPr>
            <p:ph idx="1"/>
          </p:nvPr>
        </p:nvSpPr>
        <p:spPr/>
        <p:txBody>
          <a:bodyPr/>
          <a:lstStyle/>
          <a:p>
            <a:r>
              <a:rPr lang="en-US" dirty="0"/>
              <a:t>Authentication refers to identifying each user of the system and associating the executing programs with those </a:t>
            </a:r>
            <a:r>
              <a:rPr lang="en-US" dirty="0" smtClean="0"/>
              <a:t>users.</a:t>
            </a:r>
          </a:p>
          <a:p>
            <a:r>
              <a:rPr lang="en-US" dirty="0"/>
              <a:t>Operating Systems generally identifies/authenticates users using following three ways </a:t>
            </a:r>
            <a:r>
              <a:rPr lang="en-US" dirty="0" smtClean="0"/>
              <a:t>−</a:t>
            </a:r>
          </a:p>
          <a:p>
            <a:pPr lvl="1"/>
            <a:r>
              <a:rPr lang="en-IN" b="1" dirty="0"/>
              <a:t>Username / Password</a:t>
            </a:r>
            <a:r>
              <a:rPr lang="en-IN" dirty="0"/>
              <a:t> </a:t>
            </a:r>
            <a:endParaRPr lang="en-IN" dirty="0" smtClean="0"/>
          </a:p>
          <a:p>
            <a:pPr lvl="1"/>
            <a:r>
              <a:rPr lang="en-IN" b="1" dirty="0"/>
              <a:t>User </a:t>
            </a:r>
            <a:r>
              <a:rPr lang="en-IN" b="1" dirty="0" smtClean="0"/>
              <a:t>card/key</a:t>
            </a:r>
          </a:p>
          <a:p>
            <a:pPr lvl="1"/>
            <a:r>
              <a:rPr lang="en-IN" b="1" dirty="0"/>
              <a:t>User attribute - fingerprint/ eye retina pattern/ signature</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white"/>
                </a:solidFill>
              </a:rPr>
              <a:pPr/>
              <a:t>32</a:t>
            </a:fld>
            <a:endParaRPr lang="en-US" dirty="0">
              <a:solidFill>
                <a:prstClr val="white"/>
              </a:solidFill>
            </a:endParaRPr>
          </a:p>
        </p:txBody>
      </p:sp>
    </p:spTree>
    <p:extLst>
      <p:ext uri="{BB962C8B-B14F-4D97-AF65-F5344CB8AC3E}">
        <p14:creationId xmlns:p14="http://schemas.microsoft.com/office/powerpoint/2010/main" val="20216184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One Time passwords</a:t>
            </a:r>
            <a:br>
              <a:rPr lang="en-IN" dirty="0"/>
            </a:br>
            <a:endParaRPr lang="en-IN" dirty="0"/>
          </a:p>
        </p:txBody>
      </p:sp>
      <p:sp>
        <p:nvSpPr>
          <p:cNvPr id="3" name="Content Placeholder 2"/>
          <p:cNvSpPr>
            <a:spLocks noGrp="1"/>
          </p:cNvSpPr>
          <p:nvPr>
            <p:ph idx="1"/>
          </p:nvPr>
        </p:nvSpPr>
        <p:spPr/>
        <p:txBody>
          <a:bodyPr/>
          <a:lstStyle/>
          <a:p>
            <a:r>
              <a:rPr lang="en-IN" b="1" dirty="0"/>
              <a:t>Random </a:t>
            </a:r>
            <a:r>
              <a:rPr lang="en-IN" b="1" dirty="0" smtClean="0"/>
              <a:t>numbers-</a:t>
            </a:r>
            <a:r>
              <a:rPr lang="en-US" dirty="0"/>
              <a:t>Users are provided cards having numbers printed along with corresponding alphabets.</a:t>
            </a:r>
            <a:endParaRPr lang="en-IN" b="1" dirty="0" smtClean="0"/>
          </a:p>
          <a:p>
            <a:r>
              <a:rPr lang="en-IN" b="1" dirty="0"/>
              <a:t>Secret </a:t>
            </a:r>
            <a:r>
              <a:rPr lang="en-IN" b="1" dirty="0" smtClean="0"/>
              <a:t>key-</a:t>
            </a:r>
            <a:r>
              <a:rPr lang="en-US" dirty="0"/>
              <a:t>User are provided a hardware device which can create a secret id mapped with user id.</a:t>
            </a:r>
            <a:r>
              <a:rPr lang="en-IN" dirty="0"/>
              <a:t> </a:t>
            </a:r>
            <a:endParaRPr lang="en-IN" dirty="0" smtClean="0"/>
          </a:p>
          <a:p>
            <a:r>
              <a:rPr lang="en-IN" b="1" dirty="0"/>
              <a:t>Network </a:t>
            </a:r>
            <a:r>
              <a:rPr lang="en-IN" b="1" dirty="0" smtClean="0"/>
              <a:t>password-</a:t>
            </a:r>
            <a:r>
              <a:rPr lang="en-US" dirty="0"/>
              <a:t>Some commercial applications send one-time passwords to user on registered mobile/ email which is required to be entered prior to login.</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white"/>
                </a:solidFill>
              </a:rPr>
              <a:pPr/>
              <a:t>33</a:t>
            </a:fld>
            <a:endParaRPr lang="en-US" dirty="0">
              <a:solidFill>
                <a:prstClr val="white"/>
              </a:solidFill>
            </a:endParaRPr>
          </a:p>
        </p:txBody>
      </p:sp>
    </p:spTree>
    <p:extLst>
      <p:ext uri="{BB962C8B-B14F-4D97-AF65-F5344CB8AC3E}">
        <p14:creationId xmlns:p14="http://schemas.microsoft.com/office/powerpoint/2010/main" val="38652782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Program Threats</a:t>
            </a:r>
            <a:br>
              <a:rPr lang="en-IN" dirty="0"/>
            </a:br>
            <a:endParaRPr lang="en-IN" dirty="0"/>
          </a:p>
        </p:txBody>
      </p:sp>
      <p:sp>
        <p:nvSpPr>
          <p:cNvPr id="3" name="Content Placeholder 2"/>
          <p:cNvSpPr>
            <a:spLocks noGrp="1"/>
          </p:cNvSpPr>
          <p:nvPr>
            <p:ph idx="1"/>
          </p:nvPr>
        </p:nvSpPr>
        <p:spPr/>
        <p:txBody>
          <a:bodyPr/>
          <a:lstStyle/>
          <a:p>
            <a:r>
              <a:rPr lang="en-US" dirty="0"/>
              <a:t>Operating system's processes and kernel do the designated task as instructed. If a user program made these process do malicious tasks, then it is known as </a:t>
            </a:r>
            <a:r>
              <a:rPr lang="en-US" b="1" dirty="0"/>
              <a:t>Program Threats</a:t>
            </a:r>
            <a:r>
              <a:rPr lang="en-US" dirty="0" smtClean="0"/>
              <a:t>.</a:t>
            </a:r>
          </a:p>
          <a:p>
            <a:r>
              <a:rPr lang="en-US" dirty="0"/>
              <a:t>One of the common example of program threat is a program installed in a computer which can store and send user credentials via network to some hacker.</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white"/>
                </a:solidFill>
              </a:rPr>
              <a:pPr/>
              <a:t>34</a:t>
            </a:fld>
            <a:endParaRPr lang="en-US" dirty="0">
              <a:solidFill>
                <a:prstClr val="white"/>
              </a:solidFill>
            </a:endParaRPr>
          </a:p>
        </p:txBody>
      </p:sp>
    </p:spTree>
    <p:extLst>
      <p:ext uri="{BB962C8B-B14F-4D97-AF65-F5344CB8AC3E}">
        <p14:creationId xmlns:p14="http://schemas.microsoft.com/office/powerpoint/2010/main" val="22053772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t>
            </a:r>
            <a:r>
              <a:rPr lang="en-IN" dirty="0" smtClean="0"/>
              <a:t>ome </a:t>
            </a:r>
            <a:r>
              <a:rPr lang="en-IN" dirty="0"/>
              <a:t>well-known program threats</a:t>
            </a:r>
          </a:p>
        </p:txBody>
      </p:sp>
      <p:sp>
        <p:nvSpPr>
          <p:cNvPr id="3" name="Content Placeholder 2"/>
          <p:cNvSpPr>
            <a:spLocks noGrp="1"/>
          </p:cNvSpPr>
          <p:nvPr>
            <p:ph idx="1"/>
          </p:nvPr>
        </p:nvSpPr>
        <p:spPr/>
        <p:txBody>
          <a:bodyPr/>
          <a:lstStyle/>
          <a:p>
            <a:r>
              <a:rPr lang="en-IN" b="1" dirty="0"/>
              <a:t>Trojan </a:t>
            </a:r>
            <a:r>
              <a:rPr lang="en-IN" b="1" dirty="0" smtClean="0"/>
              <a:t>Horse- </a:t>
            </a:r>
            <a:r>
              <a:rPr lang="en-US" dirty="0" smtClean="0"/>
              <a:t>user </a:t>
            </a:r>
            <a:r>
              <a:rPr lang="en-US" dirty="0"/>
              <a:t>login credentials and stores them to send to malicious user</a:t>
            </a:r>
            <a:endParaRPr lang="en-IN" b="1" dirty="0" smtClean="0"/>
          </a:p>
          <a:p>
            <a:r>
              <a:rPr lang="en-IN" b="1" dirty="0"/>
              <a:t>Trap </a:t>
            </a:r>
            <a:r>
              <a:rPr lang="en-IN" b="1" dirty="0" smtClean="0"/>
              <a:t>Door-</a:t>
            </a:r>
            <a:r>
              <a:rPr lang="en-US" dirty="0"/>
              <a:t>perform illegal action without knowledge of user then it is called to have a trap door.</a:t>
            </a:r>
            <a:r>
              <a:rPr lang="en-IN" dirty="0"/>
              <a:t> </a:t>
            </a:r>
            <a:endParaRPr lang="en-IN" dirty="0" smtClean="0"/>
          </a:p>
          <a:p>
            <a:r>
              <a:rPr lang="en-IN" b="1" dirty="0"/>
              <a:t>Logic </a:t>
            </a:r>
            <a:r>
              <a:rPr lang="en-IN" b="1" dirty="0" smtClean="0"/>
              <a:t>Bomb-</a:t>
            </a:r>
            <a:r>
              <a:rPr lang="en-US" dirty="0"/>
              <a:t> is a situation when a program misbehaves only when certain conditions met</a:t>
            </a:r>
            <a:endParaRPr lang="en-IN" b="1" dirty="0" smtClean="0"/>
          </a:p>
          <a:p>
            <a:r>
              <a:rPr lang="en-IN" b="1" dirty="0" smtClean="0"/>
              <a:t>Virus-</a:t>
            </a:r>
            <a:r>
              <a:rPr lang="en-US" dirty="0"/>
              <a:t>highly dangerous and can modify/delete user files, crash systems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white"/>
                </a:solidFill>
              </a:rPr>
              <a:pPr/>
              <a:t>35</a:t>
            </a:fld>
            <a:endParaRPr lang="en-US" dirty="0">
              <a:solidFill>
                <a:prstClr val="white"/>
              </a:solidFill>
            </a:endParaRPr>
          </a:p>
        </p:txBody>
      </p:sp>
    </p:spTree>
    <p:extLst>
      <p:ext uri="{BB962C8B-B14F-4D97-AF65-F5344CB8AC3E}">
        <p14:creationId xmlns:p14="http://schemas.microsoft.com/office/powerpoint/2010/main" val="13430975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System Threats</a:t>
            </a:r>
            <a:br>
              <a:rPr lang="en-IN" dirty="0"/>
            </a:br>
            <a:endParaRPr lang="en-IN" dirty="0"/>
          </a:p>
        </p:txBody>
      </p:sp>
      <p:sp>
        <p:nvSpPr>
          <p:cNvPr id="3" name="Content Placeholder 2"/>
          <p:cNvSpPr>
            <a:spLocks noGrp="1"/>
          </p:cNvSpPr>
          <p:nvPr>
            <p:ph idx="1"/>
          </p:nvPr>
        </p:nvSpPr>
        <p:spPr/>
        <p:txBody>
          <a:bodyPr/>
          <a:lstStyle/>
          <a:p>
            <a:r>
              <a:rPr lang="en-US" dirty="0"/>
              <a:t>R</a:t>
            </a:r>
            <a:r>
              <a:rPr lang="en-US" dirty="0" smtClean="0"/>
              <a:t>efers </a:t>
            </a:r>
            <a:r>
              <a:rPr lang="en-US" dirty="0"/>
              <a:t>to misuse of system services and network connections to put user in </a:t>
            </a:r>
            <a:r>
              <a:rPr lang="en-US" dirty="0" smtClean="0"/>
              <a:t>trouble.</a:t>
            </a:r>
          </a:p>
          <a:p>
            <a:pPr lvl="1"/>
            <a:r>
              <a:rPr lang="en-US" dirty="0" smtClean="0"/>
              <a:t>Worm - is </a:t>
            </a:r>
            <a:r>
              <a:rPr lang="en-US" dirty="0"/>
              <a:t>a process which can choked down a system performance by using system </a:t>
            </a:r>
            <a:r>
              <a:rPr lang="en-US" dirty="0" smtClean="0"/>
              <a:t>resources </a:t>
            </a:r>
            <a:r>
              <a:rPr lang="en-US" dirty="0"/>
              <a:t>to extreme </a:t>
            </a:r>
            <a:r>
              <a:rPr lang="en-US" dirty="0" smtClean="0"/>
              <a:t>levels.</a:t>
            </a:r>
          </a:p>
          <a:p>
            <a:pPr lvl="1"/>
            <a:r>
              <a:rPr lang="en-IN" b="1" dirty="0"/>
              <a:t>Port Scanning</a:t>
            </a:r>
            <a:r>
              <a:rPr lang="en-IN" dirty="0"/>
              <a:t> </a:t>
            </a:r>
            <a:r>
              <a:rPr lang="en-IN" dirty="0" smtClean="0"/>
              <a:t>-</a:t>
            </a:r>
            <a:r>
              <a:rPr lang="en-IN" dirty="0"/>
              <a:t>hacker can detects system </a:t>
            </a:r>
            <a:r>
              <a:rPr lang="en-IN" dirty="0" smtClean="0"/>
              <a:t>vulnerabilities</a:t>
            </a:r>
          </a:p>
          <a:p>
            <a:pPr lvl="1"/>
            <a:r>
              <a:rPr lang="en-IN" b="1" dirty="0" smtClean="0"/>
              <a:t>Denial </a:t>
            </a:r>
            <a:r>
              <a:rPr lang="en-IN" b="1" dirty="0"/>
              <a:t>of </a:t>
            </a:r>
            <a:r>
              <a:rPr lang="en-IN" b="1" dirty="0" smtClean="0"/>
              <a:t>Service</a:t>
            </a:r>
          </a:p>
          <a:p>
            <a:pPr lvl="2"/>
            <a:r>
              <a:rPr lang="en-US" dirty="0" smtClean="0"/>
              <a:t>For </a:t>
            </a:r>
            <a:r>
              <a:rPr lang="en-US" dirty="0"/>
              <a:t>example, a user may not be able to use internet if denial of service attacks browser's content settings.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white"/>
                </a:solidFill>
              </a:rPr>
              <a:pPr/>
              <a:t>36</a:t>
            </a:fld>
            <a:endParaRPr lang="en-US" dirty="0">
              <a:solidFill>
                <a:prstClr val="white"/>
              </a:solidFill>
            </a:endParaRPr>
          </a:p>
        </p:txBody>
      </p:sp>
    </p:spTree>
    <p:extLst>
      <p:ext uri="{BB962C8B-B14F-4D97-AF65-F5344CB8AC3E}">
        <p14:creationId xmlns:p14="http://schemas.microsoft.com/office/powerpoint/2010/main" val="17228815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vs Mechanism</a:t>
            </a:r>
            <a:endParaRPr lang="en-IN" dirty="0"/>
          </a:p>
        </p:txBody>
      </p:sp>
      <p:sp>
        <p:nvSpPr>
          <p:cNvPr id="3" name="Content Placeholder 2"/>
          <p:cNvSpPr>
            <a:spLocks noGrp="1"/>
          </p:cNvSpPr>
          <p:nvPr>
            <p:ph idx="1"/>
          </p:nvPr>
        </p:nvSpPr>
        <p:spPr/>
        <p:txBody>
          <a:bodyPr/>
          <a:lstStyle/>
          <a:p>
            <a:r>
              <a:rPr lang="en-US" b="1" dirty="0"/>
              <a:t>Policies are ways to choose which activities to perform.</a:t>
            </a:r>
            <a:r>
              <a:rPr lang="en-US" dirty="0"/>
              <a:t> </a:t>
            </a:r>
            <a:r>
              <a:rPr lang="en-US" b="1" dirty="0"/>
              <a:t>Mechanisms are the implementations that enforce policies, and often depend to some extent on the hardware on which the operating system runs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white"/>
                </a:solidFill>
              </a:rPr>
              <a:pPr/>
              <a:t>37</a:t>
            </a:fld>
            <a:endParaRPr lang="en-US" dirty="0">
              <a:solidFill>
                <a:prstClr val="white"/>
              </a:solidFill>
            </a:endParaRPr>
          </a:p>
        </p:txBody>
      </p:sp>
    </p:spTree>
    <p:extLst>
      <p:ext uri="{BB962C8B-B14F-4D97-AF65-F5344CB8AC3E}">
        <p14:creationId xmlns:p14="http://schemas.microsoft.com/office/powerpoint/2010/main" val="17827135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a:t>
            </a:r>
            <a:r>
              <a:rPr lang="en-IN" dirty="0"/>
              <a:t>vs </a:t>
            </a:r>
            <a:r>
              <a:rPr lang="en-IN" dirty="0" smtClean="0"/>
              <a:t>Authentication</a:t>
            </a:r>
            <a:endParaRPr lang="en-IN" dirty="0"/>
          </a:p>
        </p:txBody>
      </p:sp>
      <p:sp>
        <p:nvSpPr>
          <p:cNvPr id="3" name="Content Placeholder 2"/>
          <p:cNvSpPr>
            <a:spLocks noGrp="1"/>
          </p:cNvSpPr>
          <p:nvPr>
            <p:ph idx="1"/>
          </p:nvPr>
        </p:nvSpPr>
        <p:spPr/>
        <p:txBody>
          <a:bodyPr/>
          <a:lstStyle/>
          <a:p>
            <a:r>
              <a:rPr lang="en-US" dirty="0"/>
              <a:t>Authentication is the first step of the process</a:t>
            </a:r>
            <a:r>
              <a:rPr lang="en-US" dirty="0" smtClean="0"/>
              <a:t>.</a:t>
            </a:r>
          </a:p>
          <a:p>
            <a:r>
              <a:rPr lang="en-US" dirty="0"/>
              <a:t>to make sure the identity is who they say they </a:t>
            </a:r>
            <a:r>
              <a:rPr lang="en-US" dirty="0" smtClean="0"/>
              <a:t>are</a:t>
            </a:r>
          </a:p>
          <a:p>
            <a:r>
              <a:rPr lang="en-US" b="1" dirty="0"/>
              <a:t>Access control is the addition of extra authentication steps to further protect important segments</a:t>
            </a:r>
            <a:r>
              <a:rPr lang="en-US" dirty="0"/>
              <a:t>.</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white"/>
                </a:solidFill>
              </a:rPr>
              <a:pPr/>
              <a:t>38</a:t>
            </a:fld>
            <a:endParaRPr lang="en-US" dirty="0">
              <a:solidFill>
                <a:prstClr val="white"/>
              </a:solidFill>
            </a:endParaRPr>
          </a:p>
        </p:txBody>
      </p:sp>
    </p:spTree>
    <p:extLst>
      <p:ext uri="{BB962C8B-B14F-4D97-AF65-F5344CB8AC3E}">
        <p14:creationId xmlns:p14="http://schemas.microsoft.com/office/powerpoint/2010/main" val="9317798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System Protection in Operating System</a:t>
            </a:r>
            <a:br>
              <a:rPr lang="en-IN" b="1" dirty="0"/>
            </a:br>
            <a:endParaRPr lang="en-IN" dirty="0"/>
          </a:p>
        </p:txBody>
      </p:sp>
      <p:sp>
        <p:nvSpPr>
          <p:cNvPr id="3" name="Content Placeholder 2"/>
          <p:cNvSpPr>
            <a:spLocks noGrp="1"/>
          </p:cNvSpPr>
          <p:nvPr>
            <p:ph idx="1"/>
          </p:nvPr>
        </p:nvSpPr>
        <p:spPr/>
        <p:txBody>
          <a:bodyPr/>
          <a:lstStyle/>
          <a:p>
            <a:r>
              <a:rPr lang="en-US" b="1" dirty="0"/>
              <a:t>Protection</a:t>
            </a:r>
            <a:r>
              <a:rPr lang="en-US" dirty="0"/>
              <a:t> refers to a mechanism which controls </a:t>
            </a:r>
            <a:r>
              <a:rPr lang="en-US" dirty="0">
                <a:solidFill>
                  <a:srgbClr val="FF0000"/>
                </a:solidFill>
              </a:rPr>
              <a:t>the access of programs, processes, or users to the resources </a:t>
            </a:r>
            <a:r>
              <a:rPr lang="en-US" dirty="0"/>
              <a:t>defined by a computer system. </a:t>
            </a:r>
            <a:endParaRPr lang="en-US" dirty="0" smtClean="0"/>
          </a:p>
          <a:p>
            <a:r>
              <a:rPr lang="en-US" dirty="0" smtClean="0"/>
              <a:t>We </a:t>
            </a:r>
            <a:r>
              <a:rPr lang="en-US" dirty="0"/>
              <a:t>can take protection as a helper to </a:t>
            </a:r>
            <a:r>
              <a:rPr lang="en-US" dirty="0">
                <a:solidFill>
                  <a:srgbClr val="FF0000"/>
                </a:solidFill>
              </a:rPr>
              <a:t>multi programming </a:t>
            </a:r>
            <a:r>
              <a:rPr lang="en-US" dirty="0"/>
              <a:t>operating system, so that many users might safely share a common logical name space such as directory or files.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white"/>
                </a:solidFill>
              </a:rPr>
              <a:pPr/>
              <a:t>39</a:t>
            </a:fld>
            <a:endParaRPr lang="en-US" dirty="0">
              <a:solidFill>
                <a:prstClr val="white"/>
              </a:solidFill>
            </a:endParaRPr>
          </a:p>
        </p:txBody>
      </p:sp>
    </p:spTree>
    <p:extLst>
      <p:ext uri="{BB962C8B-B14F-4D97-AF65-F5344CB8AC3E}">
        <p14:creationId xmlns:p14="http://schemas.microsoft.com/office/powerpoint/2010/main" val="175506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xfrm>
            <a:off x="1154113" y="168275"/>
            <a:ext cx="7683500" cy="576263"/>
          </a:xfrm>
        </p:spPr>
        <p:txBody>
          <a:bodyPr>
            <a:normAutofit fontScale="90000"/>
          </a:bodyPr>
          <a:lstStyle/>
          <a:p>
            <a:pPr eaLnBrk="1" hangingPunct="1"/>
            <a:r>
              <a:rPr lang="en-US" altLang="en-US" smtClean="0"/>
              <a:t>Overview of Mass Storage Structure</a:t>
            </a:r>
          </a:p>
        </p:txBody>
      </p:sp>
      <p:sp>
        <p:nvSpPr>
          <p:cNvPr id="11266" name="Rectangle 3"/>
          <p:cNvSpPr>
            <a:spLocks noGrp="1" noChangeArrowheads="1"/>
          </p:cNvSpPr>
          <p:nvPr>
            <p:ph type="body" idx="1"/>
          </p:nvPr>
        </p:nvSpPr>
        <p:spPr>
          <a:xfrm>
            <a:off x="865188" y="1096963"/>
            <a:ext cx="7996237" cy="5270500"/>
          </a:xfrm>
        </p:spPr>
        <p:txBody>
          <a:bodyPr/>
          <a:lstStyle/>
          <a:p>
            <a:r>
              <a:rPr lang="en-US" altLang="en-US" b="1" smtClean="0">
                <a:solidFill>
                  <a:srgbClr val="3366FF"/>
                </a:solidFill>
              </a:rPr>
              <a:t>Magnetic disks</a:t>
            </a:r>
            <a:r>
              <a:rPr lang="en-US" altLang="en-US" smtClean="0">
                <a:solidFill>
                  <a:srgbClr val="3366FF"/>
                </a:solidFill>
              </a:rPr>
              <a:t> </a:t>
            </a:r>
            <a:r>
              <a:rPr lang="en-US" altLang="en-US" smtClean="0"/>
              <a:t>provide bulk of secondary storage of modern computers</a:t>
            </a:r>
          </a:p>
          <a:p>
            <a:pPr lvl="1"/>
            <a:r>
              <a:rPr lang="en-US" altLang="en-US" smtClean="0"/>
              <a:t>Drives rotate at 60 to 250 times per second</a:t>
            </a:r>
          </a:p>
          <a:p>
            <a:pPr lvl="1"/>
            <a:r>
              <a:rPr lang="en-US" altLang="en-US" b="1" smtClean="0">
                <a:solidFill>
                  <a:srgbClr val="3366FF"/>
                </a:solidFill>
              </a:rPr>
              <a:t>Transfer rate</a:t>
            </a:r>
            <a:r>
              <a:rPr lang="en-US" altLang="en-US" smtClean="0">
                <a:solidFill>
                  <a:srgbClr val="3366FF"/>
                </a:solidFill>
              </a:rPr>
              <a:t> </a:t>
            </a:r>
            <a:r>
              <a:rPr lang="en-US" altLang="en-US" smtClean="0"/>
              <a:t>is rate at which data flow between drive and computer</a:t>
            </a:r>
          </a:p>
          <a:p>
            <a:pPr lvl="1"/>
            <a:r>
              <a:rPr lang="en-US" altLang="en-US" b="1" smtClean="0">
                <a:solidFill>
                  <a:srgbClr val="3366FF"/>
                </a:solidFill>
              </a:rPr>
              <a:t>Positioning time</a:t>
            </a:r>
            <a:r>
              <a:rPr lang="en-US" altLang="en-US" smtClean="0">
                <a:solidFill>
                  <a:srgbClr val="3366FF"/>
                </a:solidFill>
              </a:rPr>
              <a:t> </a:t>
            </a:r>
            <a:r>
              <a:rPr lang="en-US" altLang="en-US" smtClean="0"/>
              <a:t>(</a:t>
            </a:r>
            <a:r>
              <a:rPr lang="en-US" altLang="en-US" b="1" smtClean="0">
                <a:solidFill>
                  <a:srgbClr val="3366FF"/>
                </a:solidFill>
              </a:rPr>
              <a:t>random-access time</a:t>
            </a:r>
            <a:r>
              <a:rPr lang="en-US" altLang="en-US" smtClean="0"/>
              <a:t>) is time to move disk arm to desired cylinder (</a:t>
            </a:r>
            <a:r>
              <a:rPr lang="en-US" altLang="en-US" b="1" smtClean="0">
                <a:solidFill>
                  <a:srgbClr val="3366FF"/>
                </a:solidFill>
              </a:rPr>
              <a:t>seek time</a:t>
            </a:r>
            <a:r>
              <a:rPr lang="en-US" altLang="en-US" smtClean="0"/>
              <a:t>) and time for desired sector to rotate under the disk head (</a:t>
            </a:r>
            <a:r>
              <a:rPr lang="en-US" altLang="en-US" b="1" smtClean="0">
                <a:solidFill>
                  <a:srgbClr val="3366FF"/>
                </a:solidFill>
              </a:rPr>
              <a:t>rotational latency</a:t>
            </a:r>
            <a:r>
              <a:rPr lang="en-US" altLang="en-US" smtClean="0"/>
              <a:t>)</a:t>
            </a:r>
          </a:p>
          <a:p>
            <a:pPr lvl="1"/>
            <a:r>
              <a:rPr lang="en-US" altLang="en-US" b="1" smtClean="0">
                <a:solidFill>
                  <a:srgbClr val="3366FF"/>
                </a:solidFill>
              </a:rPr>
              <a:t>Head crash</a:t>
            </a:r>
            <a:r>
              <a:rPr lang="en-US" altLang="en-US" smtClean="0">
                <a:solidFill>
                  <a:srgbClr val="3366FF"/>
                </a:solidFill>
              </a:rPr>
              <a:t> </a:t>
            </a:r>
            <a:r>
              <a:rPr lang="en-US" altLang="en-US" smtClean="0"/>
              <a:t>results from disk head making contact with the disk surface  -- That</a:t>
            </a:r>
            <a:r>
              <a:rPr lang="ja-JP" altLang="en-US" smtClean="0"/>
              <a:t>’</a:t>
            </a:r>
            <a:r>
              <a:rPr lang="en-US" altLang="ja-JP" smtClean="0"/>
              <a:t>s bad</a:t>
            </a:r>
          </a:p>
          <a:p>
            <a:r>
              <a:rPr lang="en-US" altLang="en-US" smtClean="0"/>
              <a:t>Disks can be removable</a:t>
            </a:r>
          </a:p>
          <a:p>
            <a:r>
              <a:rPr lang="en-US" altLang="en-US" smtClean="0"/>
              <a:t>Drive attached to computer via </a:t>
            </a:r>
            <a:r>
              <a:rPr lang="en-US" altLang="en-US" b="1" smtClean="0">
                <a:solidFill>
                  <a:srgbClr val="3366FF"/>
                </a:solidFill>
              </a:rPr>
              <a:t>I/O bus</a:t>
            </a:r>
          </a:p>
          <a:p>
            <a:pPr lvl="1"/>
            <a:r>
              <a:rPr lang="en-US" altLang="en-US" smtClean="0"/>
              <a:t>Busses vary, including </a:t>
            </a:r>
            <a:r>
              <a:rPr lang="en-US" altLang="en-US" b="1" smtClean="0">
                <a:solidFill>
                  <a:srgbClr val="3366FF"/>
                </a:solidFill>
              </a:rPr>
              <a:t>EIDE</a:t>
            </a:r>
            <a:r>
              <a:rPr lang="en-US" altLang="en-US" smtClean="0"/>
              <a:t>,</a:t>
            </a:r>
            <a:r>
              <a:rPr lang="en-US" altLang="en-US" b="1" smtClean="0">
                <a:solidFill>
                  <a:srgbClr val="3366FF"/>
                </a:solidFill>
              </a:rPr>
              <a:t> ATA</a:t>
            </a:r>
            <a:r>
              <a:rPr lang="en-US" altLang="en-US" smtClean="0"/>
              <a:t>,</a:t>
            </a:r>
            <a:r>
              <a:rPr lang="en-US" altLang="en-US" b="1" smtClean="0">
                <a:solidFill>
                  <a:srgbClr val="3366FF"/>
                </a:solidFill>
              </a:rPr>
              <a:t> SATA</a:t>
            </a:r>
            <a:r>
              <a:rPr lang="en-US" altLang="en-US" smtClean="0"/>
              <a:t>,</a:t>
            </a:r>
            <a:r>
              <a:rPr lang="en-US" altLang="en-US" b="1" smtClean="0">
                <a:solidFill>
                  <a:srgbClr val="3366FF"/>
                </a:solidFill>
              </a:rPr>
              <a:t> USB</a:t>
            </a:r>
            <a:r>
              <a:rPr lang="en-US" altLang="en-US" smtClean="0"/>
              <a:t>,</a:t>
            </a:r>
            <a:r>
              <a:rPr lang="en-US" altLang="en-US" b="1" smtClean="0">
                <a:solidFill>
                  <a:srgbClr val="3366FF"/>
                </a:solidFill>
              </a:rPr>
              <a:t> Fibre Channel</a:t>
            </a:r>
            <a:r>
              <a:rPr lang="en-US" altLang="en-US" smtClean="0"/>
              <a:t>,</a:t>
            </a:r>
            <a:r>
              <a:rPr lang="en-US" altLang="en-US" b="1" smtClean="0">
                <a:solidFill>
                  <a:srgbClr val="3366FF"/>
                </a:solidFill>
              </a:rPr>
              <a:t> SCSI, SAS, Firewire</a:t>
            </a:r>
          </a:p>
          <a:p>
            <a:pPr lvl="1"/>
            <a:r>
              <a:rPr lang="en-US" altLang="en-US" b="1" smtClean="0">
                <a:solidFill>
                  <a:srgbClr val="3366FF"/>
                </a:solidFill>
              </a:rPr>
              <a:t>Host controller</a:t>
            </a:r>
            <a:r>
              <a:rPr lang="en-US" altLang="en-US" smtClean="0">
                <a:solidFill>
                  <a:srgbClr val="3366FF"/>
                </a:solidFill>
              </a:rPr>
              <a:t> </a:t>
            </a:r>
            <a:r>
              <a:rPr lang="en-US" altLang="en-US" smtClean="0"/>
              <a:t>in computer uses bus to talk to </a:t>
            </a:r>
            <a:r>
              <a:rPr lang="en-US" altLang="en-US" b="1" smtClean="0">
                <a:solidFill>
                  <a:srgbClr val="3366FF"/>
                </a:solidFill>
              </a:rPr>
              <a:t>disk controller</a:t>
            </a:r>
            <a:r>
              <a:rPr lang="en-US" altLang="en-US" smtClean="0">
                <a:solidFill>
                  <a:srgbClr val="3366FF"/>
                </a:solidFill>
              </a:rPr>
              <a:t> </a:t>
            </a:r>
            <a:r>
              <a:rPr lang="en-US" altLang="en-US" smtClean="0"/>
              <a:t>built into drive or storage array</a:t>
            </a:r>
          </a:p>
        </p:txBody>
      </p:sp>
    </p:spTree>
    <p:extLst>
      <p:ext uri="{BB962C8B-B14F-4D97-AF65-F5344CB8AC3E}">
        <p14:creationId xmlns:p14="http://schemas.microsoft.com/office/powerpoint/2010/main" val="3961287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Need of Protection:</a:t>
            </a:r>
            <a:endParaRPr lang="en-US" dirty="0"/>
          </a:p>
          <a:p>
            <a:pPr lvl="1" fontAlgn="base"/>
            <a:r>
              <a:rPr lang="en-US" dirty="0"/>
              <a:t>To prevent the access of </a:t>
            </a:r>
            <a:r>
              <a:rPr lang="en-US" dirty="0">
                <a:solidFill>
                  <a:srgbClr val="FF0000"/>
                </a:solidFill>
              </a:rPr>
              <a:t>unauthorized users </a:t>
            </a:r>
          </a:p>
          <a:p>
            <a:pPr lvl="1" fontAlgn="base"/>
            <a:r>
              <a:rPr lang="en-US" dirty="0"/>
              <a:t>To ensure that each active </a:t>
            </a:r>
            <a:r>
              <a:rPr lang="en-US" dirty="0">
                <a:solidFill>
                  <a:srgbClr val="FF0000"/>
                </a:solidFill>
              </a:rPr>
              <a:t>programs or processes </a:t>
            </a:r>
            <a:r>
              <a:rPr lang="en-US" dirty="0"/>
              <a:t>in the system uses resources only as the </a:t>
            </a:r>
            <a:r>
              <a:rPr lang="en-US" dirty="0">
                <a:solidFill>
                  <a:srgbClr val="FF0000"/>
                </a:solidFill>
              </a:rPr>
              <a:t>stated </a:t>
            </a:r>
            <a:r>
              <a:rPr lang="en-US" dirty="0" smtClean="0">
                <a:solidFill>
                  <a:srgbClr val="FF0000"/>
                </a:solidFill>
              </a:rPr>
              <a:t>policy</a:t>
            </a:r>
            <a:endParaRPr lang="en-US" dirty="0">
              <a:solidFill>
                <a:srgbClr val="FF0000"/>
              </a:solidFill>
            </a:endParaRPr>
          </a:p>
          <a:p>
            <a:pPr lvl="1" fontAlgn="base"/>
            <a:r>
              <a:rPr lang="en-US" dirty="0"/>
              <a:t>To improve reliability by detecting latent errors</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white"/>
                </a:solidFill>
              </a:rPr>
              <a:pPr/>
              <a:t>40</a:t>
            </a:fld>
            <a:endParaRPr lang="en-US" dirty="0">
              <a:solidFill>
                <a:prstClr val="white"/>
              </a:solidFill>
            </a:endParaRPr>
          </a:p>
        </p:txBody>
      </p:sp>
    </p:spTree>
    <p:extLst>
      <p:ext uri="{BB962C8B-B14F-4D97-AF65-F5344CB8AC3E}">
        <p14:creationId xmlns:p14="http://schemas.microsoft.com/office/powerpoint/2010/main" val="22513431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Matrix</a:t>
            </a:r>
            <a:endParaRPr lang="en-IN" dirty="0"/>
          </a:p>
        </p:txBody>
      </p:sp>
      <p:sp>
        <p:nvSpPr>
          <p:cNvPr id="3" name="Content Placeholder 2"/>
          <p:cNvSpPr>
            <a:spLocks noGrp="1"/>
          </p:cNvSpPr>
          <p:nvPr>
            <p:ph idx="1"/>
          </p:nvPr>
        </p:nvSpPr>
        <p:spPr/>
        <p:txBody>
          <a:bodyPr/>
          <a:lstStyle/>
          <a:p>
            <a:r>
              <a:rPr lang="en-US" b="1" dirty="0"/>
              <a:t>Access Matrix</a:t>
            </a:r>
            <a:r>
              <a:rPr lang="en-US" dirty="0"/>
              <a:t> is a security model of protection state in computer system. It is represented as a matrix. </a:t>
            </a:r>
            <a:endParaRPr lang="en-US" dirty="0" smtClean="0"/>
          </a:p>
          <a:p>
            <a:r>
              <a:rPr lang="en-US" dirty="0" smtClean="0"/>
              <a:t>Access </a:t>
            </a:r>
            <a:r>
              <a:rPr lang="en-US" dirty="0"/>
              <a:t>matrix is used to define the rights of each process executing in the domain with respect to each object</a:t>
            </a:r>
            <a:r>
              <a:rPr lang="en-US" dirty="0" smtClean="0"/>
              <a:t>.</a:t>
            </a:r>
          </a:p>
          <a:p>
            <a:r>
              <a:rPr lang="en-US" dirty="0" smtClean="0"/>
              <a:t> </a:t>
            </a:r>
            <a:r>
              <a:rPr lang="en-US" dirty="0"/>
              <a:t>The rows of matrix represent domains and columns represent objects.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white"/>
                </a:solidFill>
              </a:rPr>
              <a:pPr/>
              <a:t>41</a:t>
            </a:fld>
            <a:endParaRPr lang="en-US" dirty="0">
              <a:solidFill>
                <a:prstClr val="white"/>
              </a:solidFill>
            </a:endParaRPr>
          </a:p>
        </p:txBody>
      </p:sp>
    </p:spTree>
    <p:extLst>
      <p:ext uri="{BB962C8B-B14F-4D97-AF65-F5344CB8AC3E}">
        <p14:creationId xmlns:p14="http://schemas.microsoft.com/office/powerpoint/2010/main" val="28621472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Matrix</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white"/>
                </a:solidFill>
              </a:rPr>
              <a:pPr/>
              <a:t>42</a:t>
            </a:fld>
            <a:endParaRPr lang="en-US" dirty="0">
              <a:solidFill>
                <a:prstClr val="white"/>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9456" y="3155085"/>
            <a:ext cx="3645087" cy="2768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23978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capability-based system</a:t>
            </a:r>
            <a:endParaRPr lang="en-IN" dirty="0"/>
          </a:p>
        </p:txBody>
      </p:sp>
      <p:sp>
        <p:nvSpPr>
          <p:cNvPr id="3" name="Content Placeholder 2"/>
          <p:cNvSpPr>
            <a:spLocks noGrp="1"/>
          </p:cNvSpPr>
          <p:nvPr>
            <p:ph idx="1"/>
          </p:nvPr>
        </p:nvSpPr>
        <p:spPr/>
        <p:txBody>
          <a:bodyPr/>
          <a:lstStyle/>
          <a:p>
            <a:r>
              <a:rPr lang="en-US" dirty="0"/>
              <a:t> </a:t>
            </a:r>
            <a:r>
              <a:rPr lang="en-US" b="1" dirty="0"/>
              <a:t>T</a:t>
            </a:r>
            <a:r>
              <a:rPr lang="en-US" b="1" dirty="0" smtClean="0"/>
              <a:t>he </a:t>
            </a:r>
            <a:r>
              <a:rPr lang="en-US" b="1" dirty="0"/>
              <a:t>capabilities themselves are passed between processes and storage using a mechanism that is known by the operating system to maintain the integrity of those </a:t>
            </a:r>
            <a:r>
              <a:rPr lang="en-US" b="1" dirty="0" smtClean="0"/>
              <a:t>capabilities.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white"/>
                </a:solidFill>
              </a:rPr>
              <a:pPr/>
              <a:t>43</a:t>
            </a:fld>
            <a:endParaRPr lang="en-US" dirty="0">
              <a:solidFill>
                <a:prstClr val="white"/>
              </a:solidFill>
            </a:endParaRPr>
          </a:p>
        </p:txBody>
      </p:sp>
    </p:spTree>
    <p:extLst>
      <p:ext uri="{BB962C8B-B14F-4D97-AF65-F5344CB8AC3E}">
        <p14:creationId xmlns:p14="http://schemas.microsoft.com/office/powerpoint/2010/main" val="41630119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 in Mobile OS</a:t>
            </a:r>
            <a:endParaRPr lang="en-IN" dirty="0"/>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white"/>
                </a:solidFill>
              </a:rPr>
              <a:pPr/>
              <a:t>44</a:t>
            </a:fld>
            <a:endParaRPr lang="en-US" dirty="0">
              <a:solidFill>
                <a:prstClr val="white"/>
              </a:solidFill>
            </a:endParaRPr>
          </a:p>
        </p:txBody>
      </p:sp>
    </p:spTree>
    <p:extLst>
      <p:ext uri="{BB962C8B-B14F-4D97-AF65-F5344CB8AC3E}">
        <p14:creationId xmlns:p14="http://schemas.microsoft.com/office/powerpoint/2010/main" val="2171767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4"/>
          <p:cNvSpPr>
            <a:spLocks noGrp="1" noChangeArrowheads="1"/>
          </p:cNvSpPr>
          <p:nvPr>
            <p:ph type="title"/>
          </p:nvPr>
        </p:nvSpPr>
        <p:spPr>
          <a:xfrm>
            <a:off x="1158875" y="182563"/>
            <a:ext cx="7527925" cy="576262"/>
          </a:xfrm>
        </p:spPr>
        <p:txBody>
          <a:bodyPr>
            <a:normAutofit fontScale="90000"/>
          </a:bodyPr>
          <a:lstStyle/>
          <a:p>
            <a:pPr eaLnBrk="1" hangingPunct="1"/>
            <a:r>
              <a:rPr lang="en-US" altLang="en-US" smtClean="0"/>
              <a:t>Moving-head Disk Mechanism</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124744"/>
            <a:ext cx="4536504" cy="453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608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57200" y="127000"/>
            <a:ext cx="8229600" cy="576263"/>
          </a:xfrm>
        </p:spPr>
        <p:txBody>
          <a:bodyPr>
            <a:normAutofit fontScale="90000"/>
          </a:bodyPr>
          <a:lstStyle/>
          <a:p>
            <a:r>
              <a:rPr lang="en-US" altLang="en-US" smtClean="0"/>
              <a:t>Hard Disks</a:t>
            </a:r>
          </a:p>
        </p:txBody>
      </p:sp>
      <p:sp>
        <p:nvSpPr>
          <p:cNvPr id="15362" name="Content Placeholder 2"/>
          <p:cNvSpPr>
            <a:spLocks noGrp="1"/>
          </p:cNvSpPr>
          <p:nvPr>
            <p:ph idx="1"/>
          </p:nvPr>
        </p:nvSpPr>
        <p:spPr>
          <a:xfrm>
            <a:off x="792163" y="1028700"/>
            <a:ext cx="4940300" cy="4935538"/>
          </a:xfrm>
        </p:spPr>
        <p:txBody>
          <a:bodyPr/>
          <a:lstStyle/>
          <a:p>
            <a:r>
              <a:rPr lang="en-US" altLang="en-US" smtClean="0"/>
              <a:t>Platters range from .85</a:t>
            </a:r>
            <a:r>
              <a:rPr lang="ja-JP" altLang="en-US" smtClean="0"/>
              <a:t>”</a:t>
            </a:r>
            <a:r>
              <a:rPr lang="en-US" altLang="ja-JP" smtClean="0"/>
              <a:t> to 14</a:t>
            </a:r>
            <a:r>
              <a:rPr lang="ja-JP" altLang="en-US" smtClean="0"/>
              <a:t>”</a:t>
            </a:r>
            <a:r>
              <a:rPr lang="en-US" altLang="ja-JP" smtClean="0"/>
              <a:t> (historically)</a:t>
            </a:r>
          </a:p>
          <a:p>
            <a:pPr lvl="1"/>
            <a:r>
              <a:rPr lang="en-US" altLang="en-US" smtClean="0"/>
              <a:t>Commonly 3.5</a:t>
            </a:r>
            <a:r>
              <a:rPr lang="ja-JP" altLang="en-US" smtClean="0"/>
              <a:t>”</a:t>
            </a:r>
            <a:r>
              <a:rPr lang="en-US" altLang="ja-JP" smtClean="0"/>
              <a:t>, 2.5</a:t>
            </a:r>
            <a:r>
              <a:rPr lang="ja-JP" altLang="en-US" smtClean="0"/>
              <a:t>”</a:t>
            </a:r>
            <a:r>
              <a:rPr lang="en-US" altLang="ja-JP" smtClean="0"/>
              <a:t>, and 1.8</a:t>
            </a:r>
            <a:r>
              <a:rPr lang="ja-JP" altLang="en-US" smtClean="0"/>
              <a:t>”</a:t>
            </a:r>
            <a:endParaRPr lang="en-US" altLang="ja-JP" smtClean="0"/>
          </a:p>
          <a:p>
            <a:r>
              <a:rPr lang="en-US" altLang="en-US" smtClean="0"/>
              <a:t>Range from 30GB to 3TB per drive</a:t>
            </a:r>
          </a:p>
          <a:p>
            <a:r>
              <a:rPr lang="en-US" altLang="en-US" smtClean="0"/>
              <a:t>Performance </a:t>
            </a:r>
          </a:p>
          <a:p>
            <a:pPr lvl="1"/>
            <a:r>
              <a:rPr lang="en-US" altLang="en-US" smtClean="0"/>
              <a:t>Transfer Rate – theoretical – 6 Gb/sec</a:t>
            </a:r>
          </a:p>
          <a:p>
            <a:pPr lvl="1"/>
            <a:r>
              <a:rPr lang="en-US" altLang="en-US" smtClean="0"/>
              <a:t>Effective Transfer Rate – real – 1Gb/sec</a:t>
            </a:r>
          </a:p>
          <a:p>
            <a:pPr lvl="1"/>
            <a:r>
              <a:rPr lang="en-US" altLang="en-US" smtClean="0"/>
              <a:t>Seek time from 3ms to 12ms – 9ms common for desktop drives</a:t>
            </a:r>
          </a:p>
          <a:p>
            <a:pPr lvl="1"/>
            <a:r>
              <a:rPr lang="en-US" altLang="en-US" smtClean="0"/>
              <a:t>Average seek time measured or calculated based on 1/3 of tracks</a:t>
            </a:r>
          </a:p>
          <a:p>
            <a:pPr lvl="1"/>
            <a:r>
              <a:rPr lang="en-US" altLang="en-US" smtClean="0"/>
              <a:t>Latency based on spindle speed</a:t>
            </a:r>
          </a:p>
          <a:p>
            <a:pPr lvl="2"/>
            <a:r>
              <a:rPr lang="en-US" altLang="en-US" smtClean="0"/>
              <a:t>1 / (RPM / 60) = 60 / RPM</a:t>
            </a:r>
          </a:p>
          <a:p>
            <a:pPr lvl="1"/>
            <a:r>
              <a:rPr lang="en-US" altLang="en-US" smtClean="0"/>
              <a:t>Average latency = ½ latency</a:t>
            </a:r>
          </a:p>
          <a:p>
            <a:pPr lvl="1"/>
            <a:endParaRPr lang="en-US" altLang="en-US" smtClean="0"/>
          </a:p>
          <a:p>
            <a:endParaRPr lang="en-US" altLang="en-US" smtClean="0"/>
          </a:p>
        </p:txBody>
      </p:sp>
      <p:pic>
        <p:nvPicPr>
          <p:cNvPr id="1536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34038" y="2911475"/>
            <a:ext cx="33147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Box 4"/>
          <p:cNvSpPr txBox="1">
            <a:spLocks noChangeArrowheads="1"/>
          </p:cNvSpPr>
          <p:nvPr/>
        </p:nvSpPr>
        <p:spPr bwMode="auto">
          <a:xfrm>
            <a:off x="6134100" y="5297488"/>
            <a:ext cx="2341563"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5" tIns="32003" rIns="64005" bIns="32003">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a:t>(From Wikipedia)</a:t>
            </a:r>
          </a:p>
        </p:txBody>
      </p:sp>
    </p:spTree>
    <p:extLst>
      <p:ext uri="{BB962C8B-B14F-4D97-AF65-F5344CB8AC3E}">
        <p14:creationId xmlns:p14="http://schemas.microsoft.com/office/powerpoint/2010/main" val="3879259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57200" y="195263"/>
            <a:ext cx="8229600" cy="576262"/>
          </a:xfrm>
        </p:spPr>
        <p:txBody>
          <a:bodyPr>
            <a:normAutofit fontScale="90000"/>
          </a:bodyPr>
          <a:lstStyle/>
          <a:p>
            <a:r>
              <a:rPr lang="en-US" altLang="en-US" smtClean="0"/>
              <a:t>Hard Disk Performance</a:t>
            </a:r>
          </a:p>
        </p:txBody>
      </p:sp>
      <p:sp>
        <p:nvSpPr>
          <p:cNvPr id="16386" name="Content Placeholder 2"/>
          <p:cNvSpPr>
            <a:spLocks noGrp="1"/>
          </p:cNvSpPr>
          <p:nvPr>
            <p:ph idx="1"/>
          </p:nvPr>
        </p:nvSpPr>
        <p:spPr>
          <a:xfrm>
            <a:off x="847725" y="1082675"/>
            <a:ext cx="7191375" cy="5059363"/>
          </a:xfrm>
        </p:spPr>
        <p:txBody>
          <a:bodyPr/>
          <a:lstStyle/>
          <a:p>
            <a:r>
              <a:rPr lang="en-US" altLang="en-US" b="1" smtClean="0">
                <a:solidFill>
                  <a:srgbClr val="3366FF"/>
                </a:solidFill>
              </a:rPr>
              <a:t>Access Latency </a:t>
            </a:r>
            <a:r>
              <a:rPr lang="en-US" altLang="en-US" smtClean="0"/>
              <a:t>= </a:t>
            </a:r>
            <a:r>
              <a:rPr lang="en-US" altLang="en-US" b="1" smtClean="0">
                <a:solidFill>
                  <a:srgbClr val="3366FF"/>
                </a:solidFill>
              </a:rPr>
              <a:t>Average access time </a:t>
            </a:r>
            <a:r>
              <a:rPr lang="en-US" altLang="en-US" smtClean="0"/>
              <a:t>= average seek time + average latency</a:t>
            </a:r>
          </a:p>
          <a:p>
            <a:pPr lvl="1"/>
            <a:r>
              <a:rPr lang="en-US" altLang="en-US" smtClean="0"/>
              <a:t>For fastest disk 3ms + 2ms = 5ms</a:t>
            </a:r>
          </a:p>
          <a:p>
            <a:pPr lvl="1"/>
            <a:r>
              <a:rPr lang="en-US" altLang="en-US" smtClean="0"/>
              <a:t>For slow disk 9ms + 5.56ms = 14.56ms</a:t>
            </a:r>
          </a:p>
          <a:p>
            <a:r>
              <a:rPr lang="en-US" altLang="en-US" smtClean="0"/>
              <a:t>Average I/O time = average access time + (amount to transfer / transfer rate) + controller overhead</a:t>
            </a:r>
          </a:p>
          <a:p>
            <a:r>
              <a:rPr lang="en-US" altLang="en-US" smtClean="0"/>
              <a:t>For example to transfer a 4KB block on a 7200 RPM disk with a 5ms average seek time, 1Gb/sec transfer rate with a .1ms controller overhead =</a:t>
            </a:r>
          </a:p>
          <a:p>
            <a:pPr lvl="1"/>
            <a:r>
              <a:rPr lang="en-US" altLang="en-US" smtClean="0"/>
              <a:t>5ms + 4.17ms + 0.1ms + transfer time =</a:t>
            </a:r>
          </a:p>
          <a:p>
            <a:pPr lvl="1"/>
            <a:r>
              <a:rPr lang="en-US" altLang="en-US" smtClean="0"/>
              <a:t>Transfer time = 4KB / 1Gb/s * 8Gb / GB * 1GB / 1024</a:t>
            </a:r>
            <a:r>
              <a:rPr lang="en-US" altLang="en-US" baseline="30000" smtClean="0"/>
              <a:t>2</a:t>
            </a:r>
            <a:r>
              <a:rPr lang="en-US" altLang="en-US" smtClean="0"/>
              <a:t>KB = 32 / (1024</a:t>
            </a:r>
            <a:r>
              <a:rPr lang="en-US" altLang="en-US" baseline="30000" smtClean="0"/>
              <a:t>2</a:t>
            </a:r>
            <a:r>
              <a:rPr lang="en-US" altLang="en-US" smtClean="0"/>
              <a:t>) = 0.031 ms </a:t>
            </a:r>
          </a:p>
          <a:p>
            <a:pPr lvl="1"/>
            <a:r>
              <a:rPr lang="en-US" altLang="en-US" smtClean="0"/>
              <a:t>Average I/O time for 4KB block = 9.27ms + .031ms = 9.301ms</a:t>
            </a:r>
          </a:p>
          <a:p>
            <a:endParaRPr lang="en-US" altLang="en-US" smtClean="0"/>
          </a:p>
          <a:p>
            <a:endParaRPr lang="en-US" altLang="en-US" smtClean="0"/>
          </a:p>
          <a:p>
            <a:endParaRPr lang="en-US" altLang="en-US" smtClean="0"/>
          </a:p>
          <a:p>
            <a:endParaRPr lang="en-US" altLang="en-US" smtClean="0"/>
          </a:p>
        </p:txBody>
      </p:sp>
    </p:spTree>
    <p:extLst>
      <p:ext uri="{BB962C8B-B14F-4D97-AF65-F5344CB8AC3E}">
        <p14:creationId xmlns:p14="http://schemas.microsoft.com/office/powerpoint/2010/main" val="4262747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57238" y="141288"/>
            <a:ext cx="8229600" cy="576262"/>
          </a:xfrm>
        </p:spPr>
        <p:txBody>
          <a:bodyPr>
            <a:normAutofit fontScale="90000"/>
          </a:bodyPr>
          <a:lstStyle/>
          <a:p>
            <a:r>
              <a:rPr lang="en-US" altLang="en-US" smtClean="0"/>
              <a:t>The First Commercial Disk Drive</a:t>
            </a:r>
          </a:p>
        </p:txBody>
      </p:sp>
      <p:pic>
        <p:nvPicPr>
          <p:cNvPr id="1741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14438"/>
            <a:ext cx="3481388"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Box 3"/>
          <p:cNvSpPr txBox="1">
            <a:spLocks noChangeArrowheads="1"/>
          </p:cNvSpPr>
          <p:nvPr/>
        </p:nvSpPr>
        <p:spPr bwMode="auto">
          <a:xfrm>
            <a:off x="5594350" y="1698625"/>
            <a:ext cx="3328988"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a:t>1956</a:t>
            </a:r>
          </a:p>
          <a:p>
            <a:r>
              <a:rPr lang="en-US" altLang="en-US"/>
              <a:t>IBM RAMDAC computer included the IBM Model 350 disk storage system</a:t>
            </a:r>
          </a:p>
          <a:p>
            <a:endParaRPr lang="en-US" altLang="en-US"/>
          </a:p>
          <a:p>
            <a:r>
              <a:rPr lang="en-US" altLang="en-US"/>
              <a:t>5M (7 bit) characters</a:t>
            </a:r>
          </a:p>
          <a:p>
            <a:r>
              <a:rPr lang="en-US" altLang="en-US"/>
              <a:t>50 x 24</a:t>
            </a:r>
            <a:r>
              <a:rPr lang="ja-JP" altLang="en-US"/>
              <a:t>”</a:t>
            </a:r>
            <a:r>
              <a:rPr lang="en-US" altLang="ja-JP"/>
              <a:t> platters</a:t>
            </a:r>
          </a:p>
          <a:p>
            <a:r>
              <a:rPr lang="en-US" altLang="en-US"/>
              <a:t>Access time = &lt; 1 second</a:t>
            </a:r>
          </a:p>
          <a:p>
            <a:endParaRPr lang="en-US" altLang="en-US"/>
          </a:p>
        </p:txBody>
      </p:sp>
    </p:spTree>
    <p:extLst>
      <p:ext uri="{BB962C8B-B14F-4D97-AF65-F5344CB8AC3E}">
        <p14:creationId xmlns:p14="http://schemas.microsoft.com/office/powerpoint/2010/main" val="1106653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57200" y="195263"/>
            <a:ext cx="8229600" cy="576262"/>
          </a:xfrm>
        </p:spPr>
        <p:txBody>
          <a:bodyPr>
            <a:normAutofit fontScale="90000"/>
          </a:bodyPr>
          <a:lstStyle/>
          <a:p>
            <a:r>
              <a:rPr lang="en-US" altLang="en-US" smtClean="0"/>
              <a:t>Solid-State Disks</a:t>
            </a:r>
          </a:p>
        </p:txBody>
      </p:sp>
      <p:sp>
        <p:nvSpPr>
          <p:cNvPr id="18434" name="Content Placeholder 2"/>
          <p:cNvSpPr>
            <a:spLocks noGrp="1"/>
          </p:cNvSpPr>
          <p:nvPr>
            <p:ph idx="1"/>
          </p:nvPr>
        </p:nvSpPr>
        <p:spPr>
          <a:xfrm>
            <a:off x="860425" y="1111250"/>
            <a:ext cx="7191375" cy="4530725"/>
          </a:xfrm>
        </p:spPr>
        <p:txBody>
          <a:bodyPr/>
          <a:lstStyle/>
          <a:p>
            <a:r>
              <a:rPr lang="en-US" altLang="en-US" smtClean="0"/>
              <a:t>Nonvolatile memory used like a hard drive</a:t>
            </a:r>
          </a:p>
          <a:p>
            <a:pPr lvl="1"/>
            <a:r>
              <a:rPr lang="en-US" altLang="en-US" smtClean="0"/>
              <a:t>Many technology variations</a:t>
            </a:r>
          </a:p>
          <a:p>
            <a:r>
              <a:rPr lang="en-US" altLang="en-US" smtClean="0"/>
              <a:t>Can be more reliable than HDDs</a:t>
            </a:r>
          </a:p>
          <a:p>
            <a:r>
              <a:rPr lang="en-US" altLang="en-US" smtClean="0"/>
              <a:t>More expensive per MB</a:t>
            </a:r>
          </a:p>
          <a:p>
            <a:r>
              <a:rPr lang="en-US" altLang="en-US" smtClean="0"/>
              <a:t>Maybe have shorter life span </a:t>
            </a:r>
          </a:p>
          <a:p>
            <a:r>
              <a:rPr lang="en-US" altLang="en-US" smtClean="0"/>
              <a:t>Less capacity</a:t>
            </a:r>
          </a:p>
          <a:p>
            <a:r>
              <a:rPr lang="en-US" altLang="en-US" smtClean="0"/>
              <a:t>But much faster</a:t>
            </a:r>
          </a:p>
          <a:p>
            <a:r>
              <a:rPr lang="en-US" altLang="en-US" smtClean="0"/>
              <a:t>Busses can be too slow -&gt; connect directly to PCI for example</a:t>
            </a:r>
          </a:p>
          <a:p>
            <a:r>
              <a:rPr lang="en-US" altLang="en-US" smtClean="0"/>
              <a:t>No moving parts, so no seek time or rotational latency</a:t>
            </a:r>
          </a:p>
        </p:txBody>
      </p:sp>
    </p:spTree>
    <p:extLst>
      <p:ext uri="{BB962C8B-B14F-4D97-AF65-F5344CB8AC3E}">
        <p14:creationId xmlns:p14="http://schemas.microsoft.com/office/powerpoint/2010/main" val="4064131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5CFDEA934A7A47B7C580279D5386B9" ma:contentTypeVersion="4" ma:contentTypeDescription="Create a new document." ma:contentTypeScope="" ma:versionID="76c1b6130888edae3f5cc4a72b2f574d">
  <xsd:schema xmlns:xsd="http://www.w3.org/2001/XMLSchema" xmlns:xs="http://www.w3.org/2001/XMLSchema" xmlns:p="http://schemas.microsoft.com/office/2006/metadata/properties" xmlns:ns2="ba4f1642-ff44-4cb3-8e9f-731c2a547689" targetNamespace="http://schemas.microsoft.com/office/2006/metadata/properties" ma:root="true" ma:fieldsID="ababd91c5205c58273b233056f950f8b" ns2:_="">
    <xsd:import namespace="ba4f1642-ff44-4cb3-8e9f-731c2a54768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4f1642-ff44-4cb3-8e9f-731c2a5476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C508EDD-6BDE-4CB3-B140-9E4BA993780D}"/>
</file>

<file path=customXml/itemProps2.xml><?xml version="1.0" encoding="utf-8"?>
<ds:datastoreItem xmlns:ds="http://schemas.openxmlformats.org/officeDocument/2006/customXml" ds:itemID="{4DF3C236-8B9B-4183-B1A2-191AF6FEC8A3}"/>
</file>

<file path=customXml/itemProps3.xml><?xml version="1.0" encoding="utf-8"?>
<ds:datastoreItem xmlns:ds="http://schemas.openxmlformats.org/officeDocument/2006/customXml" ds:itemID="{7855162B-337D-493E-AC5E-A5E040CF85B9}"/>
</file>

<file path=docProps/app.xml><?xml version="1.0" encoding="utf-8"?>
<Properties xmlns="http://schemas.openxmlformats.org/officeDocument/2006/extended-properties" xmlns:vt="http://schemas.openxmlformats.org/officeDocument/2006/docPropsVTypes">
  <TotalTime>384</TotalTime>
  <Words>2022</Words>
  <Application>Microsoft Office PowerPoint</Application>
  <PresentationFormat>On-screen Show (4:3)</PresentationFormat>
  <Paragraphs>281</Paragraphs>
  <Slides>44</Slides>
  <Notes>22</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Perspective</vt:lpstr>
      <vt:lpstr>Module-7</vt:lpstr>
      <vt:lpstr>Chapter 10:  Mass-Storage Systems</vt:lpstr>
      <vt:lpstr>Objectives</vt:lpstr>
      <vt:lpstr>Overview of Mass Storage Structure</vt:lpstr>
      <vt:lpstr>Moving-head Disk Mechanism</vt:lpstr>
      <vt:lpstr>Hard Disks</vt:lpstr>
      <vt:lpstr>Hard Disk Performance</vt:lpstr>
      <vt:lpstr>The First Commercial Disk Drive</vt:lpstr>
      <vt:lpstr>Solid-State Disks</vt:lpstr>
      <vt:lpstr>Magnetic Tape</vt:lpstr>
      <vt:lpstr>Disk Structure</vt:lpstr>
      <vt:lpstr>Disk Attachment</vt:lpstr>
      <vt:lpstr>Storage Array</vt:lpstr>
      <vt:lpstr>Storage Area Network</vt:lpstr>
      <vt:lpstr>Storage Area Network (Cont.)</vt:lpstr>
      <vt:lpstr>Network-Attached Storage</vt:lpstr>
      <vt:lpstr>Disk Scheduling</vt:lpstr>
      <vt:lpstr>Disk Scheduling (Cont.)</vt:lpstr>
      <vt:lpstr>Disk Scheduling (Cont.)</vt:lpstr>
      <vt:lpstr>FCFS</vt:lpstr>
      <vt:lpstr>SSTF</vt:lpstr>
      <vt:lpstr>SCAN</vt:lpstr>
      <vt:lpstr>SCAN (Cont.)</vt:lpstr>
      <vt:lpstr>C-SCAN</vt:lpstr>
      <vt:lpstr>C-SCAN (Cont.)</vt:lpstr>
      <vt:lpstr>C-LOOK</vt:lpstr>
      <vt:lpstr>C-LOOK (Cont.)</vt:lpstr>
      <vt:lpstr>Disk Scheduling Example</vt:lpstr>
      <vt:lpstr>Selecting a Disk-Scheduling Algorithm</vt:lpstr>
      <vt:lpstr>Operating System – Security &amp; Threats </vt:lpstr>
      <vt:lpstr>PowerPoint Presentation</vt:lpstr>
      <vt:lpstr>Authentication </vt:lpstr>
      <vt:lpstr>One Time passwords </vt:lpstr>
      <vt:lpstr>Program Threats </vt:lpstr>
      <vt:lpstr>Some well-known program threats</vt:lpstr>
      <vt:lpstr>System Threats </vt:lpstr>
      <vt:lpstr>Policy vs Mechanism</vt:lpstr>
      <vt:lpstr>Access vs Authentication</vt:lpstr>
      <vt:lpstr>System Protection in Operating System </vt:lpstr>
      <vt:lpstr>PowerPoint Presentation</vt:lpstr>
      <vt:lpstr>Access Matrix</vt:lpstr>
      <vt:lpstr>Access Matrix</vt:lpstr>
      <vt:lpstr>capability-based system</vt:lpstr>
      <vt:lpstr>Future Direction in Mobile 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Module-7</dc:title>
  <dc:creator>Admin</dc:creator>
  <cp:lastModifiedBy>Admin</cp:lastModifiedBy>
  <cp:revision>15</cp:revision>
  <dcterms:created xsi:type="dcterms:W3CDTF">2022-04-21T02:44:39Z</dcterms:created>
  <dcterms:modified xsi:type="dcterms:W3CDTF">2023-07-11T11:08:57Z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0x0101006F5CFDEA934A7A47B7C580279D5386B9</vt:lpwstr>
  </property>
</Properties>
</file>