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0" r:id="rId2"/>
    <p:sldId id="268" r:id="rId3"/>
    <p:sldId id="297" r:id="rId4"/>
    <p:sldId id="436" r:id="rId5"/>
    <p:sldId id="452" r:id="rId6"/>
    <p:sldId id="455" r:id="rId7"/>
    <p:sldId id="460" r:id="rId8"/>
    <p:sldId id="456" r:id="rId9"/>
    <p:sldId id="453" r:id="rId10"/>
    <p:sldId id="459" r:id="rId11"/>
    <p:sldId id="457" r:id="rId12"/>
    <p:sldId id="458" r:id="rId13"/>
    <p:sldId id="461" r:id="rId14"/>
    <p:sldId id="465" r:id="rId15"/>
    <p:sldId id="466" r:id="rId16"/>
    <p:sldId id="462" r:id="rId17"/>
    <p:sldId id="463" r:id="rId18"/>
    <p:sldId id="464" r:id="rId19"/>
    <p:sldId id="259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333FF"/>
    <a:srgbClr val="FF9900"/>
    <a:srgbClr val="663300"/>
    <a:srgbClr val="04D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D05F-53B0-48A3-A26A-234D03F63CA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A739B-F00D-4C0E-AFD1-E8B9FF68A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45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6DE7D-5BF9-462A-88A8-AF83DF48CD51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4oQoZF_KRC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787090" y="1717952"/>
            <a:ext cx="10820400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 Gothic" panose="020B0502020202020204" pitchFamily="34" charset="0"/>
              </a:rPr>
              <a:t>MODULE-1</a:t>
            </a:r>
          </a:p>
          <a:p>
            <a:pPr algn="ctr"/>
            <a: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 Gothic" panose="020B0502020202020204" pitchFamily="34" charset="0"/>
                <a:cs typeface="Narkisim" pitchFamily="34" charset="-79"/>
              </a:rPr>
              <a:t>OVERVIEW OF MICROPROCESSORS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entury Gothic" panose="020B0502020202020204" pitchFamily="34" charset="0"/>
              <a:cs typeface="Narkisim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045" y="531440"/>
            <a:ext cx="1084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Narkisim" panose="020E0502050101010101" pitchFamily="34" charset="-79"/>
              </a:rPr>
              <a:t>BECE204L – MICROPROCESSORS AND MICROCONTROLLERS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6598" y="6619320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33871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2181" y="993947"/>
            <a:ext cx="718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MICROPROCESSOR BASED TEMPERATURE MONITORING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pic>
        <p:nvPicPr>
          <p:cNvPr id="11" name="Picture 3" descr="79144_01_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6598" y="1576644"/>
            <a:ext cx="5798709" cy="482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3990" y="1449813"/>
            <a:ext cx="6913756" cy="50118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9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EVOLUTION OF MICROPROCESSORS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84735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srgbClr val="C00000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1969 - The assignment: 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Nippon Calculating Machine Corporation approached Intel to design 12 custom chips for its new </a:t>
            </a:r>
            <a:r>
              <a:rPr lang="en-IN" sz="2400" dirty="0" err="1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Busicom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141-PF* printing calculator. 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The Intel solution: </a:t>
            </a:r>
            <a:r>
              <a:rPr lang="en-IN" sz="2400" dirty="0" err="1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lntel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designed a set of four chips known as the MCS-4. 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ROM(4001) 		- To support the custom applications programs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RAM(4002) 		- For processing data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Shift registers(4003) 	- For the input/output (I/O) port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CPU(4004) 		- Central Processing Unit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1971- Era of integrated electronics: 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Intel purchased the rights from Nippon Calculating Machine Corporation and launched the  Intel 4004 processor and its chipset in the November 15, 1971.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285" y="991010"/>
            <a:ext cx="412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WORLD’S FIRST MICROPROCESSOR 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1126" y="99101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INTEL 4004</a:t>
            </a:r>
          </a:p>
        </p:txBody>
      </p:sp>
    </p:spTree>
    <p:extLst>
      <p:ext uri="{BB962C8B-B14F-4D97-AF65-F5344CB8AC3E}">
        <p14:creationId xmlns:p14="http://schemas.microsoft.com/office/powerpoint/2010/main" val="17387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285" y="991010"/>
            <a:ext cx="412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WORLD’S FIRST MICROPROCESSOR 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1126" y="99101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INTEL 4004</a:t>
            </a:r>
          </a:p>
        </p:txBody>
      </p:sp>
      <p:pic>
        <p:nvPicPr>
          <p:cNvPr id="13" name="Picture 2" descr="Image result for first micro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0" y="2242232"/>
            <a:ext cx="2140812" cy="14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inside 4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14" y="1543131"/>
            <a:ext cx="2578011" cy="21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usicom 141-P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263" y="1391120"/>
            <a:ext cx="2724456" cy="23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usicom calculator 141-p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6" y="1464931"/>
            <a:ext cx="2522480" cy="22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943510" y="3734180"/>
            <a:ext cx="1083951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 4004 IC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7540" y="3747775"/>
            <a:ext cx="1941557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VIEW OF INTEL 4004 IC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4495" y="3737847"/>
            <a:ext cx="2536271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INTERAL VIEW OF BUSICOM 141-PF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21727" y="3734181"/>
            <a:ext cx="294567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IN" sz="1200" b="1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BUSICOM 141-PF  PRINTING CALCULATOR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4329" y="4146417"/>
            <a:ext cx="7560332" cy="2396977"/>
            <a:chOff x="1605449" y="4150927"/>
            <a:chExt cx="7560332" cy="2396977"/>
          </a:xfrm>
        </p:grpSpPr>
        <p:sp>
          <p:nvSpPr>
            <p:cNvPr id="24" name="Rectangle 23"/>
            <p:cNvSpPr/>
            <p:nvPr/>
          </p:nvSpPr>
          <p:spPr>
            <a:xfrm>
              <a:off x="3744336" y="5993621"/>
              <a:ext cx="167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MARCIAN "TED" HOFF</a:t>
              </a:r>
              <a:endParaRPr lang="en-IN" sz="12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5" name="Picture 2" descr="Image resul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898" y="4363812"/>
              <a:ext cx="1303847" cy="162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Image resul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024" y="4341765"/>
              <a:ext cx="1295152" cy="16189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848798" y="5993621"/>
              <a:ext cx="14019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FEDERICO FAGGIN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80019" y="5989381"/>
              <a:ext cx="14611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MASATOSHI SHIMA</a:t>
              </a:r>
            </a:p>
          </p:txBody>
        </p:sp>
        <p:pic>
          <p:nvPicPr>
            <p:cNvPr id="29" name="Picture 8" descr="Image resul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481" y="4347534"/>
              <a:ext cx="1258120" cy="164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5754481" y="5993619"/>
              <a:ext cx="1324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STANLEY MAZOR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18630" y="4329894"/>
              <a:ext cx="1605683" cy="1642681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1612866" y="4159405"/>
              <a:ext cx="1888618" cy="21112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04386" y="4159404"/>
              <a:ext cx="1888618" cy="21112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94827" y="4159403"/>
              <a:ext cx="1888618" cy="21112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77163" y="4150927"/>
              <a:ext cx="1888618" cy="21112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05449" y="6271101"/>
              <a:ext cx="7560331" cy="2768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rgbClr val="C00000"/>
                  </a:solidFill>
                  <a:latin typeface="Tw Cen MT" panose="020B0602020104020603" pitchFamily="34" charset="0"/>
                </a:rPr>
                <a:t>INVENTERS OF INTEL 4004 MICROPROCESSOR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7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We can categorize the microprocessor according to the generations or according to the size of the microprocessor: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First Generation (4 - bit Microprocessors):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The first generation microprocessors were introduced in the year 1971-1972 by Intel Corporation. It was named Intel 4004 since it was a 4-bit processor.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2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It was a processor on a single chip. It could perform simple arithmetic and logical operations such as addition, subtraction, Boolean OR and Boolean AND.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2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Second Generation (8 - bit Microprocessor):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The second generation microprocessors were introduced in 1973 again by Intel. 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2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It was a first 8 - bit microprocessor which could perform arithmetic and logic operations on 8-bit words. It was Intel 8008, and another improved version was Intel 8088.</a:t>
            </a: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285" y="991010"/>
            <a:ext cx="412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WORLD’S FIRST MICROPROCESSOR 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1126" y="99101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INTEL 4004</a:t>
            </a:r>
          </a:p>
        </p:txBody>
      </p:sp>
    </p:spTree>
    <p:extLst>
      <p:ext uri="{BB962C8B-B14F-4D97-AF65-F5344CB8AC3E}">
        <p14:creationId xmlns:p14="http://schemas.microsoft.com/office/powerpoint/2010/main" val="27567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Third Generation (16 - bit Microprocessor):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The third generation microprocessors, introduced in 1978 were represented by Intel's 8086, </a:t>
            </a:r>
            <a:r>
              <a:rPr lang="en-IN" sz="2200" dirty="0" err="1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Zilog</a:t>
            </a: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Z800 and 80286, which were 16 - bit processors with a performance like minicomputers.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Fourth Generation (32 - bit Microprocessors):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Several different companies introduced the 32-bit microprocessors, but the most popular one is the Intel 80386.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2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Fifth Generation (64 - bit Microprocessors):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After 80856, Intel came out with a new processor namely Pentium processor followed by Pentium Pro CPU, which allows multiple CPUs in a single system to achieve multiprocessing.</a:t>
            </a: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2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914400" lvl="1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Other improved 64-bit processors are Celeron, Dual, Quad, </a:t>
            </a:r>
            <a:r>
              <a:rPr lang="en-IN" sz="2200" dirty="0" err="1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Octa</a:t>
            </a: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Core processors.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285" y="991010"/>
            <a:ext cx="412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WORLD’S FIRST MICROPROCESSOR 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1126" y="99101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INTEL 4004</a:t>
            </a:r>
          </a:p>
        </p:txBody>
      </p:sp>
    </p:spTree>
    <p:extLst>
      <p:ext uri="{BB962C8B-B14F-4D97-AF65-F5344CB8AC3E}">
        <p14:creationId xmlns:p14="http://schemas.microsoft.com/office/powerpoint/2010/main" val="264933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451" y="1023731"/>
            <a:ext cx="4406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EVOLUTION OF INTEL PROCESSORS (1)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26" y="1513520"/>
            <a:ext cx="10132211" cy="477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73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451" y="1023731"/>
            <a:ext cx="4406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EVOLUTION OF INTEL PROCESSORS (2)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" y="1432317"/>
            <a:ext cx="10890951" cy="488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09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EVOLUTION OF MICROPROCESSORS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8851" y="1023731"/>
            <a:ext cx="4001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HOW INTEL MANUFACTURES CHIPS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53640" y="6038782"/>
            <a:ext cx="5095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https://www.youtube.com/watch?v=4oQoZF_KRCc</a:t>
            </a: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64" y="1634067"/>
            <a:ext cx="857369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00764" y="2396840"/>
            <a:ext cx="7419095" cy="1143000"/>
          </a:xfrm>
          <a:solidFill>
            <a:srgbClr val="00B0F0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6000" b="1" dirty="0">
                <a:solidFill>
                  <a:schemeClr val="bg1"/>
                </a:solidFill>
                <a:latin typeface="Forte" pitchFamily="66" charset="0"/>
              </a:rPr>
              <a:t>THANK   YOU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848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4" descr="butterflybluex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3401" y="5170340"/>
            <a:ext cx="2152650" cy="1590675"/>
          </a:xfrm>
        </p:spPr>
      </p:pic>
    </p:spTree>
    <p:extLst>
      <p:ext uri="{BB962C8B-B14F-4D97-AF65-F5344CB8AC3E}">
        <p14:creationId xmlns:p14="http://schemas.microsoft.com/office/powerpoint/2010/main" val="23387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15 0.03796 C 0.07422 0.04398 0.21172 0.05046 0.2332 -0.03033 C 0.25456 -0.11111 0.05703 -0.33172 0.06563 -0.44653 C 0.075 -0.56135 0.17487 -0.68797 0.28724 -0.71968 C 0.4013 -0.75139 0.69622 -0.68241 0.74531 -0.63681 C 0.7944 -0.59121 0.61016 -0.47824 0.58307 -0.44653 " pathEditMode="relative" rAng="0" ptsTypes="aaaaaA">
                                      <p:cBhvr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00" y="-3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64467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itchFamily="34" charset="0"/>
                <a:cs typeface="Aharoni" pitchFamily="2" charset="-79"/>
              </a:rPr>
              <a:t>MODULE-1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69314" y="2062164"/>
            <a:ext cx="6649900" cy="3201212"/>
            <a:chOff x="2308194" y="335295"/>
            <a:chExt cx="5899681" cy="4084291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3215889" y="-572400"/>
              <a:ext cx="4084291" cy="589968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4"/>
            <p:cNvSpPr txBox="1"/>
            <p:nvPr/>
          </p:nvSpPr>
          <p:spPr>
            <a:xfrm>
              <a:off x="2518485" y="597569"/>
              <a:ext cx="5689389" cy="368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800" b="1" dirty="0">
                  <a:solidFill>
                    <a:schemeClr val="bg1"/>
                  </a:solidFill>
                  <a:latin typeface="Baskerville Old Face" pitchFamily="18" charset="0"/>
                  <a:cs typeface="LilyUPC" pitchFamily="34" charset="-34"/>
                </a:rPr>
                <a:t>Introduction to Microprocessors</a:t>
              </a:r>
            </a:p>
            <a:p>
              <a:pPr marL="285750" lvl="1" indent="-28575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2800" b="1" dirty="0">
                <a:solidFill>
                  <a:schemeClr val="bg1"/>
                </a:solidFill>
                <a:latin typeface="Baskerville Old Face" pitchFamily="18" charset="0"/>
                <a:cs typeface="LilyUPC" pitchFamily="34" charset="-34"/>
              </a:endParaRPr>
            </a:p>
            <a:p>
              <a:pPr marL="285750" lvl="1" indent="-28575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800" b="1" dirty="0">
                  <a:solidFill>
                    <a:schemeClr val="bg1"/>
                  </a:solidFill>
                  <a:latin typeface="Baskerville Old Face" pitchFamily="18" charset="0"/>
                  <a:cs typeface="LilyUPC" pitchFamily="34" charset="-34"/>
                </a:rPr>
                <a:t>8-bit /16-bit Microprocessor</a:t>
              </a:r>
            </a:p>
            <a:p>
              <a:pPr marL="285750" lvl="1" indent="-28575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2800" b="1" dirty="0">
                <a:solidFill>
                  <a:schemeClr val="bg1"/>
                </a:solidFill>
                <a:latin typeface="Baskerville Old Face" pitchFamily="18" charset="0"/>
                <a:cs typeface="LilyUPC" pitchFamily="34" charset="-34"/>
              </a:endParaRPr>
            </a:p>
            <a:p>
              <a:pPr marL="285750" lvl="1" indent="-28575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800" b="1" dirty="0">
                  <a:solidFill>
                    <a:schemeClr val="bg1"/>
                  </a:solidFill>
                  <a:latin typeface="Baskerville Old Face" pitchFamily="18" charset="0"/>
                  <a:cs typeface="LilyUPC" pitchFamily="34" charset="-34"/>
                </a:rPr>
                <a:t>Overview of Intel Pentium, I (i3, i5, i7) Series Processor.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31254" y="2062163"/>
            <a:ext cx="3938059" cy="32026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srgbClr val="FFC000"/>
                </a:solidFill>
                <a:cs typeface="Narkisim" pitchFamily="34" charset="-79"/>
              </a:rPr>
              <a:t>Overview of Microprocessors 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3770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INTRODUCTION TO MICROPROCESSOR</a:t>
            </a:r>
            <a:endParaRPr lang="en-US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entury Gothic" panose="020B0502020202020204" pitchFamily="34" charset="0"/>
              <a:cs typeface="Narkisim" pitchFamily="34" charset="-79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40071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A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computer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is a programmable machine that receives input, stores and manipulates data/information, and provides output in a useful format.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Basic computer system consist of a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Central processing unit (CPU)/ Microprocessor (</a:t>
            </a:r>
            <a:r>
              <a:rPr lang="el-G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P)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, memory (RAM and ROM), input/output (I/O) unit.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5785" y="99394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Narkisim" pitchFamily="34" charset="-79"/>
              </a:rPr>
              <a:t>COMPUTER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28496" y="3249029"/>
            <a:ext cx="8348870" cy="2952989"/>
            <a:chOff x="1842052" y="3487568"/>
            <a:chExt cx="8348870" cy="2952989"/>
          </a:xfrm>
        </p:grpSpPr>
        <p:grpSp>
          <p:nvGrpSpPr>
            <p:cNvPr id="42" name="Group 41"/>
            <p:cNvGrpSpPr/>
            <p:nvPr/>
          </p:nvGrpSpPr>
          <p:grpSpPr>
            <a:xfrm>
              <a:off x="1965404" y="3635297"/>
              <a:ext cx="7896063" cy="2697602"/>
              <a:chOff x="1965404" y="3635297"/>
              <a:chExt cx="7896063" cy="269760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965404" y="4128217"/>
                <a:ext cx="1781486" cy="581007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ysClr val="windowText" lastClr="000000"/>
                    </a:solidFill>
                    <a:latin typeface="Tw Cen MT" panose="020B0602020104020603" pitchFamily="34" charset="0"/>
                  </a:rPr>
                  <a:t>Input Device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004631" y="4135317"/>
                <a:ext cx="1856836" cy="61879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ysClr val="windowText" lastClr="000000"/>
                    </a:solidFill>
                    <a:latin typeface="Tw Cen MT" panose="020B0602020104020603" pitchFamily="34" charset="0"/>
                  </a:rPr>
                  <a:t>Output Device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47342" y="5761717"/>
                <a:ext cx="1856836" cy="57118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ysClr val="windowText" lastClr="000000"/>
                    </a:solidFill>
                    <a:latin typeface="Tw Cen MT" panose="020B0602020104020603" pitchFamily="34" charset="0"/>
                  </a:rPr>
                  <a:t>Memory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91679" y="3635297"/>
                <a:ext cx="2168163" cy="159309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194918" y="4156765"/>
                <a:ext cx="1351232" cy="23965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Control Unit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205356" y="4517219"/>
                <a:ext cx="1351232" cy="23965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ALU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205356" y="4893467"/>
                <a:ext cx="1351232" cy="23965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ysClr val="windowText" lastClr="000000"/>
                    </a:solidFill>
                    <a:latin typeface="Tw Cen MT" panose="020B0602020104020603" pitchFamily="34" charset="0"/>
                  </a:rPr>
                  <a:t>Register </a:t>
                </a:r>
                <a:r>
                  <a:rPr lang="en-IN" sz="14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Array</a:t>
                </a:r>
              </a:p>
            </p:txBody>
          </p:sp>
          <p:cxnSp>
            <p:nvCxnSpPr>
              <p:cNvPr id="14" name="Straight Arrow Connector 13"/>
              <p:cNvCxnSpPr>
                <a:stCxn id="4" idx="3"/>
                <a:endCxn id="6" idx="1"/>
              </p:cNvCxnSpPr>
              <p:nvPr/>
            </p:nvCxnSpPr>
            <p:spPr>
              <a:xfrm>
                <a:off x="3746890" y="4418721"/>
                <a:ext cx="1044789" cy="13122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  <a:endCxn id="19" idx="1"/>
              </p:cNvCxnSpPr>
              <p:nvPr/>
            </p:nvCxnSpPr>
            <p:spPr>
              <a:xfrm>
                <a:off x="6959842" y="4431843"/>
                <a:ext cx="1044789" cy="12873"/>
              </a:xfrm>
              <a:prstGeom prst="straightConnector1">
                <a:avLst/>
              </a:prstGeom>
              <a:ln w="41275">
                <a:solidFill>
                  <a:schemeClr val="bg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6" idx="2"/>
                <a:endCxn id="20" idx="0"/>
              </p:cNvCxnSpPr>
              <p:nvPr/>
            </p:nvCxnSpPr>
            <p:spPr>
              <a:xfrm flipH="1">
                <a:off x="5875760" y="5228388"/>
                <a:ext cx="1" cy="533329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5402296" y="3706926"/>
                <a:ext cx="936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>
                    <a:latin typeface="Tw Cen MT" panose="020B0602020104020603" pitchFamily="34" charset="0"/>
                  </a:rPr>
                  <a:t>CPU/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IN" b="1" dirty="0">
                    <a:latin typeface="Tw Cen MT" panose="020B0602020104020603" pitchFamily="34" charset="0"/>
                  </a:rPr>
                  <a:t>P</a:t>
                </a:r>
                <a:endParaRPr lang="en-IN" b="1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842052" y="3487568"/>
              <a:ext cx="8348870" cy="29529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808066" y="6213055"/>
            <a:ext cx="456349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IN" sz="1600" b="1" dirty="0">
                <a:solidFill>
                  <a:srgbClr val="C00000"/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 DIAGRAM OF A BASIC COMPUTER SYSTEM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A microprocessor is a controlling unit of a computer, fabricated on a small chip capable of performing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Arithmetic Logical Unit (ALU) operations and communicating with the other devices connected to it.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Microprocessor is a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Programmable, Clock driven, Register based, Electronic device 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that reads instruction from a storage device, takes the data from input unit and process the data according to the instructions and provides the result to the output unit.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0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Programmable-</a:t>
            </a: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Perform Different set operation on the digital data depending on the sequence of instructions supplied by the programmer.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0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Clock Driven – </a:t>
            </a: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Whole task is divided into basic operations, are divided into precise system clock periods.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0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Register Based – </a:t>
            </a: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Storage element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0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Electronic Device – </a:t>
            </a:r>
            <a:r>
              <a:rPr lang="en-IN" sz="22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fabricated on a chip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5785" y="99394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MICROPROCESSOR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36822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The microprocessor follows a sequence: Fetch, Decode, and then Execute.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Initially, the instructions are stored in the memory in a sequential order. 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The microprocessor fetches those instructions from the memory, then decodes it and executes those instructions till STOP instruction is reached.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Later, it sends the result in binary to the output port. Between these processes, the register stores the temporarily data and ALU performs the computing functions.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1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CPU must equipped with necessary resource. Important resources of CPU: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Registers – to store the information temporarily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ALU – to carryout Arithmetic and Logical operation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Program Counter (instruction Pointer) – to point the next instruction to be executed</a:t>
            </a:r>
          </a:p>
          <a:p>
            <a:pPr marL="1371600" lvl="2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Instruction decoder – to interpret the instruction fetched into the CPU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1188" y="993947"/>
            <a:ext cx="386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How does a Microprocessor Work?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76903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Instruction Set − It is the set of instructions that the microprocessor can understand.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Bandwidth/Data size − It is the number of bits processed in a single instruction.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Clock Speed − It determines the number of operations per second the processor can perform. It is expressed in megahertz (MHz) or gigahertz (GHz).It is also known as Clock Rate.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Word Length − It depends upon the width of internal data bus, registers, ALU, etc. An 8-bit microprocessor can process 8-bit data at a time. The word length ranges from 4 bits to 64 bits depending upon the type of the microcomputer.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Data Types − The microprocessor has multiple data type formats like binary, BCD, ASCII, signed and unsigned numbers.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852" y="993947"/>
            <a:ext cx="4632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MICROPROCESSOR – IMPORTANT TERMS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4471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1318258"/>
            <a:ext cx="11592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Cost-effective − The microprocessor chips are available at low prices and results its low cost.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Size − The microprocessor is of small size chip, hence is portable.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Low Power Consumption − Microprocessors are manufactured by using </a:t>
            </a:r>
            <a:r>
              <a:rPr lang="en-IN" sz="2400" dirty="0" err="1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metaloxide</a:t>
            </a: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 semiconductor technology, which has low power consumption.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Versatility − The microprocessors are versatile as we can use the same chip in a number of applications by configuring the software program.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prstClr val="black"/>
                </a:solidFill>
                <a:latin typeface="Tw Cen MT" panose="020B0602020104020603" pitchFamily="34" charset="0"/>
                <a:cs typeface="Microsoft Tai Le" panose="020B0502040204020203" pitchFamily="34" charset="0"/>
              </a:rPr>
              <a:t>Reliability − The failure rate of an IC in microprocessors is very low, hence it is reliable.</a:t>
            </a:r>
          </a:p>
          <a:p>
            <a:pPr marL="457200" lvl="0" indent="-457200" algn="just">
              <a:buClr>
                <a:srgbClr val="DD9D31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prstClr val="black"/>
              </a:solidFill>
              <a:latin typeface="Tw Cen MT" panose="020B0602020104020603" pitchFamily="34" charset="0"/>
              <a:cs typeface="Microsoft Tai Le" panose="020B0502040204020203" pitchFamily="34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9721" y="993947"/>
            <a:ext cx="3606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MICROPROCESSOR – 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97566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 TO MICROPROCESSOR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9877" y="942528"/>
            <a:ext cx="4286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APPLICATIONS OF MICROPROCESSOR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2" y="1415449"/>
            <a:ext cx="10963827" cy="48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1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86&quot;&gt;&lt;property id=&quot;20148&quot; value=&quot;5&quot;/&gt;&lt;property id=&quot;20300&quot; value=&quot;Slide 11 - &amp;quot;THANK   YOU&amp;quot;&quot;/&gt;&lt;property id=&quot;20307&quot; value=&quot;259&quot;/&gt;&lt;/object&gt;&lt;object type=&quot;3&quot; unique_id=&quot;10213&quot;&gt;&lt;property id=&quot;20148&quot; value=&quot;5&quot;/&gt;&lt;property id=&quot;20300&quot; value=&quot;Slide 2&quot;/&gt;&lt;property id=&quot;20307&quot; value=&quot;260&quot;/&gt;&lt;/object&gt;&lt;object type=&quot;3&quot; unique_id=&quot;10451&quot;&gt;&lt;property id=&quot;20148&quot; value=&quot;5&quot;/&gt;&lt;property id=&quot;20300&quot; value=&quot;Slide 3&quot;/&gt;&lt;property id=&quot;20307&quot; value=&quot;267&quot;/&gt;&lt;/object&gt;&lt;object type=&quot;3&quot; unique_id=&quot;10717&quot;&gt;&lt;property id=&quot;20148&quot; value=&quot;5&quot;/&gt;&lt;property id=&quot;20300&quot; value=&quot;Slide 4&quot;/&gt;&lt;property id=&quot;20307&quot; value=&quot;268&quot;/&gt;&lt;/object&gt;&lt;object type=&quot;3&quot; unique_id=&quot;10718&quot;&gt;&lt;property id=&quot;20148&quot; value=&quot;5&quot;/&gt;&lt;property id=&quot;20300&quot; value=&quot;Slide 5&quot;/&gt;&lt;property id=&quot;20307&quot; value=&quot;269&quot;/&gt;&lt;/object&gt;&lt;object type=&quot;3&quot; unique_id=&quot;10719&quot;&gt;&lt;property id=&quot;20148&quot; value=&quot;5&quot;/&gt;&lt;property id=&quot;20300&quot; value=&quot;Slide 6&quot;/&gt;&lt;property id=&quot;20307&quot; value=&quot;270&quot;/&gt;&lt;/object&gt;&lt;object type=&quot;3&quot; unique_id=&quot;10788&quot;&gt;&lt;property id=&quot;20148&quot; value=&quot;5&quot;/&gt;&lt;property id=&quot;20300&quot; value=&quot;Slide 7&quot;/&gt;&lt;property id=&quot;20307&quot; value=&quot;271&quot;/&gt;&lt;/object&gt;&lt;object type=&quot;3&quot; unique_id=&quot;10819&quot;&gt;&lt;property id=&quot;20148&quot; value=&quot;5&quot;/&gt;&lt;property id=&quot;20300&quot; value=&quot;Slide 8&quot;/&gt;&lt;property id=&quot;20307&quot; value=&quot;272&quot;/&gt;&lt;/object&gt;&lt;object type=&quot;3&quot; unique_id=&quot;10875&quot;&gt;&lt;property id=&quot;20148&quot; value=&quot;5&quot;/&gt;&lt;property id=&quot;20300&quot; value=&quot;Slide 9&quot;/&gt;&lt;property id=&quot;20307&quot; value=&quot;273&quot;/&gt;&lt;/object&gt;&lt;object type=&quot;3&quot; unique_id=&quot;10912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F44142FF0194DBD948B92E1BF1495" ma:contentTypeVersion="2" ma:contentTypeDescription="Create a new document." ma:contentTypeScope="" ma:versionID="17e6c84a3485271966a4e44d4ff305c9">
  <xsd:schema xmlns:xsd="http://www.w3.org/2001/XMLSchema" xmlns:xs="http://www.w3.org/2001/XMLSchema" xmlns:p="http://schemas.microsoft.com/office/2006/metadata/properties" xmlns:ns2="bcdec05f-af13-411b-9bea-18e3debe8c29" targetNamespace="http://schemas.microsoft.com/office/2006/metadata/properties" ma:root="true" ma:fieldsID="29ea5ad925ce0b3530aefa8d6ef833de" ns2:_="">
    <xsd:import namespace="bcdec05f-af13-411b-9bea-18e3debe8c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ec05f-af13-411b-9bea-18e3debe8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DC35C-1BCA-4A7D-9005-D372CE20AF2D}"/>
</file>

<file path=customXml/itemProps2.xml><?xml version="1.0" encoding="utf-8"?>
<ds:datastoreItem xmlns:ds="http://schemas.openxmlformats.org/officeDocument/2006/customXml" ds:itemID="{5CC75849-C50F-40D6-AAFB-CF7C60733044}"/>
</file>

<file path=customXml/itemProps3.xml><?xml version="1.0" encoding="utf-8"?>
<ds:datastoreItem xmlns:ds="http://schemas.openxmlformats.org/officeDocument/2006/customXml" ds:itemID="{66F1230D-A3C7-4FE5-95B6-1045C6BCD911}"/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15595</TotalTime>
  <Words>1277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Baskerville Old Face</vt:lpstr>
      <vt:lpstr>Calibri</vt:lpstr>
      <vt:lpstr>Calibri Light</vt:lpstr>
      <vt:lpstr>Century Gothic</vt:lpstr>
      <vt:lpstr>Forte</vt:lpstr>
      <vt:lpstr>Segoe UI Black</vt:lpstr>
      <vt:lpstr>Times New Roman</vt:lpstr>
      <vt:lpstr>Tw Cen MT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selvendran</cp:lastModifiedBy>
  <cp:revision>511</cp:revision>
  <dcterms:created xsi:type="dcterms:W3CDTF">2013-10-21T17:01:43Z</dcterms:created>
  <dcterms:modified xsi:type="dcterms:W3CDTF">2022-12-12T16:31:02Z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0x01010091DF44142FF0194DBD948B92E1BF1495</vt:lpwstr>
  </property>
</Properties>
</file>