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795" r:id="rId59"/>
    <p:sldId id="866" r:id="rId60"/>
    <p:sldId id="888" r:id="rId61"/>
    <p:sldId id="924" r:id="rId62"/>
    <p:sldId id="935" r:id="rId63"/>
    <p:sldId id="936" r:id="rId64"/>
    <p:sldId id="920" r:id="rId65"/>
    <p:sldId id="922" r:id="rId66"/>
    <p:sldId id="923" r:id="rId67"/>
    <p:sldId id="926" r:id="rId68"/>
    <p:sldId id="927" r:id="rId69"/>
    <p:sldId id="925" r:id="rId70"/>
    <p:sldId id="928" r:id="rId71"/>
    <p:sldId id="930" r:id="rId72"/>
    <p:sldId id="929" r:id="rId73"/>
    <p:sldId id="933" r:id="rId74"/>
    <p:sldId id="934" r:id="rId75"/>
    <p:sldId id="977" r:id="rId76"/>
    <p:sldId id="1002" r:id="rId77"/>
    <p:sldId id="1004" r:id="rId78"/>
    <p:sldId id="948" r:id="rId79"/>
    <p:sldId id="950" r:id="rId80"/>
    <p:sldId id="951" r:id="rId81"/>
    <p:sldId id="952" r:id="rId82"/>
    <p:sldId id="1006" r:id="rId83"/>
    <p:sldId id="953" r:id="rId84"/>
    <p:sldId id="961" r:id="rId85"/>
    <p:sldId id="955" r:id="rId86"/>
    <p:sldId id="962" r:id="rId87"/>
    <p:sldId id="963" r:id="rId88"/>
    <p:sldId id="956" r:id="rId89"/>
    <p:sldId id="957" r:id="rId90"/>
    <p:sldId id="1005" r:id="rId91"/>
    <p:sldId id="958" r:id="rId92"/>
    <p:sldId id="959" r:id="rId93"/>
    <p:sldId id="979" r:id="rId94"/>
    <p:sldId id="980" r:id="rId95"/>
    <p:sldId id="981" r:id="rId96"/>
    <p:sldId id="982" r:id="rId97"/>
    <p:sldId id="983" r:id="rId98"/>
    <p:sldId id="984" r:id="rId99"/>
    <p:sldId id="985" r:id="rId100"/>
    <p:sldId id="986" r:id="rId101"/>
    <p:sldId id="987" r:id="rId102"/>
    <p:sldId id="988" r:id="rId103"/>
    <p:sldId id="989" r:id="rId104"/>
    <p:sldId id="990" r:id="rId105"/>
    <p:sldId id="991" r:id="rId106"/>
    <p:sldId id="992" r:id="rId107"/>
    <p:sldId id="993" r:id="rId108"/>
    <p:sldId id="994" r:id="rId109"/>
    <p:sldId id="995" r:id="rId110"/>
    <p:sldId id="996" r:id="rId111"/>
    <p:sldId id="998" r:id="rId112"/>
    <p:sldId id="999" r:id="rId113"/>
    <p:sldId id="1000" r:id="rId114"/>
    <p:sldId id="1001" r:id="rId115"/>
    <p:sldId id="1007" r:id="rId1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ustomXml" Target="../customXml/item3.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ustomXml" Target="../customXml/item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1A67DC-E808-4114-8386-ECFD41122FF6}"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258641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1A67DC-E808-4114-8386-ECFD41122FF6}"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4076256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1A67DC-E808-4114-8386-ECFD41122FF6}"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397744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1A67DC-E808-4114-8386-ECFD41122FF6}"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360546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A67DC-E808-4114-8386-ECFD41122FF6}" type="datetimeFigureOut">
              <a:rPr lang="en-IN" smtClean="0"/>
              <a:t>08-03-2023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1346371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A1A67DC-E808-4114-8386-ECFD41122FF6}" type="datetimeFigureOut">
              <a:rPr lang="en-IN" smtClean="0"/>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341425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A1A67DC-E808-4114-8386-ECFD41122FF6}" type="datetimeFigureOut">
              <a:rPr lang="en-IN" smtClean="0"/>
              <a:t>08-03-2023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181589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A1A67DC-E808-4114-8386-ECFD41122FF6}" type="datetimeFigureOut">
              <a:rPr lang="en-IN" smtClean="0"/>
              <a:t>08-03-2023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773618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A67DC-E808-4114-8386-ECFD41122FF6}" type="datetimeFigureOut">
              <a:rPr lang="en-IN" smtClean="0"/>
              <a:t>08-03-2023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3207943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A67DC-E808-4114-8386-ECFD41122FF6}" type="datetimeFigureOut">
              <a:rPr lang="en-IN" smtClean="0"/>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1796946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A67DC-E808-4114-8386-ECFD41122FF6}" type="datetimeFigureOut">
              <a:rPr lang="en-IN" smtClean="0"/>
              <a:t>08-03-2023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5A08F3-1813-4C75-9DE3-041480DF86A5}" type="slidenum">
              <a:rPr lang="en-IN" smtClean="0"/>
              <a:t>‹#›</a:t>
            </a:fld>
            <a:endParaRPr lang="en-IN"/>
          </a:p>
        </p:txBody>
      </p:sp>
    </p:spTree>
    <p:extLst>
      <p:ext uri="{BB962C8B-B14F-4D97-AF65-F5344CB8AC3E}">
        <p14:creationId xmlns:p14="http://schemas.microsoft.com/office/powerpoint/2010/main" val="326620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A67DC-E808-4114-8386-ECFD41122FF6}" type="datetimeFigureOut">
              <a:rPr lang="en-IN" smtClean="0"/>
              <a:t>08-03-2023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5A08F3-1813-4C75-9DE3-041480DF86A5}" type="slidenum">
              <a:rPr lang="en-IN" smtClean="0"/>
              <a:t>‹#›</a:t>
            </a:fld>
            <a:endParaRPr lang="en-IN"/>
          </a:p>
        </p:txBody>
      </p:sp>
    </p:spTree>
    <p:extLst>
      <p:ext uri="{BB962C8B-B14F-4D97-AF65-F5344CB8AC3E}">
        <p14:creationId xmlns:p14="http://schemas.microsoft.com/office/powerpoint/2010/main" val="3742519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1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1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1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115.xml.rels><?xml version="1.0" encoding="UTF-8" standalone="yes"?>
<Relationships xmlns="http://schemas.openxmlformats.org/package/2006/relationships"><Relationship Id="rId3" Type="http://schemas.openxmlformats.org/officeDocument/2006/relationships/image" Target="../media/image83.gif"/><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751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s://circuitdigest.com/sites/default/files/circuitdiagram_mic/8051-LCD-Interfacing-Circu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647" y="1373221"/>
            <a:ext cx="7368989" cy="5146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8133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40</a:t>
            </a:r>
          </a:p>
        </p:txBody>
      </p:sp>
      <p:pic>
        <p:nvPicPr>
          <p:cNvPr id="12290" name="Picture 2"/>
          <p:cNvPicPr>
            <a:picLocks noChangeAspect="1" noChangeArrowheads="1"/>
          </p:cNvPicPr>
          <p:nvPr/>
        </p:nvPicPr>
        <p:blipFill>
          <a:blip r:embed="rId2" cstate="print"/>
          <a:srcRect/>
          <a:stretch>
            <a:fillRect/>
          </a:stretch>
        </p:blipFill>
        <p:spPr bwMode="auto">
          <a:xfrm>
            <a:off x="2956647" y="1694583"/>
            <a:ext cx="6021098" cy="4668605"/>
          </a:xfrm>
          <a:prstGeom prst="rect">
            <a:avLst/>
          </a:prstGeom>
          <a:noFill/>
          <a:ln w="9525">
            <a:noFill/>
            <a:miter lim="800000"/>
            <a:headEnd/>
            <a:tailEnd/>
          </a:ln>
        </p:spPr>
      </p:pic>
    </p:spTree>
    <p:extLst>
      <p:ext uri="{BB962C8B-B14F-4D97-AF65-F5344CB8AC3E}">
        <p14:creationId xmlns:p14="http://schemas.microsoft.com/office/powerpoint/2010/main" val="25267416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41</a:t>
            </a:r>
          </a:p>
        </p:txBody>
      </p:sp>
      <p:pic>
        <p:nvPicPr>
          <p:cNvPr id="13315" name="Picture 3"/>
          <p:cNvPicPr>
            <a:picLocks noChangeAspect="1" noChangeArrowheads="1"/>
          </p:cNvPicPr>
          <p:nvPr/>
        </p:nvPicPr>
        <p:blipFill>
          <a:blip r:embed="rId2" cstate="print"/>
          <a:srcRect/>
          <a:stretch>
            <a:fillRect/>
          </a:stretch>
        </p:blipFill>
        <p:spPr bwMode="auto">
          <a:xfrm>
            <a:off x="1912792" y="1369436"/>
            <a:ext cx="8236945" cy="4975946"/>
          </a:xfrm>
          <a:prstGeom prst="rect">
            <a:avLst/>
          </a:prstGeom>
          <a:noFill/>
          <a:ln w="9525">
            <a:noFill/>
            <a:miter lim="800000"/>
            <a:headEnd/>
            <a:tailEnd/>
          </a:ln>
        </p:spPr>
      </p:pic>
    </p:spTree>
    <p:extLst>
      <p:ext uri="{BB962C8B-B14F-4D97-AF65-F5344CB8AC3E}">
        <p14:creationId xmlns:p14="http://schemas.microsoft.com/office/powerpoint/2010/main" val="32479298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42</a:t>
            </a:r>
          </a:p>
        </p:txBody>
      </p:sp>
      <p:sp>
        <p:nvSpPr>
          <p:cNvPr id="15" name="TextBox 14"/>
          <p:cNvSpPr txBox="1"/>
          <p:nvPr/>
        </p:nvSpPr>
        <p:spPr>
          <a:xfrm>
            <a:off x="346359" y="1390368"/>
            <a:ext cx="11402295" cy="1477328"/>
          </a:xfrm>
          <a:prstGeom prst="rect">
            <a:avLst/>
          </a:prstGeom>
          <a:noFill/>
        </p:spPr>
        <p:txBody>
          <a:bodyPr wrap="square" rtlCol="0">
            <a:spAutoFit/>
          </a:bodyPr>
          <a:lstStyle/>
          <a:p>
            <a:pPr marL="568325" indent="-568325" algn="just">
              <a:buClr>
                <a:schemeClr val="bg1"/>
              </a:buClr>
              <a:buFont typeface="Wingdings" pitchFamily="2" charset="2"/>
              <a:buChar char="q"/>
            </a:pPr>
            <a:r>
              <a:rPr lang="en-US" sz="3000" b="1" dirty="0">
                <a:solidFill>
                  <a:srgbClr val="0070C0"/>
                </a:solidFill>
                <a:latin typeface="Estrangelo Edessa" pitchFamily="66" charset="0"/>
                <a:cs typeface="Estrangelo Edessa" pitchFamily="66" charset="0"/>
              </a:rPr>
              <a:t>Operational amplifiers as comparator: The output indicates which of the two voltages is high (V1 or V2), When used with no feedback connection</a:t>
            </a:r>
          </a:p>
        </p:txBody>
      </p:sp>
      <p:pic>
        <p:nvPicPr>
          <p:cNvPr id="3074" name="Picture 2"/>
          <p:cNvPicPr>
            <a:picLocks noChangeAspect="1" noChangeArrowheads="1"/>
          </p:cNvPicPr>
          <p:nvPr/>
        </p:nvPicPr>
        <p:blipFill>
          <a:blip r:embed="rId2" cstate="print"/>
          <a:srcRect/>
          <a:stretch>
            <a:fillRect/>
          </a:stretch>
        </p:blipFill>
        <p:spPr bwMode="auto">
          <a:xfrm>
            <a:off x="3297383" y="2971086"/>
            <a:ext cx="5382594" cy="3388151"/>
          </a:xfrm>
          <a:prstGeom prst="rect">
            <a:avLst/>
          </a:prstGeom>
          <a:noFill/>
          <a:ln w="9525">
            <a:noFill/>
            <a:miter lim="800000"/>
            <a:headEnd/>
            <a:tailEnd/>
          </a:ln>
        </p:spPr>
      </p:pic>
    </p:spTree>
    <p:extLst>
      <p:ext uri="{BB962C8B-B14F-4D97-AF65-F5344CB8AC3E}">
        <p14:creationId xmlns:p14="http://schemas.microsoft.com/office/powerpoint/2010/main" val="15731731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43</a:t>
            </a:r>
          </a:p>
        </p:txBody>
      </p:sp>
      <p:sp>
        <p:nvSpPr>
          <p:cNvPr id="15" name="TextBox 14"/>
          <p:cNvSpPr txBox="1"/>
          <p:nvPr/>
        </p:nvSpPr>
        <p:spPr>
          <a:xfrm>
            <a:off x="346359" y="1390368"/>
            <a:ext cx="11402295" cy="1938992"/>
          </a:xfrm>
          <a:prstGeom prst="rect">
            <a:avLst/>
          </a:prstGeom>
          <a:noFill/>
        </p:spPr>
        <p:txBody>
          <a:bodyPr wrap="square" rtlCol="0">
            <a:spAutoFit/>
          </a:bodyPr>
          <a:lstStyle/>
          <a:p>
            <a:pPr marL="568325" indent="-568325" algn="just">
              <a:buClr>
                <a:schemeClr val="bg1"/>
              </a:buClr>
              <a:buFont typeface="Wingdings" pitchFamily="2" charset="2"/>
              <a:buChar char="q"/>
            </a:pPr>
            <a:r>
              <a:rPr lang="en-US" sz="3000" b="1" dirty="0">
                <a:solidFill>
                  <a:srgbClr val="0070C0"/>
                </a:solidFill>
                <a:latin typeface="Estrangelo Edessa" pitchFamily="66" charset="0"/>
                <a:cs typeface="Estrangelo Edessa" pitchFamily="66" charset="0"/>
              </a:rPr>
              <a:t>Signal conditioning: Wheatstone Bridge, One of the most used signal conditioning circuit. It can be used to convert a resistance change to a voltage change as in the following  example:</a:t>
            </a:r>
          </a:p>
        </p:txBody>
      </p:sp>
      <p:pic>
        <p:nvPicPr>
          <p:cNvPr id="8194" name="Picture 2"/>
          <p:cNvPicPr>
            <a:picLocks noChangeAspect="1" noChangeArrowheads="1"/>
          </p:cNvPicPr>
          <p:nvPr/>
        </p:nvPicPr>
        <p:blipFill>
          <a:blip r:embed="rId2" cstate="print"/>
          <a:srcRect/>
          <a:stretch>
            <a:fillRect/>
          </a:stretch>
        </p:blipFill>
        <p:spPr bwMode="auto">
          <a:xfrm>
            <a:off x="346358" y="4094421"/>
            <a:ext cx="8436585" cy="1607758"/>
          </a:xfrm>
          <a:prstGeom prst="rect">
            <a:avLst/>
          </a:prstGeom>
          <a:noFill/>
          <a:ln w="9525">
            <a:noFill/>
            <a:miter lim="800000"/>
            <a:headEnd/>
            <a:tailEnd/>
          </a:ln>
        </p:spPr>
      </p:pic>
      <p:pic>
        <p:nvPicPr>
          <p:cNvPr id="13" name="Picture 2"/>
          <p:cNvPicPr>
            <a:picLocks noChangeAspect="1" noChangeArrowheads="1"/>
          </p:cNvPicPr>
          <p:nvPr/>
        </p:nvPicPr>
        <p:blipFill>
          <a:blip r:embed="rId3" cstate="print"/>
          <a:srcRect/>
          <a:stretch>
            <a:fillRect/>
          </a:stretch>
        </p:blipFill>
        <p:spPr bwMode="auto">
          <a:xfrm>
            <a:off x="8931326" y="2947458"/>
            <a:ext cx="2889965" cy="3437660"/>
          </a:xfrm>
          <a:prstGeom prst="rect">
            <a:avLst/>
          </a:prstGeom>
          <a:noFill/>
          <a:ln w="9525">
            <a:noFill/>
            <a:miter lim="800000"/>
            <a:headEnd/>
            <a:tailEnd/>
          </a:ln>
        </p:spPr>
      </p:pic>
    </p:spTree>
    <p:extLst>
      <p:ext uri="{BB962C8B-B14F-4D97-AF65-F5344CB8AC3E}">
        <p14:creationId xmlns:p14="http://schemas.microsoft.com/office/powerpoint/2010/main" val="4443127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44</a:t>
            </a:r>
          </a:p>
        </p:txBody>
      </p:sp>
      <p:sp>
        <p:nvSpPr>
          <p:cNvPr id="15" name="TextBox 14"/>
          <p:cNvSpPr txBox="1"/>
          <p:nvPr/>
        </p:nvSpPr>
        <p:spPr>
          <a:xfrm>
            <a:off x="346359" y="1390368"/>
            <a:ext cx="11402295" cy="553998"/>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p:txBody>
      </p:sp>
      <p:grpSp>
        <p:nvGrpSpPr>
          <p:cNvPr id="2" name="Group 1"/>
          <p:cNvGrpSpPr/>
          <p:nvPr/>
        </p:nvGrpSpPr>
        <p:grpSpPr>
          <a:xfrm>
            <a:off x="346359" y="2319331"/>
            <a:ext cx="11305360" cy="3440017"/>
            <a:chOff x="346359" y="2646884"/>
            <a:chExt cx="10885302" cy="318135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59" y="3325478"/>
              <a:ext cx="5513202" cy="2484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9561" y="2646884"/>
              <a:ext cx="53721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1905" y="3346019"/>
            <a:ext cx="1714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75902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45</a:t>
            </a:r>
          </a:p>
        </p:txBody>
      </p:sp>
      <p:sp>
        <p:nvSpPr>
          <p:cNvPr id="15" name="TextBox 14"/>
          <p:cNvSpPr txBox="1"/>
          <p:nvPr/>
        </p:nvSpPr>
        <p:spPr>
          <a:xfrm>
            <a:off x="346358" y="1472255"/>
            <a:ext cx="11402295" cy="4985980"/>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This circuit senses the heart rate from the finger tip using IR reflection method and displays it on LCD display in beats per minute. </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When the finger tip is placed over the LTH1550-01 is simply a IR diode – photo transistor pair sensor the volumetric pulsing of  the blood volume inside the finger tip due to heart beat varies the intensity of the reflected beam and this variation in intensity is according to the heart beat.</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When more light falls on the photo transistor it conducts more, its collector current increases and so its collector voltage decreases.</a:t>
            </a:r>
          </a:p>
        </p:txBody>
      </p:sp>
    </p:spTree>
    <p:extLst>
      <p:ext uri="{BB962C8B-B14F-4D97-AF65-F5344CB8AC3E}">
        <p14:creationId xmlns:p14="http://schemas.microsoft.com/office/powerpoint/2010/main" val="23047109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46</a:t>
            </a:r>
          </a:p>
        </p:txBody>
      </p:sp>
      <p:sp>
        <p:nvSpPr>
          <p:cNvPr id="15" name="TextBox 14"/>
          <p:cNvSpPr txBox="1"/>
          <p:nvPr/>
        </p:nvSpPr>
        <p:spPr>
          <a:xfrm>
            <a:off x="346358" y="1472255"/>
            <a:ext cx="11402295" cy="5355312"/>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12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When less light falls on the photo transistor it conducts less, its collector current decreases and so its collector voltage decreases. This variation in the collector voltage will be proportional to the heart rate.</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Any way this voltage variation is so feeble and additional signal conditioning stages are necessary to convert it into a microcontroller  recognizable form.</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The next part of the circuit consists of a two active low pass filters using </a:t>
            </a:r>
            <a:r>
              <a:rPr lang="en-US" sz="2400" b="1" dirty="0" err="1">
                <a:solidFill>
                  <a:srgbClr val="0070C0"/>
                </a:solidFill>
                <a:latin typeface="Estrangelo Edessa" pitchFamily="66" charset="0"/>
                <a:cs typeface="Estrangelo Edessa" pitchFamily="66" charset="0"/>
              </a:rPr>
              <a:t>opamp</a:t>
            </a:r>
            <a:r>
              <a:rPr lang="en-US" sz="2400" b="1" dirty="0">
                <a:solidFill>
                  <a:srgbClr val="0070C0"/>
                </a:solidFill>
                <a:latin typeface="Estrangelo Edessa" pitchFamily="66" charset="0"/>
                <a:cs typeface="Estrangelo Edessa" pitchFamily="66" charset="0"/>
              </a:rPr>
              <a:t> LM324.  The LM324 is a quad </a:t>
            </a:r>
            <a:r>
              <a:rPr lang="en-US" sz="2400" b="1" dirty="0" err="1">
                <a:solidFill>
                  <a:srgbClr val="0070C0"/>
                </a:solidFill>
                <a:latin typeface="Estrangelo Edessa" pitchFamily="66" charset="0"/>
                <a:cs typeface="Estrangelo Edessa" pitchFamily="66" charset="0"/>
              </a:rPr>
              <a:t>opamp</a:t>
            </a:r>
            <a:r>
              <a:rPr lang="en-US" sz="2400" b="1" dirty="0">
                <a:solidFill>
                  <a:srgbClr val="0070C0"/>
                </a:solidFill>
                <a:latin typeface="Estrangelo Edessa" pitchFamily="66" charset="0"/>
                <a:cs typeface="Estrangelo Edessa" pitchFamily="66" charset="0"/>
              </a:rPr>
              <a:t> that can be operated from a single rail supply. </a:t>
            </a:r>
          </a:p>
        </p:txBody>
      </p:sp>
    </p:spTree>
    <p:extLst>
      <p:ext uri="{BB962C8B-B14F-4D97-AF65-F5344CB8AC3E}">
        <p14:creationId xmlns:p14="http://schemas.microsoft.com/office/powerpoint/2010/main" val="55479408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47</a:t>
            </a:r>
          </a:p>
        </p:txBody>
      </p:sp>
      <p:sp>
        <p:nvSpPr>
          <p:cNvPr id="15" name="TextBox 14"/>
          <p:cNvSpPr txBox="1"/>
          <p:nvPr/>
        </p:nvSpPr>
        <p:spPr>
          <a:xfrm>
            <a:off x="346358" y="1322127"/>
            <a:ext cx="11402295" cy="5170646"/>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12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Resistor R12, R13 and capacitor C12 sets the gain and cut off frequency of the first filter. </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With the given component values, gain will be 11 and cut off frequency will be 2.5Hz. The gain and cut off frequency are determined using the following equations. </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lvl="4" algn="just">
              <a:buClr>
                <a:schemeClr val="bg1"/>
              </a:buClr>
            </a:pPr>
            <a:r>
              <a:rPr lang="en-US" sz="2400" b="1" dirty="0">
                <a:solidFill>
                  <a:srgbClr val="0070C0"/>
                </a:solidFill>
                <a:latin typeface="Estrangelo Edessa" pitchFamily="66" charset="0"/>
                <a:cs typeface="Estrangelo Edessa" pitchFamily="66" charset="0"/>
              </a:rPr>
              <a:t>Voltage gain Av =1 + (R12 / R13)</a:t>
            </a:r>
          </a:p>
          <a:p>
            <a:pPr lvl="4" algn="just">
              <a:buClr>
                <a:schemeClr val="bg1"/>
              </a:buClr>
            </a:pPr>
            <a:r>
              <a:rPr lang="en-US" sz="2400" b="1" dirty="0">
                <a:solidFill>
                  <a:srgbClr val="0070C0"/>
                </a:solidFill>
                <a:latin typeface="Estrangelo Edessa" pitchFamily="66" charset="0"/>
                <a:cs typeface="Estrangelo Edessa" pitchFamily="66" charset="0"/>
              </a:rPr>
              <a:t>Cut off frequency Fc= 1/(2π *R12*C12)</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Capacitor C15 is used to by-pass noise if any may cause false triggering of the comparator.</a:t>
            </a:r>
          </a:p>
        </p:txBody>
      </p:sp>
    </p:spTree>
    <p:extLst>
      <p:ext uri="{BB962C8B-B14F-4D97-AF65-F5344CB8AC3E}">
        <p14:creationId xmlns:p14="http://schemas.microsoft.com/office/powerpoint/2010/main" val="32794009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48</a:t>
            </a:r>
          </a:p>
        </p:txBody>
      </p:sp>
      <p:sp>
        <p:nvSpPr>
          <p:cNvPr id="15" name="TextBox 14"/>
          <p:cNvSpPr txBox="1"/>
          <p:nvPr/>
        </p:nvSpPr>
        <p:spPr>
          <a:xfrm>
            <a:off x="346358" y="1322127"/>
            <a:ext cx="11402295" cy="5170646"/>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12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The second low pass filter also have same gain and cut off </a:t>
            </a:r>
            <a:r>
              <a:rPr lang="en-US" sz="2400" b="1" dirty="0" err="1">
                <a:solidFill>
                  <a:srgbClr val="0070C0"/>
                </a:solidFill>
                <a:latin typeface="Estrangelo Edessa" pitchFamily="66" charset="0"/>
                <a:cs typeface="Estrangelo Edessa" pitchFamily="66" charset="0"/>
              </a:rPr>
              <a:t>frequency.The</a:t>
            </a:r>
            <a:r>
              <a:rPr lang="en-US" sz="2400" b="1" dirty="0">
                <a:solidFill>
                  <a:srgbClr val="0070C0"/>
                </a:solidFill>
                <a:latin typeface="Estrangelo Edessa" pitchFamily="66" charset="0"/>
                <a:cs typeface="Estrangelo Edessa" pitchFamily="66" charset="0"/>
              </a:rPr>
              <a:t> two low pass filters form a very critical part of the circuit as any noise or false signals passing to the microcontroller stage will produce disastrous results. </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The output of the filter stage will be a voltage level fluctuating between 0 and 0.35 volts and this fluctuation is converted into a 0 to 5V swing using the comparator  based on the third </a:t>
            </a:r>
            <a:r>
              <a:rPr lang="en-US" sz="2400" b="1" dirty="0" err="1">
                <a:solidFill>
                  <a:srgbClr val="0070C0"/>
                </a:solidFill>
                <a:latin typeface="Estrangelo Edessa" pitchFamily="66" charset="0"/>
                <a:cs typeface="Estrangelo Edessa" pitchFamily="66" charset="0"/>
              </a:rPr>
              <a:t>opamp</a:t>
            </a:r>
            <a:r>
              <a:rPr lang="en-US" sz="2400" b="1" dirty="0">
                <a:solidFill>
                  <a:srgbClr val="0070C0"/>
                </a:solidFill>
                <a:latin typeface="Estrangelo Edessa" pitchFamily="66" charset="0"/>
                <a:cs typeface="Estrangelo Edessa" pitchFamily="66" charset="0"/>
              </a:rPr>
              <a:t> (IC1c). </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The reference voltage of the comparator is set to 0.3V. When ever the output voltage of the filter stage goes above 0.3V, the output of the comparator goes to zero. </a:t>
            </a:r>
          </a:p>
        </p:txBody>
      </p:sp>
    </p:spTree>
    <p:extLst>
      <p:ext uri="{BB962C8B-B14F-4D97-AF65-F5344CB8AC3E}">
        <p14:creationId xmlns:p14="http://schemas.microsoft.com/office/powerpoint/2010/main" val="21013143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49</a:t>
            </a:r>
          </a:p>
        </p:txBody>
      </p:sp>
      <p:sp>
        <p:nvSpPr>
          <p:cNvPr id="15" name="TextBox 14"/>
          <p:cNvSpPr txBox="1"/>
          <p:nvPr/>
        </p:nvSpPr>
        <p:spPr>
          <a:xfrm>
            <a:off x="346358" y="1322127"/>
            <a:ext cx="11402295" cy="5170646"/>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12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Whenever the output voltage of the filter stage goes below 0.3V, the output of the comparator goes to positive saturation. </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The result will be a neat pulse fluctuating between 0 and 5V at a rate equal to the heart rate. This pulse is fed to the microcontroller for counting.</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For counting the number of beats Timer0 and Timer1 are used.</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Timer1 is set as an 8 bit auto reload counter for counting the  number of pulses (indicating the heart beat) and Timer0 is set as a 16 bit timer which generates a 65536uS delay.</a:t>
            </a:r>
          </a:p>
        </p:txBody>
      </p:sp>
    </p:spTree>
    <p:extLst>
      <p:ext uri="{BB962C8B-B14F-4D97-AF65-F5344CB8AC3E}">
        <p14:creationId xmlns:p14="http://schemas.microsoft.com/office/powerpoint/2010/main" val="415141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82389" y="1341603"/>
            <a:ext cx="11577918" cy="4985980"/>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The 16X2 LCD has two built in registers namely data register and command register.  </a:t>
            </a:r>
          </a:p>
          <a:p>
            <a:pPr marL="457200" indent="-457200" algn="just">
              <a:buClr>
                <a:schemeClr val="bg1"/>
              </a:buClr>
              <a:buFont typeface="Wingdings" panose="05000000000000000000" pitchFamily="2" charset="2"/>
              <a:buChar char="q"/>
            </a:pPr>
            <a:endParaRPr lang="en-US" sz="1000" b="1" dirty="0">
              <a:solidFill>
                <a:srgbClr val="0070C0"/>
              </a:solidFill>
              <a:latin typeface="Comic Sans MS" panose="030F0702030302020204" pitchFamily="66" charset="0"/>
            </a:endParaRPr>
          </a:p>
          <a:p>
            <a:pPr marL="1371600" lvl="2" indent="-457200" algn="just">
              <a:buClr>
                <a:schemeClr val="bg1"/>
              </a:buClr>
              <a:buFont typeface="Wingdings" panose="05000000000000000000" pitchFamily="2" charset="2"/>
              <a:buChar char="Ø"/>
            </a:pPr>
            <a:r>
              <a:rPr lang="en-US" sz="2800" b="1" i="1" dirty="0">
                <a:solidFill>
                  <a:srgbClr val="C00000"/>
                </a:solidFill>
                <a:latin typeface="Comic Sans MS" panose="030F0702030302020204" pitchFamily="66" charset="0"/>
              </a:rPr>
              <a:t>Command Register </a:t>
            </a:r>
            <a:r>
              <a:rPr lang="en-US" sz="2800" b="1" dirty="0">
                <a:solidFill>
                  <a:srgbClr val="0070C0"/>
                </a:solidFill>
                <a:latin typeface="Comic Sans MS" panose="030F0702030302020204" pitchFamily="66" charset="0"/>
              </a:rPr>
              <a:t>- stores the command instructions given to the LCD. A command is an instruction given to LCD to do a predefined task like initializing, clearing the screen, setting the cursor position, controlling display etc.</a:t>
            </a:r>
          </a:p>
          <a:p>
            <a:pPr algn="just">
              <a:buClr>
                <a:schemeClr val="bg1"/>
              </a:buClr>
            </a:pPr>
            <a:endParaRPr lang="en-US" sz="2800" b="1" dirty="0">
              <a:solidFill>
                <a:srgbClr val="C00000"/>
              </a:solidFill>
              <a:latin typeface="Comic Sans MS" panose="030F0702030302020204" pitchFamily="66" charset="0"/>
            </a:endParaRPr>
          </a:p>
          <a:p>
            <a:pPr marL="1371600" lvl="2" indent="-457200" algn="just">
              <a:buClr>
                <a:schemeClr val="bg1"/>
              </a:buClr>
              <a:buFont typeface="Wingdings" panose="05000000000000000000" pitchFamily="2" charset="2"/>
              <a:buChar char="Ø"/>
            </a:pPr>
            <a:r>
              <a:rPr lang="en-US" sz="2800" b="1" i="1" dirty="0">
                <a:solidFill>
                  <a:srgbClr val="C00000"/>
                </a:solidFill>
                <a:latin typeface="Comic Sans MS" panose="030F0702030302020204" pitchFamily="66" charset="0"/>
              </a:rPr>
              <a:t>Data Register</a:t>
            </a:r>
            <a:r>
              <a:rPr lang="en-US" sz="2800" b="1" i="1" dirty="0">
                <a:solidFill>
                  <a:srgbClr val="0070C0"/>
                </a:solidFill>
                <a:latin typeface="Comic Sans MS" panose="030F0702030302020204" pitchFamily="66" charset="0"/>
              </a:rPr>
              <a:t> </a:t>
            </a:r>
            <a:r>
              <a:rPr lang="en-US" sz="2800" b="1" dirty="0">
                <a:solidFill>
                  <a:srgbClr val="0070C0"/>
                </a:solidFill>
                <a:latin typeface="Comic Sans MS" panose="030F0702030302020204" pitchFamily="66" charset="0"/>
              </a:rPr>
              <a:t>- stores the data to be displayed on the LCD. The data is the ASCII value of the character to be displayed on the LCD.</a:t>
            </a:r>
          </a:p>
        </p:txBody>
      </p:sp>
    </p:spTree>
    <p:extLst>
      <p:ext uri="{BB962C8B-B14F-4D97-AF65-F5344CB8AC3E}">
        <p14:creationId xmlns:p14="http://schemas.microsoft.com/office/powerpoint/2010/main" val="23495764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50</a:t>
            </a:r>
          </a:p>
        </p:txBody>
      </p:sp>
      <p:sp>
        <p:nvSpPr>
          <p:cNvPr id="15" name="TextBox 14"/>
          <p:cNvSpPr txBox="1"/>
          <p:nvPr/>
        </p:nvSpPr>
        <p:spPr>
          <a:xfrm>
            <a:off x="346358" y="1322127"/>
            <a:ext cx="11402295" cy="5170646"/>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12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When looped 230 times it will produce a 15 seconds time span (230 x 65536uS =15S)  for the Timer 1 to count. The number of counts obtained in 15 seconds is multiplied by 4 to obtain the heart rate in beats per minute.</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Data/command input pin DB0 to DB7 of the display is interfaced to Port0 of the microcontroller. </a:t>
            </a:r>
          </a:p>
          <a:p>
            <a:pPr marL="568325" indent="-568325" algn="just">
              <a:buClr>
                <a:schemeClr val="bg1"/>
              </a:buClr>
              <a:buFont typeface="Wingdings" pitchFamily="2" charset="2"/>
              <a:buChar char="q"/>
            </a:pPr>
            <a:endParaRPr lang="en-US" sz="24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Resistor network R17 is used for pulling up thePort0. Port0 needs external pull up for proper functioning. Preset resistor R1 is used for adjusting the contrast of the display. R2 limits the current through the back light LED.</a:t>
            </a:r>
          </a:p>
        </p:txBody>
      </p:sp>
    </p:spTree>
    <p:extLst>
      <p:ext uri="{BB962C8B-B14F-4D97-AF65-F5344CB8AC3E}">
        <p14:creationId xmlns:p14="http://schemas.microsoft.com/office/powerpoint/2010/main" val="21485343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51</a:t>
            </a:r>
          </a:p>
        </p:txBody>
      </p:sp>
      <p:sp>
        <p:nvSpPr>
          <p:cNvPr id="15" name="TextBox 14"/>
          <p:cNvSpPr txBox="1"/>
          <p:nvPr/>
        </p:nvSpPr>
        <p:spPr>
          <a:xfrm>
            <a:off x="346358" y="1322127"/>
            <a:ext cx="11402295" cy="738664"/>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1200" b="1" dirty="0">
              <a:solidFill>
                <a:srgbClr val="0070C0"/>
              </a:solidFill>
              <a:latin typeface="Estrangelo Edessa" pitchFamily="66" charset="0"/>
              <a:cs typeface="Estrangelo Edessa" pitchFamily="66"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134" y="1962997"/>
            <a:ext cx="2352888" cy="4423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492" y="1960828"/>
            <a:ext cx="2841435" cy="4425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3174" y="2060791"/>
            <a:ext cx="1891637" cy="4225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073043" y="2443186"/>
            <a:ext cx="638316" cy="369332"/>
          </a:xfrm>
          <a:prstGeom prst="rect">
            <a:avLst/>
          </a:prstGeom>
          <a:solidFill>
            <a:schemeClr val="tx1"/>
          </a:solidFill>
        </p:spPr>
        <p:txBody>
          <a:bodyPr wrap="none" rtlCol="0">
            <a:spAutoFit/>
          </a:bodyPr>
          <a:lstStyle/>
          <a:p>
            <a:r>
              <a:rPr lang="en-US" dirty="0">
                <a:solidFill>
                  <a:schemeClr val="bg1"/>
                </a:solidFill>
                <a:latin typeface="Arial Narrow" panose="020B0606020202030204" pitchFamily="34" charset="0"/>
              </a:rPr>
              <a:t>#04D</a:t>
            </a:r>
            <a:endParaRPr lang="en-IN"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3940498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52</a:t>
            </a:r>
          </a:p>
        </p:txBody>
      </p:sp>
      <p:sp>
        <p:nvSpPr>
          <p:cNvPr id="15" name="TextBox 14"/>
          <p:cNvSpPr txBox="1"/>
          <p:nvPr/>
        </p:nvSpPr>
        <p:spPr>
          <a:xfrm>
            <a:off x="346358" y="1322127"/>
            <a:ext cx="11402295" cy="738664"/>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1200" b="1" dirty="0">
              <a:solidFill>
                <a:srgbClr val="0070C0"/>
              </a:solidFill>
              <a:latin typeface="Estrangelo Edessa" pitchFamily="66" charset="0"/>
              <a:cs typeface="Estrangelo Edessa" pitchFamily="66"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579" y="1680129"/>
            <a:ext cx="1474343" cy="4600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3326" y="2060791"/>
            <a:ext cx="1606100" cy="4307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7505" y="2206825"/>
            <a:ext cx="1510139" cy="416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1044" y="2020571"/>
            <a:ext cx="1523577" cy="4348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53547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53</a:t>
            </a:r>
          </a:p>
        </p:txBody>
      </p:sp>
      <p:sp>
        <p:nvSpPr>
          <p:cNvPr id="15" name="TextBox 14"/>
          <p:cNvSpPr txBox="1"/>
          <p:nvPr/>
        </p:nvSpPr>
        <p:spPr>
          <a:xfrm>
            <a:off x="346358" y="1322127"/>
            <a:ext cx="11402295" cy="738664"/>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1200" b="1" dirty="0">
              <a:solidFill>
                <a:srgbClr val="0070C0"/>
              </a:solidFill>
              <a:latin typeface="Estrangelo Edessa" pitchFamily="66" charset="0"/>
              <a:cs typeface="Estrangelo Edessa" pitchFamily="66"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045" y="1433015"/>
            <a:ext cx="1634389" cy="498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3250" y="2234792"/>
            <a:ext cx="1790259" cy="3715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0355" y="2734645"/>
            <a:ext cx="1846119" cy="27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395" y="2714623"/>
            <a:ext cx="2407408" cy="2735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9733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54</a:t>
            </a:r>
          </a:p>
        </p:txBody>
      </p:sp>
      <p:sp>
        <p:nvSpPr>
          <p:cNvPr id="15" name="TextBox 14"/>
          <p:cNvSpPr txBox="1"/>
          <p:nvPr/>
        </p:nvSpPr>
        <p:spPr>
          <a:xfrm>
            <a:off x="346358" y="1322127"/>
            <a:ext cx="11402295" cy="738664"/>
          </a:xfrm>
          <a:prstGeom prst="rect">
            <a:avLst/>
          </a:prstGeom>
          <a:noFill/>
        </p:spPr>
        <p:txBody>
          <a:bodyPr wrap="square" rtlCol="0">
            <a:spAutoFit/>
          </a:bodyPr>
          <a:lstStyle/>
          <a:p>
            <a:pPr algn="ctr">
              <a:buClr>
                <a:schemeClr val="bg1"/>
              </a:buClr>
            </a:pPr>
            <a:r>
              <a:rPr lang="en-US" sz="3000" b="1" dirty="0">
                <a:solidFill>
                  <a:srgbClr val="C00000"/>
                </a:solidFill>
                <a:latin typeface="Estrangelo Edessa" pitchFamily="66" charset="0"/>
                <a:cs typeface="Estrangelo Edessa" pitchFamily="66" charset="0"/>
              </a:rPr>
              <a:t>Heart rate monitor using 8051</a:t>
            </a:r>
          </a:p>
          <a:p>
            <a:pPr marL="568325" indent="-568325" algn="just">
              <a:buClr>
                <a:schemeClr val="bg1"/>
              </a:buClr>
              <a:buFont typeface="Wingdings" pitchFamily="2" charset="2"/>
              <a:buChar char="q"/>
            </a:pPr>
            <a:endParaRPr lang="en-US" sz="1200" b="1" dirty="0">
              <a:solidFill>
                <a:srgbClr val="0070C0"/>
              </a:solidFill>
              <a:latin typeface="Estrangelo Edessa" pitchFamily="66" charset="0"/>
              <a:cs typeface="Estrangelo Edessa" pitchFamily="66"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475" y="2050127"/>
            <a:ext cx="2574949" cy="343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708" y="2256784"/>
            <a:ext cx="2326162" cy="408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475" y="5192536"/>
            <a:ext cx="2380752" cy="114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203646" y="2775399"/>
            <a:ext cx="2523491" cy="3139321"/>
          </a:xfrm>
          <a:prstGeom prst="rect">
            <a:avLst/>
          </a:prstGeom>
        </p:spPr>
        <p:txBody>
          <a:bodyPr wrap="square">
            <a:spAutoFit/>
          </a:bodyPr>
          <a:lstStyle/>
          <a:p>
            <a:r>
              <a:rPr lang="en-US" b="1" dirty="0">
                <a:solidFill>
                  <a:srgbClr val="C00000"/>
                </a:solidFill>
                <a:latin typeface="Estrangelo Edessa" pitchFamily="66" charset="0"/>
                <a:cs typeface="Estrangelo Edessa" pitchFamily="66" charset="0"/>
              </a:rPr>
              <a:t>Output on LCD</a:t>
            </a:r>
          </a:p>
          <a:p>
            <a:endParaRPr lang="en-US" b="1" dirty="0">
              <a:solidFill>
                <a:srgbClr val="C00000"/>
              </a:solidFill>
              <a:latin typeface="Estrangelo Edessa" pitchFamily="66" charset="0"/>
              <a:cs typeface="Estrangelo Edessa" pitchFamily="66" charset="0"/>
            </a:endParaRPr>
          </a:p>
          <a:p>
            <a:endParaRPr lang="en-US" b="1" dirty="0">
              <a:solidFill>
                <a:srgbClr val="C00000"/>
              </a:solidFill>
              <a:latin typeface="Estrangelo Edessa" pitchFamily="66" charset="0"/>
              <a:cs typeface="Estrangelo Edessa" pitchFamily="66" charset="0"/>
            </a:endParaRPr>
          </a:p>
          <a:p>
            <a:r>
              <a:rPr lang="en-US" b="1" dirty="0">
                <a:solidFill>
                  <a:srgbClr val="C00000"/>
                </a:solidFill>
                <a:latin typeface="Estrangelo Edessa" pitchFamily="66" charset="0"/>
                <a:cs typeface="Estrangelo Edessa" pitchFamily="66" charset="0"/>
              </a:rPr>
              <a:t>Heart Rate (Text1)</a:t>
            </a:r>
          </a:p>
          <a:p>
            <a:r>
              <a:rPr lang="en-US" b="1" dirty="0">
                <a:solidFill>
                  <a:srgbClr val="C00000"/>
                </a:solidFill>
                <a:latin typeface="Estrangelo Edessa" pitchFamily="66" charset="0"/>
                <a:cs typeface="Estrangelo Edessa" pitchFamily="66" charset="0"/>
              </a:rPr>
              <a:t>Counting...  (Text3)</a:t>
            </a:r>
          </a:p>
          <a:p>
            <a:endParaRPr lang="en-US" b="1" dirty="0">
              <a:solidFill>
                <a:srgbClr val="C00000"/>
              </a:solidFill>
              <a:latin typeface="Estrangelo Edessa" pitchFamily="66" charset="0"/>
              <a:cs typeface="Estrangelo Edessa" pitchFamily="66" charset="0"/>
            </a:endParaRPr>
          </a:p>
          <a:p>
            <a:r>
              <a:rPr lang="en-US" b="1" dirty="0">
                <a:solidFill>
                  <a:srgbClr val="C00000"/>
                </a:solidFill>
                <a:latin typeface="Estrangelo Edessa" pitchFamily="66" charset="0"/>
                <a:cs typeface="Estrangelo Edessa" pitchFamily="66" charset="0"/>
              </a:rPr>
              <a:t>Heart Rate (Text1)</a:t>
            </a:r>
          </a:p>
          <a:p>
            <a:r>
              <a:rPr lang="en-US" b="1" dirty="0">
                <a:solidFill>
                  <a:srgbClr val="C00000"/>
                </a:solidFill>
                <a:latin typeface="Estrangelo Edessa" pitchFamily="66" charset="0"/>
                <a:cs typeface="Estrangelo Edessa" pitchFamily="66" charset="0"/>
              </a:rPr>
              <a:t>bpm XX     (Text2)</a:t>
            </a:r>
          </a:p>
          <a:p>
            <a:endParaRPr lang="en-US" b="1" dirty="0">
              <a:solidFill>
                <a:srgbClr val="C00000"/>
              </a:solidFill>
              <a:latin typeface="Estrangelo Edessa" pitchFamily="66" charset="0"/>
              <a:cs typeface="Estrangelo Edessa" pitchFamily="66" charset="0"/>
            </a:endParaRPr>
          </a:p>
          <a:p>
            <a:endParaRPr lang="en-US" b="1" dirty="0">
              <a:solidFill>
                <a:srgbClr val="C00000"/>
              </a:solidFill>
              <a:latin typeface="Estrangelo Edessa" pitchFamily="66" charset="0"/>
              <a:cs typeface="Estrangelo Edessa" pitchFamily="66" charset="0"/>
            </a:endParaRPr>
          </a:p>
          <a:p>
            <a:r>
              <a:rPr lang="en-US" b="1" dirty="0">
                <a:solidFill>
                  <a:srgbClr val="C00000"/>
                </a:solidFill>
                <a:latin typeface="Estrangelo Edessa" pitchFamily="66" charset="0"/>
                <a:cs typeface="Estrangelo Edessa" pitchFamily="66" charset="0"/>
              </a:rPr>
              <a:t> </a:t>
            </a:r>
            <a:endParaRPr lang="en-IN" dirty="0"/>
          </a:p>
        </p:txBody>
      </p:sp>
    </p:spTree>
    <p:extLst>
      <p:ext uri="{BB962C8B-B14F-4D97-AF65-F5344CB8AC3E}">
        <p14:creationId xmlns:p14="http://schemas.microsoft.com/office/powerpoint/2010/main" val="26002275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p:nvPr>
        </p:nvSpPr>
        <p:spPr>
          <a:xfrm>
            <a:off x="2500764" y="2396840"/>
            <a:ext cx="7419095" cy="1143000"/>
          </a:xfrm>
          <a:solidFill>
            <a:srgbClr val="00B0F0"/>
          </a:solidFill>
          <a:effectLst>
            <a:glow rad="101600">
              <a:schemeClr val="accent3">
                <a:satMod val="175000"/>
                <a:alpha val="40000"/>
              </a:schemeClr>
            </a:glow>
            <a:outerShdw blurRad="40000" dist="20000" dir="5400000" rotWithShape="0">
              <a:srgbClr val="000000">
                <a:alpha val="38000"/>
              </a:srgbClr>
            </a:outerShdw>
            <a:reflection blurRad="6350" stA="50000" endA="295" endPos="92000" dist="101600" dir="5400000" sy="-100000" algn="bl" rotWithShape="0"/>
          </a:effectLst>
          <a:scene3d>
            <a:camera prst="perspectiveContrastingRightFacing"/>
            <a:lightRig rig="threePt" dir="t"/>
          </a:scene3d>
          <a:sp3d>
            <a:bevelT w="139700" h="139700" prst="divot"/>
          </a:sp3d>
        </p:spPr>
        <p:style>
          <a:lnRef idx="3">
            <a:schemeClr val="lt1"/>
          </a:lnRef>
          <a:fillRef idx="1">
            <a:schemeClr val="accent5"/>
          </a:fillRef>
          <a:effectRef idx="1">
            <a:schemeClr val="accent5"/>
          </a:effectRef>
          <a:fontRef idx="minor">
            <a:schemeClr val="lt1"/>
          </a:fontRef>
        </p:style>
        <p:txBody>
          <a:bodyPr>
            <a:normAutofit/>
          </a:bodyPr>
          <a:lstStyle/>
          <a:p>
            <a:pPr algn="ctr" eaLnBrk="1" hangingPunct="1">
              <a:defRPr/>
            </a:pPr>
            <a:r>
              <a:rPr lang="en-US" sz="6000" b="1" dirty="0">
                <a:solidFill>
                  <a:schemeClr val="bg1"/>
                </a:solidFill>
                <a:latin typeface="Forte" pitchFamily="66" charset="0"/>
              </a:rPr>
              <a:t>THANK   YOU</a:t>
            </a:r>
          </a:p>
        </p:txBody>
      </p:sp>
      <p:pic>
        <p:nvPicPr>
          <p:cNvPr id="12" name="Picture 3"/>
          <p:cNvPicPr>
            <a:picLocks noChangeAspect="1" noChangeArrowheads="1"/>
          </p:cNvPicPr>
          <p:nvPr/>
        </p:nvPicPr>
        <p:blipFill>
          <a:blip r:embed="rId2" cstate="print"/>
          <a:srcRect/>
          <a:stretch>
            <a:fillRect/>
          </a:stretch>
        </p:blipFill>
        <p:spPr bwMode="auto">
          <a:xfrm>
            <a:off x="609600" y="762000"/>
            <a:ext cx="7848600" cy="276225"/>
          </a:xfrm>
          <a:prstGeom prst="rect">
            <a:avLst/>
          </a:prstGeom>
          <a:noFill/>
          <a:ln w="9525">
            <a:noFill/>
            <a:miter lim="800000"/>
            <a:headEnd/>
            <a:tailEnd/>
          </a:ln>
        </p:spPr>
      </p:pic>
      <p:pic>
        <p:nvPicPr>
          <p:cNvPr id="13" name="Content Placeholder 4" descr="butterflybluex.gif"/>
          <p:cNvPicPr>
            <a:picLocks noGrp="1" noChangeAspect="1"/>
          </p:cNvPicPr>
          <p:nvPr>
            <p:ph idx="1"/>
          </p:nvPr>
        </p:nvPicPr>
        <p:blipFill>
          <a:blip r:embed="rId3" cstate="print"/>
          <a:stretch>
            <a:fillRect/>
          </a:stretch>
        </p:blipFill>
        <p:spPr>
          <a:xfrm>
            <a:off x="223401" y="5170340"/>
            <a:ext cx="2152650" cy="1590675"/>
          </a:xfrm>
        </p:spPr>
      </p:pic>
    </p:spTree>
    <p:extLst>
      <p:ext uri="{BB962C8B-B14F-4D97-AF65-F5344CB8AC3E}">
        <p14:creationId xmlns:p14="http://schemas.microsoft.com/office/powerpoint/2010/main" val="194265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3000" fill="hold"/>
                                        <p:tgtEl>
                                          <p:spTgt spid="7"/>
                                        </p:tgtEl>
                                        <p:attrNameLst>
                                          <p:attrName>ppt_w</p:attrName>
                                        </p:attrNameLst>
                                      </p:cBhvr>
                                      <p:tavLst>
                                        <p:tav tm="0">
                                          <p:val>
                                            <p:strVal val="#ppt_w*0.70"/>
                                          </p:val>
                                        </p:tav>
                                        <p:tav tm="100000">
                                          <p:val>
                                            <p:strVal val="#ppt_w"/>
                                          </p:val>
                                        </p:tav>
                                      </p:tavLst>
                                    </p:anim>
                                    <p:anim calcmode="lin" valueType="num">
                                      <p:cBhvr>
                                        <p:cTn id="8" dur="3000" fill="hold"/>
                                        <p:tgtEl>
                                          <p:spTgt spid="7"/>
                                        </p:tgtEl>
                                        <p:attrNameLst>
                                          <p:attrName>ppt_h</p:attrName>
                                        </p:attrNameLst>
                                      </p:cBhvr>
                                      <p:tavLst>
                                        <p:tav tm="0">
                                          <p:val>
                                            <p:strVal val="#ppt_h"/>
                                          </p:val>
                                        </p:tav>
                                        <p:tav tm="100000">
                                          <p:val>
                                            <p:strVal val="#ppt_h"/>
                                          </p:val>
                                        </p:tav>
                                      </p:tavLst>
                                    </p:anim>
                                    <p:animEffect transition="in" filter="fade">
                                      <p:cBhvr>
                                        <p:cTn id="9" dur="3000"/>
                                        <p:tgtEl>
                                          <p:spTgt spid="7"/>
                                        </p:tgtEl>
                                      </p:cBhvr>
                                    </p:animEffect>
                                  </p:childTnLst>
                                </p:cTn>
                              </p:par>
                            </p:childTnLst>
                          </p:cTn>
                        </p:par>
                        <p:par>
                          <p:cTn id="10" fill="hold">
                            <p:stCondLst>
                              <p:cond delay="3000"/>
                            </p:stCondLst>
                            <p:childTnLst>
                              <p:par>
                                <p:cTn id="11" presetID="0" presetClass="path" presetSubtype="0" accel="50000" decel="50000" fill="hold" nodeType="afterEffect">
                                  <p:stCondLst>
                                    <p:cond delay="0"/>
                                  </p:stCondLst>
                                  <p:childTnLst>
                                    <p:animMotion origin="layout" path="M -0.06315 0.03796 C 0.07422 0.04398 0.21172 0.05046 0.2332 -0.03033 C 0.25456 -0.11111 0.05703 -0.33172 0.06563 -0.44653 C 0.075 -0.56135 0.17487 -0.68797 0.28724 -0.71968 C 0.4013 -0.75139 0.69622 -0.68241 0.74531 -0.63681 C 0.7944 -0.59121 0.61016 -0.47824 0.58307 -0.44653 " pathEditMode="relative" rAng="0" ptsTypes="aaaaaA">
                                      <p:cBhvr>
                                        <p:cTn id="12" dur="5000" fill="hold"/>
                                        <p:tgtEl>
                                          <p:spTgt spid="13"/>
                                        </p:tgtEl>
                                        <p:attrNameLst>
                                          <p:attrName>ppt_x</p:attrName>
                                          <p:attrName>ppt_y</p:attrName>
                                        </p:attrNameLst>
                                      </p:cBhvr>
                                      <p:rCtr x="42900" y="-38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356955" y="1437387"/>
            <a:ext cx="5546303" cy="4937848"/>
          </a:xfrm>
          <a:prstGeom prst="rect">
            <a:avLst/>
          </a:prstGeom>
        </p:spPr>
      </p:pic>
      <p:pic>
        <p:nvPicPr>
          <p:cNvPr id="6" name="Picture 5"/>
          <p:cNvPicPr>
            <a:picLocks noChangeAspect="1"/>
          </p:cNvPicPr>
          <p:nvPr/>
        </p:nvPicPr>
        <p:blipFill>
          <a:blip r:embed="rId3"/>
          <a:stretch>
            <a:fillRect/>
          </a:stretch>
        </p:blipFill>
        <p:spPr>
          <a:xfrm>
            <a:off x="6200779" y="1439812"/>
            <a:ext cx="5637347" cy="4904610"/>
          </a:xfrm>
          <a:prstGeom prst="rect">
            <a:avLst/>
          </a:prstGeom>
        </p:spPr>
      </p:pic>
    </p:spTree>
    <p:extLst>
      <p:ext uri="{BB962C8B-B14F-4D97-AF65-F5344CB8AC3E}">
        <p14:creationId xmlns:p14="http://schemas.microsoft.com/office/powerpoint/2010/main" val="381470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13" y="1278081"/>
            <a:ext cx="11248306" cy="5324535"/>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For programming LCD follow these steps:</a:t>
            </a:r>
          </a:p>
          <a:p>
            <a:pPr lvl="3">
              <a:buFont typeface="Arial" panose="020B0604020202020204" pitchFamily="34" charset="0"/>
              <a:buChar char="•"/>
            </a:pPr>
            <a:r>
              <a:rPr lang="en-US" sz="2800" b="1" dirty="0">
                <a:solidFill>
                  <a:srgbClr val="0070C0"/>
                </a:solidFill>
                <a:latin typeface="Comic Sans MS" panose="030F0702030302020204" pitchFamily="66" charset="0"/>
              </a:rPr>
              <a:t>STEP1: Initialization of LCD.</a:t>
            </a:r>
          </a:p>
          <a:p>
            <a:pPr lvl="3">
              <a:buFont typeface="Arial" panose="020B0604020202020204" pitchFamily="34" charset="0"/>
              <a:buChar char="•"/>
            </a:pPr>
            <a:r>
              <a:rPr lang="en-US" sz="2800" b="1" dirty="0">
                <a:solidFill>
                  <a:srgbClr val="0070C0"/>
                </a:solidFill>
                <a:latin typeface="Comic Sans MS" panose="030F0702030302020204" pitchFamily="66" charset="0"/>
              </a:rPr>
              <a:t>STEP2: Sending command to LCD.</a:t>
            </a:r>
          </a:p>
          <a:p>
            <a:pPr lvl="3">
              <a:buFont typeface="Arial" panose="020B0604020202020204" pitchFamily="34" charset="0"/>
              <a:buChar char="•"/>
            </a:pPr>
            <a:r>
              <a:rPr lang="en-US" sz="2800" b="1" dirty="0">
                <a:solidFill>
                  <a:srgbClr val="0070C0"/>
                </a:solidFill>
                <a:latin typeface="Comic Sans MS" panose="030F0702030302020204" pitchFamily="66" charset="0"/>
              </a:rPr>
              <a:t>STEP3: Writing the data to LCD.</a:t>
            </a:r>
          </a:p>
          <a:p>
            <a:pPr>
              <a:buFont typeface="Arial" panose="020B0604020202020204" pitchFamily="34" charset="0"/>
              <a:buChar char="•"/>
            </a:pPr>
            <a:endParaRPr lang="en-US" sz="2000" b="1" dirty="0">
              <a:solidFill>
                <a:srgbClr val="0070C0"/>
              </a:solidFill>
              <a:latin typeface="Comic Sans MS" panose="030F0702030302020204" pitchFamily="66" charset="0"/>
            </a:endParaRPr>
          </a:p>
          <a:p>
            <a:pPr fontAlgn="base"/>
            <a:r>
              <a:rPr lang="en-US" sz="2800" b="1" dirty="0">
                <a:solidFill>
                  <a:schemeClr val="bg1"/>
                </a:solidFill>
                <a:latin typeface="Comic Sans MS" panose="030F0702030302020204" pitchFamily="66" charset="0"/>
              </a:rPr>
              <a:t>Step1: LCD initialization (common for almost all applications)</a:t>
            </a:r>
          </a:p>
          <a:p>
            <a:pPr marL="1885950" lvl="3" indent="-514350" algn="just" fontAlgn="base">
              <a:lnSpc>
                <a:spcPct val="150000"/>
              </a:lnSpc>
              <a:buFont typeface="+mj-lt"/>
              <a:buAutoNum type="arabicPeriod"/>
            </a:pPr>
            <a:r>
              <a:rPr lang="en-US" sz="2400" b="1" dirty="0">
                <a:solidFill>
                  <a:srgbClr val="0070C0"/>
                </a:solidFill>
                <a:latin typeface="Comic Sans MS" panose="030F0702030302020204" pitchFamily="66" charset="0"/>
              </a:rPr>
              <a:t>Send 38H to the 8 bit data line for initialization</a:t>
            </a:r>
          </a:p>
          <a:p>
            <a:pPr marL="1885950" lvl="3" indent="-514350" algn="just" fontAlgn="base">
              <a:lnSpc>
                <a:spcPct val="150000"/>
              </a:lnSpc>
              <a:buFont typeface="+mj-lt"/>
              <a:buAutoNum type="arabicPeriod"/>
            </a:pPr>
            <a:r>
              <a:rPr lang="en-US" sz="2400" b="1" dirty="0">
                <a:solidFill>
                  <a:srgbClr val="0070C0"/>
                </a:solidFill>
                <a:latin typeface="Comic Sans MS" panose="030F0702030302020204" pitchFamily="66" charset="0"/>
              </a:rPr>
              <a:t>Send 0FH for making LCD ON, cursor ON and cursor blinking ON.</a:t>
            </a:r>
          </a:p>
          <a:p>
            <a:pPr marL="1885950" lvl="3" indent="-514350" algn="just" fontAlgn="base">
              <a:lnSpc>
                <a:spcPct val="150000"/>
              </a:lnSpc>
              <a:buFont typeface="+mj-lt"/>
              <a:buAutoNum type="arabicPeriod"/>
            </a:pPr>
            <a:r>
              <a:rPr lang="en-US" sz="2400" b="1" dirty="0">
                <a:solidFill>
                  <a:srgbClr val="0070C0"/>
                </a:solidFill>
                <a:latin typeface="Comic Sans MS" panose="030F0702030302020204" pitchFamily="66" charset="0"/>
              </a:rPr>
              <a:t>Send 06H for incrementing cursor position.</a:t>
            </a:r>
          </a:p>
          <a:p>
            <a:pPr marL="1885950" lvl="3" indent="-514350" algn="just" fontAlgn="base">
              <a:lnSpc>
                <a:spcPct val="150000"/>
              </a:lnSpc>
              <a:buFont typeface="+mj-lt"/>
              <a:buAutoNum type="arabicPeriod"/>
            </a:pPr>
            <a:r>
              <a:rPr lang="en-US" sz="2400" b="1" dirty="0">
                <a:solidFill>
                  <a:srgbClr val="0070C0"/>
                </a:solidFill>
                <a:latin typeface="Comic Sans MS" panose="030F0702030302020204" pitchFamily="66" charset="0"/>
              </a:rPr>
              <a:t>Send 01H for clearing the display and return the cursor.</a:t>
            </a:r>
            <a:endParaRPr lang="en-US" sz="2800" b="1" dirty="0">
              <a:solidFill>
                <a:srgbClr val="0070C0"/>
              </a:solidFill>
              <a:latin typeface="Comic Sans MS" panose="030F0702030302020204" pitchFamily="66" charset="0"/>
            </a:endParaRPr>
          </a:p>
        </p:txBody>
      </p:sp>
    </p:spTree>
    <p:extLst>
      <p:ext uri="{BB962C8B-B14F-4D97-AF65-F5344CB8AC3E}">
        <p14:creationId xmlns:p14="http://schemas.microsoft.com/office/powerpoint/2010/main" val="513578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13" y="1278081"/>
            <a:ext cx="11248306" cy="2646878"/>
          </a:xfrm>
          <a:prstGeom prst="rect">
            <a:avLst/>
          </a:prstGeom>
        </p:spPr>
        <p:txBody>
          <a:bodyPr wrap="square">
            <a:spAutoFit/>
          </a:bodyPr>
          <a:lstStyle/>
          <a:p>
            <a:pPr fontAlgn="base"/>
            <a:r>
              <a:rPr lang="en-US" sz="2800" b="1" dirty="0">
                <a:solidFill>
                  <a:schemeClr val="bg1"/>
                </a:solidFill>
                <a:latin typeface="Comic Sans MS" panose="030F0702030302020204" pitchFamily="66" charset="0"/>
              </a:rPr>
              <a:t>Step2: </a:t>
            </a:r>
            <a:r>
              <a:rPr lang="en-US" sz="2800" b="1" dirty="0">
                <a:solidFill>
                  <a:srgbClr val="0070C0"/>
                </a:solidFill>
                <a:latin typeface="Comic Sans MS" panose="030F0702030302020204" pitchFamily="66" charset="0"/>
              </a:rPr>
              <a:t>Sending command to LCD </a:t>
            </a:r>
            <a:endParaRPr lang="en-US" sz="2800" b="1" dirty="0">
              <a:solidFill>
                <a:schemeClr val="bg1"/>
              </a:solidFill>
              <a:latin typeface="Comic Sans MS" panose="030F0702030302020204" pitchFamily="66" charset="0"/>
            </a:endParaRP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Send the command data to command register</a:t>
            </a: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Make R/W low.</a:t>
            </a: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Make RS=0 if data byte is a command</a:t>
            </a: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Pulse E from high to low with some delay.</a:t>
            </a: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Repeat above steps fo</a:t>
            </a:r>
            <a:r>
              <a:rPr lang="en-US" sz="2000" b="1" dirty="0">
                <a:solidFill>
                  <a:srgbClr val="0070C0"/>
                </a:solidFill>
                <a:latin typeface="Comic Sans MS" panose="030F0702030302020204" pitchFamily="66" charset="0"/>
              </a:rPr>
              <a:t>r sending another data.</a:t>
            </a:r>
          </a:p>
        </p:txBody>
      </p:sp>
      <p:sp>
        <p:nvSpPr>
          <p:cNvPr id="2" name="Rectangle 1"/>
          <p:cNvSpPr/>
          <p:nvPr/>
        </p:nvSpPr>
        <p:spPr>
          <a:xfrm>
            <a:off x="295836" y="3916581"/>
            <a:ext cx="10851775" cy="2600712"/>
          </a:xfrm>
          <a:prstGeom prst="rect">
            <a:avLst/>
          </a:prstGeom>
        </p:spPr>
        <p:txBody>
          <a:bodyPr wrap="square">
            <a:spAutoFit/>
          </a:bodyPr>
          <a:lstStyle/>
          <a:p>
            <a:pPr fontAlgn="base"/>
            <a:r>
              <a:rPr lang="en-US" sz="2800" b="1" dirty="0">
                <a:solidFill>
                  <a:schemeClr val="bg1"/>
                </a:solidFill>
                <a:latin typeface="Comic Sans MS" panose="030F0702030302020204" pitchFamily="66" charset="0"/>
              </a:rPr>
              <a:t>Step3: </a:t>
            </a:r>
            <a:r>
              <a:rPr lang="en-US" sz="2800" b="1" dirty="0">
                <a:solidFill>
                  <a:srgbClr val="0070C0"/>
                </a:solidFill>
                <a:latin typeface="Comic Sans MS" panose="030F0702030302020204" pitchFamily="66" charset="0"/>
              </a:rPr>
              <a:t>Writing the data to LCD</a:t>
            </a:r>
            <a:endParaRPr lang="en-US" sz="2800" b="1" dirty="0">
              <a:solidFill>
                <a:schemeClr val="bg1"/>
              </a:solidFill>
              <a:latin typeface="Comic Sans MS" panose="030F0702030302020204" pitchFamily="66" charset="0"/>
            </a:endParaRP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Place data byte on the data register.</a:t>
            </a: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Make R/W low.</a:t>
            </a: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make RS=1 if the data byte is a data to be displayed.</a:t>
            </a: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Pulse E from high to low with some delay.</a:t>
            </a:r>
          </a:p>
          <a:p>
            <a:pPr marL="1200150" lvl="2" indent="-285750" fontAlgn="base">
              <a:lnSpc>
                <a:spcPct val="150000"/>
              </a:lnSpc>
              <a:buFont typeface="Wingdings" panose="05000000000000000000" pitchFamily="2" charset="2"/>
              <a:buChar char="Ø"/>
            </a:pPr>
            <a:r>
              <a:rPr lang="en-US" b="1" dirty="0">
                <a:solidFill>
                  <a:srgbClr val="0070C0"/>
                </a:solidFill>
                <a:latin typeface="Comic Sans MS" panose="030F0702030302020204" pitchFamily="66" charset="0"/>
              </a:rPr>
              <a:t>Repeat above steps for sending another data.</a:t>
            </a:r>
          </a:p>
        </p:txBody>
      </p:sp>
    </p:spTree>
    <p:extLst>
      <p:ext uri="{BB962C8B-B14F-4D97-AF65-F5344CB8AC3E}">
        <p14:creationId xmlns:p14="http://schemas.microsoft.com/office/powerpoint/2010/main" val="86744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13" y="1278081"/>
            <a:ext cx="11248306" cy="4616648"/>
          </a:xfrm>
          <a:prstGeom prst="rect">
            <a:avLst/>
          </a:prstGeom>
        </p:spPr>
        <p:txBody>
          <a:bodyPr wrap="square">
            <a:spAutoFit/>
          </a:bodyPr>
          <a:lstStyle/>
          <a:p>
            <a:pPr algn="just" fontAlgn="base"/>
            <a:r>
              <a:rPr lang="en-US" sz="2800" b="1" dirty="0">
                <a:solidFill>
                  <a:srgbClr val="0070C0"/>
                </a:solidFill>
                <a:latin typeface="Comic Sans MS" panose="030F0702030302020204" pitchFamily="66" charset="0"/>
              </a:rPr>
              <a:t>Write an 8051 assembly language program to display the message “N” and “O” on LCD display.</a:t>
            </a:r>
          </a:p>
          <a:p>
            <a:pPr algn="just" fontAlgn="base"/>
            <a:endParaRPr lang="en-US" sz="2800" b="1" dirty="0">
              <a:latin typeface="Comic Sans MS" panose="030F0702030302020204" pitchFamily="66" charset="0"/>
            </a:endParaRPr>
          </a:p>
          <a:p>
            <a:pPr lvl="2" fontAlgn="base">
              <a:lnSpc>
                <a:spcPct val="150000"/>
              </a:lnSpc>
            </a:pPr>
            <a:r>
              <a:rPr lang="en-US" sz="2800" b="1" dirty="0">
                <a:latin typeface="Comic Sans MS" panose="030F0702030302020204" pitchFamily="66" charset="0"/>
              </a:rPr>
              <a:t>;calls a time delay before sending next data/command</a:t>
            </a:r>
          </a:p>
          <a:p>
            <a:pPr lvl="2" fontAlgn="base">
              <a:lnSpc>
                <a:spcPct val="150000"/>
              </a:lnSpc>
            </a:pPr>
            <a:r>
              <a:rPr lang="en-US" sz="2800" b="1" dirty="0">
                <a:latin typeface="Comic Sans MS" panose="030F0702030302020204" pitchFamily="66" charset="0"/>
              </a:rPr>
              <a:t>;P1.0-P1.7 are connected to LCD data pins D0-D7</a:t>
            </a:r>
          </a:p>
          <a:p>
            <a:pPr lvl="2" fontAlgn="base">
              <a:lnSpc>
                <a:spcPct val="150000"/>
              </a:lnSpc>
            </a:pPr>
            <a:r>
              <a:rPr lang="en-US" sz="2800" b="1" dirty="0">
                <a:latin typeface="Comic Sans MS" panose="030F0702030302020204" pitchFamily="66" charset="0"/>
              </a:rPr>
              <a:t>;P2.0 is connected to RS pin of LCD</a:t>
            </a:r>
          </a:p>
          <a:p>
            <a:pPr lvl="2" fontAlgn="base">
              <a:lnSpc>
                <a:spcPct val="150000"/>
              </a:lnSpc>
            </a:pPr>
            <a:r>
              <a:rPr lang="en-US" sz="2800" b="1" dirty="0">
                <a:latin typeface="Comic Sans MS" panose="030F0702030302020204" pitchFamily="66" charset="0"/>
              </a:rPr>
              <a:t>;P2.1 is connected to R/W pin of LCD</a:t>
            </a:r>
          </a:p>
          <a:p>
            <a:pPr lvl="2" fontAlgn="base">
              <a:lnSpc>
                <a:spcPct val="150000"/>
              </a:lnSpc>
            </a:pPr>
            <a:r>
              <a:rPr lang="en-US" sz="2800" b="1" dirty="0">
                <a:latin typeface="Comic Sans MS" panose="030F0702030302020204" pitchFamily="66" charset="0"/>
              </a:rPr>
              <a:t>;P2.2 is connected to E pin of LCD</a:t>
            </a:r>
            <a:endParaRPr lang="en-US" sz="2000" b="1" dirty="0">
              <a:latin typeface="Comic Sans MS" panose="030F0702030302020204" pitchFamily="66" charset="0"/>
            </a:endParaRPr>
          </a:p>
        </p:txBody>
      </p:sp>
    </p:spTree>
    <p:extLst>
      <p:ext uri="{BB962C8B-B14F-4D97-AF65-F5344CB8AC3E}">
        <p14:creationId xmlns:p14="http://schemas.microsoft.com/office/powerpoint/2010/main" val="103114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287247" y="1332753"/>
            <a:ext cx="10170459" cy="5176161"/>
          </a:xfrm>
          <a:prstGeom prst="rect">
            <a:avLst/>
          </a:prstGeom>
        </p:spPr>
        <p:txBody>
          <a:bodyPr wrap="square">
            <a:spAutoFit/>
          </a:bodyPr>
          <a:lstStyle/>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ORG 0000H</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A, #38H 			; INITIALIZE 2x16 LCD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COMNWRT 		; call command subroutine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A, #0EH 			; display on, cursor 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COMNWRT 		; call command subroutine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A, #01 			; clear LCD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COMNWRT 		; call command subroutine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A, #06H 			; shift cursor right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COMNWRT 		; call command subroutine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6491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03236" y="1594556"/>
            <a:ext cx="9157447" cy="4652556"/>
          </a:xfrm>
          <a:prstGeom prst="rect">
            <a:avLst/>
          </a:prstGeom>
        </p:spPr>
        <p:txBody>
          <a:bodyPr wrap="square">
            <a:spAutoFit/>
          </a:bodyPr>
          <a:lstStyle/>
          <a:p>
            <a:pPr marL="1371600" lvl="1">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A, #84H 			; cursor at line 1, pos. 4</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1371600" lvl="1">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COMNWRT 			; call command subroutine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1371600" lvl="1">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1371600" lvl="1">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A, #’N’ 			; display letter N (data)</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1371600" lvl="1">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DATAWRT			; call display subroutine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1371600" lvl="1">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1371600" lvl="1">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A, #’O’ 			; display letter O</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1371600" lvl="1">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DATAWRT 			; call display subroutine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a:lnSpc>
                <a:spcPct val="150000"/>
              </a:lnSpc>
            </a:pPr>
            <a:r>
              <a:rPr lang="en-US" b="1" dirty="0">
                <a:latin typeface="Book Antiqua" panose="02040602050305030304" pitchFamily="18" charset="0"/>
                <a:ea typeface="Calibri" panose="020F0502020204030204" pitchFamily="34" charset="0"/>
                <a:cs typeface="Times New Roman" panose="02020603050405020304" pitchFamily="18" charset="0"/>
              </a:rPr>
              <a:t>AGAIN:         SJMP AGAIN 			; stay here</a:t>
            </a:r>
            <a:endParaRPr lang="en-US" dirty="0">
              <a:latin typeface="Book Antiqua" panose="02040602050305030304" pitchFamily="18" charset="0"/>
            </a:endParaRPr>
          </a:p>
        </p:txBody>
      </p:sp>
    </p:spTree>
    <p:extLst>
      <p:ext uri="{BB962C8B-B14F-4D97-AF65-F5344CB8AC3E}">
        <p14:creationId xmlns:p14="http://schemas.microsoft.com/office/powerpoint/2010/main" val="3452211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823503" y="1338921"/>
            <a:ext cx="8571071" cy="5242461"/>
          </a:xfrm>
          <a:prstGeom prst="rect">
            <a:avLst/>
          </a:prstGeom>
        </p:spPr>
        <p:txBody>
          <a:bodyPr wrap="square">
            <a:spAutoFit/>
          </a:bodyPr>
          <a:lstStyle/>
          <a:p>
            <a:pPr>
              <a:lnSpc>
                <a:spcPct val="20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COMNWRT:  					; send command to LCD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P1, A 				; copy reg A to port 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P2.0 				; RS=0 for command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P2.1 				; R/W=0 for write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SETB P2.2 				; E=1 for high pulse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P2.2 				; E=0 for H-to-L pulse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RET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1186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191494" y="1384925"/>
            <a:ext cx="9324106" cy="5242461"/>
          </a:xfrm>
          <a:prstGeom prst="rect">
            <a:avLst/>
          </a:prstGeom>
        </p:spPr>
        <p:txBody>
          <a:bodyPr wrap="square">
            <a:spAutoFit/>
          </a:bodyPr>
          <a:lstStyle/>
          <a:p>
            <a:pPr>
              <a:lnSpc>
                <a:spcPct val="20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DATAWRT:  					; write data to LCD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P1, A 				; copy reg A to port 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SETB P2.0 				; RS=1 for data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P2.1 				; R/W=0 for write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SETB P2.2 				; E=1 for high pulse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P2.2 				; E=0 for H-to-L pulse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RET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284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9"/>
          <p:cNvGrpSpPr/>
          <p:nvPr/>
        </p:nvGrpSpPr>
        <p:grpSpPr>
          <a:xfrm>
            <a:off x="8631385" y="2697478"/>
            <a:ext cx="2660070" cy="3218412"/>
            <a:chOff x="6344124" y="2669768"/>
            <a:chExt cx="2066735" cy="3218412"/>
          </a:xfrm>
        </p:grpSpPr>
        <p:sp>
          <p:nvSpPr>
            <p:cNvPr id="13" name="Rounded Rectangle 12"/>
            <p:cNvSpPr/>
            <p:nvPr/>
          </p:nvSpPr>
          <p:spPr>
            <a:xfrm>
              <a:off x="7528190" y="2673926"/>
              <a:ext cx="882669" cy="8312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4" name="Rounded Rectangle 13"/>
            <p:cNvSpPr/>
            <p:nvPr/>
          </p:nvSpPr>
          <p:spPr>
            <a:xfrm rot="300000">
              <a:off x="8238049" y="2669768"/>
              <a:ext cx="76200" cy="3200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15" name="Rounded Rectangle 14"/>
            <p:cNvSpPr/>
            <p:nvPr/>
          </p:nvSpPr>
          <p:spPr>
            <a:xfrm>
              <a:off x="6344124" y="5791199"/>
              <a:ext cx="1791374" cy="969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pSp>
      <p:sp>
        <p:nvSpPr>
          <p:cNvPr id="16" name="Title 1"/>
          <p:cNvSpPr txBox="1">
            <a:spLocks/>
          </p:cNvSpPr>
          <p:nvPr/>
        </p:nvSpPr>
        <p:spPr>
          <a:xfrm>
            <a:off x="2050472" y="1717956"/>
            <a:ext cx="8174198" cy="2431473"/>
          </a:xfrm>
          <a:prstGeom prst="rect">
            <a:avLst/>
          </a:prstGeom>
          <a:effectLst>
            <a:glow rad="228600">
              <a:schemeClr val="accent5">
                <a:satMod val="175000"/>
                <a:alpha val="40000"/>
              </a:schemeClr>
            </a:glow>
          </a:effectLst>
          <a:scene3d>
            <a:camera prst="perspectiveAbove"/>
            <a:lightRig rig="threePt" dir="t"/>
          </a:scene3d>
          <a:sp3d>
            <a:bevelT w="114300" prst="artDeco"/>
          </a:sp3d>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rmAutofit fontScale="92500" lnSpcReduction="20000"/>
            <a:scene3d>
              <a:camera prst="orthographicFront"/>
              <a:lightRig rig="threePt" dir="t"/>
            </a:scene3d>
            <a:sp3d extrusionH="57150">
              <a:bevelT w="57150" h="38100" prst="artDeco"/>
            </a:sp3d>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600" b="0" i="0" u="none" strike="noStrike" kern="1200" cap="all" spc="0" normalizeH="0" baseline="0" noProof="0" dirty="0">
                <a:ln w="3175" cmpd="sng">
                  <a:noFill/>
                </a:ln>
                <a:solidFill>
                  <a:schemeClr val="tx1"/>
                </a:solidFill>
                <a:effectLst>
                  <a:reflection blurRad="6350" stA="55000" endA="300" endPos="45500" dir="5400000" sy="-100000" algn="bl" rotWithShape="0"/>
                </a:effectLst>
                <a:uLnTx/>
                <a:uFillTx/>
                <a:latin typeface="Stencil" pitchFamily="82" charset="0"/>
                <a:ea typeface="+mn-ea"/>
                <a:cs typeface="+mn-cs"/>
              </a:rPr>
              <a:t> </a:t>
            </a:r>
            <a:r>
              <a:rPr kumimoji="0" lang="en-US" sz="6500" b="0" i="0" u="none" strike="noStrike" kern="1200" cap="all" spc="0" normalizeH="0" baseline="0" noProof="0" dirty="0">
                <a:ln w="3175" cmpd="sng">
                  <a:noFill/>
                </a:ln>
                <a:solidFill>
                  <a:srgbClr val="FFFF00"/>
                </a:solidFill>
                <a:effectLst>
                  <a:reflection blurRad="6350" stA="55000" endA="300" endPos="45500" dir="5400000" sy="-100000" algn="bl" rotWithShape="0"/>
                </a:effectLst>
                <a:uLnTx/>
                <a:uFillTx/>
                <a:latin typeface="Stencil" pitchFamily="82" charset="0"/>
                <a:ea typeface="+mn-ea"/>
                <a:cs typeface="+mn-cs"/>
              </a:rPr>
              <a:t>MODULE-5</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6000" b="1" i="0" u="none" strike="noStrike" kern="1200" cap="all" spc="0" normalizeH="0" baseline="0" noProof="0" dirty="0">
                <a:ln w="3175" cmpd="sng">
                  <a:noFill/>
                </a:ln>
                <a:solidFill>
                  <a:srgbClr val="E4B60C"/>
                </a:solidFill>
                <a:effectLst>
                  <a:reflection blurRad="6350" stA="55000" endA="300" endPos="45500" dir="5400000" sy="-100000" algn="bl" rotWithShape="0"/>
                </a:effectLst>
                <a:uLnTx/>
                <a:uFillTx/>
                <a:latin typeface="Eras Bold ITC" pitchFamily="34" charset="0"/>
                <a:ea typeface="+mn-ea"/>
                <a:cs typeface="+mn-cs"/>
              </a:rPr>
              <a:t>I-O</a:t>
            </a:r>
            <a:r>
              <a:rPr kumimoji="0" lang="en-US" sz="6000" b="1" i="0" u="none" strike="noStrike" kern="1200" cap="all" spc="0" normalizeH="0" noProof="0" dirty="0">
                <a:ln w="3175" cmpd="sng">
                  <a:noFill/>
                </a:ln>
                <a:solidFill>
                  <a:srgbClr val="E4B60C"/>
                </a:solidFill>
                <a:effectLst>
                  <a:reflection blurRad="6350" stA="55000" endA="300" endPos="45500" dir="5400000" sy="-100000" algn="bl" rotWithShape="0"/>
                </a:effectLst>
                <a:uLnTx/>
                <a:uFillTx/>
                <a:latin typeface="Eras Bold ITC" pitchFamily="34" charset="0"/>
                <a:ea typeface="+mn-ea"/>
                <a:cs typeface="+mn-cs"/>
              </a:rPr>
              <a:t> -</a:t>
            </a:r>
            <a:r>
              <a:rPr kumimoji="0" lang="en-US" sz="6000" b="1" i="0" u="none" strike="noStrike" kern="1200" cap="all" spc="0" normalizeH="0" baseline="0" noProof="0" dirty="0">
                <a:ln w="3175" cmpd="sng">
                  <a:noFill/>
                </a:ln>
                <a:solidFill>
                  <a:srgbClr val="E4B60C"/>
                </a:solidFill>
                <a:effectLst>
                  <a:reflection blurRad="6350" stA="55000" endA="300" endPos="45500" dir="5400000" sy="-100000" algn="bl" rotWithShape="0"/>
                </a:effectLst>
                <a:uLnTx/>
                <a:uFillTx/>
                <a:latin typeface="Eras Bold ITC" pitchFamily="34" charset="0"/>
                <a:ea typeface="+mn-ea"/>
                <a:cs typeface="+mn-cs"/>
              </a:rPr>
              <a:t>PERIPHERAL INTERFACING</a:t>
            </a:r>
          </a:p>
        </p:txBody>
      </p:sp>
      <p:sp>
        <p:nvSpPr>
          <p:cNvPr id="17" name="Rounded Rectangle 16"/>
          <p:cNvSpPr/>
          <p:nvPr/>
        </p:nvSpPr>
        <p:spPr>
          <a:xfrm>
            <a:off x="1207228" y="429495"/>
            <a:ext cx="9793287" cy="720432"/>
          </a:xfrm>
          <a:prstGeom prst="roundRect">
            <a:avLst/>
          </a:prstGeom>
          <a:blipFill>
            <a:blip r:embed="rId2" cstate="print"/>
            <a:tile tx="0" ty="0" sx="100000" sy="100000" flip="none" algn="tl"/>
          </a:blipFill>
          <a:ln w="28575">
            <a:solidFill>
              <a:schemeClr val="bg2"/>
            </a:solidFill>
          </a:ln>
        </p:spPr>
        <p:style>
          <a:lnRef idx="1">
            <a:schemeClr val="accent4"/>
          </a:lnRef>
          <a:fillRef idx="2">
            <a:schemeClr val="accent4"/>
          </a:fillRef>
          <a:effectRef idx="1">
            <a:schemeClr val="accent4"/>
          </a:effectRef>
          <a:fontRef idx="minor">
            <a:schemeClr val="dk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3200" b="1" dirty="0">
                <a:ln w="900" cmpd="sng">
                  <a:noFill/>
                  <a:prstDash val="solid"/>
                </a:ln>
                <a:solidFill>
                  <a:srgbClr val="002060"/>
                </a:solidFill>
                <a:effectLst>
                  <a:innerShdw blurRad="101600" dist="76200" dir="5400000">
                    <a:schemeClr val="accent1">
                      <a:satMod val="190000"/>
                      <a:tint val="100000"/>
                      <a:alpha val="74000"/>
                    </a:schemeClr>
                  </a:innerShdw>
                </a:effectLst>
                <a:latin typeface="Britannic Bold" pitchFamily="34" charset="0"/>
                <a:cs typeface="Aharoni" pitchFamily="2" charset="-79"/>
              </a:rPr>
              <a:t>MICROCONTROLLERS  </a:t>
            </a:r>
          </a:p>
        </p:txBody>
      </p:sp>
      <p:sp>
        <p:nvSpPr>
          <p:cNvPr id="18" name="Rounded Rectangle 17"/>
          <p:cNvSpPr/>
          <p:nvPr/>
        </p:nvSpPr>
        <p:spPr>
          <a:xfrm>
            <a:off x="152400" y="228600"/>
            <a:ext cx="11873345" cy="6400800"/>
          </a:xfrm>
          <a:prstGeom prst="roundRect">
            <a:avLst/>
          </a:prstGeom>
          <a:noFill/>
          <a:ln w="28575">
            <a:solidFill>
              <a:srgbClr val="00B050"/>
            </a:solidFill>
          </a:ln>
          <a:effectLst>
            <a:glow rad="101600">
              <a:schemeClr val="accent4">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grpSp>
        <p:nvGrpSpPr>
          <p:cNvPr id="20" name="Group 19"/>
          <p:cNvGrpSpPr/>
          <p:nvPr/>
        </p:nvGrpSpPr>
        <p:grpSpPr>
          <a:xfrm flipH="1">
            <a:off x="983676" y="2697474"/>
            <a:ext cx="7724894" cy="3218415"/>
            <a:chOff x="2215407" y="2669768"/>
            <a:chExt cx="6195452" cy="3218412"/>
          </a:xfrm>
        </p:grpSpPr>
        <p:sp>
          <p:nvSpPr>
            <p:cNvPr id="21" name="Rounded Rectangle 20"/>
            <p:cNvSpPr/>
            <p:nvPr/>
          </p:nvSpPr>
          <p:spPr>
            <a:xfrm>
              <a:off x="7528190" y="2673926"/>
              <a:ext cx="882669" cy="83128"/>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2" name="Rounded Rectangle 21"/>
            <p:cNvSpPr/>
            <p:nvPr/>
          </p:nvSpPr>
          <p:spPr>
            <a:xfrm rot="300000">
              <a:off x="8238049" y="2669768"/>
              <a:ext cx="76200" cy="3200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23" name="Rounded Rectangle 22"/>
            <p:cNvSpPr/>
            <p:nvPr/>
          </p:nvSpPr>
          <p:spPr>
            <a:xfrm>
              <a:off x="2215407" y="5791199"/>
              <a:ext cx="5920092" cy="969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9280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397685" y="1956193"/>
            <a:ext cx="9575118" cy="3929281"/>
          </a:xfrm>
          <a:prstGeom prst="rect">
            <a:avLst/>
          </a:prstGeom>
        </p:spPr>
        <p:txBody>
          <a:bodyPr wrap="square">
            <a:spAutoFit/>
          </a:bodyPr>
          <a:lstStyle/>
          <a:p>
            <a:pPr>
              <a:lnSpc>
                <a:spcPct val="20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DELAY: 	MOV R3, #50 			; 50 or higher for fast CPUs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HERE2: 		MOV R4, #255 			; R4 = 255</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20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HERE: 		DJNZ R4, HERE  			; stay until R4 becomes 0</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20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	DJNZ R3, HERE2			; stay until R3 becomes 0</a:t>
            </a: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	RET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	END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5058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8137" y="1347787"/>
            <a:ext cx="11511604" cy="4138613"/>
          </a:xfrm>
          <a:prstGeom prst="rect">
            <a:avLst/>
          </a:prstGeom>
        </p:spPr>
      </p:pic>
    </p:spTree>
    <p:extLst>
      <p:ext uri="{BB962C8B-B14F-4D97-AF65-F5344CB8AC3E}">
        <p14:creationId xmlns:p14="http://schemas.microsoft.com/office/powerpoint/2010/main" val="446222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solidFill>
                  <a:srgbClr val="0070C0"/>
                </a:solidFill>
                <a:latin typeface="Comic Sans MS" panose="030F0702030302020204" pitchFamily="66" charset="0"/>
              </a:rPr>
              <a:t>Write an 8051 assembly language program to display the message “HELLO” on LCD display using DPTR.</a:t>
            </a:r>
          </a:p>
          <a:p>
            <a:endParaRPr lang="en-IN" dirty="0"/>
          </a:p>
        </p:txBody>
      </p:sp>
    </p:spTree>
    <p:extLst>
      <p:ext uri="{BB962C8B-B14F-4D97-AF65-F5344CB8AC3E}">
        <p14:creationId xmlns:p14="http://schemas.microsoft.com/office/powerpoint/2010/main" val="3518761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4982" y="294088"/>
            <a:ext cx="7138988" cy="6184162"/>
          </a:xfrm>
          <a:prstGeom prst="rect">
            <a:avLst/>
          </a:prstGeom>
        </p:spPr>
      </p:pic>
    </p:spTree>
    <p:extLst>
      <p:ext uri="{BB962C8B-B14F-4D97-AF65-F5344CB8AC3E}">
        <p14:creationId xmlns:p14="http://schemas.microsoft.com/office/powerpoint/2010/main" val="3141011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66812" y="169862"/>
            <a:ext cx="8926434" cy="6269038"/>
          </a:xfrm>
          <a:prstGeom prst="rect">
            <a:avLst/>
          </a:prstGeom>
        </p:spPr>
      </p:pic>
    </p:spTree>
    <p:extLst>
      <p:ext uri="{BB962C8B-B14F-4D97-AF65-F5344CB8AC3E}">
        <p14:creationId xmlns:p14="http://schemas.microsoft.com/office/powerpoint/2010/main" val="1823763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2962" y="341312"/>
            <a:ext cx="6662738" cy="6517633"/>
          </a:xfrm>
          <a:prstGeom prst="rect">
            <a:avLst/>
          </a:prstGeom>
        </p:spPr>
      </p:pic>
    </p:spTree>
    <p:extLst>
      <p:ext uri="{BB962C8B-B14F-4D97-AF65-F5344CB8AC3E}">
        <p14:creationId xmlns:p14="http://schemas.microsoft.com/office/powerpoint/2010/main" val="2029873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6262" y="220662"/>
            <a:ext cx="6992938" cy="6174253"/>
          </a:xfrm>
          <a:prstGeom prst="rect">
            <a:avLst/>
          </a:prstGeom>
        </p:spPr>
      </p:pic>
    </p:spTree>
    <p:extLst>
      <p:ext uri="{BB962C8B-B14F-4D97-AF65-F5344CB8AC3E}">
        <p14:creationId xmlns:p14="http://schemas.microsoft.com/office/powerpoint/2010/main" val="3532520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3413" y="1278081"/>
            <a:ext cx="11248306" cy="1600438"/>
          </a:xfrm>
          <a:prstGeom prst="rect">
            <a:avLst/>
          </a:prstGeom>
        </p:spPr>
        <p:txBody>
          <a:bodyPr wrap="square">
            <a:spAutoFit/>
          </a:bodyPr>
          <a:lstStyle/>
          <a:p>
            <a:pPr algn="just" fontAlgn="base"/>
            <a:r>
              <a:rPr lang="en-US" sz="2800" b="1" dirty="0">
                <a:latin typeface="Comic Sans MS" panose="030F0702030302020204" pitchFamily="66" charset="0"/>
              </a:rPr>
              <a:t>Write an 8051 assembly language program to display the message “HELLO” on LCD display using DPTR.</a:t>
            </a:r>
          </a:p>
          <a:p>
            <a:pPr lvl="2" fontAlgn="base">
              <a:lnSpc>
                <a:spcPct val="150000"/>
              </a:lnSpc>
            </a:pPr>
            <a:r>
              <a:rPr lang="en-US" sz="2800" b="1" dirty="0">
                <a:latin typeface="Comic Sans MS" panose="030F0702030302020204" pitchFamily="66" charset="0"/>
              </a:rPr>
              <a:t>; P1.0-P1.7=D0-D7, P2.0=RS, P2.1=R/W, P2.2=E</a:t>
            </a:r>
            <a:endParaRPr lang="en-US" sz="2000" b="1" dirty="0">
              <a:latin typeface="Comic Sans MS" panose="030F0702030302020204" pitchFamily="66" charset="0"/>
            </a:endParaRPr>
          </a:p>
        </p:txBody>
      </p:sp>
      <p:sp>
        <p:nvSpPr>
          <p:cNvPr id="2" name="Rectangle 1"/>
          <p:cNvSpPr/>
          <p:nvPr/>
        </p:nvSpPr>
        <p:spPr>
          <a:xfrm>
            <a:off x="2380083" y="2865456"/>
            <a:ext cx="6096000" cy="3683060"/>
          </a:xfrm>
          <a:prstGeom prst="rect">
            <a:avLst/>
          </a:prstGeom>
        </p:spPr>
        <p:txBody>
          <a:bodyPr>
            <a:spAutoFit/>
          </a:bodyPr>
          <a:lstStyle/>
          <a:p>
            <a:pPr marL="457200" marR="0" indent="457200">
              <a:spcBef>
                <a:spcPts val="0"/>
              </a:spcBef>
              <a:spcAft>
                <a:spcPts val="800"/>
              </a:spcAft>
            </a:pPr>
            <a:r>
              <a:rPr lang="en-US" sz="2000" b="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ORG 0000H</a:t>
            </a:r>
            <a:endParaRPr lang="en-US" sz="2000" dirty="0">
              <a:solidFill>
                <a:schemeClr val="bg1"/>
              </a:solidFill>
              <a:latin typeface="Book Antiqua" panose="02040602050305030304" pitchFamily="18" charset="0"/>
              <a:ea typeface="Calibri" panose="020F0502020204030204" pitchFamily="34" charset="0"/>
              <a:cs typeface="Times New Roman" panose="02020603050405020304" pitchFamily="18" charset="0"/>
            </a:endParaRPr>
          </a:p>
          <a:p>
            <a:pPr marL="514350" marR="0" indent="400050">
              <a:spcBef>
                <a:spcPts val="0"/>
              </a:spcBef>
              <a:spcAft>
                <a:spcPts val="800"/>
              </a:spcAft>
            </a:pPr>
            <a:r>
              <a:rPr lang="en-US" sz="2000" b="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MOV DPTR, #MYCOM</a:t>
            </a:r>
            <a:endParaRPr lang="en-US" sz="2000" dirty="0">
              <a:solidFill>
                <a:schemeClr val="bg1"/>
              </a:solidFill>
              <a:latin typeface="Book Antiqua" panose="02040602050305030304" pitchFamily="18" charset="0"/>
              <a:ea typeface="Calibri" panose="020F0502020204030204" pitchFamily="34" charset="0"/>
              <a:cs typeface="Times New Roman" panose="02020603050405020304" pitchFamily="18" charset="0"/>
            </a:endParaRPr>
          </a:p>
          <a:p>
            <a:pPr marL="57150" marR="0">
              <a:spcBef>
                <a:spcPts val="0"/>
              </a:spcBef>
              <a:spcAft>
                <a:spcPts val="800"/>
              </a:spcAft>
            </a:pPr>
            <a:r>
              <a:rPr lang="en-US" sz="2000" b="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C1: 	CLR A</a:t>
            </a:r>
            <a:endParaRPr lang="en-US" sz="2000" dirty="0">
              <a:solidFill>
                <a:schemeClr val="bg1"/>
              </a:solidFill>
              <a:latin typeface="Book Antiqua" panose="02040602050305030304" pitchFamily="18" charset="0"/>
              <a:ea typeface="Calibri" panose="020F0502020204030204" pitchFamily="34" charset="0"/>
              <a:cs typeface="Times New Roman" panose="02020603050405020304" pitchFamily="18" charset="0"/>
            </a:endParaRPr>
          </a:p>
          <a:p>
            <a:pPr marL="514350" marR="0" indent="400050">
              <a:spcBef>
                <a:spcPts val="0"/>
              </a:spcBef>
              <a:spcAft>
                <a:spcPts val="800"/>
              </a:spcAft>
            </a:pPr>
            <a:r>
              <a:rPr lang="en-US" sz="2000" b="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MOVC A,@A+DPTR</a:t>
            </a:r>
            <a:endParaRPr lang="en-US" sz="2000" dirty="0">
              <a:solidFill>
                <a:schemeClr val="bg1"/>
              </a:solidFill>
              <a:latin typeface="Book Antiqua" panose="02040602050305030304" pitchFamily="18" charset="0"/>
              <a:ea typeface="Calibri" panose="020F0502020204030204" pitchFamily="34" charset="0"/>
              <a:cs typeface="Times New Roman" panose="02020603050405020304" pitchFamily="18" charset="0"/>
            </a:endParaRPr>
          </a:p>
          <a:p>
            <a:pPr marL="514350" marR="0" indent="400050">
              <a:spcBef>
                <a:spcPts val="0"/>
              </a:spcBef>
              <a:spcAft>
                <a:spcPts val="800"/>
              </a:spcAft>
            </a:pPr>
            <a:r>
              <a:rPr lang="en-US" sz="2000" b="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ACALL COMNWRT		 </a:t>
            </a:r>
            <a:endParaRPr lang="en-US" sz="2000" dirty="0">
              <a:solidFill>
                <a:schemeClr val="bg1"/>
              </a:solidFill>
              <a:latin typeface="Book Antiqua" panose="02040602050305030304" pitchFamily="18" charset="0"/>
              <a:ea typeface="Calibri" panose="020F0502020204030204" pitchFamily="34" charset="0"/>
              <a:cs typeface="Times New Roman" panose="02020603050405020304" pitchFamily="18" charset="0"/>
            </a:endParaRPr>
          </a:p>
          <a:p>
            <a:pPr marL="914400" marR="0">
              <a:spcBef>
                <a:spcPts val="0"/>
              </a:spcBef>
              <a:spcAft>
                <a:spcPts val="800"/>
              </a:spcAft>
            </a:pPr>
            <a:r>
              <a:rPr lang="en-US" sz="2000" b="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ACALL DELAY 			</a:t>
            </a:r>
            <a:endParaRPr lang="en-US" sz="2000" dirty="0">
              <a:solidFill>
                <a:schemeClr val="bg1"/>
              </a:solidFill>
              <a:latin typeface="Book Antiqua" panose="02040602050305030304" pitchFamily="18" charset="0"/>
              <a:ea typeface="Calibri" panose="020F0502020204030204" pitchFamily="34" charset="0"/>
              <a:cs typeface="Times New Roman" panose="02020603050405020304" pitchFamily="18" charset="0"/>
            </a:endParaRPr>
          </a:p>
          <a:p>
            <a:pPr marL="914400" marR="0">
              <a:spcBef>
                <a:spcPts val="0"/>
              </a:spcBef>
              <a:spcAft>
                <a:spcPts val="800"/>
              </a:spcAft>
            </a:pPr>
            <a:r>
              <a:rPr lang="en-US" sz="2000" b="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INC DPTR</a:t>
            </a:r>
            <a:endParaRPr lang="en-US" sz="2000" dirty="0">
              <a:solidFill>
                <a:schemeClr val="bg1"/>
              </a:solidFill>
              <a:latin typeface="Book Antiqua" panose="02040602050305030304" pitchFamily="18" charset="0"/>
              <a:ea typeface="Calibri" panose="020F0502020204030204" pitchFamily="34" charset="0"/>
              <a:cs typeface="Times New Roman" panose="02020603050405020304" pitchFamily="18" charset="0"/>
            </a:endParaRPr>
          </a:p>
          <a:p>
            <a:pPr marL="914400" marR="0">
              <a:spcBef>
                <a:spcPts val="0"/>
              </a:spcBef>
              <a:spcAft>
                <a:spcPts val="800"/>
              </a:spcAft>
            </a:pPr>
            <a:r>
              <a:rPr lang="en-US" sz="2000" b="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JZ SEND_DAT</a:t>
            </a:r>
            <a:endParaRPr lang="en-US" sz="2000" dirty="0">
              <a:solidFill>
                <a:schemeClr val="bg1"/>
              </a:solidFill>
              <a:latin typeface="Book Antiqua" panose="02040602050305030304" pitchFamily="18" charset="0"/>
              <a:ea typeface="Calibri" panose="020F0502020204030204" pitchFamily="34" charset="0"/>
              <a:cs typeface="Times New Roman" panose="02020603050405020304" pitchFamily="18" charset="0"/>
            </a:endParaRPr>
          </a:p>
          <a:p>
            <a:pPr marL="914400" marR="0">
              <a:spcBef>
                <a:spcPts val="0"/>
              </a:spcBef>
              <a:spcAft>
                <a:spcPts val="800"/>
              </a:spcAft>
            </a:pPr>
            <a:r>
              <a:rPr lang="en-US" sz="2000" b="1" dirty="0">
                <a:solidFill>
                  <a:schemeClr val="bg1"/>
                </a:solidFill>
                <a:latin typeface="Book Antiqua" panose="02040602050305030304" pitchFamily="18" charset="0"/>
                <a:ea typeface="Calibri" panose="020F0502020204030204" pitchFamily="34" charset="0"/>
                <a:cs typeface="Times New Roman" panose="02020603050405020304" pitchFamily="18" charset="0"/>
              </a:rPr>
              <a:t>SJMP C1</a:t>
            </a:r>
            <a:endParaRPr lang="en-US" sz="2000" dirty="0">
              <a:solidFill>
                <a:schemeClr val="bg1"/>
              </a:solidFill>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2532483" y="3017856"/>
            <a:ext cx="6096000" cy="3683060"/>
          </a:xfrm>
          <a:prstGeom prst="rect">
            <a:avLst/>
          </a:prstGeom>
        </p:spPr>
        <p:txBody>
          <a:bodyPr>
            <a:spAutoFit/>
          </a:bodyPr>
          <a:lstStyle/>
          <a:p>
            <a:pPr marL="457200" marR="0" indent="457200">
              <a:spcBef>
                <a:spcPts val="0"/>
              </a:spcBef>
              <a:spcAft>
                <a:spcPts val="800"/>
              </a:spcAft>
            </a:pPr>
            <a:r>
              <a:rPr lang="en-US" sz="2000" b="1" dirty="0">
                <a:latin typeface="Book Antiqua" panose="02040602050305030304" pitchFamily="18" charset="0"/>
                <a:ea typeface="Calibri" panose="020F0502020204030204" pitchFamily="34" charset="0"/>
                <a:cs typeface="Times New Roman" panose="02020603050405020304" pitchFamily="18" charset="0"/>
              </a:rPr>
              <a:t>ORG 0000H</a:t>
            </a:r>
            <a:endParaRPr lang="en-US" sz="2000" dirty="0">
              <a:latin typeface="Book Antiqua" panose="02040602050305030304" pitchFamily="18" charset="0"/>
              <a:ea typeface="Calibri" panose="020F0502020204030204" pitchFamily="34" charset="0"/>
              <a:cs typeface="Times New Roman" panose="02020603050405020304" pitchFamily="18" charset="0"/>
            </a:endParaRPr>
          </a:p>
          <a:p>
            <a:pPr marL="514350" marR="0" indent="400050">
              <a:spcBef>
                <a:spcPts val="0"/>
              </a:spcBef>
              <a:spcAft>
                <a:spcPts val="800"/>
              </a:spcAft>
            </a:pPr>
            <a:r>
              <a:rPr lang="en-US" sz="2000" b="1" dirty="0">
                <a:latin typeface="Book Antiqua" panose="02040602050305030304" pitchFamily="18" charset="0"/>
                <a:ea typeface="Calibri" panose="020F0502020204030204" pitchFamily="34" charset="0"/>
                <a:cs typeface="Times New Roman" panose="02020603050405020304" pitchFamily="18" charset="0"/>
              </a:rPr>
              <a:t>MOV DPTR, #MYCOM</a:t>
            </a:r>
            <a:endParaRPr lang="en-US" sz="2000" dirty="0">
              <a:latin typeface="Book Antiqua" panose="02040602050305030304" pitchFamily="18" charset="0"/>
              <a:ea typeface="Calibri" panose="020F0502020204030204" pitchFamily="34" charset="0"/>
              <a:cs typeface="Times New Roman" panose="02020603050405020304" pitchFamily="18" charset="0"/>
            </a:endParaRPr>
          </a:p>
          <a:p>
            <a:pPr marL="57150" marR="0">
              <a:spcBef>
                <a:spcPts val="0"/>
              </a:spcBef>
              <a:spcAft>
                <a:spcPts val="800"/>
              </a:spcAft>
            </a:pPr>
            <a:r>
              <a:rPr lang="en-US" sz="2000" b="1" dirty="0">
                <a:latin typeface="Book Antiqua" panose="02040602050305030304" pitchFamily="18" charset="0"/>
                <a:ea typeface="Calibri" panose="020F0502020204030204" pitchFamily="34" charset="0"/>
                <a:cs typeface="Times New Roman" panose="02020603050405020304" pitchFamily="18" charset="0"/>
              </a:rPr>
              <a:t>C1: 	CLR A</a:t>
            </a:r>
            <a:endParaRPr lang="en-US" sz="2000" dirty="0">
              <a:latin typeface="Book Antiqua" panose="02040602050305030304" pitchFamily="18" charset="0"/>
              <a:ea typeface="Calibri" panose="020F0502020204030204" pitchFamily="34" charset="0"/>
              <a:cs typeface="Times New Roman" panose="02020603050405020304" pitchFamily="18" charset="0"/>
            </a:endParaRPr>
          </a:p>
          <a:p>
            <a:pPr marL="514350" marR="0" indent="400050">
              <a:spcBef>
                <a:spcPts val="0"/>
              </a:spcBef>
              <a:spcAft>
                <a:spcPts val="800"/>
              </a:spcAft>
            </a:pPr>
            <a:r>
              <a:rPr lang="en-US" sz="2000" b="1" dirty="0">
                <a:latin typeface="Book Antiqua" panose="02040602050305030304" pitchFamily="18" charset="0"/>
                <a:ea typeface="Calibri" panose="020F0502020204030204" pitchFamily="34" charset="0"/>
                <a:cs typeface="Times New Roman" panose="02020603050405020304" pitchFamily="18" charset="0"/>
              </a:rPr>
              <a:t>MOVC A,@A+DPTR</a:t>
            </a:r>
            <a:endParaRPr lang="en-US" sz="2000" dirty="0">
              <a:latin typeface="Book Antiqua" panose="02040602050305030304" pitchFamily="18" charset="0"/>
              <a:ea typeface="Calibri" panose="020F0502020204030204" pitchFamily="34" charset="0"/>
              <a:cs typeface="Times New Roman" panose="02020603050405020304" pitchFamily="18" charset="0"/>
            </a:endParaRPr>
          </a:p>
          <a:p>
            <a:pPr marL="514350" marR="0" indent="400050">
              <a:spcBef>
                <a:spcPts val="0"/>
              </a:spcBef>
              <a:spcAft>
                <a:spcPts val="800"/>
              </a:spcAft>
            </a:pPr>
            <a:r>
              <a:rPr lang="en-US" sz="2000" b="1" dirty="0">
                <a:latin typeface="Book Antiqua" panose="02040602050305030304" pitchFamily="18" charset="0"/>
                <a:ea typeface="Calibri" panose="020F0502020204030204" pitchFamily="34" charset="0"/>
                <a:cs typeface="Times New Roman" panose="02020603050405020304" pitchFamily="18" charset="0"/>
              </a:rPr>
              <a:t>ACALL COMNWRT		 </a:t>
            </a:r>
            <a:endParaRPr lang="en-US" sz="2000" dirty="0">
              <a:latin typeface="Book Antiqua" panose="02040602050305030304" pitchFamily="18" charset="0"/>
              <a:ea typeface="Calibri" panose="020F0502020204030204" pitchFamily="34" charset="0"/>
              <a:cs typeface="Times New Roman" panose="02020603050405020304" pitchFamily="18" charset="0"/>
            </a:endParaRPr>
          </a:p>
          <a:p>
            <a:pPr marL="914400" marR="0">
              <a:spcBef>
                <a:spcPts val="0"/>
              </a:spcBef>
              <a:spcAft>
                <a:spcPts val="800"/>
              </a:spcAft>
            </a:pPr>
            <a:r>
              <a:rPr lang="en-US" sz="2000" b="1" dirty="0">
                <a:latin typeface="Book Antiqua" panose="02040602050305030304" pitchFamily="18" charset="0"/>
                <a:ea typeface="Calibri" panose="020F0502020204030204" pitchFamily="34" charset="0"/>
                <a:cs typeface="Times New Roman" panose="02020603050405020304" pitchFamily="18" charset="0"/>
              </a:rPr>
              <a:t>ACALL DELAY 			</a:t>
            </a:r>
            <a:endParaRPr lang="en-US" sz="2000" dirty="0">
              <a:latin typeface="Book Antiqua" panose="02040602050305030304" pitchFamily="18" charset="0"/>
              <a:ea typeface="Calibri" panose="020F0502020204030204" pitchFamily="34" charset="0"/>
              <a:cs typeface="Times New Roman" panose="02020603050405020304" pitchFamily="18" charset="0"/>
            </a:endParaRPr>
          </a:p>
          <a:p>
            <a:pPr marL="914400" marR="0">
              <a:spcBef>
                <a:spcPts val="0"/>
              </a:spcBef>
              <a:spcAft>
                <a:spcPts val="800"/>
              </a:spcAft>
            </a:pPr>
            <a:r>
              <a:rPr lang="en-US" sz="2000" b="1" dirty="0">
                <a:latin typeface="Book Antiqua" panose="02040602050305030304" pitchFamily="18" charset="0"/>
                <a:ea typeface="Calibri" panose="020F0502020204030204" pitchFamily="34" charset="0"/>
                <a:cs typeface="Times New Roman" panose="02020603050405020304" pitchFamily="18" charset="0"/>
              </a:rPr>
              <a:t>INC DPTR</a:t>
            </a:r>
            <a:endParaRPr lang="en-US" sz="2000" dirty="0">
              <a:latin typeface="Book Antiqua" panose="02040602050305030304" pitchFamily="18" charset="0"/>
              <a:ea typeface="Calibri" panose="020F0502020204030204" pitchFamily="34" charset="0"/>
              <a:cs typeface="Times New Roman" panose="02020603050405020304" pitchFamily="18" charset="0"/>
            </a:endParaRPr>
          </a:p>
          <a:p>
            <a:pPr marL="914400" marR="0">
              <a:spcBef>
                <a:spcPts val="0"/>
              </a:spcBef>
              <a:spcAft>
                <a:spcPts val="800"/>
              </a:spcAft>
            </a:pPr>
            <a:r>
              <a:rPr lang="en-US" sz="2000" b="1" dirty="0">
                <a:latin typeface="Book Antiqua" panose="02040602050305030304" pitchFamily="18" charset="0"/>
                <a:ea typeface="Calibri" panose="020F0502020204030204" pitchFamily="34" charset="0"/>
                <a:cs typeface="Times New Roman" panose="02020603050405020304" pitchFamily="18" charset="0"/>
              </a:rPr>
              <a:t>JZ SEND_DAT</a:t>
            </a:r>
            <a:endParaRPr lang="en-US" sz="2000" dirty="0">
              <a:latin typeface="Book Antiqua" panose="02040602050305030304" pitchFamily="18" charset="0"/>
              <a:ea typeface="Calibri" panose="020F0502020204030204" pitchFamily="34" charset="0"/>
              <a:cs typeface="Times New Roman" panose="02020603050405020304" pitchFamily="18" charset="0"/>
            </a:endParaRPr>
          </a:p>
          <a:p>
            <a:pPr marL="914400" marR="0">
              <a:spcBef>
                <a:spcPts val="0"/>
              </a:spcBef>
              <a:spcAft>
                <a:spcPts val="800"/>
              </a:spcAft>
            </a:pPr>
            <a:r>
              <a:rPr lang="en-US" sz="2000" b="1" dirty="0">
                <a:latin typeface="Book Antiqua" panose="02040602050305030304" pitchFamily="18" charset="0"/>
                <a:ea typeface="Calibri" panose="020F0502020204030204" pitchFamily="34" charset="0"/>
                <a:cs typeface="Times New Roman" panose="02020603050405020304" pitchFamily="18" charset="0"/>
              </a:rPr>
              <a:t>SJMP C1</a:t>
            </a:r>
            <a:endParaRPr lang="en-US" sz="2000" dirty="0">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2844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232212" y="1318330"/>
            <a:ext cx="8310282" cy="5170646"/>
          </a:xfrm>
          <a:prstGeom prst="rect">
            <a:avLst/>
          </a:prstGeom>
        </p:spPr>
        <p:txBody>
          <a:bodyPr wrap="square">
            <a:spAutoFit/>
          </a:bodyPr>
          <a:lstStyle/>
          <a:p>
            <a:pPr marL="57150" marR="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SEND_DAT: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428750" lvl="2" indent="400050">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DPTR, #MYDATA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971550" lvl="2">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D1: 	CLR 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828800" lvl="2">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MOVC A,@A+DPTR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828800" lvl="2">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DATAWRT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828800" lvl="2">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828800" lvl="2">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INC DPTR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828800" lvl="2">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JZ AGAIN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1828800" lvl="2">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SJMP D1</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57150" marR="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AGAIN: 	SJMP AGAIN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7030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88460" y="1251061"/>
            <a:ext cx="7476564" cy="5242461"/>
          </a:xfrm>
          <a:prstGeom prst="rect">
            <a:avLst/>
          </a:prstGeom>
        </p:spPr>
        <p:txBody>
          <a:bodyPr wrap="square">
            <a:spAutoFit/>
          </a:bodyPr>
          <a:lstStyle/>
          <a:p>
            <a:pPr marL="5715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COMNWRT:  				; send command to LCD</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P1, A 			; copy reg A to P1</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P2.0 			; RS=0 for command</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P2.1 			; R/W=0 for write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SETB P2.2 			; E=1 for high pulse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P2.2 			; E=0 for H-to-L pulse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RET</a:t>
            </a:r>
            <a:endParaRPr lang="en-US" sz="1400" dirty="0">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353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Aharoni" pitchFamily="2" charset="-79"/>
                <a:cs typeface="Aharoni" pitchFamily="2" charset="-79"/>
              </a:rPr>
              <a:t>MODULE-5</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5"/>
          <p:cNvGrpSpPr/>
          <p:nvPr/>
        </p:nvGrpSpPr>
        <p:grpSpPr>
          <a:xfrm>
            <a:off x="921774" y="2115919"/>
            <a:ext cx="10236769" cy="3514962"/>
            <a:chOff x="415636" y="2262348"/>
            <a:chExt cx="8850883" cy="2919251"/>
          </a:xfrm>
        </p:grpSpPr>
        <p:grpSp>
          <p:nvGrpSpPr>
            <p:cNvPr id="3" name="Group 4"/>
            <p:cNvGrpSpPr/>
            <p:nvPr/>
          </p:nvGrpSpPr>
          <p:grpSpPr>
            <a:xfrm>
              <a:off x="415636" y="2262348"/>
              <a:ext cx="8850883" cy="2919251"/>
              <a:chOff x="198759" y="2107051"/>
              <a:chExt cx="6505212" cy="2741428"/>
            </a:xfrm>
          </p:grpSpPr>
          <p:sp>
            <p:nvSpPr>
              <p:cNvPr id="26" name="Line 6"/>
              <p:cNvSpPr>
                <a:spLocks noChangeShapeType="1"/>
              </p:cNvSpPr>
              <p:nvPr/>
            </p:nvSpPr>
            <p:spPr bwMode="auto">
              <a:xfrm flipV="1">
                <a:off x="2346324" y="2703525"/>
                <a:ext cx="685800" cy="0"/>
              </a:xfrm>
              <a:prstGeom prst="line">
                <a:avLst/>
              </a:prstGeom>
              <a:noFill/>
              <a:ln w="12700" cap="rnd">
                <a:solidFill>
                  <a:srgbClr val="003366"/>
                </a:solidFill>
                <a:prstDash val="sysDot"/>
                <a:round/>
                <a:headEnd/>
                <a:tailEnd/>
              </a:ln>
              <a:effectLst/>
            </p:spPr>
            <p:txBody>
              <a:bodyPr/>
              <a:lstStyle/>
              <a:p>
                <a:endParaRPr lang="zh-CN" altLang="en-US" sz="2000" b="1">
                  <a:solidFill>
                    <a:schemeClr val="bg1"/>
                  </a:solidFill>
                  <a:latin typeface="Narkisim" pitchFamily="34" charset="-79"/>
                  <a:cs typeface="Narkisim" pitchFamily="34" charset="-79"/>
                </a:endParaRPr>
              </a:p>
            </p:txBody>
          </p:sp>
          <p:sp>
            <p:nvSpPr>
              <p:cNvPr id="27" name="Line 7"/>
              <p:cNvSpPr>
                <a:spLocks noChangeShapeType="1"/>
              </p:cNvSpPr>
              <p:nvPr/>
            </p:nvSpPr>
            <p:spPr bwMode="auto">
              <a:xfrm>
                <a:off x="2422524" y="3465525"/>
                <a:ext cx="609600" cy="0"/>
              </a:xfrm>
              <a:prstGeom prst="line">
                <a:avLst/>
              </a:prstGeom>
              <a:noFill/>
              <a:ln w="12700" cap="rnd">
                <a:solidFill>
                  <a:srgbClr val="003366"/>
                </a:solidFill>
                <a:prstDash val="sysDot"/>
                <a:round/>
                <a:headEnd/>
                <a:tailEnd/>
              </a:ln>
              <a:effectLst/>
            </p:spPr>
            <p:txBody>
              <a:bodyPr/>
              <a:lstStyle/>
              <a:p>
                <a:endParaRPr lang="zh-CN" altLang="en-US" sz="2000" b="1">
                  <a:solidFill>
                    <a:schemeClr val="bg1"/>
                  </a:solidFill>
                  <a:latin typeface="Narkisim" pitchFamily="34" charset="-79"/>
                  <a:cs typeface="Narkisim" pitchFamily="34" charset="-79"/>
                </a:endParaRPr>
              </a:p>
            </p:txBody>
          </p:sp>
          <p:sp>
            <p:nvSpPr>
              <p:cNvPr id="28" name="Line 8"/>
              <p:cNvSpPr>
                <a:spLocks noChangeShapeType="1"/>
              </p:cNvSpPr>
              <p:nvPr/>
            </p:nvSpPr>
            <p:spPr bwMode="auto">
              <a:xfrm flipV="1">
                <a:off x="2346324" y="4151325"/>
                <a:ext cx="685800" cy="0"/>
              </a:xfrm>
              <a:prstGeom prst="line">
                <a:avLst/>
              </a:prstGeom>
              <a:noFill/>
              <a:ln w="12700" cap="rnd">
                <a:solidFill>
                  <a:srgbClr val="003366"/>
                </a:solidFill>
                <a:prstDash val="sysDot"/>
                <a:round/>
                <a:headEnd/>
                <a:tailEnd/>
              </a:ln>
              <a:effectLst/>
            </p:spPr>
            <p:txBody>
              <a:bodyPr/>
              <a:lstStyle/>
              <a:p>
                <a:endParaRPr lang="zh-CN" altLang="en-US" sz="2000" b="1">
                  <a:solidFill>
                    <a:schemeClr val="bg1"/>
                  </a:solidFill>
                  <a:latin typeface="Narkisim" pitchFamily="34" charset="-79"/>
                  <a:cs typeface="Narkisim" pitchFamily="34" charset="-79"/>
                </a:endParaRPr>
              </a:p>
            </p:txBody>
          </p:sp>
          <p:sp>
            <p:nvSpPr>
              <p:cNvPr id="30" name="AutoShape 22"/>
              <p:cNvSpPr>
                <a:spLocks noChangeArrowheads="1"/>
              </p:cNvSpPr>
              <p:nvPr/>
            </p:nvSpPr>
            <p:spPr bwMode="gray">
              <a:xfrm>
                <a:off x="3025774" y="2462225"/>
                <a:ext cx="3678197"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r>
                  <a:rPr lang="en-US" sz="2800" b="1" dirty="0">
                    <a:solidFill>
                      <a:schemeClr val="bg1"/>
                    </a:solidFill>
                    <a:latin typeface="Narkisim" pitchFamily="34" charset="-79"/>
                    <a:cs typeface="Narkisim" pitchFamily="34" charset="-79"/>
                  </a:rPr>
                  <a:t>   LCD</a:t>
                </a:r>
                <a:endParaRPr lang="zh-CN" altLang="en-US" sz="2800" b="1" dirty="0">
                  <a:solidFill>
                    <a:schemeClr val="bg1"/>
                  </a:solidFill>
                  <a:latin typeface="Narkisim" pitchFamily="34" charset="-79"/>
                  <a:cs typeface="Narkisim" pitchFamily="34" charset="-79"/>
                </a:endParaRPr>
              </a:p>
            </p:txBody>
          </p:sp>
          <p:sp>
            <p:nvSpPr>
              <p:cNvPr id="31" name="AutoShape 24"/>
              <p:cNvSpPr>
                <a:spLocks noChangeArrowheads="1"/>
              </p:cNvSpPr>
              <p:nvPr/>
            </p:nvSpPr>
            <p:spPr bwMode="gray">
              <a:xfrm>
                <a:off x="3022599" y="3205175"/>
                <a:ext cx="3678197"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r>
                  <a:rPr lang="en-US" sz="2800" b="1" dirty="0">
                    <a:solidFill>
                      <a:schemeClr val="bg1"/>
                    </a:solidFill>
                    <a:latin typeface="Narkisim" pitchFamily="34" charset="-79"/>
                    <a:cs typeface="Narkisim" pitchFamily="34" charset="-79"/>
                  </a:rPr>
                  <a:t>   LED</a:t>
                </a:r>
                <a:endParaRPr lang="zh-CN" altLang="en-US" sz="2800" b="1" dirty="0">
                  <a:solidFill>
                    <a:schemeClr val="bg1"/>
                  </a:solidFill>
                  <a:latin typeface="Narkisim" pitchFamily="34" charset="-79"/>
                  <a:cs typeface="Narkisim" pitchFamily="34" charset="-79"/>
                </a:endParaRPr>
              </a:p>
            </p:txBody>
          </p:sp>
          <p:sp>
            <p:nvSpPr>
              <p:cNvPr id="33" name="AutoShape 29"/>
              <p:cNvSpPr>
                <a:spLocks noChangeArrowheads="1"/>
              </p:cNvSpPr>
              <p:nvPr/>
            </p:nvSpPr>
            <p:spPr bwMode="gray">
              <a:xfrm>
                <a:off x="3025774" y="3937013"/>
                <a:ext cx="3678197"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r>
                  <a:rPr lang="en-US" sz="2800" b="1" dirty="0">
                    <a:solidFill>
                      <a:schemeClr val="bg1"/>
                    </a:solidFill>
                    <a:latin typeface="Narkisim" pitchFamily="34" charset="-79"/>
                    <a:cs typeface="Narkisim" pitchFamily="34" charset="-79"/>
                  </a:rPr>
                  <a:t>   KEYPAD</a:t>
                </a:r>
                <a:endParaRPr lang="zh-CN" altLang="en-US" sz="2800" b="1" dirty="0">
                  <a:solidFill>
                    <a:schemeClr val="bg1"/>
                  </a:solidFill>
                  <a:latin typeface="Narkisim" pitchFamily="34" charset="-79"/>
                  <a:cs typeface="Narkisim" pitchFamily="34" charset="-79"/>
                </a:endParaRPr>
              </a:p>
            </p:txBody>
          </p:sp>
          <p:sp>
            <p:nvSpPr>
              <p:cNvPr id="34" name="Oval 31"/>
              <p:cNvSpPr>
                <a:spLocks noChangeArrowheads="1"/>
              </p:cNvSpPr>
              <p:nvPr/>
            </p:nvSpPr>
            <p:spPr bwMode="gray">
              <a:xfrm>
                <a:off x="2936874" y="407512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sz="2000" b="1">
                  <a:solidFill>
                    <a:schemeClr val="bg1"/>
                  </a:solidFill>
                  <a:latin typeface="Narkisim" pitchFamily="34" charset="-79"/>
                  <a:cs typeface="Narkisim" pitchFamily="34" charset="-79"/>
                </a:endParaRPr>
              </a:p>
            </p:txBody>
          </p:sp>
          <p:sp>
            <p:nvSpPr>
              <p:cNvPr id="36" name="Oval 26"/>
              <p:cNvSpPr>
                <a:spLocks noChangeArrowheads="1"/>
              </p:cNvSpPr>
              <p:nvPr/>
            </p:nvSpPr>
            <p:spPr bwMode="gray">
              <a:xfrm>
                <a:off x="2928926" y="257494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sz="2000" b="1">
                  <a:solidFill>
                    <a:schemeClr val="bg1"/>
                  </a:solidFill>
                  <a:latin typeface="Narkisim" pitchFamily="34" charset="-79"/>
                  <a:cs typeface="Narkisim" pitchFamily="34" charset="-79"/>
                </a:endParaRPr>
              </a:p>
            </p:txBody>
          </p:sp>
          <p:sp>
            <p:nvSpPr>
              <p:cNvPr id="37" name="Oval 36"/>
              <p:cNvSpPr>
                <a:spLocks noChangeArrowheads="1"/>
              </p:cNvSpPr>
              <p:nvPr/>
            </p:nvSpPr>
            <p:spPr bwMode="gray">
              <a:xfrm>
                <a:off x="2928926" y="33464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sz="2000" b="1">
                  <a:solidFill>
                    <a:schemeClr val="bg1"/>
                  </a:solidFill>
                  <a:latin typeface="Narkisim" pitchFamily="34" charset="-79"/>
                  <a:cs typeface="Narkisim" pitchFamily="34" charset="-79"/>
                </a:endParaRPr>
              </a:p>
            </p:txBody>
          </p:sp>
          <p:pic>
            <p:nvPicPr>
              <p:cNvPr id="39" name="Picture 3" descr="RY_circle001"/>
              <p:cNvPicPr>
                <a:picLocks noChangeAspect="1" noChangeArrowheads="1"/>
              </p:cNvPicPr>
              <p:nvPr/>
            </p:nvPicPr>
            <p:blipFill>
              <a:blip r:embed="rId2" cstate="print"/>
              <a:srcRect/>
              <a:stretch>
                <a:fillRect/>
              </a:stretch>
            </p:blipFill>
            <p:spPr bwMode="auto">
              <a:xfrm>
                <a:off x="198759" y="2107051"/>
                <a:ext cx="2342044" cy="2741428"/>
              </a:xfrm>
              <a:prstGeom prst="rect">
                <a:avLst/>
              </a:prstGeom>
              <a:noFill/>
            </p:spPr>
          </p:pic>
        </p:grpSp>
        <p:sp>
          <p:nvSpPr>
            <p:cNvPr id="20" name="Rectangle 19"/>
            <p:cNvSpPr/>
            <p:nvPr/>
          </p:nvSpPr>
          <p:spPr>
            <a:xfrm>
              <a:off x="1066035" y="3210596"/>
              <a:ext cx="1885769" cy="89465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dirty="0">
                  <a:ln w="11430"/>
                  <a:solidFill>
                    <a:schemeClr val="bg1"/>
                  </a:solidFill>
                  <a:effectLst>
                    <a:outerShdw blurRad="76200" dist="50800" dir="5400000" algn="tl" rotWithShape="0">
                      <a:srgbClr val="000000">
                        <a:alpha val="65000"/>
                      </a:srgbClr>
                    </a:outerShdw>
                  </a:effectLst>
                </a:rPr>
                <a:t>Peripheral</a:t>
              </a:r>
            </a:p>
            <a:p>
              <a:pPr algn="ctr"/>
              <a:r>
                <a:rPr lang="en-US" sz="3200" b="1" cap="none" spc="50" dirty="0">
                  <a:ln w="11430"/>
                  <a:solidFill>
                    <a:schemeClr val="bg1"/>
                  </a:solidFill>
                  <a:effectLst>
                    <a:outerShdw blurRad="76200" dist="50800" dir="5400000" algn="tl" rotWithShape="0">
                      <a:srgbClr val="000000">
                        <a:alpha val="65000"/>
                      </a:srgbClr>
                    </a:outerShdw>
                  </a:effectLst>
                </a:rPr>
                <a:t> Interfacing</a:t>
              </a:r>
            </a:p>
          </p:txBody>
        </p:sp>
      </p:grpSp>
    </p:spTree>
    <p:extLst>
      <p:ext uri="{BB962C8B-B14F-4D97-AF65-F5344CB8AC3E}">
        <p14:creationId xmlns:p14="http://schemas.microsoft.com/office/powerpoint/2010/main" val="3144897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065952" y="1213847"/>
            <a:ext cx="7924803" cy="5242461"/>
          </a:xfrm>
          <a:prstGeom prst="rect">
            <a:avLst/>
          </a:prstGeom>
        </p:spPr>
        <p:txBody>
          <a:bodyPr wrap="square">
            <a:spAutoFit/>
          </a:bodyPr>
          <a:lstStyle/>
          <a:p>
            <a:pPr marL="5715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DATAWRT:  				; write data to LCD</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MOV P1, A 			; copy reg A to port 1</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SETB P2.0 			; RS=1 for data</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P2.1 			; R/W=0 for write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SETB P2.2 			; E=1 for high pulse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ACALL DELAY 			; give LCD some time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14400" marR="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CLR P2.2 			; E=0 for H-to-L pulse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514350" marR="0" indent="400050">
              <a:lnSpc>
                <a:spcPct val="20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RET</a:t>
            </a:r>
            <a:endParaRPr lang="en-US" sz="1400" dirty="0">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95364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783164" y="1368052"/>
            <a:ext cx="8342471" cy="5170646"/>
          </a:xfrm>
          <a:prstGeom prst="rect">
            <a:avLst/>
          </a:prstGeom>
        </p:spPr>
        <p:txBody>
          <a:bodyPr wrap="square">
            <a:spAutoFit/>
          </a:bodyPr>
          <a:lstStyle/>
          <a:p>
            <a:pPr marL="57150" marR="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DELAY: 	MOV R3, #250 		; 50 or higher for fast CPUs</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57150" marR="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HERE2: 	MOV R4, #255 		; R4 = 255</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57150" marR="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HERE: 		DJNZ R4, HERE  		; stay until R4 becomes 0</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71550" lvl="1" indent="400050">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	DJNZ R3, HERE2</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71550" lvl="1" indent="400050">
              <a:lnSpc>
                <a:spcPct val="150000"/>
              </a:lnSpc>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	RET</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57150" marR="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 </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971550" marR="0" indent="40005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	ORG 300H</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57150" marR="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MYCOM: 	DB 38H, 0EH, 01, 06, 84H, 0 	; commands and null</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57150" marR="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MYDATA: 	DB “HELLO”, 0                                    ;Define byte</a:t>
            </a:r>
            <a:endParaRPr lang="en-US" sz="1400" dirty="0">
              <a:latin typeface="Book Antiqua" panose="02040602050305030304" pitchFamily="18" charset="0"/>
              <a:ea typeface="Calibri" panose="020F0502020204030204" pitchFamily="34" charset="0"/>
              <a:cs typeface="Times New Roman" panose="02020603050405020304" pitchFamily="18" charset="0"/>
            </a:endParaRPr>
          </a:p>
          <a:p>
            <a:pPr marL="57150" marR="0">
              <a:lnSpc>
                <a:spcPct val="150000"/>
              </a:lnSpc>
              <a:spcBef>
                <a:spcPts val="0"/>
              </a:spcBef>
              <a:spcAft>
                <a:spcPts val="800"/>
              </a:spcAft>
            </a:pPr>
            <a:r>
              <a:rPr lang="en-US" b="1" dirty="0">
                <a:latin typeface="Book Antiqua" panose="02040602050305030304" pitchFamily="18" charset="0"/>
                <a:ea typeface="Calibri" panose="020F0502020204030204" pitchFamily="34" charset="0"/>
                <a:cs typeface="Times New Roman" panose="02020603050405020304" pitchFamily="18" charset="0"/>
              </a:rPr>
              <a:t>END</a:t>
            </a:r>
            <a:endParaRPr lang="en-US" sz="1400" dirty="0">
              <a:effectLst/>
              <a:latin typeface="Book Antiqua" panose="020406020503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6953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2105891"/>
            <a:ext cx="8465133" cy="2355273"/>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Book Antiqua" pitchFamily="18" charset="0"/>
                <a:cs typeface="Narkisim" pitchFamily="34" charset="-79"/>
              </a:rPr>
              <a:t>KEYPAD</a:t>
            </a:r>
          </a:p>
          <a:p>
            <a:pPr algn="ctr"/>
            <a:r>
              <a:rPr lang="en-US" sz="6000" b="1" dirty="0">
                <a:solidFill>
                  <a:schemeClr val="bg1"/>
                </a:solidFill>
                <a:latin typeface="Book Antiqua" pitchFamily="18" charset="0"/>
                <a:cs typeface="Narkisim" pitchFamily="34" charset="-79"/>
              </a:rPr>
              <a:t> INTERFACE</a:t>
            </a:r>
            <a:endParaRPr lang="en-US" sz="6000" b="1" dirty="0">
              <a:solidFill>
                <a:schemeClr val="bg1"/>
              </a:solidFill>
              <a:latin typeface="Colonna MT" pitchFamily="82" charset="0"/>
              <a:cs typeface="Narkisim" pitchFamily="34" charset="-79"/>
            </a:endParaRPr>
          </a:p>
        </p:txBody>
      </p:sp>
      <p:sp>
        <p:nvSpPr>
          <p:cNvPr id="5" name="Pentagon 4"/>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23</a:t>
            </a:r>
          </a:p>
        </p:txBody>
      </p:sp>
    </p:spTree>
    <p:extLst>
      <p:ext uri="{BB962C8B-B14F-4D97-AF65-F5344CB8AC3E}">
        <p14:creationId xmlns:p14="http://schemas.microsoft.com/office/powerpoint/2010/main" val="2731027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24</a:t>
            </a:r>
          </a:p>
        </p:txBody>
      </p:sp>
      <p:sp>
        <p:nvSpPr>
          <p:cNvPr id="4" name="Rectangle 3"/>
          <p:cNvSpPr/>
          <p:nvPr/>
        </p:nvSpPr>
        <p:spPr>
          <a:xfrm>
            <a:off x="343509" y="1427015"/>
            <a:ext cx="11557137" cy="4616648"/>
          </a:xfrm>
          <a:prstGeom prst="rect">
            <a:avLst/>
          </a:prstGeom>
        </p:spPr>
        <p:txBody>
          <a:bodyPr wrap="square">
            <a:spAutoFit/>
          </a:bodyPr>
          <a:lstStyle/>
          <a:p>
            <a:pPr marL="457200" indent="-457200" algn="just">
              <a:lnSpc>
                <a:spcPct val="150000"/>
              </a:lnSpc>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Keyboards are organized in a matrix of rows and columns</a:t>
            </a:r>
          </a:p>
          <a:p>
            <a:pPr marL="914400" lvl="1" indent="-457200" algn="just">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The CPU accesses both rows and columns through ports </a:t>
            </a:r>
          </a:p>
          <a:p>
            <a:pPr marL="914400" lvl="1" indent="-457200" algn="just">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When a key is pressed, a row and a column make a contact</a:t>
            </a:r>
          </a:p>
          <a:p>
            <a:pPr lvl="1" algn="just">
              <a:lnSpc>
                <a:spcPct val="150000"/>
              </a:lnSpc>
              <a:buClr>
                <a:schemeClr val="bg1"/>
              </a:buClr>
            </a:pPr>
            <a:r>
              <a:rPr lang="en-US" sz="2800" b="1" dirty="0">
                <a:solidFill>
                  <a:srgbClr val="0070C0"/>
                </a:solidFill>
                <a:latin typeface="Comic Sans MS" panose="030F0702030302020204" pitchFamily="66" charset="0"/>
              </a:rPr>
              <a:t> </a:t>
            </a:r>
          </a:p>
          <a:p>
            <a:pPr marL="457200" indent="-457200" algn="just">
              <a:lnSpc>
                <a:spcPct val="150000"/>
              </a:lnSpc>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 4x4 matrix connected to two ports</a:t>
            </a:r>
          </a:p>
          <a:p>
            <a:pPr marL="914400" lvl="1" indent="-457200" algn="just">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The rows are connected to an output port and the columns are connected to an input port</a:t>
            </a:r>
          </a:p>
        </p:txBody>
      </p:sp>
    </p:spTree>
    <p:extLst>
      <p:ext uri="{BB962C8B-B14F-4D97-AF65-F5344CB8AC3E}">
        <p14:creationId xmlns:p14="http://schemas.microsoft.com/office/powerpoint/2010/main" val="22115329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25</a:t>
            </a:r>
          </a:p>
        </p:txBody>
      </p:sp>
      <p:pic>
        <p:nvPicPr>
          <p:cNvPr id="8" name="Picture 2" descr="http://microcontrollerslab.com/wp-content/uploads/2017/02/keypad-interfacing-with-80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677" y="2037145"/>
            <a:ext cx="845914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0777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26</a:t>
            </a:r>
          </a:p>
        </p:txBody>
      </p:sp>
      <p:pic>
        <p:nvPicPr>
          <p:cNvPr id="2" name="Picture 1"/>
          <p:cNvPicPr>
            <a:picLocks noChangeAspect="1"/>
          </p:cNvPicPr>
          <p:nvPr/>
        </p:nvPicPr>
        <p:blipFill>
          <a:blip r:embed="rId2"/>
          <a:stretch>
            <a:fillRect/>
          </a:stretch>
        </p:blipFill>
        <p:spPr>
          <a:xfrm>
            <a:off x="1325965" y="1444407"/>
            <a:ext cx="9431682" cy="4873264"/>
          </a:xfrm>
          <a:prstGeom prst="rect">
            <a:avLst/>
          </a:prstGeom>
        </p:spPr>
      </p:pic>
    </p:spTree>
    <p:extLst>
      <p:ext uri="{BB962C8B-B14F-4D97-AF65-F5344CB8AC3E}">
        <p14:creationId xmlns:p14="http://schemas.microsoft.com/office/powerpoint/2010/main" val="430465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27</a:t>
            </a:r>
          </a:p>
        </p:txBody>
      </p:sp>
      <p:sp>
        <p:nvSpPr>
          <p:cNvPr id="4" name="Rectangle 3"/>
          <p:cNvSpPr/>
          <p:nvPr/>
        </p:nvSpPr>
        <p:spPr>
          <a:xfrm>
            <a:off x="343509" y="1427015"/>
            <a:ext cx="11557137" cy="5078313"/>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It is the function of the microcontroller to scan the keyboard continuously to detect and identify the key pressed</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To detect a pressed key, the microcontroller grounds all rows by providing 0 to the output latch, then it reads the columns</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If the data read from columns is D3 –D0 = 1111, no key has been pressed and the process continues till key press is detected </a:t>
            </a:r>
          </a:p>
          <a:p>
            <a:pPr marL="457200" indent="-457200" algn="just">
              <a:buClr>
                <a:schemeClr val="bg1"/>
              </a:buClr>
              <a:buFont typeface="Wingdings" panose="05000000000000000000" pitchFamily="2" charset="2"/>
              <a:buChar char="q"/>
            </a:pPr>
            <a:endParaRPr lang="en-US" sz="16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If one of the column bits has a zero, this means that a key press has occurred </a:t>
            </a:r>
          </a:p>
        </p:txBody>
      </p:sp>
    </p:spTree>
    <p:extLst>
      <p:ext uri="{BB962C8B-B14F-4D97-AF65-F5344CB8AC3E}">
        <p14:creationId xmlns:p14="http://schemas.microsoft.com/office/powerpoint/2010/main" val="335949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28</a:t>
            </a:r>
          </a:p>
        </p:txBody>
      </p:sp>
      <p:sp>
        <p:nvSpPr>
          <p:cNvPr id="4" name="Rectangle 3"/>
          <p:cNvSpPr/>
          <p:nvPr/>
        </p:nvSpPr>
        <p:spPr>
          <a:xfrm>
            <a:off x="343509" y="1386674"/>
            <a:ext cx="11557137" cy="4770537"/>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It grounds the next row, reads the columns, and checks for any zero, this process continues until the row is identified </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After identification of the row in which the key has been pressed it find out which column the pressed key belongs to.</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Identify the row and column of the pressed key for </a:t>
            </a:r>
          </a:p>
          <a:p>
            <a:pPr algn="just">
              <a:buClr>
                <a:schemeClr val="bg1"/>
              </a:buClr>
            </a:pPr>
            <a:r>
              <a:rPr lang="en-US" sz="2800" b="1" dirty="0">
                <a:solidFill>
                  <a:srgbClr val="0070C0"/>
                </a:solidFill>
                <a:latin typeface="Comic Sans MS" panose="030F0702030302020204" pitchFamily="66" charset="0"/>
              </a:rPr>
              <a:t>	</a:t>
            </a:r>
            <a:r>
              <a:rPr lang="en-US" sz="2400" b="1" dirty="0">
                <a:solidFill>
                  <a:srgbClr val="0070C0"/>
                </a:solidFill>
                <a:latin typeface="Comic Sans MS" panose="030F0702030302020204" pitchFamily="66" charset="0"/>
              </a:rPr>
              <a:t>(a) D3 – D0 = 1110 for the row, D3 – D0 = 1011 for the column</a:t>
            </a:r>
          </a:p>
          <a:p>
            <a:pPr algn="just">
              <a:buClr>
                <a:schemeClr val="bg1"/>
              </a:buClr>
            </a:pPr>
            <a:r>
              <a:rPr lang="en-US" sz="2400" b="1" dirty="0">
                <a:solidFill>
                  <a:srgbClr val="0070C0"/>
                </a:solidFill>
                <a:latin typeface="Comic Sans MS" panose="030F0702030302020204" pitchFamily="66" charset="0"/>
              </a:rPr>
              <a:t>	(b) D3 – D0 = 1101 for the row, D3 – D0 = 0111 for the column</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Answer : (a). 2		(b). 7</a:t>
            </a:r>
          </a:p>
        </p:txBody>
      </p:sp>
    </p:spTree>
    <p:extLst>
      <p:ext uri="{BB962C8B-B14F-4D97-AF65-F5344CB8AC3E}">
        <p14:creationId xmlns:p14="http://schemas.microsoft.com/office/powerpoint/2010/main" val="3118457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29</a:t>
            </a:r>
          </a:p>
        </p:txBody>
      </p:sp>
      <p:sp>
        <p:nvSpPr>
          <p:cNvPr id="4" name="Rectangle 3"/>
          <p:cNvSpPr/>
          <p:nvPr/>
        </p:nvSpPr>
        <p:spPr>
          <a:xfrm>
            <a:off x="343509" y="1386674"/>
            <a:ext cx="11557137" cy="4770537"/>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It grounds the next row, reads the columns, and checks for any zero, this process continues until the row is identified </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After identification of the row in which the key has been pressed it find out which column the pressed key belongs to.</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Identify the row and column of the pressed key for </a:t>
            </a:r>
          </a:p>
          <a:p>
            <a:pPr algn="just">
              <a:buClr>
                <a:schemeClr val="bg1"/>
              </a:buClr>
            </a:pPr>
            <a:r>
              <a:rPr lang="en-US" sz="2800" b="1" dirty="0">
                <a:solidFill>
                  <a:srgbClr val="0070C0"/>
                </a:solidFill>
                <a:latin typeface="Comic Sans MS" panose="030F0702030302020204" pitchFamily="66" charset="0"/>
              </a:rPr>
              <a:t>	</a:t>
            </a:r>
            <a:r>
              <a:rPr lang="en-US" sz="2400" b="1" dirty="0">
                <a:solidFill>
                  <a:srgbClr val="0070C0"/>
                </a:solidFill>
                <a:latin typeface="Comic Sans MS" panose="030F0702030302020204" pitchFamily="66" charset="0"/>
              </a:rPr>
              <a:t>(a) D3 – D0 = 1110 for the row, D3 – D0 = 1011 for the column</a:t>
            </a:r>
          </a:p>
          <a:p>
            <a:pPr algn="just">
              <a:buClr>
                <a:schemeClr val="bg1"/>
              </a:buClr>
            </a:pPr>
            <a:r>
              <a:rPr lang="en-US" sz="2400" b="1" dirty="0">
                <a:solidFill>
                  <a:srgbClr val="0070C0"/>
                </a:solidFill>
                <a:latin typeface="Comic Sans MS" panose="030F0702030302020204" pitchFamily="66" charset="0"/>
              </a:rPr>
              <a:t>	(b) D3 – D0 = 1101 for the row, D3 – D0 = 0111 for the column</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Answer : (a). 2		(b). 7</a:t>
            </a:r>
          </a:p>
        </p:txBody>
      </p:sp>
    </p:spTree>
    <p:extLst>
      <p:ext uri="{BB962C8B-B14F-4D97-AF65-F5344CB8AC3E}">
        <p14:creationId xmlns:p14="http://schemas.microsoft.com/office/powerpoint/2010/main" val="735345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30</a:t>
            </a:r>
          </a:p>
        </p:txBody>
      </p:sp>
      <p:sp>
        <p:nvSpPr>
          <p:cNvPr id="4" name="Rectangle 3"/>
          <p:cNvSpPr/>
          <p:nvPr/>
        </p:nvSpPr>
        <p:spPr>
          <a:xfrm>
            <a:off x="343509" y="1386674"/>
            <a:ext cx="11557137" cy="4832092"/>
          </a:xfrm>
          <a:prstGeom prst="rect">
            <a:avLst/>
          </a:prstGeom>
        </p:spPr>
        <p:txBody>
          <a:bodyPr wrap="square">
            <a:spAutoFit/>
          </a:bodyPr>
          <a:lstStyle/>
          <a:p>
            <a:pPr algn="ctr">
              <a:buClr>
                <a:schemeClr val="bg1"/>
              </a:buClr>
            </a:pPr>
            <a:r>
              <a:rPr lang="en-US" sz="2800" b="1" dirty="0">
                <a:solidFill>
                  <a:srgbClr val="CC3300"/>
                </a:solidFill>
                <a:latin typeface="Comic Sans MS" panose="030F0702030302020204" pitchFamily="66" charset="0"/>
              </a:rPr>
              <a:t>Steps for key press identification</a:t>
            </a:r>
          </a:p>
          <a:p>
            <a:pPr algn="ctr">
              <a:buClr>
                <a:schemeClr val="bg1"/>
              </a:buClr>
            </a:pPr>
            <a:endParaRPr lang="en-US" sz="2800" b="1" dirty="0">
              <a:solidFill>
                <a:srgbClr val="CC330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Initially all switches are assumed to be released. So there is no connection between the rows and columns. </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When any one of the switches are pressed, the corresponding row and column are connected (short circuited). This will drive that column pin (initially high) low. </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Using this logic, the button press can be detected. The colors red and black is for logic high and low respectively. </a:t>
            </a:r>
          </a:p>
        </p:txBody>
      </p:sp>
    </p:spTree>
    <p:extLst>
      <p:ext uri="{BB962C8B-B14F-4D97-AF65-F5344CB8AC3E}">
        <p14:creationId xmlns:p14="http://schemas.microsoft.com/office/powerpoint/2010/main" val="1951719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2105891"/>
            <a:ext cx="8465133" cy="2355273"/>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Book Antiqua" pitchFamily="18" charset="0"/>
                <a:cs typeface="Narkisim" pitchFamily="34" charset="-79"/>
              </a:rPr>
              <a:t>LCD</a:t>
            </a:r>
          </a:p>
          <a:p>
            <a:pPr algn="ctr"/>
            <a:r>
              <a:rPr lang="en-US" sz="6000" b="1" dirty="0">
                <a:solidFill>
                  <a:schemeClr val="bg1"/>
                </a:solidFill>
                <a:latin typeface="Book Antiqua" pitchFamily="18" charset="0"/>
                <a:cs typeface="Narkisim" pitchFamily="34" charset="-79"/>
              </a:rPr>
              <a:t> INTERFACE</a:t>
            </a:r>
            <a:endParaRPr lang="en-US" sz="6000" b="1" dirty="0">
              <a:solidFill>
                <a:schemeClr val="bg1"/>
              </a:solidFill>
              <a:latin typeface="Colonna MT" pitchFamily="82" charset="0"/>
              <a:cs typeface="Narkisim" pitchFamily="34" charset="-79"/>
            </a:endParaRPr>
          </a:p>
        </p:txBody>
      </p:sp>
    </p:spTree>
    <p:extLst>
      <p:ext uri="{BB962C8B-B14F-4D97-AF65-F5344CB8AC3E}">
        <p14:creationId xmlns:p14="http://schemas.microsoft.com/office/powerpoint/2010/main" val="39701133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31</a:t>
            </a:r>
          </a:p>
        </p:txBody>
      </p:sp>
      <p:sp>
        <p:nvSpPr>
          <p:cNvPr id="4" name="Rectangle 3"/>
          <p:cNvSpPr/>
          <p:nvPr/>
        </p:nvSpPr>
        <p:spPr>
          <a:xfrm>
            <a:off x="343509" y="1386674"/>
            <a:ext cx="11557137" cy="2000548"/>
          </a:xfrm>
          <a:prstGeom prst="rect">
            <a:avLst/>
          </a:prstGeom>
        </p:spPr>
        <p:txBody>
          <a:bodyPr wrap="square">
            <a:spAutoFit/>
          </a:bodyPr>
          <a:lstStyle/>
          <a:p>
            <a:pPr algn="ctr">
              <a:buClr>
                <a:schemeClr val="bg1"/>
              </a:buClr>
            </a:pPr>
            <a:r>
              <a:rPr lang="en-US" sz="2800" b="1" dirty="0">
                <a:solidFill>
                  <a:srgbClr val="CC3300"/>
                </a:solidFill>
                <a:latin typeface="Comic Sans MS" panose="030F0702030302020204" pitchFamily="66" charset="0"/>
              </a:rPr>
              <a:t>Steps for key press identification</a:t>
            </a:r>
          </a:p>
          <a:p>
            <a:pPr marL="457200" indent="-457200" algn="just">
              <a:buClr>
                <a:schemeClr val="bg1"/>
              </a:buClr>
              <a:buFont typeface="Wingdings" panose="05000000000000000000" pitchFamily="2" charset="2"/>
              <a:buChar char="q"/>
            </a:pPr>
            <a:endParaRPr lang="en-US" sz="2400" b="1" dirty="0">
              <a:solidFill>
                <a:srgbClr val="CC330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400" b="1" dirty="0">
                <a:solidFill>
                  <a:srgbClr val="CC3300"/>
                </a:solidFill>
                <a:latin typeface="Comic Sans MS" panose="030F0702030302020204" pitchFamily="66" charset="0"/>
              </a:rPr>
              <a:t>Step 1: </a:t>
            </a:r>
            <a:r>
              <a:rPr lang="en-US" sz="2400" b="1" dirty="0">
                <a:solidFill>
                  <a:srgbClr val="0070C0"/>
                </a:solidFill>
                <a:latin typeface="Comic Sans MS" panose="030F0702030302020204" pitchFamily="66" charset="0"/>
              </a:rPr>
              <a:t>The first step involved in interfacing the matrix keypad is to write all logic 0’s to the rows and all logic 1’s to the columns. In the image, black line symbolizes logic 0 and red line symbolizes logic 1.</a:t>
            </a:r>
          </a:p>
        </p:txBody>
      </p:sp>
      <p:pic>
        <p:nvPicPr>
          <p:cNvPr id="8" name="Picture 2" descr="matrix keypad wiring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819" y="3387222"/>
            <a:ext cx="5743100" cy="3053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97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32</a:t>
            </a:r>
          </a:p>
        </p:txBody>
      </p:sp>
      <p:sp>
        <p:nvSpPr>
          <p:cNvPr id="4" name="Rectangle 3"/>
          <p:cNvSpPr/>
          <p:nvPr/>
        </p:nvSpPr>
        <p:spPr>
          <a:xfrm>
            <a:off x="343509" y="1386674"/>
            <a:ext cx="11557137" cy="2062103"/>
          </a:xfrm>
          <a:prstGeom prst="rect">
            <a:avLst/>
          </a:prstGeom>
        </p:spPr>
        <p:txBody>
          <a:bodyPr wrap="square">
            <a:spAutoFit/>
          </a:bodyPr>
          <a:lstStyle/>
          <a:p>
            <a:pPr algn="ctr">
              <a:buClr>
                <a:schemeClr val="bg1"/>
              </a:buClr>
            </a:pPr>
            <a:r>
              <a:rPr lang="en-US" sz="2800" b="1" dirty="0">
                <a:solidFill>
                  <a:srgbClr val="CC3300"/>
                </a:solidFill>
                <a:latin typeface="Comic Sans MS" panose="030F0702030302020204" pitchFamily="66" charset="0"/>
              </a:rPr>
              <a:t>Steps for key press identification</a:t>
            </a:r>
          </a:p>
          <a:p>
            <a:pPr marL="457200" indent="-457200" algn="just">
              <a:buClr>
                <a:schemeClr val="bg1"/>
              </a:buClr>
              <a:buFont typeface="Wingdings" panose="05000000000000000000" pitchFamily="2" charset="2"/>
              <a:buChar char="q"/>
            </a:pPr>
            <a:r>
              <a:rPr lang="en-US" sz="2400" b="1" dirty="0">
                <a:solidFill>
                  <a:srgbClr val="C00000"/>
                </a:solidFill>
                <a:latin typeface="Comic Sans MS" panose="030F0702030302020204" pitchFamily="66" charset="0"/>
              </a:rPr>
              <a:t>Step 2: </a:t>
            </a:r>
            <a:r>
              <a:rPr lang="en-US" sz="2400" b="1" dirty="0">
                <a:solidFill>
                  <a:srgbClr val="0070C0"/>
                </a:solidFill>
                <a:latin typeface="Comic Sans MS" panose="030F0702030302020204" pitchFamily="66" charset="0"/>
              </a:rPr>
              <a:t>Now the program has to scan the pins connected to columns of the keypad. If it detects a logic 0 in any one of the columns, then a key press was made in that column. This is because the event of the switch press shorts the C2 line with R2. Hence C2 is driven low</a:t>
            </a:r>
            <a:r>
              <a:rPr lang="en-US" sz="2800" b="1" dirty="0">
                <a:solidFill>
                  <a:srgbClr val="CC3300"/>
                </a:solidFill>
                <a:latin typeface="Comic Sans MS" panose="030F0702030302020204" pitchFamily="66" charset="0"/>
              </a:rPr>
              <a:t>.</a:t>
            </a:r>
          </a:p>
        </p:txBody>
      </p:sp>
      <p:pic>
        <p:nvPicPr>
          <p:cNvPr id="11" name="Picture 2" descr="matrix keypad column sc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355" y="3640348"/>
            <a:ext cx="2834185" cy="279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496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33</a:t>
            </a:r>
          </a:p>
        </p:txBody>
      </p:sp>
      <p:sp>
        <p:nvSpPr>
          <p:cNvPr id="4" name="Rectangle 3"/>
          <p:cNvSpPr/>
          <p:nvPr/>
        </p:nvSpPr>
        <p:spPr>
          <a:xfrm>
            <a:off x="343509" y="1386674"/>
            <a:ext cx="11557137" cy="2000548"/>
          </a:xfrm>
          <a:prstGeom prst="rect">
            <a:avLst/>
          </a:prstGeom>
        </p:spPr>
        <p:txBody>
          <a:bodyPr wrap="square">
            <a:spAutoFit/>
          </a:bodyPr>
          <a:lstStyle/>
          <a:p>
            <a:pPr algn="ctr">
              <a:buClr>
                <a:schemeClr val="bg1"/>
              </a:buClr>
            </a:pPr>
            <a:r>
              <a:rPr lang="en-US" sz="2800" b="1" dirty="0">
                <a:solidFill>
                  <a:srgbClr val="CC3300"/>
                </a:solidFill>
                <a:latin typeface="Comic Sans MS" panose="030F0702030302020204" pitchFamily="66" charset="0"/>
              </a:rPr>
              <a:t>Steps for key press identification</a:t>
            </a:r>
          </a:p>
          <a:p>
            <a:pPr marL="457200" indent="-457200" algn="just">
              <a:buClr>
                <a:schemeClr val="bg1"/>
              </a:buClr>
              <a:buFont typeface="Wingdings" panose="05000000000000000000" pitchFamily="2" charset="2"/>
              <a:buChar char="q"/>
            </a:pPr>
            <a:endParaRPr lang="en-US" sz="2400" b="1" dirty="0">
              <a:solidFill>
                <a:srgbClr val="C0000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400" b="1" dirty="0">
                <a:solidFill>
                  <a:srgbClr val="C00000"/>
                </a:solidFill>
                <a:latin typeface="Comic Sans MS" panose="030F0702030302020204" pitchFamily="66" charset="0"/>
              </a:rPr>
              <a:t>Step 3: </a:t>
            </a:r>
            <a:r>
              <a:rPr lang="en-US" sz="2400" b="1" dirty="0">
                <a:solidFill>
                  <a:srgbClr val="0070C0"/>
                </a:solidFill>
                <a:latin typeface="Comic Sans MS" panose="030F0702030302020204" pitchFamily="66" charset="0"/>
              </a:rPr>
              <a:t>Once the column corresponding to the key pressed is located, start writing logic 0’s to the rows sequentially (one after the other) and check if C2 becomes low. </a:t>
            </a:r>
          </a:p>
        </p:txBody>
      </p:sp>
      <p:grpSp>
        <p:nvGrpSpPr>
          <p:cNvPr id="6" name="Group 5"/>
          <p:cNvGrpSpPr/>
          <p:nvPr/>
        </p:nvGrpSpPr>
        <p:grpSpPr>
          <a:xfrm>
            <a:off x="4242772" y="3548418"/>
            <a:ext cx="2833797" cy="2803160"/>
            <a:chOff x="4242772" y="3548418"/>
            <a:chExt cx="2833797" cy="280316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772" y="3646725"/>
              <a:ext cx="2732595" cy="2704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336275" y="3548418"/>
              <a:ext cx="504967" cy="280316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rot="5400000">
              <a:off x="5422505" y="2511277"/>
              <a:ext cx="504967" cy="280316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p:cNvSpPr/>
            <p:nvPr/>
          </p:nvSpPr>
          <p:spPr>
            <a:xfrm>
              <a:off x="5349923" y="4192637"/>
              <a:ext cx="504967" cy="488546"/>
            </a:xfrm>
            <a:prstGeom prst="ellipse">
              <a:avLst/>
            </a:prstGeom>
            <a:no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69915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34</a:t>
            </a:r>
          </a:p>
        </p:txBody>
      </p:sp>
      <p:sp>
        <p:nvSpPr>
          <p:cNvPr id="4" name="Rectangle 3"/>
          <p:cNvSpPr/>
          <p:nvPr/>
        </p:nvSpPr>
        <p:spPr>
          <a:xfrm>
            <a:off x="343509" y="1386674"/>
            <a:ext cx="11557137" cy="2000548"/>
          </a:xfrm>
          <a:prstGeom prst="rect">
            <a:avLst/>
          </a:prstGeom>
        </p:spPr>
        <p:txBody>
          <a:bodyPr wrap="square">
            <a:spAutoFit/>
          </a:bodyPr>
          <a:lstStyle/>
          <a:p>
            <a:pPr algn="ctr">
              <a:buClr>
                <a:schemeClr val="bg1"/>
              </a:buClr>
            </a:pPr>
            <a:r>
              <a:rPr lang="en-US" sz="2800" b="1" dirty="0">
                <a:solidFill>
                  <a:srgbClr val="CC3300"/>
                </a:solidFill>
                <a:latin typeface="Comic Sans MS" panose="030F0702030302020204" pitchFamily="66" charset="0"/>
              </a:rPr>
              <a:t>Steps for key press identification</a:t>
            </a:r>
          </a:p>
          <a:p>
            <a:pPr marL="457200" indent="-457200" algn="just">
              <a:buClr>
                <a:schemeClr val="bg1"/>
              </a:buClr>
              <a:buFont typeface="Wingdings" panose="05000000000000000000" pitchFamily="2" charset="2"/>
              <a:buChar char="q"/>
            </a:pPr>
            <a:endParaRPr lang="en-US" sz="2400" b="1" dirty="0">
              <a:solidFill>
                <a:srgbClr val="C0000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400" b="1" dirty="0">
                <a:solidFill>
                  <a:srgbClr val="C00000"/>
                </a:solidFill>
                <a:latin typeface="Comic Sans MS" panose="030F0702030302020204" pitchFamily="66" charset="0"/>
              </a:rPr>
              <a:t>Step 4: </a:t>
            </a:r>
            <a:r>
              <a:rPr lang="en-US" sz="2400" b="1" dirty="0">
                <a:solidFill>
                  <a:srgbClr val="0070C0"/>
                </a:solidFill>
                <a:latin typeface="Comic Sans MS" panose="030F0702030302020204" pitchFamily="66" charset="0"/>
              </a:rPr>
              <a:t>The procedure is followed till C2 goes low when logic low is written to a row. In this case, a logic low to the second row will be reflected in the second column.</a:t>
            </a:r>
          </a:p>
        </p:txBody>
      </p:sp>
      <p:grpSp>
        <p:nvGrpSpPr>
          <p:cNvPr id="6" name="Group 5"/>
          <p:cNvGrpSpPr/>
          <p:nvPr/>
        </p:nvGrpSpPr>
        <p:grpSpPr>
          <a:xfrm>
            <a:off x="4211793" y="3566893"/>
            <a:ext cx="2803160" cy="2803160"/>
            <a:chOff x="8169644" y="3566893"/>
            <a:chExt cx="2803160" cy="280316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6960" y="3646725"/>
              <a:ext cx="2695843" cy="2643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9305091" y="3566893"/>
              <a:ext cx="504967" cy="280316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rot="5400000">
              <a:off x="9318740" y="3046322"/>
              <a:ext cx="504967" cy="280316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p:cNvSpPr/>
            <p:nvPr/>
          </p:nvSpPr>
          <p:spPr>
            <a:xfrm>
              <a:off x="9305091" y="4211840"/>
              <a:ext cx="504967" cy="488546"/>
            </a:xfrm>
            <a:prstGeom prst="ellipse">
              <a:avLst/>
            </a:prstGeom>
            <a:no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55844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35</a:t>
            </a:r>
          </a:p>
        </p:txBody>
      </p:sp>
      <p:sp>
        <p:nvSpPr>
          <p:cNvPr id="4" name="Rectangle 3"/>
          <p:cNvSpPr/>
          <p:nvPr/>
        </p:nvSpPr>
        <p:spPr>
          <a:xfrm>
            <a:off x="343509" y="1386674"/>
            <a:ext cx="11557137" cy="3108543"/>
          </a:xfrm>
          <a:prstGeom prst="rect">
            <a:avLst/>
          </a:prstGeom>
        </p:spPr>
        <p:txBody>
          <a:bodyPr wrap="square">
            <a:spAutoFit/>
          </a:bodyPr>
          <a:lstStyle/>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We already know that the key press happened at column 2. Now we have detected that the key is in row 2. So, the position of the key in the matrix is (2,2).</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Once this is detected, its up to us to name it or provide it with a task on the event of the key press.</a:t>
            </a:r>
          </a:p>
        </p:txBody>
      </p:sp>
    </p:spTree>
    <p:extLst>
      <p:ext uri="{BB962C8B-B14F-4D97-AF65-F5344CB8AC3E}">
        <p14:creationId xmlns:p14="http://schemas.microsoft.com/office/powerpoint/2010/main" val="1299133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36</a:t>
            </a:r>
          </a:p>
        </p:txBody>
      </p:sp>
      <p:sp>
        <p:nvSpPr>
          <p:cNvPr id="4" name="Rectangle 3"/>
          <p:cNvSpPr/>
          <p:nvPr/>
        </p:nvSpPr>
        <p:spPr>
          <a:xfrm>
            <a:off x="343509" y="1427015"/>
            <a:ext cx="11557137" cy="4893647"/>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Program for detection and identification of key activation goes through the following stages:</a:t>
            </a:r>
          </a:p>
          <a:p>
            <a:pPr lvl="2" algn="just">
              <a:buClr>
                <a:schemeClr val="bg1"/>
              </a:buClr>
            </a:pPr>
            <a:endParaRPr lang="en-US" sz="1000" b="1" dirty="0">
              <a:solidFill>
                <a:srgbClr val="0070C0"/>
              </a:solidFill>
              <a:latin typeface="Comic Sans MS" panose="030F0702030302020204" pitchFamily="66" charset="0"/>
            </a:endParaRPr>
          </a:p>
          <a:p>
            <a:pPr marL="1371600" lvl="2" indent="-457200" algn="just">
              <a:buClr>
                <a:schemeClr val="bg1"/>
              </a:buClr>
              <a:buAutoNum type="arabicPeriod"/>
            </a:pPr>
            <a:r>
              <a:rPr lang="en-US" sz="2400" b="1" dirty="0">
                <a:solidFill>
                  <a:srgbClr val="0070C0"/>
                </a:solidFill>
                <a:latin typeface="Comic Sans MS" panose="030F0702030302020204" pitchFamily="66" charset="0"/>
              </a:rPr>
              <a:t>To make sure that the preceding key has been released, 0s are output to all rows at once, and the columns are read and checked repeatedly until all the columns are high</a:t>
            </a:r>
          </a:p>
          <a:p>
            <a:pPr marL="1371600" lvl="2" indent="-457200" algn="just">
              <a:buClr>
                <a:schemeClr val="bg1"/>
              </a:buClr>
              <a:buAutoNum type="arabicPeriod"/>
            </a:pPr>
            <a:endParaRPr lang="en-US" sz="1000" b="1" dirty="0">
              <a:solidFill>
                <a:srgbClr val="0070C0"/>
              </a:solidFill>
              <a:latin typeface="Comic Sans MS" panose="030F0702030302020204" pitchFamily="66" charset="0"/>
            </a:endParaRPr>
          </a:p>
          <a:p>
            <a:pPr marL="1371600" lvl="2" indent="-457200" algn="just">
              <a:buClr>
                <a:schemeClr val="bg1"/>
              </a:buClr>
              <a:buFont typeface="+mj-lt"/>
              <a:buAutoNum type="arabicPeriod"/>
            </a:pPr>
            <a:r>
              <a:rPr lang="en-US" sz="2400" b="1" dirty="0">
                <a:solidFill>
                  <a:srgbClr val="0070C0"/>
                </a:solidFill>
                <a:latin typeface="Comic Sans MS" panose="030F0702030302020204" pitchFamily="66" charset="0"/>
              </a:rPr>
              <a:t>To see if any key is pressed, the columns are scanned over and over in an infinite loop until one of them has a 0 on it</a:t>
            </a:r>
          </a:p>
          <a:p>
            <a:pPr marL="1143000" lvl="2" indent="-228600" algn="just">
              <a:buClr>
                <a:schemeClr val="bg1"/>
              </a:buClr>
              <a:buFont typeface="+mj-lt"/>
              <a:buAutoNum type="arabicPeriod"/>
            </a:pPr>
            <a:endParaRPr lang="en-US" sz="1000" b="1" dirty="0">
              <a:solidFill>
                <a:srgbClr val="0070C0"/>
              </a:solidFill>
              <a:latin typeface="Comic Sans MS" panose="030F0702030302020204" pitchFamily="66" charset="0"/>
            </a:endParaRPr>
          </a:p>
          <a:p>
            <a:pPr marL="1371600" lvl="2" indent="-457200" algn="just">
              <a:buClr>
                <a:schemeClr val="bg1"/>
              </a:buClr>
              <a:buFont typeface="+mj-lt"/>
              <a:buAutoNum type="arabicPeriod"/>
            </a:pPr>
            <a:r>
              <a:rPr lang="en-US" sz="2400" b="1" dirty="0">
                <a:solidFill>
                  <a:srgbClr val="0070C0"/>
                </a:solidFill>
                <a:latin typeface="Comic Sans MS" panose="030F0702030302020204" pitchFamily="66" charset="0"/>
              </a:rPr>
              <a:t>To detect which row key press belongs to, it grounds one row at a time, reading the columns each time</a:t>
            </a:r>
          </a:p>
          <a:p>
            <a:pPr marL="1143000" lvl="2" indent="-228600" algn="just">
              <a:buClr>
                <a:schemeClr val="bg1"/>
              </a:buClr>
              <a:buFont typeface="+mj-lt"/>
              <a:buAutoNum type="arabicPeriod"/>
            </a:pPr>
            <a:endParaRPr lang="en-US" sz="1000" b="1" dirty="0">
              <a:solidFill>
                <a:srgbClr val="0070C0"/>
              </a:solidFill>
              <a:latin typeface="Comic Sans MS" panose="030F0702030302020204" pitchFamily="66" charset="0"/>
            </a:endParaRPr>
          </a:p>
          <a:p>
            <a:pPr marL="1371600" lvl="2" indent="-457200" algn="just">
              <a:buClr>
                <a:schemeClr val="bg1"/>
              </a:buClr>
              <a:buFont typeface="+mj-lt"/>
              <a:buAutoNum type="arabicPeriod"/>
            </a:pPr>
            <a:r>
              <a:rPr lang="en-US" sz="2400" b="1" dirty="0">
                <a:solidFill>
                  <a:srgbClr val="0070C0"/>
                </a:solidFill>
                <a:latin typeface="Comic Sans MS" panose="030F0702030302020204" pitchFamily="66" charset="0"/>
              </a:rPr>
              <a:t>To identify the key press, it rotates the column bits, one bit at a time, into the carry flag and checks to see if it is low</a:t>
            </a:r>
          </a:p>
        </p:txBody>
      </p:sp>
    </p:spTree>
    <p:extLst>
      <p:ext uri="{BB962C8B-B14F-4D97-AF65-F5344CB8AC3E}">
        <p14:creationId xmlns:p14="http://schemas.microsoft.com/office/powerpoint/2010/main" val="2983086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37</a:t>
            </a:r>
          </a:p>
        </p:txBody>
      </p:sp>
      <p:pic>
        <p:nvPicPr>
          <p:cNvPr id="2" name="Picture 1"/>
          <p:cNvPicPr>
            <a:picLocks noChangeAspect="1"/>
          </p:cNvPicPr>
          <p:nvPr/>
        </p:nvPicPr>
        <p:blipFill>
          <a:blip r:embed="rId2"/>
          <a:stretch>
            <a:fillRect/>
          </a:stretch>
        </p:blipFill>
        <p:spPr>
          <a:xfrm>
            <a:off x="1018747" y="1395473"/>
            <a:ext cx="5625378" cy="5092218"/>
          </a:xfrm>
          <a:prstGeom prst="rect">
            <a:avLst/>
          </a:prstGeom>
        </p:spPr>
      </p:pic>
      <p:pic>
        <p:nvPicPr>
          <p:cNvPr id="8" name="Picture 7"/>
          <p:cNvPicPr>
            <a:picLocks noChangeAspect="1"/>
          </p:cNvPicPr>
          <p:nvPr/>
        </p:nvPicPr>
        <p:blipFill>
          <a:blip r:embed="rId3"/>
          <a:stretch>
            <a:fillRect/>
          </a:stretch>
        </p:blipFill>
        <p:spPr>
          <a:xfrm>
            <a:off x="7718384" y="1393155"/>
            <a:ext cx="2829766" cy="5047379"/>
          </a:xfrm>
          <a:prstGeom prst="rect">
            <a:avLst/>
          </a:prstGeom>
        </p:spPr>
      </p:pic>
    </p:spTree>
    <p:extLst>
      <p:ext uri="{BB962C8B-B14F-4D97-AF65-F5344CB8AC3E}">
        <p14:creationId xmlns:p14="http://schemas.microsoft.com/office/powerpoint/2010/main" val="4249054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38</a:t>
            </a:r>
          </a:p>
        </p:txBody>
      </p:sp>
      <p:sp>
        <p:nvSpPr>
          <p:cNvPr id="4" name="Rectangle 3"/>
          <p:cNvSpPr/>
          <p:nvPr/>
        </p:nvSpPr>
        <p:spPr>
          <a:xfrm>
            <a:off x="343509" y="1427015"/>
            <a:ext cx="11557137" cy="1754326"/>
          </a:xfrm>
          <a:prstGeom prst="rect">
            <a:avLst/>
          </a:prstGeom>
        </p:spPr>
        <p:txBody>
          <a:bodyPr wrap="square">
            <a:spAutoFit/>
          </a:bodyPr>
          <a:lstStyle/>
          <a:p>
            <a:pPr algn="ctr">
              <a:lnSpc>
                <a:spcPct val="150000"/>
              </a:lnSpc>
              <a:buClr>
                <a:schemeClr val="bg1"/>
              </a:buClr>
            </a:pPr>
            <a:r>
              <a:rPr lang="en-US" sz="2400" b="1" dirty="0">
                <a:solidFill>
                  <a:srgbClr val="C00000"/>
                </a:solidFill>
                <a:latin typeface="Book Antiqua" panose="02040602050305030304" pitchFamily="18" charset="0"/>
              </a:rPr>
              <a:t>Keyboard Program</a:t>
            </a:r>
          </a:p>
          <a:p>
            <a:pPr algn="just">
              <a:lnSpc>
                <a:spcPct val="150000"/>
              </a:lnSpc>
              <a:buClr>
                <a:schemeClr val="bg1"/>
              </a:buClr>
            </a:pPr>
            <a:r>
              <a:rPr lang="en-US" sz="2400" b="1" dirty="0">
                <a:solidFill>
                  <a:schemeClr val="bg1"/>
                </a:solidFill>
                <a:latin typeface="Book Antiqua" panose="02040602050305030304" pitchFamily="18" charset="0"/>
              </a:rPr>
              <a:t>Write an assembly language program for the 8051 to interface the 4x4 matrix keypad and LCD. Any key pressed on the Keypad must be display in LCD.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575" y="3191373"/>
            <a:ext cx="8572500" cy="323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157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39</a:t>
            </a:r>
          </a:p>
        </p:txBody>
      </p:sp>
      <p:sp>
        <p:nvSpPr>
          <p:cNvPr id="8" name="Content Placeholder 2"/>
          <p:cNvSpPr>
            <a:spLocks noGrp="1"/>
          </p:cNvSpPr>
          <p:nvPr>
            <p:ph idx="1"/>
          </p:nvPr>
        </p:nvSpPr>
        <p:spPr>
          <a:xfrm>
            <a:off x="611205" y="1199051"/>
            <a:ext cx="10846501" cy="4724400"/>
          </a:xfrm>
        </p:spPr>
        <p:txBody>
          <a:bodyPr>
            <a:noAutofit/>
          </a:bodyPr>
          <a:lstStyle/>
          <a:p>
            <a:pPr marL="0" lvl="1" indent="354013" algn="just">
              <a:buClr>
                <a:srgbClr val="FF0000"/>
              </a:buClr>
              <a:buNone/>
              <a:defRPr/>
            </a:pPr>
            <a:r>
              <a:rPr lang="en-US" sz="2200" dirty="0">
                <a:solidFill>
                  <a:srgbClr val="002060"/>
                </a:solidFill>
                <a:latin typeface="Berlin Sans FB" pitchFamily="34" charset="0"/>
              </a:rPr>
              <a:t>		</a:t>
            </a:r>
          </a:p>
          <a:p>
            <a:pPr marL="0" lvl="1" indent="354013" algn="just">
              <a:buClr>
                <a:srgbClr val="FF0000"/>
              </a:buClr>
              <a:buNone/>
              <a:defRPr/>
            </a:pPr>
            <a:r>
              <a:rPr lang="en-US" sz="2200" dirty="0">
                <a:solidFill>
                  <a:srgbClr val="002060"/>
                </a:solidFill>
                <a:latin typeface="Berlin Sans FB" pitchFamily="34" charset="0"/>
              </a:rPr>
              <a:t>				ORG 000H</a:t>
            </a:r>
          </a:p>
          <a:p>
            <a:pPr marL="0" lvl="1" indent="354013" algn="just">
              <a:buClr>
                <a:srgbClr val="FF0000"/>
              </a:buClr>
              <a:buNone/>
              <a:defRPr/>
            </a:pPr>
            <a:r>
              <a:rPr lang="en-US" sz="2200" dirty="0">
                <a:solidFill>
                  <a:srgbClr val="002060"/>
                </a:solidFill>
                <a:latin typeface="Berlin Sans FB" pitchFamily="34" charset="0"/>
              </a:rPr>
              <a:t>				SJMP START</a:t>
            </a:r>
          </a:p>
          <a:p>
            <a:pPr marL="0" lvl="1" indent="354013" algn="just">
              <a:buClr>
                <a:srgbClr val="FF0000"/>
              </a:buClr>
              <a:buNone/>
              <a:defRPr/>
            </a:pPr>
            <a:endParaRPr lang="en-US" sz="2200" dirty="0">
              <a:solidFill>
                <a:srgbClr val="002060"/>
              </a:solidFill>
              <a:latin typeface="Berlin Sans FB" pitchFamily="34" charset="0"/>
            </a:endParaRPr>
          </a:p>
          <a:p>
            <a:pPr marL="0" lvl="1" indent="354013" algn="just">
              <a:buClr>
                <a:srgbClr val="FF0000"/>
              </a:buClr>
              <a:buNone/>
              <a:defRPr/>
            </a:pPr>
            <a:r>
              <a:rPr lang="en-US" sz="2200" dirty="0">
                <a:solidFill>
                  <a:srgbClr val="002060"/>
                </a:solidFill>
                <a:latin typeface="Berlin Sans FB" pitchFamily="34" charset="0"/>
              </a:rPr>
              <a:t>				ORG 0030H</a:t>
            </a:r>
          </a:p>
          <a:p>
            <a:pPr marL="0" lvl="1" indent="354013" algn="just">
              <a:buClr>
                <a:srgbClr val="FF0000"/>
              </a:buClr>
              <a:buNone/>
              <a:defRPr/>
            </a:pPr>
            <a:r>
              <a:rPr lang="en-US" sz="2200" dirty="0">
                <a:solidFill>
                  <a:srgbClr val="002060"/>
                </a:solidFill>
                <a:latin typeface="Berlin Sans FB" pitchFamily="34" charset="0"/>
              </a:rPr>
              <a:t>START:		MOV P0,#0FFH		;MAKE P0 AN INPUT PORT(column)</a:t>
            </a:r>
          </a:p>
          <a:p>
            <a:pPr marL="0" lvl="1" indent="354013" algn="just">
              <a:buClr>
                <a:srgbClr val="FF0000"/>
              </a:buClr>
              <a:buNone/>
              <a:defRPr/>
            </a:pPr>
            <a:r>
              <a:rPr lang="en-US" sz="2200" dirty="0">
                <a:solidFill>
                  <a:srgbClr val="002060"/>
                </a:solidFill>
                <a:latin typeface="Berlin Sans FB" pitchFamily="34" charset="0"/>
              </a:rPr>
              <a:t>				</a:t>
            </a:r>
            <a:r>
              <a:rPr lang="en-US" sz="2200" dirty="0">
                <a:solidFill>
                  <a:srgbClr val="FF0000"/>
                </a:solidFill>
                <a:latin typeface="Berlin Sans FB" pitchFamily="34" charset="0"/>
              </a:rPr>
              <a:t>ACALL LCD_INITIALIZE</a:t>
            </a:r>
          </a:p>
          <a:p>
            <a:pPr marL="0" lvl="1" indent="354013" algn="just">
              <a:buClr>
                <a:srgbClr val="FF0000"/>
              </a:buClr>
              <a:buNone/>
              <a:defRPr/>
            </a:pPr>
            <a:endParaRPr lang="en-US" sz="2200" dirty="0">
              <a:solidFill>
                <a:srgbClr val="002060"/>
              </a:solidFill>
              <a:latin typeface="Berlin Sans FB" pitchFamily="34" charset="0"/>
            </a:endParaRPr>
          </a:p>
          <a:p>
            <a:pPr marL="0" lvl="1" indent="354013" algn="just">
              <a:buClr>
                <a:srgbClr val="FF0000"/>
              </a:buClr>
              <a:buNone/>
              <a:defRPr/>
            </a:pPr>
            <a:r>
              <a:rPr lang="en-US" sz="2200" dirty="0">
                <a:solidFill>
                  <a:srgbClr val="002060"/>
                </a:solidFill>
                <a:latin typeface="Berlin Sans FB" pitchFamily="34" charset="0"/>
              </a:rPr>
              <a:t>K1:			MOV P1,#0	       			;GROUND 	ALL ROWS AT ONCE</a:t>
            </a:r>
          </a:p>
          <a:p>
            <a:pPr marL="0" lvl="1" indent="354013" algn="just">
              <a:buClr>
                <a:srgbClr val="FF0000"/>
              </a:buClr>
              <a:buNone/>
              <a:defRPr/>
            </a:pPr>
            <a:r>
              <a:rPr lang="en-US" sz="2200" dirty="0">
                <a:solidFill>
                  <a:srgbClr val="002060"/>
                </a:solidFill>
                <a:latin typeface="Berlin Sans FB" pitchFamily="34" charset="0"/>
              </a:rPr>
              <a:t>				MOV A,P0               		;READ ALL COL.</a:t>
            </a:r>
          </a:p>
          <a:p>
            <a:pPr marL="0" lvl="1" indent="354013" algn="just">
              <a:buClr>
                <a:srgbClr val="FF0000"/>
              </a:buClr>
              <a:buNone/>
              <a:defRPr/>
            </a:pPr>
            <a:r>
              <a:rPr lang="en-US" sz="2200" dirty="0">
                <a:solidFill>
                  <a:srgbClr val="002060"/>
                </a:solidFill>
                <a:latin typeface="Berlin Sans FB" pitchFamily="34" charset="0"/>
              </a:rPr>
              <a:t>				ANL A,#00001111B			;MASKED UNUSED BIT</a:t>
            </a:r>
          </a:p>
          <a:p>
            <a:pPr marL="0" lvl="1" indent="354013" algn="just">
              <a:buClr>
                <a:srgbClr val="FF0000"/>
              </a:buClr>
              <a:buNone/>
              <a:defRPr/>
            </a:pPr>
            <a:r>
              <a:rPr lang="en-US" sz="2200" dirty="0">
                <a:solidFill>
                  <a:srgbClr val="002060"/>
                </a:solidFill>
                <a:latin typeface="Berlin Sans FB" pitchFamily="34" charset="0"/>
              </a:rPr>
              <a:t>				CJNE A,#00001111B,K2		;CHECK  ALL KEYS RELEASED</a:t>
            </a:r>
          </a:p>
          <a:p>
            <a:pPr marL="0" lvl="1" indent="354013" algn="just">
              <a:buClr>
                <a:srgbClr val="FF0000"/>
              </a:buClr>
              <a:buNone/>
              <a:defRPr/>
            </a:pPr>
            <a:r>
              <a:rPr lang="en-US" sz="2200" dirty="0">
                <a:solidFill>
                  <a:srgbClr val="002060"/>
                </a:solidFill>
                <a:latin typeface="Berlin Sans FB" pitchFamily="34" charset="0"/>
              </a:rPr>
              <a:t>                     SJMP K1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4320" y="1459813"/>
            <a:ext cx="2275707" cy="3146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5326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40</a:t>
            </a:r>
          </a:p>
        </p:txBody>
      </p:sp>
      <p:sp>
        <p:nvSpPr>
          <p:cNvPr id="8" name="Content Placeholder 2"/>
          <p:cNvSpPr>
            <a:spLocks noGrp="1"/>
          </p:cNvSpPr>
          <p:nvPr>
            <p:ph idx="1"/>
          </p:nvPr>
        </p:nvSpPr>
        <p:spPr>
          <a:xfrm>
            <a:off x="534111" y="1666875"/>
            <a:ext cx="10438692" cy="4724400"/>
          </a:xfrm>
        </p:spPr>
        <p:txBody>
          <a:bodyPr>
            <a:noAutofit/>
          </a:bodyPr>
          <a:lstStyle/>
          <a:p>
            <a:pPr marL="0" lvl="1" indent="354013" algn="just">
              <a:buClr>
                <a:srgbClr val="FF0000"/>
              </a:buClr>
              <a:buNone/>
              <a:defRPr/>
            </a:pPr>
            <a:r>
              <a:rPr lang="en-US" sz="2200" dirty="0">
                <a:solidFill>
                  <a:srgbClr val="002060"/>
                </a:solidFill>
                <a:latin typeface="Berlin Sans FB" pitchFamily="34" charset="0"/>
              </a:rPr>
              <a:t>K2:		ACALL DELAY					;CALL 20 MS DELAY</a:t>
            </a:r>
          </a:p>
          <a:p>
            <a:pPr marL="0" lvl="1" indent="354013" algn="just">
              <a:buClr>
                <a:srgbClr val="FF0000"/>
              </a:buClr>
              <a:buNone/>
              <a:defRPr/>
            </a:pPr>
            <a:r>
              <a:rPr lang="en-US" sz="2200" dirty="0">
                <a:solidFill>
                  <a:srgbClr val="002060"/>
                </a:solidFill>
                <a:latin typeface="Berlin Sans FB" pitchFamily="34" charset="0"/>
              </a:rPr>
              <a:t>			MOV A,P0						;SEE IF ANY KEY IS PRESSED</a:t>
            </a:r>
          </a:p>
          <a:p>
            <a:pPr marL="0" lvl="1" indent="354013" algn="just">
              <a:buClr>
                <a:srgbClr val="FF0000"/>
              </a:buClr>
              <a:buNone/>
              <a:defRPr/>
            </a:pPr>
            <a:r>
              <a:rPr lang="en-US" sz="2200" dirty="0">
                <a:solidFill>
                  <a:srgbClr val="002060"/>
                </a:solidFill>
                <a:latin typeface="Berlin Sans FB" pitchFamily="34" charset="0"/>
              </a:rPr>
              <a:t>			ANL A,#00001111B				;MASKED UNUSED BIT</a:t>
            </a:r>
          </a:p>
          <a:p>
            <a:pPr marL="0" lvl="1" indent="354013" algn="just">
              <a:buClr>
                <a:srgbClr val="FF0000"/>
              </a:buClr>
              <a:buNone/>
              <a:defRPr/>
            </a:pPr>
            <a:r>
              <a:rPr lang="en-US" sz="2200" dirty="0">
                <a:solidFill>
                  <a:srgbClr val="002060"/>
                </a:solidFill>
                <a:latin typeface="Berlin Sans FB" pitchFamily="34" charset="0"/>
              </a:rPr>
              <a:t>			CJNE A,#00001111B,OVER(</a:t>
            </a:r>
            <a:r>
              <a:rPr lang="en-US" sz="2200" dirty="0">
                <a:solidFill>
                  <a:srgbClr val="04DA18"/>
                </a:solidFill>
                <a:latin typeface="Berlin Sans FB" pitchFamily="34" charset="0"/>
              </a:rPr>
              <a:t>check row</a:t>
            </a:r>
            <a:r>
              <a:rPr lang="en-US" sz="2200" dirty="0">
                <a:solidFill>
                  <a:srgbClr val="002060"/>
                </a:solidFill>
                <a:latin typeface="Berlin Sans FB" pitchFamily="34" charset="0"/>
              </a:rPr>
              <a:t>)		;KEY PRESSED, WAIT</a:t>
            </a:r>
          </a:p>
          <a:p>
            <a:pPr marL="0" lvl="1" indent="354013" algn="just">
              <a:buClr>
                <a:srgbClr val="FF0000"/>
              </a:buClr>
              <a:buNone/>
              <a:defRPr/>
            </a:pPr>
            <a:r>
              <a:rPr lang="en-US" sz="2200" dirty="0">
                <a:solidFill>
                  <a:srgbClr val="002060"/>
                </a:solidFill>
                <a:latin typeface="Berlin Sans FB" pitchFamily="34" charset="0"/>
              </a:rPr>
              <a:t>			SJMP K2						;CHECK TILL KEY PRESSED</a:t>
            </a:r>
          </a:p>
          <a:p>
            <a:pPr marL="0" lvl="1" indent="354013" algn="just">
              <a:buClr>
                <a:srgbClr val="FF0000"/>
              </a:buClr>
              <a:buNone/>
              <a:defRPr/>
            </a:pPr>
            <a:endParaRPr lang="en-US" sz="2200" dirty="0">
              <a:solidFill>
                <a:srgbClr val="002060"/>
              </a:solidFill>
              <a:latin typeface="Berlin Sans FB" pitchFamily="34" charset="0"/>
            </a:endParaRPr>
          </a:p>
          <a:p>
            <a:pPr marL="0" lvl="1" indent="354013" algn="just">
              <a:buClr>
                <a:srgbClr val="FF0000"/>
              </a:buClr>
              <a:buNone/>
              <a:defRPr/>
            </a:pPr>
            <a:r>
              <a:rPr lang="en-US" sz="2200" dirty="0">
                <a:solidFill>
                  <a:srgbClr val="002060"/>
                </a:solidFill>
                <a:latin typeface="Berlin Sans FB" pitchFamily="34" charset="0"/>
              </a:rPr>
              <a:t>OVER(</a:t>
            </a:r>
            <a:r>
              <a:rPr lang="en-US" sz="2200" dirty="0">
                <a:solidFill>
                  <a:srgbClr val="04DA18"/>
                </a:solidFill>
                <a:latin typeface="Berlin Sans FB" pitchFamily="34" charset="0"/>
              </a:rPr>
              <a:t>check row</a:t>
            </a:r>
            <a:r>
              <a:rPr lang="en-US" sz="2200" dirty="0">
                <a:solidFill>
                  <a:srgbClr val="002060"/>
                </a:solidFill>
                <a:latin typeface="Berlin Sans FB" pitchFamily="34" charset="0"/>
              </a:rPr>
              <a:t>):	ACALL DELAY 	        			</a:t>
            </a:r>
            <a:r>
              <a:rPr lang="en-US" sz="1800" dirty="0">
                <a:solidFill>
                  <a:srgbClr val="002060"/>
                </a:solidFill>
                <a:latin typeface="Berlin Sans FB" pitchFamily="34" charset="0"/>
              </a:rPr>
              <a:t>;WAIT 20 </a:t>
            </a:r>
            <a:r>
              <a:rPr lang="en-US" sz="1800" dirty="0" err="1">
                <a:solidFill>
                  <a:srgbClr val="002060"/>
                </a:solidFill>
                <a:latin typeface="Berlin Sans FB" pitchFamily="34" charset="0"/>
              </a:rPr>
              <a:t>ms</a:t>
            </a:r>
            <a:r>
              <a:rPr lang="en-US" sz="1800" dirty="0">
                <a:solidFill>
                  <a:srgbClr val="002060"/>
                </a:solidFill>
                <a:latin typeface="Berlin Sans FB" pitchFamily="34" charset="0"/>
              </a:rPr>
              <a:t> Key DEBOUNCE TIME</a:t>
            </a:r>
          </a:p>
          <a:p>
            <a:pPr marL="0" lvl="1" indent="354013" algn="just">
              <a:buClr>
                <a:srgbClr val="FF0000"/>
              </a:buClr>
              <a:buNone/>
              <a:defRPr/>
            </a:pPr>
            <a:r>
              <a:rPr lang="en-US" sz="2200" dirty="0">
                <a:solidFill>
                  <a:srgbClr val="002060"/>
                </a:solidFill>
                <a:latin typeface="Berlin Sans FB" pitchFamily="34" charset="0"/>
              </a:rPr>
              <a:t>			MOV A,P0	        				;CHECK KEY CLOSURE</a:t>
            </a:r>
          </a:p>
          <a:p>
            <a:pPr marL="0" lvl="1" indent="354013" algn="just">
              <a:buClr>
                <a:srgbClr val="FF0000"/>
              </a:buClr>
              <a:buNone/>
              <a:defRPr/>
            </a:pPr>
            <a:r>
              <a:rPr lang="en-US" sz="2200" dirty="0">
                <a:solidFill>
                  <a:srgbClr val="002060"/>
                </a:solidFill>
                <a:latin typeface="Berlin Sans FB" pitchFamily="34" charset="0"/>
              </a:rPr>
              <a:t>			ANL A,#00001111B				;MASKED UNUSED BIT</a:t>
            </a:r>
          </a:p>
          <a:p>
            <a:pPr marL="0" lvl="1" indent="354013" algn="just">
              <a:buClr>
                <a:srgbClr val="FF0000"/>
              </a:buClr>
              <a:buNone/>
              <a:defRPr/>
            </a:pPr>
            <a:r>
              <a:rPr lang="en-US" sz="2200" dirty="0">
                <a:solidFill>
                  <a:srgbClr val="002060"/>
                </a:solidFill>
                <a:latin typeface="Berlin Sans FB" pitchFamily="34" charset="0"/>
              </a:rPr>
              <a:t>			CJNE A,#00001111B,OVER1  	;KEY PRESSED, FIND ROW</a:t>
            </a:r>
          </a:p>
          <a:p>
            <a:pPr marL="0" lvl="1" indent="354013" algn="just">
              <a:buClr>
                <a:srgbClr val="FF0000"/>
              </a:buClr>
              <a:buNone/>
              <a:defRPr/>
            </a:pPr>
            <a:r>
              <a:rPr lang="en-US" sz="2200" dirty="0">
                <a:solidFill>
                  <a:srgbClr val="002060"/>
                </a:solidFill>
                <a:latin typeface="Berlin Sans FB" pitchFamily="34" charset="0"/>
              </a:rPr>
              <a:t>			SJMP K2						;IF NONE, KEEP POLLING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2364" y="1328999"/>
            <a:ext cx="2477214" cy="5036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6338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43509" y="1427015"/>
            <a:ext cx="11557137" cy="5047536"/>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Display units are the most important output devices in embedded projects and electronics products. </a:t>
            </a:r>
          </a:p>
          <a:p>
            <a:pPr marL="457200" indent="-457200">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LCD is finding widespread use replacing LEDs</a:t>
            </a:r>
          </a:p>
          <a:p>
            <a:pPr marL="1371600" lvl="2" indent="-457200">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The decreasing prices of LCD</a:t>
            </a:r>
          </a:p>
          <a:p>
            <a:pPr marL="1371600" lvl="2" indent="-457200">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The ability to display numbers, characters and graphics</a:t>
            </a:r>
          </a:p>
          <a:p>
            <a:pPr marL="1371600" lvl="2" indent="-457200">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Incorporation of a refreshing controller into the LCD, thereby relieving the CPU of the task of refreshing LCD</a:t>
            </a:r>
          </a:p>
          <a:p>
            <a:pPr marL="1371600" lvl="2" indent="-457200">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Ease of programming for characters and graphics</a:t>
            </a:r>
          </a:p>
        </p:txBody>
      </p:sp>
    </p:spTree>
    <p:extLst>
      <p:ext uri="{BB962C8B-B14F-4D97-AF65-F5344CB8AC3E}">
        <p14:creationId xmlns:p14="http://schemas.microsoft.com/office/powerpoint/2010/main" val="4022019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41</a:t>
            </a:r>
          </a:p>
        </p:txBody>
      </p:sp>
      <p:sp>
        <p:nvSpPr>
          <p:cNvPr id="8" name="Content Placeholder 2"/>
          <p:cNvSpPr>
            <a:spLocks noGrp="1"/>
          </p:cNvSpPr>
          <p:nvPr>
            <p:ph idx="1"/>
          </p:nvPr>
        </p:nvSpPr>
        <p:spPr>
          <a:xfrm>
            <a:off x="436720" y="1762042"/>
            <a:ext cx="10975131" cy="4724400"/>
          </a:xfrm>
        </p:spPr>
        <p:txBody>
          <a:bodyPr>
            <a:noAutofit/>
          </a:bodyPr>
          <a:lstStyle/>
          <a:p>
            <a:pPr marL="0" lvl="1" indent="354013" algn="just">
              <a:lnSpc>
                <a:spcPct val="150000"/>
              </a:lnSpc>
              <a:buClr>
                <a:srgbClr val="FF0000"/>
              </a:buClr>
              <a:buNone/>
              <a:defRPr/>
            </a:pPr>
            <a:r>
              <a:rPr lang="en-US" sz="2200" dirty="0">
                <a:solidFill>
                  <a:srgbClr val="002060"/>
                </a:solidFill>
                <a:latin typeface="Berlin Sans FB" pitchFamily="34" charset="0"/>
              </a:rPr>
              <a:t>OVER1:		MOV P1,#1111110B				;GROUND ROW 0</a:t>
            </a:r>
          </a:p>
          <a:p>
            <a:pPr marL="0" lvl="1" indent="1255713" algn="just">
              <a:lnSpc>
                <a:spcPct val="150000"/>
              </a:lnSpc>
              <a:buClr>
                <a:srgbClr val="FF0000"/>
              </a:buClr>
              <a:buNone/>
              <a:defRPr/>
            </a:pPr>
            <a:r>
              <a:rPr lang="en-US" sz="2200" dirty="0">
                <a:solidFill>
                  <a:srgbClr val="002060"/>
                </a:solidFill>
                <a:latin typeface="Berlin Sans FB" pitchFamily="34" charset="0"/>
              </a:rPr>
              <a:t>		MOV A,P0						;READ ALL COLUMNS</a:t>
            </a:r>
          </a:p>
          <a:p>
            <a:pPr marL="0" lvl="1" indent="1255713" algn="just">
              <a:lnSpc>
                <a:spcPct val="150000"/>
              </a:lnSpc>
              <a:buClr>
                <a:srgbClr val="FF0000"/>
              </a:buClr>
              <a:buNone/>
              <a:defRPr/>
            </a:pPr>
            <a:r>
              <a:rPr lang="en-US" sz="2200" dirty="0">
                <a:solidFill>
                  <a:srgbClr val="002060"/>
                </a:solidFill>
                <a:latin typeface="Berlin Sans FB" pitchFamily="34" charset="0"/>
              </a:rPr>
              <a:t>		ANL A,#00001111B				;MASKED UNUSED BIT</a:t>
            </a:r>
          </a:p>
          <a:p>
            <a:pPr marL="0" lvl="1" indent="1255713" algn="just">
              <a:lnSpc>
                <a:spcPct val="150000"/>
              </a:lnSpc>
              <a:buClr>
                <a:srgbClr val="FF0000"/>
              </a:buClr>
              <a:buNone/>
              <a:defRPr/>
            </a:pPr>
            <a:r>
              <a:rPr lang="en-US" sz="2200" dirty="0">
                <a:solidFill>
                  <a:srgbClr val="002060"/>
                </a:solidFill>
                <a:latin typeface="Berlin Sans FB" pitchFamily="34" charset="0"/>
              </a:rPr>
              <a:t>		CJNE A,#00001111B,ROW_0	;ROW0, FIND COL</a:t>
            </a:r>
          </a:p>
          <a:p>
            <a:pPr marL="0" lvl="1" indent="1255713" algn="just">
              <a:lnSpc>
                <a:spcPct val="150000"/>
              </a:lnSpc>
              <a:buClr>
                <a:srgbClr val="FF0000"/>
              </a:buClr>
              <a:buNone/>
              <a:defRPr/>
            </a:pPr>
            <a:r>
              <a:rPr lang="en-US" sz="2200" dirty="0">
                <a:solidFill>
                  <a:srgbClr val="002060"/>
                </a:solidFill>
                <a:latin typeface="Berlin Sans FB" pitchFamily="34" charset="0"/>
              </a:rPr>
              <a:t>		MOV P1,#11111101B				;GROUND ROW 1</a:t>
            </a:r>
          </a:p>
          <a:p>
            <a:pPr marL="0" lvl="1" indent="1255713" algn="just">
              <a:lnSpc>
                <a:spcPct val="150000"/>
              </a:lnSpc>
              <a:buClr>
                <a:srgbClr val="FF0000"/>
              </a:buClr>
              <a:buNone/>
              <a:defRPr/>
            </a:pPr>
            <a:r>
              <a:rPr lang="en-US" sz="2200" dirty="0">
                <a:solidFill>
                  <a:srgbClr val="002060"/>
                </a:solidFill>
                <a:latin typeface="Berlin Sans FB" pitchFamily="34" charset="0"/>
              </a:rPr>
              <a:t>		MOV A,P0						;READ ALL COL.</a:t>
            </a:r>
          </a:p>
          <a:p>
            <a:pPr marL="0" lvl="1" indent="1255713" algn="just">
              <a:lnSpc>
                <a:spcPct val="150000"/>
              </a:lnSpc>
              <a:buClr>
                <a:srgbClr val="FF0000"/>
              </a:buClr>
              <a:buNone/>
              <a:defRPr/>
            </a:pPr>
            <a:r>
              <a:rPr lang="en-US" sz="2200" dirty="0">
                <a:solidFill>
                  <a:srgbClr val="002060"/>
                </a:solidFill>
                <a:latin typeface="Berlin Sans FB" pitchFamily="34" charset="0"/>
              </a:rPr>
              <a:t>		ANL A,#00001111B				;MASKED UNUSED BIT</a:t>
            </a:r>
          </a:p>
          <a:p>
            <a:pPr marL="0" lvl="1" indent="1255713" algn="just">
              <a:lnSpc>
                <a:spcPct val="150000"/>
              </a:lnSpc>
              <a:buClr>
                <a:srgbClr val="FF0000"/>
              </a:buClr>
              <a:buNone/>
              <a:defRPr/>
            </a:pPr>
            <a:r>
              <a:rPr lang="en-US" sz="2200" dirty="0">
                <a:solidFill>
                  <a:srgbClr val="002060"/>
                </a:solidFill>
                <a:latin typeface="Berlin Sans FB" pitchFamily="34" charset="0"/>
              </a:rPr>
              <a:t>		CJNE A,#00001111B,ROW_1		;ROW 1, FIND THE COL</a:t>
            </a:r>
          </a:p>
          <a:p>
            <a:pPr marL="0" lvl="1" indent="354013" algn="just">
              <a:lnSpc>
                <a:spcPct val="150000"/>
              </a:lnSpc>
              <a:buClr>
                <a:srgbClr val="FF0000"/>
              </a:buClr>
              <a:buNone/>
              <a:defRPr/>
            </a:pPr>
            <a:r>
              <a:rPr lang="en-US" sz="2200" dirty="0">
                <a:solidFill>
                  <a:srgbClr val="002060"/>
                </a:solidFill>
                <a:latin typeface="Berlin Sans FB" pitchFamily="34" charset="0"/>
              </a:rPr>
              <a:t>		</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922" y="1840457"/>
            <a:ext cx="2599797" cy="279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276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42</a:t>
            </a:r>
          </a:p>
        </p:txBody>
      </p:sp>
      <p:sp>
        <p:nvSpPr>
          <p:cNvPr id="8" name="Content Placeholder 2"/>
          <p:cNvSpPr>
            <a:spLocks noGrp="1"/>
          </p:cNvSpPr>
          <p:nvPr>
            <p:ph idx="1"/>
          </p:nvPr>
        </p:nvSpPr>
        <p:spPr>
          <a:xfrm>
            <a:off x="327547" y="1519448"/>
            <a:ext cx="11324172" cy="4724400"/>
          </a:xfrm>
        </p:spPr>
        <p:txBody>
          <a:bodyPr>
            <a:noAutofit/>
          </a:bodyPr>
          <a:lstStyle/>
          <a:p>
            <a:pPr marL="0" lvl="1" indent="354013" algn="just">
              <a:lnSpc>
                <a:spcPct val="150000"/>
              </a:lnSpc>
              <a:buClr>
                <a:srgbClr val="FF0000"/>
              </a:buClr>
              <a:buNone/>
              <a:defRPr/>
            </a:pPr>
            <a:r>
              <a:rPr lang="en-US" sz="2200" dirty="0">
                <a:solidFill>
                  <a:srgbClr val="002060"/>
                </a:solidFill>
                <a:latin typeface="Berlin Sans FB" pitchFamily="34" charset="0"/>
              </a:rPr>
              <a:t>		MOV P1,#11111011B					;GROUND ROW 2</a:t>
            </a:r>
          </a:p>
          <a:p>
            <a:pPr marL="0" lvl="1" indent="354013" algn="just">
              <a:lnSpc>
                <a:spcPct val="150000"/>
              </a:lnSpc>
              <a:buClr>
                <a:srgbClr val="FF0000"/>
              </a:buClr>
              <a:buNone/>
              <a:defRPr/>
            </a:pPr>
            <a:r>
              <a:rPr lang="en-US" sz="2200" dirty="0">
                <a:solidFill>
                  <a:srgbClr val="002060"/>
                </a:solidFill>
                <a:latin typeface="Berlin Sans FB" pitchFamily="34" charset="0"/>
              </a:rPr>
              <a:t>		MOV A,P0							;READ ALL COL.</a:t>
            </a:r>
          </a:p>
          <a:p>
            <a:pPr marL="0" lvl="1" indent="354013" algn="just">
              <a:lnSpc>
                <a:spcPct val="150000"/>
              </a:lnSpc>
              <a:buClr>
                <a:srgbClr val="FF0000"/>
              </a:buClr>
              <a:buNone/>
              <a:defRPr/>
            </a:pPr>
            <a:r>
              <a:rPr lang="en-US" sz="2200" dirty="0">
                <a:solidFill>
                  <a:srgbClr val="002060"/>
                </a:solidFill>
                <a:latin typeface="Berlin Sans FB" pitchFamily="34" charset="0"/>
              </a:rPr>
              <a:t>		ANL A,#00001111B 					; MASKED UNUSED BIT</a:t>
            </a:r>
          </a:p>
          <a:p>
            <a:pPr marL="0" lvl="1" indent="354013" algn="just">
              <a:lnSpc>
                <a:spcPct val="150000"/>
              </a:lnSpc>
              <a:buClr>
                <a:srgbClr val="FF0000"/>
              </a:buClr>
              <a:buNone/>
              <a:defRPr/>
            </a:pPr>
            <a:r>
              <a:rPr lang="en-US" sz="2200" dirty="0">
                <a:solidFill>
                  <a:srgbClr val="002060"/>
                </a:solidFill>
                <a:latin typeface="Berlin Sans FB" pitchFamily="34" charset="0"/>
              </a:rPr>
              <a:t>		CJNE A,#00001111B,ROW_2 		;ROW 2, FIND  COL</a:t>
            </a:r>
          </a:p>
          <a:p>
            <a:pPr marL="0" lvl="1" indent="354013" algn="just">
              <a:lnSpc>
                <a:spcPct val="150000"/>
              </a:lnSpc>
              <a:buClr>
                <a:srgbClr val="FF0000"/>
              </a:buClr>
              <a:buNone/>
              <a:defRPr/>
            </a:pPr>
            <a:r>
              <a:rPr lang="en-US" sz="2200" dirty="0">
                <a:solidFill>
                  <a:srgbClr val="002060"/>
                </a:solidFill>
                <a:latin typeface="Berlin Sans FB" pitchFamily="34" charset="0"/>
              </a:rPr>
              <a:t>		MOV P1,#11110111B					;GROUND ROW 3</a:t>
            </a:r>
          </a:p>
          <a:p>
            <a:pPr marL="0" lvl="1" indent="354013" algn="just">
              <a:lnSpc>
                <a:spcPct val="150000"/>
              </a:lnSpc>
              <a:buClr>
                <a:srgbClr val="FF0000"/>
              </a:buClr>
              <a:buNone/>
              <a:defRPr/>
            </a:pPr>
            <a:r>
              <a:rPr lang="en-US" sz="2200" dirty="0">
                <a:solidFill>
                  <a:srgbClr val="002060"/>
                </a:solidFill>
                <a:latin typeface="Berlin Sans FB" pitchFamily="34" charset="0"/>
              </a:rPr>
              <a:t>		MOV A,P0							;READ ALL COL.</a:t>
            </a:r>
          </a:p>
          <a:p>
            <a:pPr marL="0" lvl="1" indent="354013" algn="just">
              <a:lnSpc>
                <a:spcPct val="150000"/>
              </a:lnSpc>
              <a:buClr>
                <a:srgbClr val="FF0000"/>
              </a:buClr>
              <a:buNone/>
              <a:defRPr/>
            </a:pPr>
            <a:r>
              <a:rPr lang="en-US" sz="2200" dirty="0">
                <a:solidFill>
                  <a:srgbClr val="002060"/>
                </a:solidFill>
                <a:latin typeface="Berlin Sans FB" pitchFamily="34" charset="0"/>
              </a:rPr>
              <a:t>		ANL A,#00001111B					;MASKED UNUSED BIT</a:t>
            </a:r>
          </a:p>
          <a:p>
            <a:pPr marL="0" lvl="1" indent="354013" algn="just">
              <a:lnSpc>
                <a:spcPct val="150000"/>
              </a:lnSpc>
              <a:buClr>
                <a:srgbClr val="FF0000"/>
              </a:buClr>
              <a:buNone/>
              <a:defRPr/>
            </a:pPr>
            <a:r>
              <a:rPr lang="en-US" sz="2200" dirty="0">
                <a:solidFill>
                  <a:srgbClr val="002060"/>
                </a:solidFill>
                <a:latin typeface="Berlin Sans FB" pitchFamily="34" charset="0"/>
              </a:rPr>
              <a:t>		CJNE A,#00001111B,ROW_3			;ROW 3, FIND  COL</a:t>
            </a:r>
          </a:p>
          <a:p>
            <a:pPr marL="0" lvl="1" indent="354013" algn="just">
              <a:lnSpc>
                <a:spcPct val="150000"/>
              </a:lnSpc>
              <a:buClr>
                <a:srgbClr val="FF0000"/>
              </a:buClr>
              <a:buNone/>
              <a:defRPr/>
            </a:pPr>
            <a:r>
              <a:rPr lang="en-US" sz="2200" dirty="0">
                <a:solidFill>
                  <a:srgbClr val="002060"/>
                </a:solidFill>
                <a:latin typeface="Berlin Sans FB" pitchFamily="34" charset="0"/>
              </a:rPr>
              <a:t>		</a:t>
            </a:r>
            <a:r>
              <a:rPr lang="en-US" sz="2200">
                <a:solidFill>
                  <a:srgbClr val="002060"/>
                </a:solidFill>
                <a:latin typeface="Berlin Sans FB" pitchFamily="34" charset="0"/>
              </a:rPr>
              <a:t>LJMP K1</a:t>
            </a:r>
            <a:r>
              <a:rPr lang="en-US" sz="2200" dirty="0">
                <a:solidFill>
                  <a:srgbClr val="002060"/>
                </a:solidFill>
                <a:latin typeface="Berlin Sans FB" pitchFamily="34" charset="0"/>
              </a:rPr>
              <a:t>							;IF NONE, FALSE INPUT, REPEAT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4818" y="2154355"/>
            <a:ext cx="2616901" cy="281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601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43</a:t>
            </a:r>
          </a:p>
        </p:txBody>
      </p:sp>
      <p:sp>
        <p:nvSpPr>
          <p:cNvPr id="8" name="Content Placeholder 2"/>
          <p:cNvSpPr>
            <a:spLocks noGrp="1"/>
          </p:cNvSpPr>
          <p:nvPr>
            <p:ph idx="1"/>
          </p:nvPr>
        </p:nvSpPr>
        <p:spPr>
          <a:xfrm>
            <a:off x="269851" y="1560394"/>
            <a:ext cx="10429993" cy="4724400"/>
          </a:xfrm>
        </p:spPr>
        <p:txBody>
          <a:bodyPr>
            <a:noAutofit/>
          </a:bodyPr>
          <a:lstStyle/>
          <a:p>
            <a:pPr marL="0" lvl="1" indent="354013" algn="just">
              <a:lnSpc>
                <a:spcPct val="150000"/>
              </a:lnSpc>
              <a:buClr>
                <a:srgbClr val="FF0000"/>
              </a:buClr>
              <a:buNone/>
              <a:defRPr/>
            </a:pPr>
            <a:r>
              <a:rPr lang="en-US" sz="2200" dirty="0">
                <a:solidFill>
                  <a:srgbClr val="002060"/>
                </a:solidFill>
                <a:latin typeface="Berlin Sans FB" pitchFamily="34" charset="0"/>
              </a:rPr>
              <a:t>ROW_0:			MOV DPTR, #KCODE0			;SET DPTR=START OR ROW 0</a:t>
            </a:r>
          </a:p>
          <a:p>
            <a:pPr marL="0" lvl="1" indent="354013" algn="just">
              <a:lnSpc>
                <a:spcPct val="150000"/>
              </a:lnSpc>
              <a:buClr>
                <a:srgbClr val="FF0000"/>
              </a:buClr>
              <a:buNone/>
              <a:defRPr/>
            </a:pPr>
            <a:r>
              <a:rPr lang="en-US" sz="2200" dirty="0">
                <a:solidFill>
                  <a:srgbClr val="002060"/>
                </a:solidFill>
                <a:latin typeface="Berlin Sans FB" pitchFamily="34" charset="0"/>
              </a:rPr>
              <a:t>					SJMP FIND						;FIND COLUMN BELONGS TO</a:t>
            </a:r>
          </a:p>
          <a:p>
            <a:pPr marL="0" lvl="1" indent="354013" algn="just">
              <a:lnSpc>
                <a:spcPct val="150000"/>
              </a:lnSpc>
              <a:buClr>
                <a:srgbClr val="FF0000"/>
              </a:buClr>
              <a:buNone/>
              <a:defRPr/>
            </a:pPr>
            <a:r>
              <a:rPr lang="en-US" sz="2200" dirty="0">
                <a:solidFill>
                  <a:srgbClr val="002060"/>
                </a:solidFill>
                <a:latin typeface="Berlin Sans FB" pitchFamily="34" charset="0"/>
              </a:rPr>
              <a:t>ROW_1:			MOV DPTR, #KCODE1			;SET DPTR=START OR ROW 1</a:t>
            </a:r>
          </a:p>
          <a:p>
            <a:pPr marL="0" lvl="1" indent="354013" algn="just">
              <a:lnSpc>
                <a:spcPct val="150000"/>
              </a:lnSpc>
              <a:buClr>
                <a:srgbClr val="FF0000"/>
              </a:buClr>
              <a:buNone/>
              <a:defRPr/>
            </a:pPr>
            <a:r>
              <a:rPr lang="en-US" sz="2200" dirty="0">
                <a:solidFill>
                  <a:srgbClr val="002060"/>
                </a:solidFill>
                <a:latin typeface="Berlin Sans FB" pitchFamily="34" charset="0"/>
              </a:rPr>
              <a:t>					SJMP FIND						;FIND COLUMN BELONGS TO</a:t>
            </a:r>
          </a:p>
          <a:p>
            <a:pPr marL="0" lvl="1" indent="354013" algn="just">
              <a:lnSpc>
                <a:spcPct val="150000"/>
              </a:lnSpc>
              <a:buClr>
                <a:srgbClr val="FF0000"/>
              </a:buClr>
              <a:buNone/>
              <a:defRPr/>
            </a:pPr>
            <a:r>
              <a:rPr lang="en-US" sz="2200" dirty="0">
                <a:solidFill>
                  <a:srgbClr val="002060"/>
                </a:solidFill>
                <a:latin typeface="Berlin Sans FB" pitchFamily="34" charset="0"/>
              </a:rPr>
              <a:t>ROW_2:			MOV DPTR, #KCODE2			;SET DPTR=START OR ROW 2</a:t>
            </a:r>
          </a:p>
          <a:p>
            <a:pPr marL="0" lvl="1" indent="354013" algn="just">
              <a:lnSpc>
                <a:spcPct val="150000"/>
              </a:lnSpc>
              <a:buClr>
                <a:srgbClr val="FF0000"/>
              </a:buClr>
              <a:buNone/>
              <a:defRPr/>
            </a:pPr>
            <a:r>
              <a:rPr lang="en-US" sz="2200" dirty="0">
                <a:solidFill>
                  <a:srgbClr val="002060"/>
                </a:solidFill>
                <a:latin typeface="Berlin Sans FB" pitchFamily="34" charset="0"/>
              </a:rPr>
              <a:t>					SJMP FIND						;FIND COLUMN BELONGS TO</a:t>
            </a:r>
          </a:p>
          <a:p>
            <a:pPr marL="0" lvl="1" indent="354013" algn="just">
              <a:lnSpc>
                <a:spcPct val="150000"/>
              </a:lnSpc>
              <a:buClr>
                <a:srgbClr val="FF0000"/>
              </a:buClr>
              <a:buNone/>
              <a:defRPr/>
            </a:pPr>
            <a:r>
              <a:rPr lang="en-US" sz="2200" dirty="0">
                <a:solidFill>
                  <a:srgbClr val="002060"/>
                </a:solidFill>
                <a:latin typeface="Berlin Sans FB" pitchFamily="34" charset="0"/>
              </a:rPr>
              <a:t>ROW_3:			MOV DPTR, #KCODE3			;SET DPTR=START OR ROW 3</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3088" y="3359667"/>
            <a:ext cx="2130245" cy="118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8478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44</a:t>
            </a:r>
          </a:p>
        </p:txBody>
      </p:sp>
      <p:sp>
        <p:nvSpPr>
          <p:cNvPr id="8" name="Content Placeholder 2"/>
          <p:cNvSpPr>
            <a:spLocks noGrp="1"/>
          </p:cNvSpPr>
          <p:nvPr>
            <p:ph idx="1"/>
          </p:nvPr>
        </p:nvSpPr>
        <p:spPr>
          <a:xfrm>
            <a:off x="300941" y="1546745"/>
            <a:ext cx="11350777" cy="4724400"/>
          </a:xfrm>
        </p:spPr>
        <p:txBody>
          <a:bodyPr>
            <a:noAutofit/>
          </a:bodyPr>
          <a:lstStyle/>
          <a:p>
            <a:pPr marL="0" lvl="1" indent="354013" algn="just">
              <a:lnSpc>
                <a:spcPct val="150000"/>
              </a:lnSpc>
              <a:buClr>
                <a:srgbClr val="FF0000"/>
              </a:buClr>
              <a:buNone/>
              <a:defRPr/>
            </a:pPr>
            <a:r>
              <a:rPr lang="en-US" sz="2200" dirty="0">
                <a:solidFill>
                  <a:srgbClr val="002060"/>
                </a:solidFill>
                <a:latin typeface="Berlin Sans FB" pitchFamily="34" charset="0"/>
              </a:rPr>
              <a:t>FIND:		RRC A						;SEE IF ANY CY BIT LOW</a:t>
            </a:r>
          </a:p>
          <a:p>
            <a:pPr marL="0" lvl="1" indent="354013" algn="just">
              <a:lnSpc>
                <a:spcPct val="150000"/>
              </a:lnSpc>
              <a:buClr>
                <a:srgbClr val="FF0000"/>
              </a:buClr>
              <a:buNone/>
              <a:defRPr/>
            </a:pPr>
            <a:r>
              <a:rPr lang="en-US" sz="2200" dirty="0">
                <a:solidFill>
                  <a:srgbClr val="002060"/>
                </a:solidFill>
                <a:latin typeface="Berlin Sans FB" pitchFamily="34" charset="0"/>
              </a:rPr>
              <a:t>				JNC MATCH 				;IF ZERO GET ASCII CODE</a:t>
            </a:r>
          </a:p>
          <a:p>
            <a:pPr marL="0" lvl="1" indent="354013" algn="just">
              <a:lnSpc>
                <a:spcPct val="150000"/>
              </a:lnSpc>
              <a:buClr>
                <a:srgbClr val="FF0000"/>
              </a:buClr>
              <a:buNone/>
              <a:defRPr/>
            </a:pPr>
            <a:r>
              <a:rPr lang="en-US" sz="2200" dirty="0">
                <a:solidFill>
                  <a:srgbClr val="002060"/>
                </a:solidFill>
                <a:latin typeface="Berlin Sans FB" pitchFamily="34" charset="0"/>
              </a:rPr>
              <a:t>				INC DPTR					;POINT TO NEXT COLUMN</a:t>
            </a:r>
          </a:p>
          <a:p>
            <a:pPr marL="0" lvl="1" indent="354013" algn="just">
              <a:lnSpc>
                <a:spcPct val="150000"/>
              </a:lnSpc>
              <a:buClr>
                <a:srgbClr val="FF0000"/>
              </a:buClr>
              <a:buNone/>
              <a:defRPr/>
            </a:pPr>
            <a:r>
              <a:rPr lang="en-US" sz="2200" dirty="0">
                <a:solidFill>
                  <a:srgbClr val="002060"/>
                </a:solidFill>
                <a:latin typeface="Berlin Sans FB" pitchFamily="34" charset="0"/>
              </a:rPr>
              <a:t>				SJMP FIND					;KEEP SEARCHING</a:t>
            </a:r>
          </a:p>
          <a:p>
            <a:pPr marL="0" lvl="1" indent="354013" algn="just">
              <a:lnSpc>
                <a:spcPct val="150000"/>
              </a:lnSpc>
              <a:buClr>
                <a:srgbClr val="FF0000"/>
              </a:buClr>
              <a:buNone/>
              <a:defRPr/>
            </a:pPr>
            <a:r>
              <a:rPr lang="en-US" sz="2200" dirty="0">
                <a:solidFill>
                  <a:srgbClr val="002060"/>
                </a:solidFill>
                <a:latin typeface="Berlin Sans FB" pitchFamily="34" charset="0"/>
              </a:rPr>
              <a:t>MATCH:		CLR A</a:t>
            </a:r>
          </a:p>
          <a:p>
            <a:pPr marL="0" lvl="1" indent="354013" algn="just">
              <a:lnSpc>
                <a:spcPct val="150000"/>
              </a:lnSpc>
              <a:buClr>
                <a:srgbClr val="FF0000"/>
              </a:buClr>
              <a:buNone/>
              <a:defRPr/>
            </a:pPr>
            <a:r>
              <a:rPr lang="en-US" sz="2200" dirty="0">
                <a:solidFill>
                  <a:srgbClr val="002060"/>
                </a:solidFill>
                <a:latin typeface="Berlin Sans FB" pitchFamily="34" charset="0"/>
              </a:rPr>
              <a:t>				MOVC A,@A+DPTR        read data from Rom </a:t>
            </a:r>
          </a:p>
          <a:p>
            <a:pPr marL="0" lvl="1" indent="354013" algn="just">
              <a:lnSpc>
                <a:spcPct val="150000"/>
              </a:lnSpc>
              <a:buClr>
                <a:srgbClr val="FF0000"/>
              </a:buClr>
              <a:buNone/>
              <a:defRPr/>
            </a:pPr>
            <a:r>
              <a:rPr lang="en-US" sz="2200" dirty="0">
                <a:solidFill>
                  <a:srgbClr val="002060"/>
                </a:solidFill>
                <a:latin typeface="Berlin Sans FB" pitchFamily="34" charset="0"/>
              </a:rPr>
              <a:t>				</a:t>
            </a:r>
            <a:r>
              <a:rPr lang="en-US" sz="2200" dirty="0">
                <a:solidFill>
                  <a:srgbClr val="FF0000"/>
                </a:solidFill>
                <a:latin typeface="Berlin Sans FB" pitchFamily="34" charset="0"/>
              </a:rPr>
              <a:t>ACALL LCD_DATA			;GET CODE FROM LOOK-UP TABLE</a:t>
            </a:r>
          </a:p>
          <a:p>
            <a:pPr marL="0" lvl="1" indent="354013" algn="just">
              <a:lnSpc>
                <a:spcPct val="150000"/>
              </a:lnSpc>
              <a:buClr>
                <a:srgbClr val="FF0000"/>
              </a:buClr>
              <a:buNone/>
              <a:defRPr/>
            </a:pPr>
            <a:r>
              <a:rPr lang="en-US" sz="2200" dirty="0">
                <a:solidFill>
                  <a:srgbClr val="002060"/>
                </a:solidFill>
                <a:latin typeface="Berlin Sans FB" pitchFamily="34" charset="0"/>
              </a:rPr>
              <a:t>				LJMP K1					;LOOP</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1295" y="1702814"/>
            <a:ext cx="2630467" cy="331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505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45</a:t>
            </a:r>
          </a:p>
        </p:txBody>
      </p:sp>
      <p:sp>
        <p:nvSpPr>
          <p:cNvPr id="11" name="Content Placeholder 2"/>
          <p:cNvSpPr>
            <a:spLocks noGrp="1"/>
          </p:cNvSpPr>
          <p:nvPr>
            <p:ph idx="1"/>
          </p:nvPr>
        </p:nvSpPr>
        <p:spPr>
          <a:xfrm>
            <a:off x="2115626" y="1530825"/>
            <a:ext cx="8382000" cy="4724400"/>
          </a:xfrm>
        </p:spPr>
        <p:txBody>
          <a:bodyPr>
            <a:noAutofit/>
          </a:bodyPr>
          <a:lstStyle/>
          <a:p>
            <a:pPr marL="0" lvl="1" indent="354013" algn="just">
              <a:buClr>
                <a:srgbClr val="FF0000"/>
              </a:buClr>
              <a:buNone/>
              <a:defRPr/>
            </a:pPr>
            <a:r>
              <a:rPr lang="en-US" sz="2200" dirty="0">
                <a:solidFill>
                  <a:srgbClr val="002060"/>
                </a:solidFill>
                <a:latin typeface="Berlin Sans FB" pitchFamily="34" charset="0"/>
              </a:rPr>
              <a:t>DELAY:			MOV R4,#40</a:t>
            </a:r>
          </a:p>
          <a:p>
            <a:pPr marL="0" lvl="1" indent="354013" algn="just">
              <a:buClr>
                <a:srgbClr val="FF0000"/>
              </a:buClr>
              <a:buNone/>
              <a:defRPr/>
            </a:pPr>
            <a:r>
              <a:rPr lang="en-US" sz="2200" dirty="0">
                <a:solidFill>
                  <a:srgbClr val="002060"/>
                </a:solidFill>
                <a:latin typeface="Berlin Sans FB" pitchFamily="34" charset="0"/>
              </a:rPr>
              <a:t>REPEAT:		MOV R5,#230</a:t>
            </a:r>
          </a:p>
          <a:p>
            <a:pPr marL="0" lvl="1" indent="354013" algn="just">
              <a:buClr>
                <a:srgbClr val="FF0000"/>
              </a:buClr>
              <a:buNone/>
              <a:defRPr/>
            </a:pPr>
            <a:r>
              <a:rPr lang="en-US" sz="2200" dirty="0">
                <a:solidFill>
                  <a:srgbClr val="002060"/>
                </a:solidFill>
                <a:latin typeface="Berlin Sans FB" pitchFamily="34" charset="0"/>
              </a:rPr>
              <a:t>REPEATT:		DJNZ R5,REPEATT</a:t>
            </a:r>
          </a:p>
          <a:p>
            <a:pPr marL="0" lvl="1" indent="354013" algn="just">
              <a:buClr>
                <a:srgbClr val="FF0000"/>
              </a:buClr>
              <a:buNone/>
              <a:defRPr/>
            </a:pPr>
            <a:r>
              <a:rPr lang="en-US" sz="2200" dirty="0">
                <a:solidFill>
                  <a:srgbClr val="002060"/>
                </a:solidFill>
                <a:latin typeface="Berlin Sans FB" pitchFamily="34" charset="0"/>
              </a:rPr>
              <a:t>					DJNZ R4,REPEAT</a:t>
            </a:r>
          </a:p>
          <a:p>
            <a:pPr marL="0" lvl="1" indent="354013" algn="just">
              <a:buClr>
                <a:srgbClr val="FF0000"/>
              </a:buClr>
              <a:buNone/>
              <a:defRPr/>
            </a:pPr>
            <a:r>
              <a:rPr lang="en-US" sz="2200" dirty="0">
                <a:solidFill>
                  <a:srgbClr val="002060"/>
                </a:solidFill>
                <a:latin typeface="Berlin Sans FB" pitchFamily="34" charset="0"/>
              </a:rPr>
              <a:t>					RET</a:t>
            </a:r>
          </a:p>
          <a:p>
            <a:pPr marL="0" lvl="1" indent="354013" algn="just">
              <a:buClr>
                <a:srgbClr val="FF0000"/>
              </a:buClr>
              <a:buNone/>
              <a:defRPr/>
            </a:pPr>
            <a:r>
              <a:rPr lang="en-US" sz="2200" dirty="0">
                <a:solidFill>
                  <a:srgbClr val="002060"/>
                </a:solidFill>
                <a:latin typeface="Berlin Sans FB" pitchFamily="34" charset="0"/>
              </a:rPr>
              <a:t>ORG 300H</a:t>
            </a:r>
          </a:p>
          <a:p>
            <a:pPr marL="0" lvl="1" indent="354013" algn="just">
              <a:buClr>
                <a:srgbClr val="FF0000"/>
              </a:buClr>
              <a:buNone/>
              <a:defRPr/>
            </a:pPr>
            <a:r>
              <a:rPr lang="en-US" sz="2200" dirty="0">
                <a:solidFill>
                  <a:srgbClr val="002060"/>
                </a:solidFill>
                <a:latin typeface="Berlin Sans FB" pitchFamily="34" charset="0"/>
              </a:rPr>
              <a:t>KCODE3:	DB 'C','D','E','F‘			;ROW 3</a:t>
            </a:r>
          </a:p>
          <a:p>
            <a:pPr marL="0" lvl="1" indent="354013" algn="just">
              <a:buClr>
                <a:srgbClr val="FF0000"/>
              </a:buClr>
              <a:buNone/>
              <a:defRPr/>
            </a:pPr>
            <a:r>
              <a:rPr lang="en-US" sz="2200" dirty="0">
                <a:solidFill>
                  <a:srgbClr val="002060"/>
                </a:solidFill>
                <a:latin typeface="Berlin Sans FB" pitchFamily="34" charset="0"/>
              </a:rPr>
              <a:t>KCODE2:	DB '8','9','A','B‘			;ROW 2</a:t>
            </a:r>
          </a:p>
          <a:p>
            <a:pPr marL="0" lvl="1" indent="354013" algn="just">
              <a:buClr>
                <a:srgbClr val="FF0000"/>
              </a:buClr>
              <a:buNone/>
              <a:defRPr/>
            </a:pPr>
            <a:r>
              <a:rPr lang="en-US" sz="2200" dirty="0">
                <a:solidFill>
                  <a:srgbClr val="002060"/>
                </a:solidFill>
                <a:latin typeface="Berlin Sans FB" pitchFamily="34" charset="0"/>
              </a:rPr>
              <a:t>KCODE1:		DB '4','5','6','7‘			;ROW 1</a:t>
            </a:r>
          </a:p>
          <a:p>
            <a:pPr marL="0" lvl="1" indent="354013" algn="just">
              <a:buClr>
                <a:srgbClr val="FF0000"/>
              </a:buClr>
              <a:buNone/>
              <a:defRPr/>
            </a:pPr>
            <a:r>
              <a:rPr lang="en-US" sz="2200" dirty="0">
                <a:solidFill>
                  <a:srgbClr val="002060"/>
                </a:solidFill>
                <a:latin typeface="Berlin Sans FB" pitchFamily="34" charset="0"/>
              </a:rPr>
              <a:t>KCODE0:	DB '0','1','2','3‘			;ROW 0</a:t>
            </a:r>
          </a:p>
          <a:p>
            <a:pPr marL="0" lvl="1" indent="354013" algn="just">
              <a:buClr>
                <a:srgbClr val="FF0000"/>
              </a:buClr>
              <a:buNone/>
              <a:defRPr/>
            </a:pPr>
            <a:r>
              <a:rPr lang="en-US" sz="2200" dirty="0">
                <a:solidFill>
                  <a:srgbClr val="002060"/>
                </a:solidFill>
                <a:latin typeface="Berlin Sans FB" pitchFamily="34" charset="0"/>
              </a:rPr>
              <a:t>				END</a:t>
            </a:r>
          </a:p>
        </p:txBody>
      </p:sp>
      <p:sp>
        <p:nvSpPr>
          <p:cNvPr id="3" name="Rectangle 2"/>
          <p:cNvSpPr/>
          <p:nvPr/>
        </p:nvSpPr>
        <p:spPr>
          <a:xfrm>
            <a:off x="8884693" y="1692322"/>
            <a:ext cx="2573013" cy="10259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rgbClr val="CC3300"/>
                </a:solidFill>
                <a:latin typeface="Berlin Sans FB" pitchFamily="34" charset="0"/>
              </a:rPr>
              <a:t>20ms DELAY PROGRAM</a:t>
            </a:r>
            <a:endParaRPr lang="en-IN" sz="2400" dirty="0">
              <a:solidFill>
                <a:srgbClr val="CC3300"/>
              </a:solidFill>
              <a:latin typeface="Berlin Sans FB" pitchFamily="34" charset="0"/>
            </a:endParaRPr>
          </a:p>
        </p:txBody>
      </p:sp>
      <p:sp>
        <p:nvSpPr>
          <p:cNvPr id="15" name="Rectangle 14"/>
          <p:cNvSpPr/>
          <p:nvPr/>
        </p:nvSpPr>
        <p:spPr>
          <a:xfrm>
            <a:off x="8707272" y="4369557"/>
            <a:ext cx="2902833" cy="140344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solidFill>
                  <a:srgbClr val="CC3300"/>
                </a:solidFill>
                <a:latin typeface="Berlin Sans FB" pitchFamily="34" charset="0"/>
              </a:rPr>
              <a:t>LOOK-UP TABLE FOR KEYPAD</a:t>
            </a:r>
          </a:p>
          <a:p>
            <a:pPr algn="ctr"/>
            <a:r>
              <a:rPr lang="en-US" sz="2400" dirty="0">
                <a:solidFill>
                  <a:srgbClr val="CC3300"/>
                </a:solidFill>
                <a:latin typeface="Berlin Sans FB" pitchFamily="34" charset="0"/>
              </a:rPr>
              <a:t>(Modify based on key position on keypad)</a:t>
            </a:r>
            <a:endParaRPr lang="en-IN" sz="2400" dirty="0">
              <a:solidFill>
                <a:srgbClr val="CC3300"/>
              </a:solidFill>
              <a:latin typeface="Berlin Sans FB" pitchFamily="34" charset="0"/>
            </a:endParaRPr>
          </a:p>
        </p:txBody>
      </p:sp>
    </p:spTree>
    <p:extLst>
      <p:ext uri="{BB962C8B-B14F-4D97-AF65-F5344CB8AC3E}">
        <p14:creationId xmlns:p14="http://schemas.microsoft.com/office/powerpoint/2010/main" val="3836567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46</a:t>
            </a:r>
          </a:p>
        </p:txBody>
      </p:sp>
      <p:sp>
        <p:nvSpPr>
          <p:cNvPr id="11" name="Content Placeholder 2"/>
          <p:cNvSpPr>
            <a:spLocks noGrp="1"/>
          </p:cNvSpPr>
          <p:nvPr>
            <p:ph idx="1"/>
          </p:nvPr>
        </p:nvSpPr>
        <p:spPr>
          <a:xfrm>
            <a:off x="1363639" y="1533101"/>
            <a:ext cx="8382000" cy="4724400"/>
          </a:xfrm>
        </p:spPr>
        <p:txBody>
          <a:bodyPr>
            <a:noAutofit/>
          </a:bodyPr>
          <a:lstStyle/>
          <a:p>
            <a:pPr marL="0" lvl="1" indent="354013" algn="just">
              <a:buClr>
                <a:srgbClr val="FF0000"/>
              </a:buClr>
              <a:buNone/>
              <a:defRPr/>
            </a:pPr>
            <a:r>
              <a:rPr lang="en-US" sz="2200" dirty="0">
                <a:solidFill>
                  <a:srgbClr val="002060"/>
                </a:solidFill>
                <a:latin typeface="Berlin Sans FB" pitchFamily="34" charset="0"/>
              </a:rPr>
              <a:t>LCD_INITIALIZE:		MOV A,#38H</a:t>
            </a:r>
          </a:p>
          <a:p>
            <a:pPr marL="0" lvl="1" indent="2773363" algn="just">
              <a:buClr>
                <a:srgbClr val="FF0000"/>
              </a:buClr>
              <a:buNone/>
              <a:defRPr/>
            </a:pPr>
            <a:r>
              <a:rPr lang="en-US" sz="2200" dirty="0">
                <a:solidFill>
                  <a:srgbClr val="002060"/>
                </a:solidFill>
                <a:latin typeface="Berlin Sans FB" pitchFamily="34" charset="0"/>
              </a:rPr>
              <a:t>ACALL LCD_COMMAND</a:t>
            </a:r>
          </a:p>
          <a:p>
            <a:pPr marL="0" lvl="1" indent="2773363" algn="just">
              <a:buClr>
                <a:srgbClr val="FF0000"/>
              </a:buClr>
              <a:buNone/>
              <a:defRPr/>
            </a:pPr>
            <a:r>
              <a:rPr lang="en-US" sz="2200" dirty="0">
                <a:solidFill>
                  <a:srgbClr val="002060"/>
                </a:solidFill>
                <a:latin typeface="Berlin Sans FB" pitchFamily="34" charset="0"/>
              </a:rPr>
              <a:t>MOV A,#0EH</a:t>
            </a:r>
          </a:p>
          <a:p>
            <a:pPr marL="0" lvl="1" indent="2773363" algn="just">
              <a:buClr>
                <a:srgbClr val="FF0000"/>
              </a:buClr>
              <a:buNone/>
              <a:defRPr/>
            </a:pPr>
            <a:r>
              <a:rPr lang="en-US" sz="2200" dirty="0">
                <a:solidFill>
                  <a:srgbClr val="002060"/>
                </a:solidFill>
                <a:latin typeface="Berlin Sans FB" pitchFamily="34" charset="0"/>
              </a:rPr>
              <a:t>ACALL LCD_COMMAND</a:t>
            </a:r>
          </a:p>
          <a:p>
            <a:pPr marL="0" lvl="1" indent="2773363" algn="just">
              <a:buClr>
                <a:srgbClr val="FF0000"/>
              </a:buClr>
              <a:buNone/>
              <a:defRPr/>
            </a:pPr>
            <a:r>
              <a:rPr lang="en-US" sz="2200" dirty="0">
                <a:solidFill>
                  <a:srgbClr val="002060"/>
                </a:solidFill>
                <a:latin typeface="Berlin Sans FB" pitchFamily="34" charset="0"/>
              </a:rPr>
              <a:t>MOV A,#01H</a:t>
            </a:r>
          </a:p>
          <a:p>
            <a:pPr marL="0" lvl="1" indent="2773363" algn="just">
              <a:buClr>
                <a:srgbClr val="FF0000"/>
              </a:buClr>
              <a:buNone/>
              <a:defRPr/>
            </a:pPr>
            <a:r>
              <a:rPr lang="en-US" sz="2200" dirty="0">
                <a:solidFill>
                  <a:srgbClr val="002060"/>
                </a:solidFill>
                <a:latin typeface="Berlin Sans FB" pitchFamily="34" charset="0"/>
              </a:rPr>
              <a:t>ACALL LCD_COMMAND</a:t>
            </a:r>
          </a:p>
          <a:p>
            <a:pPr marL="0" lvl="1" indent="2773363" algn="just">
              <a:buClr>
                <a:srgbClr val="FF0000"/>
              </a:buClr>
              <a:buNone/>
              <a:defRPr/>
            </a:pPr>
            <a:r>
              <a:rPr lang="en-US" sz="2200" dirty="0">
                <a:solidFill>
                  <a:srgbClr val="002060"/>
                </a:solidFill>
                <a:latin typeface="Berlin Sans FB" pitchFamily="34" charset="0"/>
              </a:rPr>
              <a:t>MOV A,#06H</a:t>
            </a:r>
          </a:p>
          <a:p>
            <a:pPr marL="0" lvl="1" indent="2773363" algn="just">
              <a:buClr>
                <a:srgbClr val="FF0000"/>
              </a:buClr>
              <a:buNone/>
              <a:defRPr/>
            </a:pPr>
            <a:r>
              <a:rPr lang="en-US" sz="2200" dirty="0">
                <a:solidFill>
                  <a:srgbClr val="002060"/>
                </a:solidFill>
                <a:latin typeface="Berlin Sans FB" pitchFamily="34" charset="0"/>
              </a:rPr>
              <a:t>ACALL LCD_COMMAND</a:t>
            </a:r>
          </a:p>
          <a:p>
            <a:pPr marL="0" lvl="1" indent="2773363" algn="just">
              <a:buClr>
                <a:srgbClr val="FF0000"/>
              </a:buClr>
              <a:buNone/>
              <a:defRPr/>
            </a:pPr>
            <a:r>
              <a:rPr lang="en-US" sz="2200" dirty="0">
                <a:solidFill>
                  <a:srgbClr val="002060"/>
                </a:solidFill>
                <a:latin typeface="Berlin Sans FB" pitchFamily="34" charset="0"/>
              </a:rPr>
              <a:t>MOV A,#80H</a:t>
            </a:r>
          </a:p>
          <a:p>
            <a:pPr marL="0" lvl="1" indent="2773363" algn="just">
              <a:buClr>
                <a:srgbClr val="FF0000"/>
              </a:buClr>
              <a:buNone/>
              <a:defRPr/>
            </a:pPr>
            <a:r>
              <a:rPr lang="en-US" sz="2200" dirty="0">
                <a:solidFill>
                  <a:srgbClr val="002060"/>
                </a:solidFill>
                <a:latin typeface="Berlin Sans FB" pitchFamily="34" charset="0"/>
              </a:rPr>
              <a:t>ACALL LCD_COMMAND</a:t>
            </a:r>
          </a:p>
          <a:p>
            <a:pPr marL="0" lvl="1" indent="2773363" algn="just">
              <a:buClr>
                <a:srgbClr val="FF0000"/>
              </a:buClr>
              <a:buNone/>
              <a:defRPr/>
            </a:pPr>
            <a:r>
              <a:rPr lang="en-US" sz="2200" dirty="0">
                <a:solidFill>
                  <a:srgbClr val="002060"/>
                </a:solidFill>
                <a:latin typeface="Berlin Sans FB" pitchFamily="34" charset="0"/>
              </a:rPr>
              <a:t>RET</a:t>
            </a:r>
          </a:p>
        </p:txBody>
      </p:sp>
    </p:spTree>
    <p:extLst>
      <p:ext uri="{BB962C8B-B14F-4D97-AF65-F5344CB8AC3E}">
        <p14:creationId xmlns:p14="http://schemas.microsoft.com/office/powerpoint/2010/main" val="7655135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47</a:t>
            </a:r>
          </a:p>
        </p:txBody>
      </p:sp>
      <p:sp>
        <p:nvSpPr>
          <p:cNvPr id="14" name="Content Placeholder 2"/>
          <p:cNvSpPr>
            <a:spLocks noGrp="1"/>
          </p:cNvSpPr>
          <p:nvPr>
            <p:ph idx="1"/>
          </p:nvPr>
        </p:nvSpPr>
        <p:spPr>
          <a:xfrm>
            <a:off x="1891142" y="1525939"/>
            <a:ext cx="8382000" cy="4724400"/>
          </a:xfrm>
        </p:spPr>
        <p:txBody>
          <a:bodyPr>
            <a:noAutofit/>
          </a:bodyPr>
          <a:lstStyle/>
          <a:p>
            <a:pPr marL="0" lvl="1" indent="354013" algn="just">
              <a:lnSpc>
                <a:spcPct val="150000"/>
              </a:lnSpc>
              <a:buClr>
                <a:srgbClr val="FF0000"/>
              </a:buClr>
              <a:buNone/>
              <a:defRPr/>
            </a:pPr>
            <a:r>
              <a:rPr lang="en-US" sz="2200" dirty="0">
                <a:solidFill>
                  <a:srgbClr val="002060"/>
                </a:solidFill>
                <a:latin typeface="Berlin Sans FB" pitchFamily="34" charset="0"/>
              </a:rPr>
              <a:t>LCD_COMMAND:	MOV P2,A</a:t>
            </a:r>
          </a:p>
          <a:p>
            <a:pPr marL="0" lvl="1" indent="2684463" algn="just">
              <a:lnSpc>
                <a:spcPct val="150000"/>
              </a:lnSpc>
              <a:buClr>
                <a:srgbClr val="FF0000"/>
              </a:buClr>
              <a:buNone/>
              <a:defRPr/>
            </a:pPr>
            <a:r>
              <a:rPr lang="en-US" sz="2200" dirty="0">
                <a:solidFill>
                  <a:srgbClr val="002060"/>
                </a:solidFill>
                <a:latin typeface="Berlin Sans FB" pitchFamily="34" charset="0"/>
              </a:rPr>
              <a:t>CLR P3.7</a:t>
            </a:r>
          </a:p>
          <a:p>
            <a:pPr marL="0" lvl="1" indent="2684463" algn="just">
              <a:lnSpc>
                <a:spcPct val="150000"/>
              </a:lnSpc>
              <a:buClr>
                <a:srgbClr val="FF0000"/>
              </a:buClr>
              <a:buNone/>
              <a:defRPr/>
            </a:pPr>
            <a:r>
              <a:rPr lang="en-US" sz="2200" dirty="0">
                <a:solidFill>
                  <a:srgbClr val="002060"/>
                </a:solidFill>
                <a:latin typeface="Berlin Sans FB" pitchFamily="34" charset="0"/>
              </a:rPr>
              <a:t>CLR P3.6</a:t>
            </a:r>
          </a:p>
          <a:p>
            <a:pPr marL="0" lvl="1" indent="2684463" algn="just">
              <a:lnSpc>
                <a:spcPct val="150000"/>
              </a:lnSpc>
              <a:buClr>
                <a:srgbClr val="FF0000"/>
              </a:buClr>
              <a:buNone/>
              <a:defRPr/>
            </a:pPr>
            <a:r>
              <a:rPr lang="en-US" sz="2200" dirty="0">
                <a:solidFill>
                  <a:srgbClr val="002060"/>
                </a:solidFill>
                <a:latin typeface="Berlin Sans FB" pitchFamily="34" charset="0"/>
              </a:rPr>
              <a:t>SETB P3.5</a:t>
            </a:r>
          </a:p>
          <a:p>
            <a:pPr marL="0" lvl="1" indent="2684463" algn="just">
              <a:lnSpc>
                <a:spcPct val="150000"/>
              </a:lnSpc>
              <a:buClr>
                <a:srgbClr val="FF0000"/>
              </a:buClr>
              <a:buNone/>
              <a:defRPr/>
            </a:pPr>
            <a:r>
              <a:rPr lang="en-US" sz="2200" dirty="0">
                <a:solidFill>
                  <a:srgbClr val="002060"/>
                </a:solidFill>
                <a:latin typeface="Berlin Sans FB" pitchFamily="34" charset="0"/>
              </a:rPr>
              <a:t>ACALL DELAY</a:t>
            </a:r>
          </a:p>
          <a:p>
            <a:pPr marL="0" lvl="1" indent="2684463" algn="just">
              <a:lnSpc>
                <a:spcPct val="150000"/>
              </a:lnSpc>
              <a:buClr>
                <a:srgbClr val="FF0000"/>
              </a:buClr>
              <a:buNone/>
              <a:defRPr/>
            </a:pPr>
            <a:r>
              <a:rPr lang="en-US" sz="2200" dirty="0">
                <a:solidFill>
                  <a:srgbClr val="002060"/>
                </a:solidFill>
                <a:latin typeface="Berlin Sans FB" pitchFamily="34" charset="0"/>
              </a:rPr>
              <a:t>CLR P3.5</a:t>
            </a:r>
          </a:p>
          <a:p>
            <a:pPr marL="0" lvl="1" indent="2684463" algn="just">
              <a:lnSpc>
                <a:spcPct val="150000"/>
              </a:lnSpc>
              <a:buClr>
                <a:srgbClr val="FF0000"/>
              </a:buClr>
              <a:buNone/>
              <a:defRPr/>
            </a:pPr>
            <a:r>
              <a:rPr lang="en-US" sz="2200" dirty="0">
                <a:solidFill>
                  <a:srgbClr val="002060"/>
                </a:solidFill>
                <a:latin typeface="Berlin Sans FB" pitchFamily="34" charset="0"/>
              </a:rPr>
              <a:t>RET</a:t>
            </a:r>
          </a:p>
        </p:txBody>
      </p:sp>
    </p:spTree>
    <p:extLst>
      <p:ext uri="{BB962C8B-B14F-4D97-AF65-F5344CB8AC3E}">
        <p14:creationId xmlns:p14="http://schemas.microsoft.com/office/powerpoint/2010/main" val="41284716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KEYPAD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48</a:t>
            </a:r>
          </a:p>
        </p:txBody>
      </p:sp>
      <p:sp>
        <p:nvSpPr>
          <p:cNvPr id="14" name="Content Placeholder 2"/>
          <p:cNvSpPr>
            <a:spLocks noGrp="1"/>
          </p:cNvSpPr>
          <p:nvPr>
            <p:ph idx="1"/>
          </p:nvPr>
        </p:nvSpPr>
        <p:spPr>
          <a:xfrm>
            <a:off x="1898816" y="1703360"/>
            <a:ext cx="8382000" cy="4724400"/>
          </a:xfrm>
        </p:spPr>
        <p:txBody>
          <a:bodyPr>
            <a:noAutofit/>
          </a:bodyPr>
          <a:lstStyle/>
          <a:p>
            <a:pPr marL="0" lvl="1" indent="354013" algn="just">
              <a:lnSpc>
                <a:spcPct val="150000"/>
              </a:lnSpc>
              <a:buClr>
                <a:srgbClr val="FF0000"/>
              </a:buClr>
              <a:buNone/>
              <a:defRPr/>
            </a:pPr>
            <a:endParaRPr lang="en-US" sz="2200" dirty="0">
              <a:solidFill>
                <a:srgbClr val="002060"/>
              </a:solidFill>
              <a:latin typeface="Berlin Sans FB" pitchFamily="34" charset="0"/>
            </a:endParaRPr>
          </a:p>
          <a:p>
            <a:pPr marL="0" lvl="1" indent="354013" algn="just">
              <a:lnSpc>
                <a:spcPct val="150000"/>
              </a:lnSpc>
              <a:buClr>
                <a:srgbClr val="FF0000"/>
              </a:buClr>
              <a:buNone/>
              <a:defRPr/>
            </a:pPr>
            <a:r>
              <a:rPr lang="en-US" sz="2200" dirty="0">
                <a:solidFill>
                  <a:srgbClr val="002060"/>
                </a:solidFill>
                <a:latin typeface="Berlin Sans FB" pitchFamily="34" charset="0"/>
              </a:rPr>
              <a:t>LCD_DATA: 		    MOV P2,A</a:t>
            </a:r>
          </a:p>
          <a:p>
            <a:pPr marL="0" lvl="1" indent="2595563" algn="just">
              <a:lnSpc>
                <a:spcPct val="150000"/>
              </a:lnSpc>
              <a:buClr>
                <a:srgbClr val="FF0000"/>
              </a:buClr>
              <a:buNone/>
              <a:defRPr/>
            </a:pPr>
            <a:r>
              <a:rPr lang="en-US" sz="2200" dirty="0">
                <a:solidFill>
                  <a:srgbClr val="002060"/>
                </a:solidFill>
                <a:latin typeface="Berlin Sans FB" pitchFamily="34" charset="0"/>
              </a:rPr>
              <a:t>SETB P3.7</a:t>
            </a:r>
          </a:p>
          <a:p>
            <a:pPr marL="0" lvl="1" indent="2595563" algn="just">
              <a:lnSpc>
                <a:spcPct val="150000"/>
              </a:lnSpc>
              <a:buClr>
                <a:srgbClr val="FF0000"/>
              </a:buClr>
              <a:buNone/>
              <a:defRPr/>
            </a:pPr>
            <a:r>
              <a:rPr lang="en-US" sz="2200" dirty="0">
                <a:solidFill>
                  <a:srgbClr val="002060"/>
                </a:solidFill>
                <a:latin typeface="Berlin Sans FB" pitchFamily="34" charset="0"/>
              </a:rPr>
              <a:t>CLR P3.6</a:t>
            </a:r>
          </a:p>
          <a:p>
            <a:pPr marL="0" lvl="1" indent="2595563" algn="just">
              <a:lnSpc>
                <a:spcPct val="150000"/>
              </a:lnSpc>
              <a:buClr>
                <a:srgbClr val="FF0000"/>
              </a:buClr>
              <a:buNone/>
              <a:defRPr/>
            </a:pPr>
            <a:r>
              <a:rPr lang="en-US" sz="2200" dirty="0">
                <a:solidFill>
                  <a:srgbClr val="002060"/>
                </a:solidFill>
                <a:latin typeface="Berlin Sans FB" pitchFamily="34" charset="0"/>
              </a:rPr>
              <a:t>SETB P3.5</a:t>
            </a:r>
          </a:p>
          <a:p>
            <a:pPr marL="0" lvl="1" indent="2595563" algn="just">
              <a:lnSpc>
                <a:spcPct val="150000"/>
              </a:lnSpc>
              <a:buClr>
                <a:srgbClr val="FF0000"/>
              </a:buClr>
              <a:buNone/>
              <a:defRPr/>
            </a:pPr>
            <a:r>
              <a:rPr lang="en-US" sz="2200" dirty="0">
                <a:solidFill>
                  <a:srgbClr val="002060"/>
                </a:solidFill>
                <a:latin typeface="Berlin Sans FB" pitchFamily="34" charset="0"/>
              </a:rPr>
              <a:t>ACALL DELAY</a:t>
            </a:r>
          </a:p>
          <a:p>
            <a:pPr marL="0" lvl="1" indent="2595563" algn="just">
              <a:lnSpc>
                <a:spcPct val="150000"/>
              </a:lnSpc>
              <a:buClr>
                <a:srgbClr val="FF0000"/>
              </a:buClr>
              <a:buNone/>
              <a:defRPr/>
            </a:pPr>
            <a:r>
              <a:rPr lang="en-US" sz="2200" dirty="0">
                <a:solidFill>
                  <a:srgbClr val="002060"/>
                </a:solidFill>
                <a:latin typeface="Berlin Sans FB" pitchFamily="34" charset="0"/>
              </a:rPr>
              <a:t>CLR P3.5</a:t>
            </a:r>
          </a:p>
          <a:p>
            <a:pPr marL="0" lvl="1" indent="2595563" algn="just">
              <a:lnSpc>
                <a:spcPct val="150000"/>
              </a:lnSpc>
              <a:buClr>
                <a:srgbClr val="FF0000"/>
              </a:buClr>
              <a:buNone/>
              <a:defRPr/>
            </a:pPr>
            <a:r>
              <a:rPr lang="en-US" sz="2200" dirty="0">
                <a:solidFill>
                  <a:srgbClr val="002060"/>
                </a:solidFill>
                <a:latin typeface="Berlin Sans FB" pitchFamily="34" charset="0"/>
              </a:rPr>
              <a:t>RET</a:t>
            </a:r>
          </a:p>
          <a:p>
            <a:pPr marL="0" lvl="1" indent="354013" algn="just">
              <a:lnSpc>
                <a:spcPct val="150000"/>
              </a:lnSpc>
              <a:buClr>
                <a:srgbClr val="FF0000"/>
              </a:buClr>
              <a:buNone/>
              <a:defRPr/>
            </a:pPr>
            <a:endParaRPr lang="en-US" sz="2200" dirty="0">
              <a:solidFill>
                <a:srgbClr val="002060"/>
              </a:solidFill>
              <a:latin typeface="Berlin Sans FB" pitchFamily="34" charset="0"/>
            </a:endParaRPr>
          </a:p>
          <a:p>
            <a:pPr marL="0" lvl="1" indent="354013" algn="just">
              <a:lnSpc>
                <a:spcPct val="150000"/>
              </a:lnSpc>
              <a:buClr>
                <a:srgbClr val="FF0000"/>
              </a:buClr>
              <a:buNone/>
              <a:defRPr/>
            </a:pPr>
            <a:endParaRPr lang="en-US" sz="2200" dirty="0">
              <a:solidFill>
                <a:srgbClr val="002060"/>
              </a:solidFill>
              <a:latin typeface="Berlin Sans FB" pitchFamily="34" charset="0"/>
            </a:endParaRPr>
          </a:p>
        </p:txBody>
      </p:sp>
    </p:spTree>
    <p:extLst>
      <p:ext uri="{BB962C8B-B14F-4D97-AF65-F5344CB8AC3E}">
        <p14:creationId xmlns:p14="http://schemas.microsoft.com/office/powerpoint/2010/main" val="17283824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Aharoni" pitchFamily="2" charset="-79"/>
                <a:cs typeface="Aharoni" pitchFamily="2" charset="-79"/>
              </a:rPr>
              <a:t>MODULE-5</a:t>
            </a:r>
            <a:endPar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Aharoni" pitchFamily="2" charset="-79"/>
              <a:cs typeface="Aharoni" pitchFamily="2" charset="-79"/>
            </a:endParaRP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45"/>
          <p:cNvGrpSpPr/>
          <p:nvPr/>
        </p:nvGrpSpPr>
        <p:grpSpPr>
          <a:xfrm>
            <a:off x="921774" y="2115919"/>
            <a:ext cx="10236769" cy="3514962"/>
            <a:chOff x="415636" y="2262348"/>
            <a:chExt cx="8850883" cy="2919251"/>
          </a:xfrm>
        </p:grpSpPr>
        <p:grpSp>
          <p:nvGrpSpPr>
            <p:cNvPr id="3" name="Group 4"/>
            <p:cNvGrpSpPr/>
            <p:nvPr/>
          </p:nvGrpSpPr>
          <p:grpSpPr>
            <a:xfrm>
              <a:off x="415636" y="2262348"/>
              <a:ext cx="8850883" cy="2919251"/>
              <a:chOff x="198759" y="2107051"/>
              <a:chExt cx="6505212" cy="2741428"/>
            </a:xfrm>
          </p:grpSpPr>
          <p:sp>
            <p:nvSpPr>
              <p:cNvPr id="26" name="Line 6"/>
              <p:cNvSpPr>
                <a:spLocks noChangeShapeType="1"/>
              </p:cNvSpPr>
              <p:nvPr/>
            </p:nvSpPr>
            <p:spPr bwMode="auto">
              <a:xfrm flipV="1">
                <a:off x="2346324" y="2703525"/>
                <a:ext cx="685800" cy="0"/>
              </a:xfrm>
              <a:prstGeom prst="line">
                <a:avLst/>
              </a:prstGeom>
              <a:noFill/>
              <a:ln w="12700" cap="rnd">
                <a:solidFill>
                  <a:srgbClr val="003366"/>
                </a:solidFill>
                <a:prstDash val="sysDot"/>
                <a:round/>
                <a:headEnd/>
                <a:tailEnd/>
              </a:ln>
              <a:effectLst/>
            </p:spPr>
            <p:txBody>
              <a:bodyPr/>
              <a:lstStyle/>
              <a:p>
                <a:endParaRPr lang="zh-CN" altLang="en-US" sz="2000" b="1">
                  <a:solidFill>
                    <a:schemeClr val="bg1"/>
                  </a:solidFill>
                  <a:latin typeface="Narkisim" pitchFamily="34" charset="-79"/>
                  <a:cs typeface="Narkisim" pitchFamily="34" charset="-79"/>
                </a:endParaRPr>
              </a:p>
            </p:txBody>
          </p:sp>
          <p:sp>
            <p:nvSpPr>
              <p:cNvPr id="27" name="Line 7"/>
              <p:cNvSpPr>
                <a:spLocks noChangeShapeType="1"/>
              </p:cNvSpPr>
              <p:nvPr/>
            </p:nvSpPr>
            <p:spPr bwMode="auto">
              <a:xfrm>
                <a:off x="2422524" y="3465525"/>
                <a:ext cx="609600" cy="0"/>
              </a:xfrm>
              <a:prstGeom prst="line">
                <a:avLst/>
              </a:prstGeom>
              <a:noFill/>
              <a:ln w="12700" cap="rnd">
                <a:solidFill>
                  <a:srgbClr val="003366"/>
                </a:solidFill>
                <a:prstDash val="sysDot"/>
                <a:round/>
                <a:headEnd/>
                <a:tailEnd/>
              </a:ln>
              <a:effectLst/>
            </p:spPr>
            <p:txBody>
              <a:bodyPr/>
              <a:lstStyle/>
              <a:p>
                <a:endParaRPr lang="zh-CN" altLang="en-US" sz="2000" b="1">
                  <a:solidFill>
                    <a:schemeClr val="bg1"/>
                  </a:solidFill>
                  <a:latin typeface="Narkisim" pitchFamily="34" charset="-79"/>
                  <a:cs typeface="Narkisim" pitchFamily="34" charset="-79"/>
                </a:endParaRPr>
              </a:p>
            </p:txBody>
          </p:sp>
          <p:sp>
            <p:nvSpPr>
              <p:cNvPr id="28" name="Line 8"/>
              <p:cNvSpPr>
                <a:spLocks noChangeShapeType="1"/>
              </p:cNvSpPr>
              <p:nvPr/>
            </p:nvSpPr>
            <p:spPr bwMode="auto">
              <a:xfrm flipV="1">
                <a:off x="2346324" y="4151325"/>
                <a:ext cx="685800" cy="0"/>
              </a:xfrm>
              <a:prstGeom prst="line">
                <a:avLst/>
              </a:prstGeom>
              <a:noFill/>
              <a:ln w="12700" cap="rnd">
                <a:solidFill>
                  <a:srgbClr val="003366"/>
                </a:solidFill>
                <a:prstDash val="sysDot"/>
                <a:round/>
                <a:headEnd/>
                <a:tailEnd/>
              </a:ln>
              <a:effectLst/>
            </p:spPr>
            <p:txBody>
              <a:bodyPr/>
              <a:lstStyle/>
              <a:p>
                <a:endParaRPr lang="zh-CN" altLang="en-US" sz="2000" b="1">
                  <a:solidFill>
                    <a:schemeClr val="bg1"/>
                  </a:solidFill>
                  <a:latin typeface="Narkisim" pitchFamily="34" charset="-79"/>
                  <a:cs typeface="Narkisim" pitchFamily="34" charset="-79"/>
                </a:endParaRPr>
              </a:p>
            </p:txBody>
          </p:sp>
          <p:sp>
            <p:nvSpPr>
              <p:cNvPr id="30" name="AutoShape 22"/>
              <p:cNvSpPr>
                <a:spLocks noChangeArrowheads="1"/>
              </p:cNvSpPr>
              <p:nvPr/>
            </p:nvSpPr>
            <p:spPr bwMode="gray">
              <a:xfrm>
                <a:off x="3025774" y="2462225"/>
                <a:ext cx="3678197"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r>
                  <a:rPr lang="en-US" sz="2800" b="1" dirty="0">
                    <a:solidFill>
                      <a:schemeClr val="bg1"/>
                    </a:solidFill>
                    <a:latin typeface="Narkisim" pitchFamily="34" charset="-79"/>
                    <a:cs typeface="Narkisim" pitchFamily="34" charset="-79"/>
                  </a:rPr>
                  <a:t>   ADC</a:t>
                </a:r>
                <a:endParaRPr lang="zh-CN" altLang="en-US" sz="2800" b="1" dirty="0">
                  <a:solidFill>
                    <a:schemeClr val="bg1"/>
                  </a:solidFill>
                  <a:latin typeface="Narkisim" pitchFamily="34" charset="-79"/>
                  <a:cs typeface="Narkisim" pitchFamily="34" charset="-79"/>
                </a:endParaRPr>
              </a:p>
            </p:txBody>
          </p:sp>
          <p:sp>
            <p:nvSpPr>
              <p:cNvPr id="31" name="AutoShape 24"/>
              <p:cNvSpPr>
                <a:spLocks noChangeArrowheads="1"/>
              </p:cNvSpPr>
              <p:nvPr/>
            </p:nvSpPr>
            <p:spPr bwMode="gray">
              <a:xfrm>
                <a:off x="3022599" y="3205175"/>
                <a:ext cx="3678197"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r>
                  <a:rPr lang="en-US" sz="2800" b="1" dirty="0">
                    <a:solidFill>
                      <a:schemeClr val="bg1"/>
                    </a:solidFill>
                    <a:latin typeface="Narkisim" pitchFamily="34" charset="-79"/>
                    <a:cs typeface="Narkisim" pitchFamily="34" charset="-79"/>
                  </a:rPr>
                  <a:t>   DAC</a:t>
                </a:r>
                <a:endParaRPr lang="zh-CN" altLang="en-US" sz="2800" b="1" dirty="0">
                  <a:solidFill>
                    <a:schemeClr val="bg1"/>
                  </a:solidFill>
                  <a:latin typeface="Narkisim" pitchFamily="34" charset="-79"/>
                  <a:cs typeface="Narkisim" pitchFamily="34" charset="-79"/>
                </a:endParaRPr>
              </a:p>
            </p:txBody>
          </p:sp>
          <p:sp>
            <p:nvSpPr>
              <p:cNvPr id="33" name="AutoShape 29"/>
              <p:cNvSpPr>
                <a:spLocks noChangeArrowheads="1"/>
              </p:cNvSpPr>
              <p:nvPr/>
            </p:nvSpPr>
            <p:spPr bwMode="gray">
              <a:xfrm>
                <a:off x="3025774" y="3937013"/>
                <a:ext cx="3678197" cy="488950"/>
              </a:xfrm>
              <a:prstGeom prst="roundRect">
                <a:avLst>
                  <a:gd name="adj" fmla="val 50000"/>
                </a:avLst>
              </a:prstGeom>
              <a:gradFill rotWithShape="1">
                <a:gsLst>
                  <a:gs pos="0">
                    <a:srgbClr val="F8F8F8"/>
                  </a:gs>
                  <a:gs pos="100000">
                    <a:schemeClr val="accent5">
                      <a:lumMod val="60000"/>
                      <a:lumOff val="40000"/>
                    </a:schemeClr>
                  </a:gs>
                </a:gsLst>
                <a:lin ang="5400000" scaled="1"/>
              </a:gradFill>
              <a:ln w="19050">
                <a:solidFill>
                  <a:schemeClr val="bg1"/>
                </a:solidFill>
                <a:round/>
                <a:headEnd/>
                <a:tailEnd/>
              </a:ln>
              <a:effectLst>
                <a:outerShdw dist="53882" dir="2700000" algn="ctr" rotWithShape="0">
                  <a:srgbClr val="292929">
                    <a:alpha val="50000"/>
                  </a:srgbClr>
                </a:outerShdw>
              </a:effectLst>
            </p:spPr>
            <p:txBody>
              <a:bodyPr wrap="none" anchor="ctr"/>
              <a:lstStyle/>
              <a:p>
                <a:r>
                  <a:rPr lang="en-US" sz="2800" b="1" dirty="0">
                    <a:solidFill>
                      <a:schemeClr val="bg1"/>
                    </a:solidFill>
                    <a:latin typeface="Narkisim" pitchFamily="34" charset="-79"/>
                    <a:cs typeface="Narkisim" pitchFamily="34" charset="-79"/>
                  </a:rPr>
                  <a:t>  </a:t>
                </a:r>
                <a:r>
                  <a:rPr lang="en-US" sz="2000" b="1" dirty="0">
                    <a:solidFill>
                      <a:schemeClr val="bg1"/>
                    </a:solidFill>
                    <a:latin typeface="Narkisim" pitchFamily="34" charset="-79"/>
                    <a:cs typeface="Narkisim" pitchFamily="34" charset="-79"/>
                  </a:rPr>
                  <a:t>SENSOR with Signal Conditioning Interface</a:t>
                </a:r>
                <a:endParaRPr lang="zh-CN" altLang="en-US" sz="2000" b="1" dirty="0">
                  <a:solidFill>
                    <a:schemeClr val="bg1"/>
                  </a:solidFill>
                  <a:latin typeface="Narkisim" pitchFamily="34" charset="-79"/>
                  <a:cs typeface="Narkisim" pitchFamily="34" charset="-79"/>
                </a:endParaRPr>
              </a:p>
            </p:txBody>
          </p:sp>
          <p:sp>
            <p:nvSpPr>
              <p:cNvPr id="34" name="Oval 31"/>
              <p:cNvSpPr>
                <a:spLocks noChangeArrowheads="1"/>
              </p:cNvSpPr>
              <p:nvPr/>
            </p:nvSpPr>
            <p:spPr bwMode="gray">
              <a:xfrm>
                <a:off x="2936874" y="407512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sz="2000" b="1">
                  <a:solidFill>
                    <a:schemeClr val="bg1"/>
                  </a:solidFill>
                  <a:latin typeface="Narkisim" pitchFamily="34" charset="-79"/>
                  <a:cs typeface="Narkisim" pitchFamily="34" charset="-79"/>
                </a:endParaRPr>
              </a:p>
            </p:txBody>
          </p:sp>
          <p:sp>
            <p:nvSpPr>
              <p:cNvPr id="36" name="Oval 26"/>
              <p:cNvSpPr>
                <a:spLocks noChangeArrowheads="1"/>
              </p:cNvSpPr>
              <p:nvPr/>
            </p:nvSpPr>
            <p:spPr bwMode="gray">
              <a:xfrm>
                <a:off x="2928926" y="2574943"/>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sz="2000" b="1">
                  <a:solidFill>
                    <a:schemeClr val="bg1"/>
                  </a:solidFill>
                  <a:latin typeface="Narkisim" pitchFamily="34" charset="-79"/>
                  <a:cs typeface="Narkisim" pitchFamily="34" charset="-79"/>
                </a:endParaRPr>
              </a:p>
            </p:txBody>
          </p:sp>
          <p:sp>
            <p:nvSpPr>
              <p:cNvPr id="37" name="Oval 36"/>
              <p:cNvSpPr>
                <a:spLocks noChangeArrowheads="1"/>
              </p:cNvSpPr>
              <p:nvPr/>
            </p:nvSpPr>
            <p:spPr bwMode="gray">
              <a:xfrm>
                <a:off x="2928926" y="3346475"/>
                <a:ext cx="228600" cy="228600"/>
              </a:xfrm>
              <a:prstGeom prst="ellipse">
                <a:avLst/>
              </a:prstGeom>
              <a:gradFill rotWithShape="1">
                <a:gsLst>
                  <a:gs pos="0">
                    <a:srgbClr val="E96E29"/>
                  </a:gs>
                  <a:gs pos="100000">
                    <a:srgbClr val="E96E29">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sz="2000" b="1">
                  <a:solidFill>
                    <a:schemeClr val="bg1"/>
                  </a:solidFill>
                  <a:latin typeface="Narkisim" pitchFamily="34" charset="-79"/>
                  <a:cs typeface="Narkisim" pitchFamily="34" charset="-79"/>
                </a:endParaRPr>
              </a:p>
            </p:txBody>
          </p:sp>
          <p:pic>
            <p:nvPicPr>
              <p:cNvPr id="39" name="Picture 3" descr="RY_circle001"/>
              <p:cNvPicPr>
                <a:picLocks noChangeAspect="1" noChangeArrowheads="1"/>
              </p:cNvPicPr>
              <p:nvPr/>
            </p:nvPicPr>
            <p:blipFill>
              <a:blip r:embed="rId2" cstate="print"/>
              <a:srcRect/>
              <a:stretch>
                <a:fillRect/>
              </a:stretch>
            </p:blipFill>
            <p:spPr bwMode="auto">
              <a:xfrm>
                <a:off x="198759" y="2107051"/>
                <a:ext cx="2342044" cy="2741428"/>
              </a:xfrm>
              <a:prstGeom prst="rect">
                <a:avLst/>
              </a:prstGeom>
              <a:noFill/>
            </p:spPr>
          </p:pic>
        </p:grpSp>
        <p:sp>
          <p:nvSpPr>
            <p:cNvPr id="20" name="Rectangle 19"/>
            <p:cNvSpPr/>
            <p:nvPr/>
          </p:nvSpPr>
          <p:spPr>
            <a:xfrm>
              <a:off x="1066035" y="3210596"/>
              <a:ext cx="1885769" cy="894653"/>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dirty="0">
                  <a:ln w="11430"/>
                  <a:solidFill>
                    <a:schemeClr val="bg1"/>
                  </a:solidFill>
                  <a:effectLst>
                    <a:outerShdw blurRad="76200" dist="50800" dir="5400000" algn="tl" rotWithShape="0">
                      <a:srgbClr val="000000">
                        <a:alpha val="65000"/>
                      </a:srgbClr>
                    </a:outerShdw>
                  </a:effectLst>
                </a:rPr>
                <a:t>Peripheral</a:t>
              </a:r>
            </a:p>
            <a:p>
              <a:pPr algn="ctr"/>
              <a:r>
                <a:rPr lang="en-US" sz="3200" b="1" cap="none" spc="50" dirty="0">
                  <a:ln w="11430"/>
                  <a:solidFill>
                    <a:schemeClr val="bg1"/>
                  </a:solidFill>
                  <a:effectLst>
                    <a:outerShdw blurRad="76200" dist="50800" dir="5400000" algn="tl" rotWithShape="0">
                      <a:srgbClr val="000000">
                        <a:alpha val="65000"/>
                      </a:srgbClr>
                    </a:outerShdw>
                  </a:effectLst>
                </a:rPr>
                <a:t> Interfacing</a:t>
              </a:r>
            </a:p>
          </p:txBody>
        </p:sp>
      </p:grpSp>
    </p:spTree>
    <p:extLst>
      <p:ext uri="{BB962C8B-B14F-4D97-AF65-F5344CB8AC3E}">
        <p14:creationId xmlns:p14="http://schemas.microsoft.com/office/powerpoint/2010/main" val="23387140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2105891"/>
            <a:ext cx="8465133" cy="2355273"/>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bg1"/>
                </a:solidFill>
                <a:latin typeface="Book Antiqua" pitchFamily="18" charset="0"/>
                <a:cs typeface="Narkisim" pitchFamily="34" charset="-79"/>
              </a:rPr>
              <a:t>ANALOG TO DIGITAL CONVERTER (ADC)</a:t>
            </a:r>
            <a:endParaRPr lang="en-US" sz="5400" b="1" dirty="0">
              <a:solidFill>
                <a:schemeClr val="bg1"/>
              </a:solidFill>
              <a:latin typeface="Colonna MT" pitchFamily="82" charset="0"/>
              <a:cs typeface="Narkisim" pitchFamily="34" charset="-79"/>
            </a:endParaRPr>
          </a:p>
        </p:txBody>
      </p:sp>
      <p:sp>
        <p:nvSpPr>
          <p:cNvPr id="5" name="Pentagon 4"/>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a:t>
            </a:r>
          </a:p>
        </p:txBody>
      </p:sp>
    </p:spTree>
    <p:extLst>
      <p:ext uri="{BB962C8B-B14F-4D97-AF65-F5344CB8AC3E}">
        <p14:creationId xmlns:p14="http://schemas.microsoft.com/office/powerpoint/2010/main" val="678618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32357" y="29316"/>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a:t>
            </a:r>
          </a:p>
        </p:txBody>
      </p:sp>
      <p:sp>
        <p:nvSpPr>
          <p:cNvPr id="2" name="Rectangle 1"/>
          <p:cNvSpPr/>
          <p:nvPr/>
        </p:nvSpPr>
        <p:spPr>
          <a:xfrm>
            <a:off x="325261" y="937598"/>
            <a:ext cx="11132445" cy="5262979"/>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2x16 LCD is one of the most used display unit. </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As per the name the 2x16 has 2 lines with 16 characters on each lines.</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It supports all the ASCII chars and is basically used for displaying the alpha numeric characters. </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Here each character is displayed in a matrix of 5x7 pixels. </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Apart from alpha numeric chars it also provided with the provision to display by creating the pattern.</a:t>
            </a:r>
          </a:p>
        </p:txBody>
      </p:sp>
      <p:pic>
        <p:nvPicPr>
          <p:cNvPr id="1028" name="Picture 4" descr="LCD 16x2 Pinout, Commands, and Displaying Custom Charact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62112" y="293340"/>
            <a:ext cx="2276912" cy="11071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tom character generator LCD » DIY Ustha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96488" y="5846285"/>
            <a:ext cx="1264954" cy="9487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how2electronics.com/wp-content/uploads/2021/05/3737733_ori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749329" y="2196734"/>
            <a:ext cx="1330325" cy="103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160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a:t>
            </a:r>
          </a:p>
        </p:txBody>
      </p:sp>
      <p:sp>
        <p:nvSpPr>
          <p:cNvPr id="4" name="Rectangle 3"/>
          <p:cNvSpPr/>
          <p:nvPr/>
        </p:nvSpPr>
        <p:spPr>
          <a:xfrm>
            <a:off x="343509" y="1427015"/>
            <a:ext cx="11557137" cy="4401205"/>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ADCs (analog-to-digital converters) are among the most widely used devices for data acquisition(</a:t>
            </a:r>
            <a:r>
              <a:rPr lang="en-US" sz="2800" b="1" dirty="0">
                <a:solidFill>
                  <a:srgbClr val="663300"/>
                </a:solidFill>
                <a:latin typeface="Comic Sans MS" panose="030F0702030302020204" pitchFamily="66" charset="0"/>
              </a:rPr>
              <a:t>recovery</a:t>
            </a:r>
            <a:r>
              <a:rPr lang="en-US" sz="2800" b="1" dirty="0">
                <a:solidFill>
                  <a:srgbClr val="0070C0"/>
                </a:solidFill>
                <a:latin typeface="Comic Sans MS" panose="030F0702030302020204" pitchFamily="66" charset="0"/>
              </a:rPr>
              <a:t>)</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 physical quantity, like temperature, pressure, humidity, and velocity, etc., is converted to electrical (voltage, current) signals using a device called a transducer, or sensor</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We need an analog-to-digital converter to translate the analog signals to digital numbers, so microcontroller can read them</a:t>
            </a:r>
          </a:p>
        </p:txBody>
      </p:sp>
    </p:spTree>
    <p:extLst>
      <p:ext uri="{BB962C8B-B14F-4D97-AF65-F5344CB8AC3E}">
        <p14:creationId xmlns:p14="http://schemas.microsoft.com/office/powerpoint/2010/main" val="30046094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a:t>
            </a:r>
          </a:p>
        </p:txBody>
      </p:sp>
      <p:pic>
        <p:nvPicPr>
          <p:cNvPr id="2" name="Picture 1"/>
          <p:cNvPicPr>
            <a:picLocks noChangeAspect="1"/>
          </p:cNvPicPr>
          <p:nvPr/>
        </p:nvPicPr>
        <p:blipFill>
          <a:blip r:embed="rId2"/>
          <a:stretch>
            <a:fillRect/>
          </a:stretch>
        </p:blipFill>
        <p:spPr>
          <a:xfrm>
            <a:off x="4103637" y="1427015"/>
            <a:ext cx="3997371" cy="4770277"/>
          </a:xfrm>
          <a:prstGeom prst="rect">
            <a:avLst/>
          </a:prstGeom>
        </p:spPr>
      </p:pic>
    </p:spTree>
    <p:extLst>
      <p:ext uri="{BB962C8B-B14F-4D97-AF65-F5344CB8AC3E}">
        <p14:creationId xmlns:p14="http://schemas.microsoft.com/office/powerpoint/2010/main" val="125845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4</a:t>
            </a:r>
          </a:p>
        </p:txBody>
      </p:sp>
      <p:sp>
        <p:nvSpPr>
          <p:cNvPr id="4" name="Rectangle 3"/>
          <p:cNvSpPr/>
          <p:nvPr/>
        </p:nvSpPr>
        <p:spPr>
          <a:xfrm>
            <a:off x="343509" y="1305992"/>
            <a:ext cx="11557137" cy="5262979"/>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The ADC chip can be either parallel or serial. </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In parallel ADC (0804, 0808 and 0809) we have 8 or more dedicated pins to bringing out the binary data but in serial ACD (MAX1112) we have only one pin for data out.</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An ADC has n-bit resolution where n can be 8,10,12,16 or even 24 bits</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The higher resolution ADC provides high accuracy by having a smaller step size where Step size is the smallest change that can be discerned by an ADC</a:t>
            </a:r>
          </a:p>
        </p:txBody>
      </p:sp>
    </p:spTree>
    <p:extLst>
      <p:ext uri="{BB962C8B-B14F-4D97-AF65-F5344CB8AC3E}">
        <p14:creationId xmlns:p14="http://schemas.microsoft.com/office/powerpoint/2010/main" val="29557870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5</a:t>
            </a:r>
          </a:p>
        </p:txBody>
      </p:sp>
      <p:pic>
        <p:nvPicPr>
          <p:cNvPr id="1026" name="Picture 2" descr="Image result for resolution vs step si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122" y="2273055"/>
            <a:ext cx="10771584" cy="329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804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6</a:t>
            </a:r>
          </a:p>
        </p:txBody>
      </p:sp>
      <p:sp>
        <p:nvSpPr>
          <p:cNvPr id="4" name="Rectangle 3"/>
          <p:cNvSpPr/>
          <p:nvPr/>
        </p:nvSpPr>
        <p:spPr>
          <a:xfrm>
            <a:off x="343509" y="1345127"/>
            <a:ext cx="11557137" cy="5262979"/>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ADC804 IC is A 8-bit parallel an analog-to-digital converter</a:t>
            </a:r>
          </a:p>
          <a:p>
            <a:pPr marL="1828800" lvl="3"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successive approximation ADC</a:t>
            </a:r>
          </a:p>
          <a:p>
            <a:pPr marL="1828800" lvl="3"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It works with +5 volts and has a resolution of 8 bits</a:t>
            </a:r>
          </a:p>
          <a:p>
            <a:pPr marL="1828800" lvl="3"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Conversion time is another major factor in judging an ADC</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Conversion time is defined as the time it takes the ADC to convert the analog input to a digital (binary) number</a:t>
            </a:r>
          </a:p>
          <a:p>
            <a:pPr marL="457200" indent="-457200" algn="just">
              <a:buClr>
                <a:schemeClr val="bg1"/>
              </a:buClr>
              <a:buFont typeface="Wingdings" panose="05000000000000000000" pitchFamily="2" charset="2"/>
              <a:buChar char="q"/>
            </a:pPr>
            <a:endParaRPr lang="en-US" sz="2800" b="1" dirty="0">
              <a:solidFill>
                <a:srgbClr val="0070C0"/>
              </a:solidFill>
              <a:latin typeface="Comic Sans MS" panose="030F0702030302020204" pitchFamily="66" charset="0"/>
            </a:endParaRPr>
          </a:p>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In ADC804 conversion time varies depending on the clocking signals applied to CLK R and CLK IN pins, but it cannot be faster than 110 µs</a:t>
            </a:r>
          </a:p>
        </p:txBody>
      </p:sp>
    </p:spTree>
    <p:extLst>
      <p:ext uri="{BB962C8B-B14F-4D97-AF65-F5344CB8AC3E}">
        <p14:creationId xmlns:p14="http://schemas.microsoft.com/office/powerpoint/2010/main" val="42590315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7</a:t>
            </a:r>
          </a:p>
        </p:txBody>
      </p:sp>
      <p:pic>
        <p:nvPicPr>
          <p:cNvPr id="2" name="Picture 1"/>
          <p:cNvPicPr>
            <a:picLocks noChangeAspect="1"/>
          </p:cNvPicPr>
          <p:nvPr/>
        </p:nvPicPr>
        <p:blipFill>
          <a:blip r:embed="rId2"/>
          <a:stretch>
            <a:fillRect/>
          </a:stretch>
        </p:blipFill>
        <p:spPr>
          <a:xfrm>
            <a:off x="447700" y="1463544"/>
            <a:ext cx="4168869" cy="4601838"/>
          </a:xfrm>
          <a:prstGeom prst="rect">
            <a:avLst/>
          </a:prstGeom>
        </p:spPr>
      </p:pic>
      <p:sp>
        <p:nvSpPr>
          <p:cNvPr id="3" name="Rectangle 2"/>
          <p:cNvSpPr/>
          <p:nvPr/>
        </p:nvSpPr>
        <p:spPr>
          <a:xfrm>
            <a:off x="981869" y="6083501"/>
            <a:ext cx="3100529" cy="369332"/>
          </a:xfrm>
          <a:prstGeom prst="rect">
            <a:avLst/>
          </a:prstGeom>
        </p:spPr>
        <p:txBody>
          <a:bodyPr wrap="none">
            <a:spAutoFit/>
          </a:bodyPr>
          <a:lstStyle/>
          <a:p>
            <a:r>
              <a:rPr lang="en-US" b="1" dirty="0">
                <a:solidFill>
                  <a:srgbClr val="0070C0"/>
                </a:solidFill>
                <a:latin typeface="Comic Sans MS" panose="030F0702030302020204" pitchFamily="66" charset="0"/>
              </a:rPr>
              <a:t>ADC 0804 PIN DIAGRAM</a:t>
            </a:r>
            <a:endParaRPr lang="en-US" dirty="0"/>
          </a:p>
        </p:txBody>
      </p:sp>
      <p:pic>
        <p:nvPicPr>
          <p:cNvPr id="11" name="Picture 10"/>
          <p:cNvPicPr>
            <a:picLocks noChangeAspect="1"/>
          </p:cNvPicPr>
          <p:nvPr/>
        </p:nvPicPr>
        <p:blipFill>
          <a:blip r:embed="rId3"/>
          <a:stretch>
            <a:fillRect/>
          </a:stretch>
        </p:blipFill>
        <p:spPr>
          <a:xfrm>
            <a:off x="4799595" y="1421184"/>
            <a:ext cx="7084919" cy="5024405"/>
          </a:xfrm>
          <a:prstGeom prst="rect">
            <a:avLst/>
          </a:prstGeom>
        </p:spPr>
      </p:pic>
    </p:spTree>
    <p:extLst>
      <p:ext uri="{BB962C8B-B14F-4D97-AF65-F5344CB8AC3E}">
        <p14:creationId xmlns:p14="http://schemas.microsoft.com/office/powerpoint/2010/main" val="27224732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8</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sp>
        <p:nvSpPr>
          <p:cNvPr id="4" name="Rectangle 3"/>
          <p:cNvSpPr/>
          <p:nvPr/>
        </p:nvSpPr>
        <p:spPr>
          <a:xfrm>
            <a:off x="343509" y="1279098"/>
            <a:ext cx="11557137" cy="5262979"/>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C00000"/>
                </a:solidFill>
                <a:latin typeface="Comic Sans MS" panose="030F0702030302020204" pitchFamily="66" charset="0"/>
              </a:rPr>
              <a:t>CLK IN and CLK R:</a:t>
            </a:r>
          </a:p>
          <a:p>
            <a:pPr marL="1371600" lvl="2"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CLK IN is an input pin connected to an external clock source</a:t>
            </a:r>
          </a:p>
          <a:p>
            <a:pPr marL="1371600" lvl="2"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To use the internal clock generator (also called self-clocking), CLK IN and CLK R pins are connected to a capacitor and a resistor, and the clock frequency is determined by</a:t>
            </a:r>
          </a:p>
          <a:p>
            <a:pPr marL="1371600" lvl="2" indent="-457200" algn="just">
              <a:buClr>
                <a:schemeClr val="bg1"/>
              </a:buClr>
              <a:buFont typeface="Wingdings" panose="05000000000000000000" pitchFamily="2" charset="2"/>
              <a:buChar char="Ø"/>
            </a:pPr>
            <a:endParaRPr lang="en-US" sz="2800" b="1" dirty="0">
              <a:solidFill>
                <a:srgbClr val="0070C0"/>
              </a:solidFill>
              <a:latin typeface="Comic Sans MS" panose="030F0702030302020204" pitchFamily="66" charset="0"/>
            </a:endParaRPr>
          </a:p>
          <a:p>
            <a:pPr marL="1371600" lvl="2" indent="-457200" algn="just">
              <a:buClr>
                <a:schemeClr val="bg1"/>
              </a:buClr>
              <a:buFont typeface="Wingdings" panose="05000000000000000000" pitchFamily="2" charset="2"/>
              <a:buChar char="Ø"/>
            </a:pPr>
            <a:endParaRPr lang="en-US" sz="2800" b="1" dirty="0">
              <a:solidFill>
                <a:srgbClr val="0070C0"/>
              </a:solidFill>
              <a:latin typeface="Comic Sans MS" panose="030F0702030302020204" pitchFamily="66" charset="0"/>
            </a:endParaRPr>
          </a:p>
          <a:p>
            <a:pPr marL="1371600" lvl="2" indent="-457200" algn="just">
              <a:buClr>
                <a:schemeClr val="bg1"/>
              </a:buClr>
              <a:buFont typeface="Wingdings" panose="05000000000000000000" pitchFamily="2" charset="2"/>
              <a:buChar char="Ø"/>
            </a:pPr>
            <a:endParaRPr lang="en-US" sz="2800" b="1" dirty="0">
              <a:solidFill>
                <a:srgbClr val="0070C0"/>
              </a:solidFill>
              <a:latin typeface="Comic Sans MS" panose="030F0702030302020204" pitchFamily="66" charset="0"/>
            </a:endParaRPr>
          </a:p>
          <a:p>
            <a:pPr marL="1371600" lvl="2"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Typical values are R = 10K ohms and C = 150 pF</a:t>
            </a:r>
          </a:p>
          <a:p>
            <a:pPr marL="1371600" lvl="2"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We get f= 606 kHz and the conversion time is 110 µs</a:t>
            </a:r>
          </a:p>
        </p:txBody>
      </p:sp>
      <p:pic>
        <p:nvPicPr>
          <p:cNvPr id="2" name="Picture 1"/>
          <p:cNvPicPr>
            <a:picLocks noChangeAspect="1"/>
          </p:cNvPicPr>
          <p:nvPr/>
        </p:nvPicPr>
        <p:blipFill>
          <a:blip r:embed="rId2"/>
          <a:stretch>
            <a:fillRect/>
          </a:stretch>
        </p:blipFill>
        <p:spPr>
          <a:xfrm>
            <a:off x="5108481" y="4177273"/>
            <a:ext cx="2676358" cy="1120868"/>
          </a:xfrm>
          <a:prstGeom prst="rect">
            <a:avLst/>
          </a:prstGeom>
        </p:spPr>
      </p:pic>
    </p:spTree>
    <p:extLst>
      <p:ext uri="{BB962C8B-B14F-4D97-AF65-F5344CB8AC3E}">
        <p14:creationId xmlns:p14="http://schemas.microsoft.com/office/powerpoint/2010/main" val="34891121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9</a:t>
            </a:r>
          </a:p>
        </p:txBody>
      </p:sp>
      <p:sp>
        <p:nvSpPr>
          <p:cNvPr id="4" name="Rectangle 3"/>
          <p:cNvSpPr/>
          <p:nvPr/>
        </p:nvSpPr>
        <p:spPr>
          <a:xfrm>
            <a:off x="343509" y="1279098"/>
            <a:ext cx="11557137" cy="4401205"/>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err="1">
                <a:solidFill>
                  <a:srgbClr val="C00000"/>
                </a:solidFill>
                <a:latin typeface="Comic Sans MS" panose="030F0702030302020204" pitchFamily="66" charset="0"/>
              </a:rPr>
              <a:t>Vref</a:t>
            </a:r>
            <a:r>
              <a:rPr lang="en-US" sz="2800" b="1" dirty="0">
                <a:solidFill>
                  <a:srgbClr val="C00000"/>
                </a:solidFill>
                <a:latin typeface="Comic Sans MS" panose="030F0702030302020204" pitchFamily="66" charset="0"/>
              </a:rPr>
              <a:t>/2: </a:t>
            </a:r>
          </a:p>
          <a:p>
            <a:pPr marL="1371600" lvl="2" indent="-457200" algn="just">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It is used for the reference voltage</a:t>
            </a:r>
          </a:p>
          <a:p>
            <a:pPr marL="1371600" lvl="2" indent="-457200" algn="just">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If this pin is open (not connected), the analog input voltage is in the range of 0 to 5 volts (the same as the Vcc pin)</a:t>
            </a:r>
          </a:p>
          <a:p>
            <a:pPr marL="1371600" lvl="2" indent="-457200" algn="just">
              <a:lnSpc>
                <a:spcPct val="150000"/>
              </a:lnSpc>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If the analog input range needs to be 0 to 4  volts, </a:t>
            </a:r>
            <a:r>
              <a:rPr lang="en-US" sz="2800" b="1" dirty="0" err="1">
                <a:solidFill>
                  <a:srgbClr val="0070C0"/>
                </a:solidFill>
                <a:latin typeface="Comic Sans MS" panose="030F0702030302020204" pitchFamily="66" charset="0"/>
              </a:rPr>
              <a:t>Vref</a:t>
            </a:r>
            <a:r>
              <a:rPr lang="en-US" sz="2800" b="1" dirty="0">
                <a:solidFill>
                  <a:srgbClr val="0070C0"/>
                </a:solidFill>
                <a:latin typeface="Comic Sans MS" panose="030F0702030302020204" pitchFamily="66" charset="0"/>
              </a:rPr>
              <a:t>/2 is connected to 2 volt</a:t>
            </a:r>
          </a:p>
        </p:txBody>
      </p:sp>
    </p:spTree>
    <p:extLst>
      <p:ext uri="{BB962C8B-B14F-4D97-AF65-F5344CB8AC3E}">
        <p14:creationId xmlns:p14="http://schemas.microsoft.com/office/powerpoint/2010/main" val="4259912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10</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813" y="1943882"/>
            <a:ext cx="7096125"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397813" y="1482217"/>
            <a:ext cx="2207623" cy="461665"/>
          </a:xfrm>
          <a:prstGeom prst="rect">
            <a:avLst/>
          </a:prstGeom>
          <a:noFill/>
        </p:spPr>
        <p:txBody>
          <a:bodyPr wrap="square" rtlCol="0">
            <a:spAutoFit/>
          </a:bodyPr>
          <a:lstStyle/>
          <a:p>
            <a:r>
              <a:rPr lang="en-US" sz="2400" b="1" dirty="0">
                <a:solidFill>
                  <a:schemeClr val="bg1"/>
                </a:solidFill>
              </a:rPr>
              <a:t>For 8-bit ADC </a:t>
            </a:r>
            <a:endParaRPr lang="en-IN" sz="2400" b="1" dirty="0">
              <a:solidFill>
                <a:schemeClr val="bg1"/>
              </a:solidFill>
            </a:endParaRPr>
          </a:p>
        </p:txBody>
      </p:sp>
    </p:spTree>
    <p:extLst>
      <p:ext uri="{BB962C8B-B14F-4D97-AF65-F5344CB8AC3E}">
        <p14:creationId xmlns:p14="http://schemas.microsoft.com/office/powerpoint/2010/main" val="21684372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11</a:t>
            </a:r>
          </a:p>
        </p:txBody>
      </p:sp>
      <p:sp>
        <p:nvSpPr>
          <p:cNvPr id="4" name="Rectangle 3"/>
          <p:cNvSpPr/>
          <p:nvPr/>
        </p:nvSpPr>
        <p:spPr>
          <a:xfrm>
            <a:off x="343509" y="1427015"/>
            <a:ext cx="11557137" cy="4893647"/>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C00000"/>
                </a:solidFill>
                <a:latin typeface="Comic Sans MS" panose="030F0702030302020204" pitchFamily="66" charset="0"/>
              </a:rPr>
              <a:t>D0-D7:</a:t>
            </a:r>
          </a:p>
          <a:p>
            <a:pPr marL="1828800" lvl="3"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The digital data output pins and these are tri-state buffered </a:t>
            </a:r>
          </a:p>
          <a:p>
            <a:pPr marL="1828800" lvl="3"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The converted data is accessed only when CS =0 and RD is forced low</a:t>
            </a:r>
          </a:p>
          <a:p>
            <a:pPr marL="1828800" lvl="3"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To calculate the output voltage, use the  following formula</a:t>
            </a:r>
          </a:p>
          <a:p>
            <a:pPr marL="1828800" lvl="3" indent="-457200" algn="just">
              <a:buClr>
                <a:schemeClr val="bg1"/>
              </a:buClr>
              <a:buFont typeface="Wingdings" panose="05000000000000000000" pitchFamily="2" charset="2"/>
              <a:buChar char="Ø"/>
            </a:pPr>
            <a:endParaRPr lang="en-US" sz="2800" b="1" dirty="0">
              <a:solidFill>
                <a:srgbClr val="0070C0"/>
              </a:solidFill>
              <a:latin typeface="Comic Sans MS" panose="030F0702030302020204" pitchFamily="66" charset="0"/>
            </a:endParaRPr>
          </a:p>
          <a:p>
            <a:pPr marL="1828800" lvl="3" indent="-457200" algn="just">
              <a:buClr>
                <a:schemeClr val="bg1"/>
              </a:buClr>
              <a:buFont typeface="Wingdings" panose="05000000000000000000" pitchFamily="2" charset="2"/>
              <a:buChar char="Ø"/>
            </a:pPr>
            <a:endParaRPr lang="en-US" sz="2800" b="1" dirty="0">
              <a:solidFill>
                <a:srgbClr val="0070C0"/>
              </a:solidFill>
              <a:latin typeface="Comic Sans MS" panose="030F0702030302020204" pitchFamily="66" charset="0"/>
            </a:endParaRPr>
          </a:p>
          <a:p>
            <a:pPr marL="1828800" lvl="3" indent="-457200" algn="just">
              <a:buClr>
                <a:schemeClr val="bg1"/>
              </a:buClr>
              <a:buFont typeface="Wingdings" panose="05000000000000000000" pitchFamily="2" charset="2"/>
              <a:buChar char="Ø"/>
            </a:pPr>
            <a:r>
              <a:rPr lang="en-US" sz="2000" b="1" dirty="0">
                <a:solidFill>
                  <a:srgbClr val="0070C0"/>
                </a:solidFill>
                <a:latin typeface="Comic Sans MS" panose="030F0702030302020204" pitchFamily="66" charset="0"/>
              </a:rPr>
              <a:t>Dout= digital data output (in decimal), </a:t>
            </a:r>
          </a:p>
          <a:p>
            <a:pPr marL="1828800" lvl="3" indent="-457200" algn="just">
              <a:buClr>
                <a:schemeClr val="bg1"/>
              </a:buClr>
              <a:buFont typeface="Wingdings" panose="05000000000000000000" pitchFamily="2" charset="2"/>
              <a:buChar char="Ø"/>
            </a:pPr>
            <a:r>
              <a:rPr lang="en-US" sz="2000" b="1" dirty="0">
                <a:solidFill>
                  <a:srgbClr val="0070C0"/>
                </a:solidFill>
                <a:latin typeface="Comic Sans MS" panose="030F0702030302020204" pitchFamily="66" charset="0"/>
              </a:rPr>
              <a:t>Vin= analog voltage, and </a:t>
            </a:r>
          </a:p>
          <a:p>
            <a:pPr marL="1828800" lvl="3" indent="-457200" algn="just">
              <a:buClr>
                <a:schemeClr val="bg1"/>
              </a:buClr>
              <a:buFont typeface="Wingdings" panose="05000000000000000000" pitchFamily="2" charset="2"/>
              <a:buChar char="Ø"/>
            </a:pPr>
            <a:r>
              <a:rPr lang="en-US" sz="2000" b="1" dirty="0">
                <a:solidFill>
                  <a:srgbClr val="0070C0"/>
                </a:solidFill>
                <a:latin typeface="Comic Sans MS" panose="030F0702030302020204" pitchFamily="66" charset="0"/>
              </a:rPr>
              <a:t>step size(resolution) is the smallest change</a:t>
            </a:r>
          </a:p>
        </p:txBody>
      </p:sp>
      <p:pic>
        <p:nvPicPr>
          <p:cNvPr id="2" name="Picture 1"/>
          <p:cNvPicPr>
            <a:picLocks noChangeAspect="1"/>
          </p:cNvPicPr>
          <p:nvPr/>
        </p:nvPicPr>
        <p:blipFill>
          <a:blip r:embed="rId2"/>
          <a:stretch>
            <a:fillRect/>
          </a:stretch>
        </p:blipFill>
        <p:spPr>
          <a:xfrm>
            <a:off x="4512244" y="4133569"/>
            <a:ext cx="2853886" cy="1030101"/>
          </a:xfrm>
          <a:prstGeom prst="rect">
            <a:avLst/>
          </a:prstGeom>
        </p:spPr>
      </p:pic>
    </p:spTree>
    <p:extLst>
      <p:ext uri="{BB962C8B-B14F-4D97-AF65-F5344CB8AC3E}">
        <p14:creationId xmlns:p14="http://schemas.microsoft.com/office/powerpoint/2010/main" val="2859644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lcd dis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11" y="1378505"/>
            <a:ext cx="6654930" cy="499119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8321064" y="2141713"/>
            <a:ext cx="2503817" cy="3382349"/>
          </a:xfrm>
          <a:prstGeom prst="rect">
            <a:avLst/>
          </a:prstGeom>
        </p:spPr>
      </p:pic>
    </p:spTree>
    <p:extLst>
      <p:ext uri="{BB962C8B-B14F-4D97-AF65-F5344CB8AC3E}">
        <p14:creationId xmlns:p14="http://schemas.microsoft.com/office/powerpoint/2010/main" val="30314739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12</a:t>
            </a:r>
          </a:p>
        </p:txBody>
      </p:sp>
      <p:sp>
        <p:nvSpPr>
          <p:cNvPr id="4" name="Rectangle 3"/>
          <p:cNvSpPr/>
          <p:nvPr/>
        </p:nvSpPr>
        <p:spPr>
          <a:xfrm>
            <a:off x="343509" y="1427015"/>
            <a:ext cx="11557137" cy="5078313"/>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800" b="1" dirty="0">
                <a:solidFill>
                  <a:srgbClr val="0070C0"/>
                </a:solidFill>
                <a:latin typeface="Comic Sans MS" panose="030F0702030302020204" pitchFamily="66" charset="0"/>
              </a:rPr>
              <a:t>The following steps must be followed for data conversion by the ADC804 chip</a:t>
            </a:r>
          </a:p>
          <a:p>
            <a:pPr marL="1371600" lvl="2"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Make CS = 0 and send a low-to-high pulse to pin WR to start conversion</a:t>
            </a:r>
          </a:p>
          <a:p>
            <a:pPr marL="1371600" lvl="2" indent="-457200" algn="just">
              <a:buClr>
                <a:schemeClr val="bg1"/>
              </a:buClr>
              <a:buFont typeface="Wingdings" panose="05000000000000000000" pitchFamily="2" charset="2"/>
              <a:buChar char="Ø"/>
            </a:pPr>
            <a:endParaRPr lang="en-US" sz="2800" b="1" dirty="0">
              <a:solidFill>
                <a:srgbClr val="0070C0"/>
              </a:solidFill>
              <a:latin typeface="Comic Sans MS" panose="030F0702030302020204" pitchFamily="66" charset="0"/>
            </a:endParaRPr>
          </a:p>
          <a:p>
            <a:pPr marL="1371600" lvl="2"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Keep monitoring the INTR pin</a:t>
            </a:r>
          </a:p>
          <a:p>
            <a:pPr marL="2286000" lvl="4" indent="-457200" algn="just">
              <a:buClr>
                <a:schemeClr val="bg1"/>
              </a:buClr>
              <a:buFont typeface="Wingdings" panose="05000000000000000000" pitchFamily="2" charset="2"/>
              <a:buChar char="Ø"/>
            </a:pPr>
            <a:r>
              <a:rPr lang="en-US" sz="2400" b="1" dirty="0">
                <a:solidFill>
                  <a:srgbClr val="0070C0"/>
                </a:solidFill>
                <a:latin typeface="Comic Sans MS" panose="030F0702030302020204" pitchFamily="66" charset="0"/>
              </a:rPr>
              <a:t>If INTR is low, the conversion is finished</a:t>
            </a:r>
          </a:p>
          <a:p>
            <a:pPr marL="2286000" lvl="4" indent="-457200" algn="just">
              <a:buClr>
                <a:schemeClr val="bg1"/>
              </a:buClr>
              <a:buFont typeface="Wingdings" panose="05000000000000000000" pitchFamily="2" charset="2"/>
              <a:buChar char="Ø"/>
            </a:pPr>
            <a:r>
              <a:rPr lang="en-US" sz="2400" b="1" dirty="0">
                <a:solidFill>
                  <a:srgbClr val="0070C0"/>
                </a:solidFill>
                <a:latin typeface="Comic Sans MS" panose="030F0702030302020204" pitchFamily="66" charset="0"/>
              </a:rPr>
              <a:t>If the INTR is high, keep polling until it goes low</a:t>
            </a:r>
          </a:p>
          <a:p>
            <a:pPr marL="2286000" lvl="4" indent="-457200" algn="just">
              <a:buClr>
                <a:schemeClr val="bg1"/>
              </a:buClr>
              <a:buFont typeface="Wingdings" panose="05000000000000000000" pitchFamily="2" charset="2"/>
              <a:buChar char="Ø"/>
            </a:pPr>
            <a:endParaRPr lang="en-US" sz="2400" b="1" dirty="0">
              <a:solidFill>
                <a:srgbClr val="0070C0"/>
              </a:solidFill>
              <a:latin typeface="Comic Sans MS" panose="030F0702030302020204" pitchFamily="66" charset="0"/>
            </a:endParaRPr>
          </a:p>
          <a:p>
            <a:pPr marL="1371600" lvl="2" indent="-457200" algn="just">
              <a:buClr>
                <a:schemeClr val="bg1"/>
              </a:buClr>
              <a:buFont typeface="Wingdings" panose="05000000000000000000" pitchFamily="2" charset="2"/>
              <a:buChar char="Ø"/>
            </a:pPr>
            <a:r>
              <a:rPr lang="en-US" sz="2800" b="1" dirty="0">
                <a:solidFill>
                  <a:srgbClr val="0070C0"/>
                </a:solidFill>
                <a:latin typeface="Comic Sans MS" panose="030F0702030302020204" pitchFamily="66" charset="0"/>
              </a:rPr>
              <a:t>After the INTR has become low, we make CS = 0 and send a high-to-low pulse to the  RD pin to get the data out of the ADC804 </a:t>
            </a:r>
          </a:p>
        </p:txBody>
      </p:sp>
    </p:spTree>
    <p:extLst>
      <p:ext uri="{BB962C8B-B14F-4D97-AF65-F5344CB8AC3E}">
        <p14:creationId xmlns:p14="http://schemas.microsoft.com/office/powerpoint/2010/main" val="1666277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13</a:t>
            </a:r>
          </a:p>
        </p:txBody>
      </p:sp>
      <p:pic>
        <p:nvPicPr>
          <p:cNvPr id="2" name="Picture 1"/>
          <p:cNvPicPr>
            <a:picLocks noChangeAspect="1"/>
          </p:cNvPicPr>
          <p:nvPr/>
        </p:nvPicPr>
        <p:blipFill>
          <a:blip r:embed="rId2"/>
          <a:stretch>
            <a:fillRect/>
          </a:stretch>
        </p:blipFill>
        <p:spPr>
          <a:xfrm>
            <a:off x="2165207" y="1821544"/>
            <a:ext cx="8040791" cy="4176083"/>
          </a:xfrm>
          <a:prstGeom prst="rect">
            <a:avLst/>
          </a:prstGeom>
        </p:spPr>
      </p:pic>
    </p:spTree>
    <p:extLst>
      <p:ext uri="{BB962C8B-B14F-4D97-AF65-F5344CB8AC3E}">
        <p14:creationId xmlns:p14="http://schemas.microsoft.com/office/powerpoint/2010/main" val="20159208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14</a:t>
            </a:r>
          </a:p>
        </p:txBody>
      </p:sp>
      <p:sp>
        <p:nvSpPr>
          <p:cNvPr id="4" name="Rectangle 3"/>
          <p:cNvSpPr/>
          <p:nvPr/>
        </p:nvSpPr>
        <p:spPr>
          <a:xfrm>
            <a:off x="343509" y="1198416"/>
            <a:ext cx="11557137" cy="1569660"/>
          </a:xfrm>
          <a:prstGeom prst="rect">
            <a:avLst/>
          </a:prstGeom>
        </p:spPr>
        <p:txBody>
          <a:bodyPr wrap="square">
            <a:spAutoFit/>
          </a:bodyPr>
          <a:lstStyle/>
          <a:p>
            <a:pPr marL="457200" indent="-457200" algn="just">
              <a:buClr>
                <a:schemeClr val="bg1"/>
              </a:buClr>
              <a:buFont typeface="Wingdings" panose="05000000000000000000" pitchFamily="2" charset="2"/>
              <a:buChar char="q"/>
            </a:pPr>
            <a:r>
              <a:rPr lang="en-US" sz="2400" b="1" dirty="0">
                <a:solidFill>
                  <a:srgbClr val="0070C0"/>
                </a:solidFill>
                <a:latin typeface="Comic Sans MS" panose="030F0702030302020204" pitchFamily="66" charset="0"/>
              </a:rPr>
              <a:t>Examine the ADC804 connection to the 8051 in Figure. Write a program to monitor the INTR pin and bring an analog input into register A. Then call a hex-to ASCII conversion and data display subroutines. Do this continuously.</a:t>
            </a:r>
          </a:p>
        </p:txBody>
      </p:sp>
      <p:pic>
        <p:nvPicPr>
          <p:cNvPr id="2" name="Picture 1"/>
          <p:cNvPicPr>
            <a:picLocks noChangeAspect="1"/>
          </p:cNvPicPr>
          <p:nvPr/>
        </p:nvPicPr>
        <p:blipFill>
          <a:blip r:embed="rId2"/>
          <a:stretch>
            <a:fillRect/>
          </a:stretch>
        </p:blipFill>
        <p:spPr>
          <a:xfrm>
            <a:off x="3275328" y="2499912"/>
            <a:ext cx="5868671" cy="3872847"/>
          </a:xfrm>
          <a:prstGeom prst="rect">
            <a:avLst/>
          </a:prstGeom>
        </p:spPr>
      </p:pic>
    </p:spTree>
    <p:extLst>
      <p:ext uri="{BB962C8B-B14F-4D97-AF65-F5344CB8AC3E}">
        <p14:creationId xmlns:p14="http://schemas.microsoft.com/office/powerpoint/2010/main" val="13341719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15</a:t>
            </a:r>
          </a:p>
        </p:txBody>
      </p:sp>
      <p:pic>
        <p:nvPicPr>
          <p:cNvPr id="3" name="Picture 2"/>
          <p:cNvPicPr>
            <a:picLocks noChangeAspect="1"/>
          </p:cNvPicPr>
          <p:nvPr/>
        </p:nvPicPr>
        <p:blipFill>
          <a:blip r:embed="rId2"/>
          <a:stretch>
            <a:fillRect/>
          </a:stretch>
        </p:blipFill>
        <p:spPr>
          <a:xfrm>
            <a:off x="2915211" y="1364316"/>
            <a:ext cx="6078300" cy="4993696"/>
          </a:xfrm>
          <a:prstGeom prst="rect">
            <a:avLst/>
          </a:prstGeom>
        </p:spPr>
      </p:pic>
    </p:spTree>
    <p:extLst>
      <p:ext uri="{BB962C8B-B14F-4D97-AF65-F5344CB8AC3E}">
        <p14:creationId xmlns:p14="http://schemas.microsoft.com/office/powerpoint/2010/main" val="131955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16</a:t>
            </a:r>
          </a:p>
        </p:txBody>
      </p:sp>
      <p:pic>
        <p:nvPicPr>
          <p:cNvPr id="2" name="Picture 1"/>
          <p:cNvPicPr>
            <a:picLocks noChangeAspect="1"/>
          </p:cNvPicPr>
          <p:nvPr/>
        </p:nvPicPr>
        <p:blipFill>
          <a:blip r:embed="rId2"/>
          <a:stretch>
            <a:fillRect/>
          </a:stretch>
        </p:blipFill>
        <p:spPr>
          <a:xfrm>
            <a:off x="1561835" y="1568541"/>
            <a:ext cx="8791849" cy="4776023"/>
          </a:xfrm>
          <a:prstGeom prst="rect">
            <a:avLst/>
          </a:prstGeom>
        </p:spPr>
      </p:pic>
    </p:spTree>
    <p:extLst>
      <p:ext uri="{BB962C8B-B14F-4D97-AF65-F5344CB8AC3E}">
        <p14:creationId xmlns:p14="http://schemas.microsoft.com/office/powerpoint/2010/main" val="8792341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17</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4163" y="1433732"/>
            <a:ext cx="5082227" cy="1843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29" y="3450491"/>
            <a:ext cx="5605976" cy="2641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6958" y="3341104"/>
            <a:ext cx="5575090" cy="2751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1298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18</a:t>
            </a:r>
          </a:p>
        </p:txBody>
      </p:sp>
      <p:sp>
        <p:nvSpPr>
          <p:cNvPr id="4" name="Rectangle 3"/>
          <p:cNvSpPr/>
          <p:nvPr/>
        </p:nvSpPr>
        <p:spPr>
          <a:xfrm>
            <a:off x="343509" y="1577242"/>
            <a:ext cx="11557137" cy="4524315"/>
          </a:xfrm>
          <a:prstGeom prst="rect">
            <a:avLst/>
          </a:prstGeom>
        </p:spPr>
        <p:txBody>
          <a:bodyPr wrap="square">
            <a:spAutoFit/>
          </a:bodyPr>
          <a:lstStyle/>
          <a:p>
            <a:pPr algn="ctr">
              <a:buClr>
                <a:schemeClr val="bg1"/>
              </a:buClr>
            </a:pPr>
            <a:r>
              <a:rPr lang="en-US" sz="2400" b="1" dirty="0">
                <a:solidFill>
                  <a:srgbClr val="0070C0"/>
                </a:solidFill>
                <a:latin typeface="Comic Sans MS" panose="030F0702030302020204" pitchFamily="66" charset="0"/>
              </a:rPr>
              <a:t>INTERFACING LM35 WITH 8051</a:t>
            </a:r>
          </a:p>
          <a:p>
            <a:pPr algn="just">
              <a:buClr>
                <a:schemeClr val="bg1"/>
              </a:buClr>
            </a:pPr>
            <a:endParaRPr lang="en-US" sz="2400" b="1" dirty="0">
              <a:solidFill>
                <a:srgbClr val="0070C0"/>
              </a:solidFill>
              <a:latin typeface="Comic Sans MS" panose="030F0702030302020204" pitchFamily="66" charset="0"/>
            </a:endParaRPr>
          </a:p>
          <a:p>
            <a:pPr marL="342900" indent="-342900" algn="just">
              <a:buClr>
                <a:schemeClr val="bg1"/>
              </a:buClr>
              <a:buFont typeface="Wingdings" panose="05000000000000000000" pitchFamily="2" charset="2"/>
              <a:buChar char="Ø"/>
            </a:pPr>
            <a:r>
              <a:rPr lang="en-US" sz="2400" b="1" dirty="0">
                <a:solidFill>
                  <a:srgbClr val="0070C0"/>
                </a:solidFill>
                <a:latin typeface="Comic Sans MS" panose="030F0702030302020204" pitchFamily="66" charset="0"/>
              </a:rPr>
              <a:t>The ADC804 has 8-bit resolution with a maximum of 256 steps and the LM35 (or LM34) produces 10 mV for every degree of temperature Change</a:t>
            </a:r>
          </a:p>
          <a:p>
            <a:pPr marL="342900" indent="-342900" algn="just">
              <a:buClr>
                <a:schemeClr val="bg1"/>
              </a:buClr>
              <a:buFont typeface="Wingdings" panose="05000000000000000000" pitchFamily="2" charset="2"/>
              <a:buChar char="Ø"/>
            </a:pPr>
            <a:endParaRPr lang="en-US" sz="2400" b="1" dirty="0">
              <a:solidFill>
                <a:srgbClr val="0070C0"/>
              </a:solidFill>
              <a:latin typeface="Comic Sans MS" panose="030F0702030302020204" pitchFamily="66" charset="0"/>
            </a:endParaRPr>
          </a:p>
          <a:p>
            <a:pPr marL="342900" indent="-342900" algn="just">
              <a:buClr>
                <a:schemeClr val="bg1"/>
              </a:buClr>
              <a:buFont typeface="Wingdings" panose="05000000000000000000" pitchFamily="2" charset="2"/>
              <a:buChar char="Ø"/>
            </a:pPr>
            <a:r>
              <a:rPr lang="en-US" sz="2400" b="1" dirty="0">
                <a:solidFill>
                  <a:srgbClr val="0070C0"/>
                </a:solidFill>
                <a:latin typeface="Comic Sans MS" panose="030F0702030302020204" pitchFamily="66" charset="0"/>
              </a:rPr>
              <a:t>we can condition Vin of the ADC804 to produce a </a:t>
            </a:r>
            <a:r>
              <a:rPr lang="en-US" sz="2400" b="1" dirty="0" err="1">
                <a:solidFill>
                  <a:srgbClr val="0070C0"/>
                </a:solidFill>
                <a:latin typeface="Comic Sans MS" panose="030F0702030302020204" pitchFamily="66" charset="0"/>
              </a:rPr>
              <a:t>Vout</a:t>
            </a:r>
            <a:r>
              <a:rPr lang="en-US" sz="2400" b="1" dirty="0">
                <a:solidFill>
                  <a:srgbClr val="0070C0"/>
                </a:solidFill>
                <a:latin typeface="Comic Sans MS" panose="030F0702030302020204" pitchFamily="66" charset="0"/>
              </a:rPr>
              <a:t> of 2560 mV full-scale output. Therefore, in order to produce the </a:t>
            </a:r>
            <a:r>
              <a:rPr lang="en-US" sz="2400" b="1" dirty="0" err="1">
                <a:solidFill>
                  <a:srgbClr val="0070C0"/>
                </a:solidFill>
                <a:latin typeface="Comic Sans MS" panose="030F0702030302020204" pitchFamily="66" charset="0"/>
              </a:rPr>
              <a:t>fullscale</a:t>
            </a:r>
            <a:r>
              <a:rPr lang="en-US" sz="2400" b="1" dirty="0">
                <a:solidFill>
                  <a:srgbClr val="0070C0"/>
                </a:solidFill>
                <a:latin typeface="Comic Sans MS" panose="030F0702030302020204" pitchFamily="66" charset="0"/>
              </a:rPr>
              <a:t> </a:t>
            </a:r>
            <a:r>
              <a:rPr lang="en-US" sz="2400" b="1" dirty="0" err="1">
                <a:solidFill>
                  <a:srgbClr val="0070C0"/>
                </a:solidFill>
                <a:latin typeface="Comic Sans MS" panose="030F0702030302020204" pitchFamily="66" charset="0"/>
              </a:rPr>
              <a:t>Vout</a:t>
            </a:r>
            <a:r>
              <a:rPr lang="en-US" sz="2400" b="1" dirty="0">
                <a:solidFill>
                  <a:srgbClr val="0070C0"/>
                </a:solidFill>
                <a:latin typeface="Comic Sans MS" panose="030F0702030302020204" pitchFamily="66" charset="0"/>
              </a:rPr>
              <a:t> of 2.56 V for the ADC804</a:t>
            </a:r>
          </a:p>
          <a:p>
            <a:pPr marL="342900" indent="-342900" algn="just">
              <a:buClr>
                <a:schemeClr val="bg1"/>
              </a:buClr>
              <a:buFont typeface="Wingdings" panose="05000000000000000000" pitchFamily="2" charset="2"/>
              <a:buChar char="Ø"/>
            </a:pPr>
            <a:endParaRPr lang="en-US" sz="2400" b="1" dirty="0">
              <a:solidFill>
                <a:srgbClr val="0070C0"/>
              </a:solidFill>
              <a:latin typeface="Comic Sans MS" panose="030F0702030302020204" pitchFamily="66" charset="0"/>
            </a:endParaRPr>
          </a:p>
          <a:p>
            <a:pPr marL="342900" indent="-342900" algn="just">
              <a:buClr>
                <a:schemeClr val="bg1"/>
              </a:buClr>
              <a:buFont typeface="Wingdings" panose="05000000000000000000" pitchFamily="2" charset="2"/>
              <a:buChar char="Ø"/>
            </a:pPr>
            <a:r>
              <a:rPr lang="en-US" sz="2400" b="1" dirty="0">
                <a:solidFill>
                  <a:srgbClr val="0070C0"/>
                </a:solidFill>
                <a:latin typeface="Comic Sans MS" panose="030F0702030302020204" pitchFamily="66" charset="0"/>
              </a:rPr>
              <a:t>We need to set </a:t>
            </a:r>
            <a:r>
              <a:rPr lang="en-US" sz="2400" b="1" dirty="0" err="1">
                <a:solidFill>
                  <a:srgbClr val="0070C0"/>
                </a:solidFill>
                <a:latin typeface="Comic Sans MS" panose="030F0702030302020204" pitchFamily="66" charset="0"/>
              </a:rPr>
              <a:t>Vref</a:t>
            </a:r>
            <a:r>
              <a:rPr lang="en-US" sz="2400" b="1" dirty="0">
                <a:solidFill>
                  <a:srgbClr val="0070C0"/>
                </a:solidFill>
                <a:latin typeface="Comic Sans MS" panose="030F0702030302020204" pitchFamily="66" charset="0"/>
              </a:rPr>
              <a:t>/2 = 1.28.This makes </a:t>
            </a:r>
            <a:r>
              <a:rPr lang="en-US" sz="2400" b="1" dirty="0" err="1">
                <a:solidFill>
                  <a:srgbClr val="0070C0"/>
                </a:solidFill>
                <a:latin typeface="Comic Sans MS" panose="030F0702030302020204" pitchFamily="66" charset="0"/>
              </a:rPr>
              <a:t>Vout</a:t>
            </a:r>
            <a:r>
              <a:rPr lang="en-US" sz="2400" b="1" dirty="0">
                <a:solidFill>
                  <a:srgbClr val="0070C0"/>
                </a:solidFill>
                <a:latin typeface="Comic Sans MS" panose="030F0702030302020204" pitchFamily="66" charset="0"/>
              </a:rPr>
              <a:t> of the ADC804 correspond directly to the temperature as monitored by the LM35.</a:t>
            </a:r>
          </a:p>
        </p:txBody>
      </p:sp>
    </p:spTree>
    <p:extLst>
      <p:ext uri="{BB962C8B-B14F-4D97-AF65-F5344CB8AC3E}">
        <p14:creationId xmlns:p14="http://schemas.microsoft.com/office/powerpoint/2010/main" val="22874772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ADC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19</a:t>
            </a:r>
          </a:p>
        </p:txBody>
      </p:sp>
      <p:pic>
        <p:nvPicPr>
          <p:cNvPr id="3" name="Picture 2"/>
          <p:cNvPicPr>
            <a:picLocks noChangeAspect="1"/>
          </p:cNvPicPr>
          <p:nvPr/>
        </p:nvPicPr>
        <p:blipFill>
          <a:blip r:embed="rId2"/>
          <a:stretch>
            <a:fillRect/>
          </a:stretch>
        </p:blipFill>
        <p:spPr>
          <a:xfrm>
            <a:off x="5562658" y="1322435"/>
            <a:ext cx="6089061" cy="4984350"/>
          </a:xfrm>
          <a:prstGeom prst="rect">
            <a:avLst/>
          </a:prstGeom>
        </p:spPr>
      </p:pic>
      <p:pic>
        <p:nvPicPr>
          <p:cNvPr id="8" name="Picture 7"/>
          <p:cNvPicPr>
            <a:picLocks noChangeAspect="1"/>
          </p:cNvPicPr>
          <p:nvPr/>
        </p:nvPicPr>
        <p:blipFill>
          <a:blip r:embed="rId3"/>
          <a:stretch>
            <a:fillRect/>
          </a:stretch>
        </p:blipFill>
        <p:spPr>
          <a:xfrm>
            <a:off x="706579" y="2474644"/>
            <a:ext cx="4329311" cy="2841940"/>
          </a:xfrm>
          <a:prstGeom prst="rect">
            <a:avLst/>
          </a:prstGeom>
        </p:spPr>
      </p:pic>
    </p:spTree>
    <p:extLst>
      <p:ext uri="{BB962C8B-B14F-4D97-AF65-F5344CB8AC3E}">
        <p14:creationId xmlns:p14="http://schemas.microsoft.com/office/powerpoint/2010/main" val="7860114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2105891"/>
            <a:ext cx="8465133" cy="2355273"/>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bg1"/>
                </a:solidFill>
                <a:latin typeface="Book Antiqua" pitchFamily="18" charset="0"/>
                <a:cs typeface="Narkisim" pitchFamily="34" charset="-79"/>
              </a:rPr>
              <a:t>DIGITAL TO ANALOG CONVERTER (DAC)</a:t>
            </a:r>
            <a:endParaRPr lang="en-US" sz="4400" b="1" dirty="0">
              <a:solidFill>
                <a:schemeClr val="bg1"/>
              </a:solidFill>
              <a:latin typeface="Colonna MT" pitchFamily="82" charset="0"/>
              <a:cs typeface="Narkisim" pitchFamily="34" charset="-79"/>
            </a:endParaRPr>
          </a:p>
        </p:txBody>
      </p:sp>
      <p:sp>
        <p:nvSpPr>
          <p:cNvPr id="5" name="Pentagon 4"/>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20</a:t>
            </a:r>
          </a:p>
        </p:txBody>
      </p:sp>
    </p:spTree>
    <p:extLst>
      <p:ext uri="{BB962C8B-B14F-4D97-AF65-F5344CB8AC3E}">
        <p14:creationId xmlns:p14="http://schemas.microsoft.com/office/powerpoint/2010/main" val="29953961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21</a:t>
            </a:r>
          </a:p>
        </p:txBody>
      </p:sp>
      <p:sp>
        <p:nvSpPr>
          <p:cNvPr id="15" name="TextBox 14"/>
          <p:cNvSpPr txBox="1"/>
          <p:nvPr/>
        </p:nvSpPr>
        <p:spPr>
          <a:xfrm>
            <a:off x="318648" y="1473488"/>
            <a:ext cx="11499277" cy="4893647"/>
          </a:xfrm>
          <a:prstGeom prst="rect">
            <a:avLst/>
          </a:prstGeom>
          <a:noFill/>
        </p:spPr>
        <p:txBody>
          <a:bodyPr wrap="square" rtlCol="0">
            <a:spAutoFit/>
          </a:bodyPr>
          <a:lstStyle/>
          <a:p>
            <a:pPr marL="568325" indent="-568325" algn="just">
              <a:buClr>
                <a:schemeClr val="bg1"/>
              </a:buClr>
              <a:buFont typeface="Wingdings" pitchFamily="2" charset="2"/>
              <a:buChar char="q"/>
            </a:pPr>
            <a:r>
              <a:rPr lang="en-US" sz="2600" b="1" dirty="0">
                <a:solidFill>
                  <a:srgbClr val="0070C0"/>
                </a:solidFill>
                <a:latin typeface="Comic Sans MS" pitchFamily="66" charset="0"/>
              </a:rPr>
              <a:t>Microcontroller are used in wide variety of applications like for measuring and control of physical quantity like temperature, pressure, speed, distance, etc.</a:t>
            </a:r>
          </a:p>
          <a:p>
            <a:pPr marL="568325" indent="-568325" algn="just">
              <a:buClr>
                <a:schemeClr val="bg1"/>
              </a:buClr>
              <a:buFont typeface="Wingdings" pitchFamily="2" charset="2"/>
              <a:buChar char="q"/>
            </a:pPr>
            <a:endParaRPr lang="en-US" sz="26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600" b="1" dirty="0">
                <a:solidFill>
                  <a:srgbClr val="0070C0"/>
                </a:solidFill>
                <a:latin typeface="Comic Sans MS" pitchFamily="66" charset="0"/>
              </a:rPr>
              <a:t>In these systems microcontroller generates output which is in digital form but the controlling system requires analog signal as they don't accept digital data thus making it necessary to use DAC which converts digital data into equivalent analog voltage.</a:t>
            </a:r>
          </a:p>
          <a:p>
            <a:pPr marL="568325" indent="-568325" algn="just">
              <a:buClr>
                <a:schemeClr val="bg1"/>
              </a:buClr>
              <a:buFont typeface="Wingdings" pitchFamily="2" charset="2"/>
              <a:buChar char="q"/>
            </a:pPr>
            <a:endParaRPr lang="en-US" sz="26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600" b="1" dirty="0">
                <a:solidFill>
                  <a:srgbClr val="0070C0"/>
                </a:solidFill>
                <a:latin typeface="Comic Sans MS" pitchFamily="66" charset="0"/>
              </a:rPr>
              <a:t>The 8-bit DAC 0808 converts digital data into equivalent analog Current. Hence we require an I to V converter to convert this current into equivalent voltage.</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spTree>
    <p:extLst>
      <p:ext uri="{BB962C8B-B14F-4D97-AF65-F5344CB8AC3E}">
        <p14:creationId xmlns:p14="http://schemas.microsoft.com/office/powerpoint/2010/main" val="31228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469468" y="1508347"/>
            <a:ext cx="9225348" cy="4824973"/>
          </a:xfrm>
          <a:prstGeom prst="rect">
            <a:avLst/>
          </a:prstGeom>
        </p:spPr>
      </p:pic>
    </p:spTree>
    <p:extLst>
      <p:ext uri="{BB962C8B-B14F-4D97-AF65-F5344CB8AC3E}">
        <p14:creationId xmlns:p14="http://schemas.microsoft.com/office/powerpoint/2010/main" val="4613153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22</a:t>
            </a:r>
          </a:p>
        </p:txBody>
      </p:sp>
      <p:sp>
        <p:nvSpPr>
          <p:cNvPr id="15" name="TextBox 14"/>
          <p:cNvSpPr txBox="1"/>
          <p:nvPr/>
        </p:nvSpPr>
        <p:spPr>
          <a:xfrm>
            <a:off x="318648" y="1473488"/>
            <a:ext cx="11499277" cy="4832092"/>
          </a:xfrm>
          <a:prstGeom prst="rect">
            <a:avLst/>
          </a:prstGeom>
          <a:noFill/>
        </p:spPr>
        <p:txBody>
          <a:bodyPr wrap="square" rtlCol="0">
            <a:spAutoFit/>
          </a:bodyPr>
          <a:lstStyle/>
          <a:p>
            <a:pPr marL="568325" indent="-568325" algn="just">
              <a:buClr>
                <a:schemeClr val="bg1"/>
              </a:buClr>
              <a:buFont typeface="Wingdings" pitchFamily="2" charset="2"/>
              <a:buChar char="q"/>
            </a:pPr>
            <a:r>
              <a:rPr lang="en-US" sz="2800" b="1" dirty="0">
                <a:solidFill>
                  <a:srgbClr val="0070C0"/>
                </a:solidFill>
                <a:latin typeface="Comic Sans MS" pitchFamily="66" charset="0"/>
              </a:rPr>
              <a:t>The digital-to-analog converter (DAC) is a device widely used to convert digital pulses to analog signals.</a:t>
            </a: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800" b="1" dirty="0">
                <a:solidFill>
                  <a:srgbClr val="0070C0"/>
                </a:solidFill>
                <a:latin typeface="Comic Sans MS" pitchFamily="66" charset="0"/>
              </a:rPr>
              <a:t>The vast majority of integrated circuit DACs, use the R/2R method since it can achieve a much higher degree of precision. </a:t>
            </a: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800" b="1" dirty="0">
                <a:solidFill>
                  <a:srgbClr val="0070C0"/>
                </a:solidFill>
                <a:latin typeface="Comic Sans MS" pitchFamily="66" charset="0"/>
              </a:rPr>
              <a:t>The first criterion for judging a DAC is its resolution, which is a function of the number of binary inputs. </a:t>
            </a: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800" b="1" dirty="0">
                <a:solidFill>
                  <a:srgbClr val="0070C0"/>
                </a:solidFill>
                <a:latin typeface="Comic Sans MS" pitchFamily="66" charset="0"/>
              </a:rPr>
              <a:t>The common ones are 8, 10, and 12 bits. </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spTree>
    <p:extLst>
      <p:ext uri="{BB962C8B-B14F-4D97-AF65-F5344CB8AC3E}">
        <p14:creationId xmlns:p14="http://schemas.microsoft.com/office/powerpoint/2010/main" val="25358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2000"/>
                                        <p:tgtEl>
                                          <p:spTgt spid="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4" end="4"/>
                                            </p:txEl>
                                          </p:spTgt>
                                        </p:tgtEl>
                                        <p:attrNameLst>
                                          <p:attrName>style.visibility</p:attrName>
                                        </p:attrNameLst>
                                      </p:cBhvr>
                                      <p:to>
                                        <p:strVal val="visible"/>
                                      </p:to>
                                    </p:set>
                                    <p:animEffect transition="in" filter="fade">
                                      <p:cBhvr>
                                        <p:cTn id="12" dur="2000"/>
                                        <p:tgtEl>
                                          <p:spTgt spid="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fade">
                                      <p:cBhvr>
                                        <p:cTn id="17" dur="20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23</a:t>
            </a:r>
          </a:p>
        </p:txBody>
      </p:sp>
      <p:sp>
        <p:nvSpPr>
          <p:cNvPr id="15" name="TextBox 14"/>
          <p:cNvSpPr txBox="1"/>
          <p:nvPr/>
        </p:nvSpPr>
        <p:spPr>
          <a:xfrm>
            <a:off x="318648" y="1334938"/>
            <a:ext cx="11499277" cy="5262979"/>
          </a:xfrm>
          <a:prstGeom prst="rect">
            <a:avLst/>
          </a:prstGeom>
          <a:noFill/>
        </p:spPr>
        <p:txBody>
          <a:bodyPr wrap="square" rtlCol="0">
            <a:spAutoFit/>
          </a:bodyPr>
          <a:lstStyle/>
          <a:p>
            <a:pPr marL="568325" indent="-568325" algn="just">
              <a:buClr>
                <a:schemeClr val="bg1"/>
              </a:buClr>
              <a:buFont typeface="Wingdings" pitchFamily="2" charset="2"/>
              <a:buChar char="q"/>
            </a:pPr>
            <a:r>
              <a:rPr lang="en-US" sz="2800" b="1" dirty="0">
                <a:solidFill>
                  <a:srgbClr val="0070C0"/>
                </a:solidFill>
                <a:latin typeface="Comic Sans MS" pitchFamily="66" charset="0"/>
              </a:rPr>
              <a:t>The number of data bit inputs decides the resolution of the DAC since the number of analog output levels is equal to 2</a:t>
            </a:r>
            <a:r>
              <a:rPr lang="en-US" sz="2800" b="1" baseline="30000" dirty="0">
                <a:solidFill>
                  <a:srgbClr val="0070C0"/>
                </a:solidFill>
                <a:latin typeface="Comic Sans MS" pitchFamily="66" charset="0"/>
              </a:rPr>
              <a:t>n</a:t>
            </a:r>
            <a:r>
              <a:rPr lang="en-US" sz="2800" b="1" dirty="0">
                <a:solidFill>
                  <a:srgbClr val="0070C0"/>
                </a:solidFill>
                <a:latin typeface="Comic Sans MS" pitchFamily="66" charset="0"/>
              </a:rPr>
              <a:t>, where </a:t>
            </a:r>
            <a:r>
              <a:rPr lang="en-US" sz="2800" b="1" i="1" dirty="0">
                <a:solidFill>
                  <a:srgbClr val="0070C0"/>
                </a:solidFill>
                <a:latin typeface="Comic Sans MS" pitchFamily="66" charset="0"/>
              </a:rPr>
              <a:t>n </a:t>
            </a:r>
            <a:r>
              <a:rPr lang="en-US" sz="2800" b="1" dirty="0">
                <a:solidFill>
                  <a:srgbClr val="0070C0"/>
                </a:solidFill>
                <a:latin typeface="Comic Sans MS" pitchFamily="66" charset="0"/>
              </a:rPr>
              <a:t>is the number of data bit inputs. </a:t>
            </a: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800" b="1" dirty="0">
                <a:solidFill>
                  <a:srgbClr val="0070C0"/>
                </a:solidFill>
                <a:latin typeface="Comic Sans MS" pitchFamily="66" charset="0"/>
              </a:rPr>
              <a:t>Therefore, an 8-input DAC such as the DAC0808 provides 256 discrete voltage (or current) levels of output.</a:t>
            </a:r>
            <a:br>
              <a:rPr lang="en-US" sz="2800" b="1" dirty="0">
                <a:solidFill>
                  <a:srgbClr val="0070C0"/>
                </a:solidFill>
                <a:latin typeface="Comic Sans MS" pitchFamily="66" charset="0"/>
              </a:rPr>
            </a:br>
            <a:r>
              <a:rPr lang="en-US" sz="2800" b="1" dirty="0">
                <a:solidFill>
                  <a:srgbClr val="0070C0"/>
                </a:solidFill>
                <a:latin typeface="Comic Sans MS" pitchFamily="66" charset="0"/>
              </a:rPr>
              <a:t>Similarly, the 12-bit DAC provides 4096 discrete voltage levels. </a:t>
            </a: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800" b="1" dirty="0">
                <a:solidFill>
                  <a:srgbClr val="0070C0"/>
                </a:solidFill>
                <a:latin typeface="Comic Sans MS" pitchFamily="66" charset="0"/>
              </a:rPr>
              <a:t>In the MC1408 (DAC0808), the digital inputs are converted to current (</a:t>
            </a:r>
            <a:r>
              <a:rPr lang="en-US" sz="2800" b="1" dirty="0" err="1">
                <a:solidFill>
                  <a:srgbClr val="0070C0"/>
                </a:solidFill>
                <a:latin typeface="Comic Sans MS" pitchFamily="66" charset="0"/>
              </a:rPr>
              <a:t>I</a:t>
            </a:r>
            <a:r>
              <a:rPr lang="en-US" sz="2800" b="1" baseline="-25000" dirty="0" err="1">
                <a:solidFill>
                  <a:srgbClr val="0070C0"/>
                </a:solidFill>
                <a:latin typeface="Comic Sans MS" pitchFamily="66" charset="0"/>
              </a:rPr>
              <a:t>out</a:t>
            </a:r>
            <a:r>
              <a:rPr lang="en-US" sz="2800" b="1" dirty="0">
                <a:solidFill>
                  <a:srgbClr val="0070C0"/>
                </a:solidFill>
                <a:latin typeface="Comic Sans MS" pitchFamily="66" charset="0"/>
              </a:rPr>
              <a:t>), and by connecting a resistor to the </a:t>
            </a:r>
            <a:r>
              <a:rPr lang="en-US" sz="2800" b="1" dirty="0" err="1">
                <a:solidFill>
                  <a:srgbClr val="0070C0"/>
                </a:solidFill>
                <a:latin typeface="Comic Sans MS" pitchFamily="66" charset="0"/>
              </a:rPr>
              <a:t>I</a:t>
            </a:r>
            <a:r>
              <a:rPr lang="en-US" sz="2800" b="1" baseline="-25000" dirty="0" err="1">
                <a:solidFill>
                  <a:srgbClr val="0070C0"/>
                </a:solidFill>
                <a:latin typeface="Comic Sans MS" pitchFamily="66" charset="0"/>
              </a:rPr>
              <a:t>out</a:t>
            </a:r>
            <a:r>
              <a:rPr lang="en-US" sz="2800" b="1" baseline="-25000" dirty="0">
                <a:solidFill>
                  <a:srgbClr val="0070C0"/>
                </a:solidFill>
                <a:latin typeface="Comic Sans MS" pitchFamily="66" charset="0"/>
              </a:rPr>
              <a:t> </a:t>
            </a:r>
            <a:r>
              <a:rPr lang="en-US" sz="2800" b="1" dirty="0">
                <a:solidFill>
                  <a:srgbClr val="0070C0"/>
                </a:solidFill>
                <a:latin typeface="Comic Sans MS" pitchFamily="66" charset="0"/>
              </a:rPr>
              <a:t>pin, we convert the result to voltage.</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spTree>
    <p:extLst>
      <p:ext uri="{BB962C8B-B14F-4D97-AF65-F5344CB8AC3E}">
        <p14:creationId xmlns:p14="http://schemas.microsoft.com/office/powerpoint/2010/main" val="2695935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6" name="Content Placeholder 5"/>
          <p:cNvSpPr>
            <a:spLocks noGrp="1"/>
          </p:cNvSpPr>
          <p:nvPr>
            <p:ph idx="1"/>
          </p:nvPr>
        </p:nvSpPr>
        <p:spPr/>
        <p:txBody>
          <a:bodyPr/>
          <a:lstStyle/>
          <a:p>
            <a:endParaRPr lang="en-IN"/>
          </a:p>
        </p:txBody>
      </p:sp>
      <p:pic>
        <p:nvPicPr>
          <p:cNvPr id="1028" name="Picture 4" descr="Figure 2 from A SiC 8 Bit DAC at 400°C | Semantic Scho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851" y="609600"/>
            <a:ext cx="9132804" cy="5254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2911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24</a:t>
            </a:r>
          </a:p>
        </p:txBody>
      </p:sp>
      <p:sp>
        <p:nvSpPr>
          <p:cNvPr id="15" name="TextBox 14"/>
          <p:cNvSpPr txBox="1"/>
          <p:nvPr/>
        </p:nvSpPr>
        <p:spPr>
          <a:xfrm>
            <a:off x="318648" y="1334938"/>
            <a:ext cx="11499277" cy="4832092"/>
          </a:xfrm>
          <a:prstGeom prst="rect">
            <a:avLst/>
          </a:prstGeom>
          <a:noFill/>
        </p:spPr>
        <p:txBody>
          <a:bodyPr wrap="square" rtlCol="0">
            <a:spAutoFit/>
          </a:bodyPr>
          <a:lstStyle/>
          <a:p>
            <a:pPr marL="568325" indent="-568325" algn="just">
              <a:buClr>
                <a:schemeClr val="bg1"/>
              </a:buClr>
              <a:buFont typeface="Wingdings" pitchFamily="2" charset="2"/>
              <a:buChar char="q"/>
            </a:pPr>
            <a:r>
              <a:rPr lang="en-US" sz="2800" b="1" dirty="0">
                <a:solidFill>
                  <a:srgbClr val="0070C0"/>
                </a:solidFill>
                <a:latin typeface="Comic Sans MS" pitchFamily="66" charset="0"/>
              </a:rPr>
              <a:t>The total current provided by the </a:t>
            </a:r>
            <a:r>
              <a:rPr lang="en-US" sz="2800" b="1" dirty="0" err="1">
                <a:solidFill>
                  <a:srgbClr val="0070C0"/>
                </a:solidFill>
                <a:latin typeface="Comic Sans MS" pitchFamily="66" charset="0"/>
              </a:rPr>
              <a:t>I</a:t>
            </a:r>
            <a:r>
              <a:rPr lang="en-US" sz="2800" b="1" baseline="-25000" dirty="0" err="1">
                <a:solidFill>
                  <a:srgbClr val="0070C0"/>
                </a:solidFill>
                <a:latin typeface="Comic Sans MS" pitchFamily="66" charset="0"/>
              </a:rPr>
              <a:t>out</a:t>
            </a:r>
            <a:r>
              <a:rPr lang="en-US" sz="2800" b="1" dirty="0">
                <a:solidFill>
                  <a:srgbClr val="0070C0"/>
                </a:solidFill>
                <a:latin typeface="Comic Sans MS" pitchFamily="66" charset="0"/>
              </a:rPr>
              <a:t> pin is a function of the binary numbers at the DO – D7 inputs of the DAC0808 and the reference current (</a:t>
            </a:r>
            <a:r>
              <a:rPr lang="en-US" sz="2800" b="1" dirty="0" err="1">
                <a:solidFill>
                  <a:srgbClr val="0070C0"/>
                </a:solidFill>
                <a:latin typeface="Comic Sans MS" pitchFamily="66" charset="0"/>
              </a:rPr>
              <a:t>I</a:t>
            </a:r>
            <a:r>
              <a:rPr lang="en-US" sz="2800" b="1" baseline="-25000" dirty="0" err="1">
                <a:solidFill>
                  <a:srgbClr val="0070C0"/>
                </a:solidFill>
                <a:latin typeface="Comic Sans MS" pitchFamily="66" charset="0"/>
              </a:rPr>
              <a:t>re</a:t>
            </a:r>
            <a:r>
              <a:rPr lang="en-US" sz="2800" b="1" dirty="0" err="1">
                <a:solidFill>
                  <a:srgbClr val="0070C0"/>
                </a:solidFill>
                <a:latin typeface="Comic Sans MS" pitchFamily="66" charset="0"/>
              </a:rPr>
              <a:t>f</a:t>
            </a:r>
            <a:r>
              <a:rPr lang="en-US" sz="2800" b="1" dirty="0">
                <a:solidFill>
                  <a:srgbClr val="0070C0"/>
                </a:solidFill>
                <a:latin typeface="Comic Sans MS" pitchFamily="66" charset="0"/>
              </a:rPr>
              <a:t>), and is as follows:</a:t>
            </a: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pPr>
            <a:r>
              <a:rPr lang="en-US" sz="2800" b="1" dirty="0">
                <a:solidFill>
                  <a:srgbClr val="0070C0"/>
                </a:solidFill>
                <a:latin typeface="Comic Sans MS" pitchFamily="66" charset="0"/>
              </a:rPr>
              <a:t>	</a:t>
            </a:r>
          </a:p>
          <a:p>
            <a:pPr marL="568325" indent="-568325" algn="just">
              <a:buClr>
                <a:schemeClr val="bg1"/>
              </a:buClr>
            </a:pPr>
            <a:r>
              <a:rPr lang="en-US" sz="2800" b="1" dirty="0">
                <a:solidFill>
                  <a:srgbClr val="0070C0"/>
                </a:solidFill>
                <a:latin typeface="Comic Sans MS" pitchFamily="66" charset="0"/>
              </a:rPr>
              <a:t>	where DO is the LSB, D7 is the MSB for the inputs, and </a:t>
            </a:r>
            <a:r>
              <a:rPr lang="en-US" sz="2800" b="1" dirty="0" err="1">
                <a:solidFill>
                  <a:srgbClr val="0070C0"/>
                </a:solidFill>
                <a:latin typeface="Comic Sans MS" pitchFamily="66" charset="0"/>
              </a:rPr>
              <a:t>I</a:t>
            </a:r>
            <a:r>
              <a:rPr lang="en-US" sz="2800" b="1" baseline="-25000" dirty="0" err="1">
                <a:solidFill>
                  <a:srgbClr val="0070C0"/>
                </a:solidFill>
                <a:latin typeface="Comic Sans MS" pitchFamily="66" charset="0"/>
              </a:rPr>
              <a:t>re</a:t>
            </a:r>
            <a:r>
              <a:rPr lang="en-US" sz="2800" b="1" dirty="0" err="1">
                <a:solidFill>
                  <a:srgbClr val="0070C0"/>
                </a:solidFill>
                <a:latin typeface="Comic Sans MS" pitchFamily="66" charset="0"/>
              </a:rPr>
              <a:t>f</a:t>
            </a:r>
            <a:r>
              <a:rPr lang="en-US" sz="2800" b="1" dirty="0">
                <a:solidFill>
                  <a:srgbClr val="0070C0"/>
                </a:solidFill>
                <a:latin typeface="Comic Sans MS" pitchFamily="66" charset="0"/>
              </a:rPr>
              <a:t> is the input current that must be applied to pin 14. </a:t>
            </a: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800" b="1" dirty="0">
                <a:solidFill>
                  <a:srgbClr val="0070C0"/>
                </a:solidFill>
                <a:latin typeface="Comic Sans MS" pitchFamily="66" charset="0"/>
              </a:rPr>
              <a:t>The </a:t>
            </a:r>
            <a:r>
              <a:rPr lang="en-US" sz="2800" b="1" dirty="0" err="1">
                <a:solidFill>
                  <a:srgbClr val="0070C0"/>
                </a:solidFill>
                <a:latin typeface="Comic Sans MS" pitchFamily="66" charset="0"/>
              </a:rPr>
              <a:t>I</a:t>
            </a:r>
            <a:r>
              <a:rPr lang="en-US" sz="2800" b="1" baseline="-25000" dirty="0" err="1">
                <a:solidFill>
                  <a:srgbClr val="0070C0"/>
                </a:solidFill>
                <a:latin typeface="Comic Sans MS" pitchFamily="66" charset="0"/>
              </a:rPr>
              <a:t>re</a:t>
            </a:r>
            <a:r>
              <a:rPr lang="en-US" sz="2800" b="1" dirty="0" err="1">
                <a:solidFill>
                  <a:srgbClr val="0070C0"/>
                </a:solidFill>
                <a:latin typeface="Comic Sans MS" pitchFamily="66" charset="0"/>
              </a:rPr>
              <a:t>f</a:t>
            </a:r>
            <a:r>
              <a:rPr lang="en-US" sz="2800" b="1" dirty="0">
                <a:solidFill>
                  <a:srgbClr val="0070C0"/>
                </a:solidFill>
                <a:latin typeface="Comic Sans MS" pitchFamily="66" charset="0"/>
              </a:rPr>
              <a:t> current is generally set to 2.0 </a:t>
            </a:r>
            <a:r>
              <a:rPr lang="en-US" sz="2800" b="1" dirty="0" err="1">
                <a:solidFill>
                  <a:srgbClr val="0070C0"/>
                </a:solidFill>
                <a:latin typeface="Comic Sans MS" pitchFamily="66" charset="0"/>
              </a:rPr>
              <a:t>mA</a:t>
            </a:r>
            <a:r>
              <a:rPr lang="en-US" sz="2800" b="1" dirty="0">
                <a:solidFill>
                  <a:srgbClr val="0070C0"/>
                </a:solidFill>
                <a:latin typeface="Comic Sans MS" pitchFamily="66" charset="0"/>
              </a:rPr>
              <a:t>.</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pic>
        <p:nvPicPr>
          <p:cNvPr id="1026" name="Picture 2"/>
          <p:cNvPicPr>
            <a:picLocks noChangeAspect="1" noChangeArrowheads="1"/>
          </p:cNvPicPr>
          <p:nvPr/>
        </p:nvPicPr>
        <p:blipFill>
          <a:blip r:embed="rId2" cstate="print"/>
          <a:srcRect/>
          <a:stretch>
            <a:fillRect/>
          </a:stretch>
        </p:blipFill>
        <p:spPr bwMode="auto">
          <a:xfrm>
            <a:off x="2322368" y="3006435"/>
            <a:ext cx="7906602" cy="1094509"/>
          </a:xfrm>
          <a:prstGeom prst="rect">
            <a:avLst/>
          </a:prstGeom>
          <a:noFill/>
          <a:ln w="9525">
            <a:noFill/>
            <a:miter lim="800000"/>
            <a:headEnd/>
            <a:tailEnd/>
          </a:ln>
        </p:spPr>
      </p:pic>
    </p:spTree>
    <p:extLst>
      <p:ext uri="{BB962C8B-B14F-4D97-AF65-F5344CB8AC3E}">
        <p14:creationId xmlns:p14="http://schemas.microsoft.com/office/powerpoint/2010/main" val="30389094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25</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pic>
        <p:nvPicPr>
          <p:cNvPr id="8" name="Picture 2" descr="Image result for dac0808 pin descri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76" y="2157982"/>
            <a:ext cx="2456828" cy="33965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3076065" y="1473465"/>
            <a:ext cx="8661575" cy="4844206"/>
          </a:xfrm>
          <a:prstGeom prst="rect">
            <a:avLst/>
          </a:prstGeom>
        </p:spPr>
      </p:pic>
    </p:spTree>
    <p:extLst>
      <p:ext uri="{BB962C8B-B14F-4D97-AF65-F5344CB8AC3E}">
        <p14:creationId xmlns:p14="http://schemas.microsoft.com/office/powerpoint/2010/main" val="40527562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26</a:t>
            </a:r>
          </a:p>
        </p:txBody>
      </p:sp>
      <p:sp>
        <p:nvSpPr>
          <p:cNvPr id="15" name="TextBox 14"/>
          <p:cNvSpPr txBox="1"/>
          <p:nvPr/>
        </p:nvSpPr>
        <p:spPr>
          <a:xfrm>
            <a:off x="318648" y="1334938"/>
            <a:ext cx="11499277" cy="954107"/>
          </a:xfrm>
          <a:prstGeom prst="rect">
            <a:avLst/>
          </a:prstGeom>
          <a:noFill/>
        </p:spPr>
        <p:txBody>
          <a:bodyPr wrap="square" rtlCol="0">
            <a:spAutoFit/>
          </a:bodyPr>
          <a:lstStyle/>
          <a:p>
            <a:pPr marL="568325" indent="-568325" algn="just">
              <a:buClr>
                <a:schemeClr val="bg1"/>
              </a:buClr>
              <a:buFont typeface="Wingdings" pitchFamily="2" charset="2"/>
              <a:buChar char="q"/>
            </a:pPr>
            <a:r>
              <a:rPr lang="en-US" sz="2800" b="1" dirty="0">
                <a:solidFill>
                  <a:srgbClr val="0070C0"/>
                </a:solidFill>
                <a:latin typeface="Comic Sans MS" pitchFamily="66" charset="0"/>
              </a:rPr>
              <a:t>Write a program to send data to the DAC to generate a </a:t>
            </a:r>
            <a:r>
              <a:rPr lang="en-US" sz="2800" b="1" dirty="0" err="1">
                <a:solidFill>
                  <a:srgbClr val="0070C0"/>
                </a:solidFill>
                <a:latin typeface="Comic Sans MS" pitchFamily="66" charset="0"/>
              </a:rPr>
              <a:t>Sawtooth</a:t>
            </a:r>
            <a:r>
              <a:rPr lang="en-US" sz="2800" b="1" dirty="0">
                <a:solidFill>
                  <a:srgbClr val="0070C0"/>
                </a:solidFill>
                <a:latin typeface="Comic Sans MS" pitchFamily="66" charset="0"/>
              </a:rPr>
              <a:t>, triangle and staircase waveforms.</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sp>
        <p:nvSpPr>
          <p:cNvPr id="2" name="Rectangle 1"/>
          <p:cNvSpPr/>
          <p:nvPr/>
        </p:nvSpPr>
        <p:spPr>
          <a:xfrm>
            <a:off x="2920793" y="2712937"/>
            <a:ext cx="6096000" cy="3539430"/>
          </a:xfrm>
          <a:prstGeom prst="rect">
            <a:avLst/>
          </a:prstGeom>
        </p:spPr>
        <p:txBody>
          <a:bodyPr>
            <a:spAutoFit/>
          </a:bodyPr>
          <a:lstStyle/>
          <a:p>
            <a:pPr>
              <a:spcAft>
                <a:spcPts val="0"/>
              </a:spcAft>
            </a:pPr>
            <a:r>
              <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ORG 0000H</a:t>
            </a:r>
          </a:p>
          <a:p>
            <a:pPr>
              <a:spcAft>
                <a:spcPts val="0"/>
              </a:spcAft>
            </a:pPr>
            <a:r>
              <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SAWTOOTH:		MOV A, #00H</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BACK: 		MOV P1,A</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INC A</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CJNE A,#255, BACK</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MOV A,#00</a:t>
            </a:r>
            <a:endParaRPr lang="en-US" sz="2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28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SJMP SAWTOOTH				RET	</a:t>
            </a:r>
            <a:endParaRPr lang="en-US" sz="2800" dirty="0">
              <a:solidFill>
                <a:schemeClr val="bg1"/>
              </a:solidFill>
            </a:endParaRPr>
          </a:p>
        </p:txBody>
      </p:sp>
    </p:spTree>
    <p:extLst>
      <p:ext uri="{BB962C8B-B14F-4D97-AF65-F5344CB8AC3E}">
        <p14:creationId xmlns:p14="http://schemas.microsoft.com/office/powerpoint/2010/main" val="26924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27</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sp>
        <p:nvSpPr>
          <p:cNvPr id="2" name="Rectangle 1"/>
          <p:cNvSpPr/>
          <p:nvPr/>
        </p:nvSpPr>
        <p:spPr>
          <a:xfrm>
            <a:off x="2855215" y="1260759"/>
            <a:ext cx="6096000" cy="5262979"/>
          </a:xfrm>
          <a:prstGeom prst="rect">
            <a:avLst/>
          </a:prstGeom>
        </p:spPr>
        <p:txBody>
          <a:bodyPr>
            <a:spAutoFit/>
          </a:bodyPr>
          <a:lstStyle/>
          <a:p>
            <a:pPr>
              <a:lnSpc>
                <a:spcPct val="150000"/>
              </a:lnSpc>
            </a:pPr>
            <a:r>
              <a:rPr lang="en-US" sz="2800" b="1" dirty="0">
                <a:solidFill>
                  <a:schemeClr val="bg1"/>
                </a:solidFill>
              </a:rPr>
              <a:t>TRIANGLE: 		MOV A,#00</a:t>
            </a:r>
            <a:endParaRPr lang="en-US" sz="2800" dirty="0">
              <a:solidFill>
                <a:schemeClr val="bg1"/>
              </a:solidFill>
            </a:endParaRPr>
          </a:p>
          <a:p>
            <a:pPr>
              <a:lnSpc>
                <a:spcPct val="150000"/>
              </a:lnSpc>
            </a:pPr>
            <a:r>
              <a:rPr lang="en-US" sz="2800" b="1" dirty="0">
                <a:solidFill>
                  <a:schemeClr val="bg1"/>
                </a:solidFill>
              </a:rPr>
              <a:t>	INCR: 		MOV P1,A</a:t>
            </a:r>
            <a:endParaRPr lang="en-US" sz="2800" dirty="0">
              <a:solidFill>
                <a:schemeClr val="bg1"/>
              </a:solidFill>
            </a:endParaRPr>
          </a:p>
          <a:p>
            <a:pPr>
              <a:lnSpc>
                <a:spcPct val="150000"/>
              </a:lnSpc>
            </a:pPr>
            <a:r>
              <a:rPr lang="en-US" sz="2800" b="1" dirty="0">
                <a:solidFill>
                  <a:schemeClr val="bg1"/>
                </a:solidFill>
              </a:rPr>
              <a:t>			INC A</a:t>
            </a:r>
            <a:endParaRPr lang="en-US" sz="2800" dirty="0">
              <a:solidFill>
                <a:schemeClr val="bg1"/>
              </a:solidFill>
            </a:endParaRPr>
          </a:p>
          <a:p>
            <a:pPr>
              <a:lnSpc>
                <a:spcPct val="150000"/>
              </a:lnSpc>
            </a:pPr>
            <a:r>
              <a:rPr lang="en-US" sz="2800" b="1" dirty="0">
                <a:solidFill>
                  <a:schemeClr val="bg1"/>
                </a:solidFill>
              </a:rPr>
              <a:t>			CJNE A,#255, INCR</a:t>
            </a:r>
            <a:endParaRPr lang="en-US" sz="2800" dirty="0">
              <a:solidFill>
                <a:schemeClr val="bg1"/>
              </a:solidFill>
            </a:endParaRPr>
          </a:p>
          <a:p>
            <a:pPr>
              <a:lnSpc>
                <a:spcPct val="150000"/>
              </a:lnSpc>
            </a:pPr>
            <a:r>
              <a:rPr lang="en-US" sz="2800" b="1" dirty="0">
                <a:solidFill>
                  <a:schemeClr val="bg1"/>
                </a:solidFill>
              </a:rPr>
              <a:t>	DECR: 	MOV P1,A</a:t>
            </a:r>
            <a:endParaRPr lang="en-US" sz="2800" dirty="0">
              <a:solidFill>
                <a:schemeClr val="bg1"/>
              </a:solidFill>
            </a:endParaRPr>
          </a:p>
          <a:p>
            <a:pPr>
              <a:lnSpc>
                <a:spcPct val="150000"/>
              </a:lnSpc>
            </a:pPr>
            <a:r>
              <a:rPr lang="en-US" sz="2800" b="1" dirty="0">
                <a:solidFill>
                  <a:schemeClr val="bg1"/>
                </a:solidFill>
              </a:rPr>
              <a:t>			DEC A</a:t>
            </a:r>
            <a:endParaRPr lang="en-US" sz="2800" dirty="0">
              <a:solidFill>
                <a:schemeClr val="bg1"/>
              </a:solidFill>
            </a:endParaRPr>
          </a:p>
          <a:p>
            <a:pPr>
              <a:lnSpc>
                <a:spcPct val="150000"/>
              </a:lnSpc>
            </a:pPr>
            <a:r>
              <a:rPr lang="en-US" sz="2800" b="1" dirty="0">
                <a:solidFill>
                  <a:schemeClr val="bg1"/>
                </a:solidFill>
              </a:rPr>
              <a:t>			 CJNE A,#00, DECR</a:t>
            </a:r>
            <a:endParaRPr lang="en-US" sz="2800" dirty="0">
              <a:solidFill>
                <a:schemeClr val="bg1"/>
              </a:solidFill>
            </a:endParaRPr>
          </a:p>
          <a:p>
            <a:pPr>
              <a:lnSpc>
                <a:spcPct val="150000"/>
              </a:lnSpc>
            </a:pPr>
            <a:r>
              <a:rPr lang="en-US" sz="2800" b="1" dirty="0">
                <a:solidFill>
                  <a:schemeClr val="bg1"/>
                </a:solidFill>
              </a:rPr>
              <a:t>			SJMP TRIANGLE</a:t>
            </a:r>
            <a:endParaRPr lang="en-US" sz="2800" dirty="0">
              <a:solidFill>
                <a:schemeClr val="bg1"/>
              </a:solidFill>
            </a:endParaRPr>
          </a:p>
        </p:txBody>
      </p:sp>
    </p:spTree>
    <p:extLst>
      <p:ext uri="{BB962C8B-B14F-4D97-AF65-F5344CB8AC3E}">
        <p14:creationId xmlns:p14="http://schemas.microsoft.com/office/powerpoint/2010/main" val="3461951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28</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sp>
        <p:nvSpPr>
          <p:cNvPr id="2" name="Rectangle 1"/>
          <p:cNvSpPr/>
          <p:nvPr/>
        </p:nvSpPr>
        <p:spPr>
          <a:xfrm>
            <a:off x="2761085" y="1672437"/>
            <a:ext cx="6436703" cy="3970318"/>
          </a:xfrm>
          <a:prstGeom prst="rect">
            <a:avLst/>
          </a:prstGeom>
        </p:spPr>
        <p:txBody>
          <a:bodyPr wrap="square">
            <a:spAutoFit/>
          </a:bodyPr>
          <a:lstStyle/>
          <a:p>
            <a:pPr>
              <a:lnSpc>
                <a:spcPct val="150000"/>
              </a:lnSpc>
            </a:pPr>
            <a:r>
              <a:rPr lang="en-US" sz="2800" b="1" dirty="0">
                <a:solidFill>
                  <a:schemeClr val="bg1"/>
                </a:solidFill>
              </a:rPr>
              <a:t>STAIRCASE: 		MOV A,#00</a:t>
            </a:r>
            <a:endParaRPr lang="en-US" sz="2800" dirty="0">
              <a:solidFill>
                <a:schemeClr val="bg1"/>
              </a:solidFill>
            </a:endParaRPr>
          </a:p>
          <a:p>
            <a:pPr>
              <a:lnSpc>
                <a:spcPct val="150000"/>
              </a:lnSpc>
            </a:pPr>
            <a:r>
              <a:rPr lang="en-US" sz="2800" b="1" dirty="0">
                <a:solidFill>
                  <a:schemeClr val="bg1"/>
                </a:solidFill>
              </a:rPr>
              <a:t>			MOV P1,A</a:t>
            </a:r>
            <a:endParaRPr lang="en-US" sz="2800" dirty="0">
              <a:solidFill>
                <a:schemeClr val="bg1"/>
              </a:solidFill>
            </a:endParaRPr>
          </a:p>
          <a:p>
            <a:pPr>
              <a:lnSpc>
                <a:spcPct val="150000"/>
              </a:lnSpc>
            </a:pPr>
            <a:r>
              <a:rPr lang="en-US" sz="2800" b="1" dirty="0">
                <a:solidFill>
                  <a:schemeClr val="bg1"/>
                </a:solidFill>
              </a:rPr>
              <a:t>	RPT: 		ADD A,#51</a:t>
            </a:r>
            <a:endParaRPr lang="en-US" sz="2800" dirty="0">
              <a:solidFill>
                <a:schemeClr val="bg1"/>
              </a:solidFill>
            </a:endParaRPr>
          </a:p>
          <a:p>
            <a:pPr>
              <a:lnSpc>
                <a:spcPct val="150000"/>
              </a:lnSpc>
            </a:pPr>
            <a:r>
              <a:rPr lang="en-US" sz="2800" b="1" dirty="0">
                <a:solidFill>
                  <a:schemeClr val="bg1"/>
                </a:solidFill>
              </a:rPr>
              <a:t>			MOV P1,A</a:t>
            </a:r>
            <a:endParaRPr lang="en-US" sz="2800" dirty="0">
              <a:solidFill>
                <a:schemeClr val="bg1"/>
              </a:solidFill>
            </a:endParaRPr>
          </a:p>
          <a:p>
            <a:pPr>
              <a:lnSpc>
                <a:spcPct val="150000"/>
              </a:lnSpc>
            </a:pPr>
            <a:r>
              <a:rPr lang="en-US" sz="2800" b="1" dirty="0">
                <a:solidFill>
                  <a:schemeClr val="bg1"/>
                </a:solidFill>
              </a:rPr>
              <a:t>			CJNE A,#255, RPT</a:t>
            </a:r>
            <a:endParaRPr lang="en-US" sz="2800" dirty="0">
              <a:solidFill>
                <a:schemeClr val="bg1"/>
              </a:solidFill>
            </a:endParaRPr>
          </a:p>
          <a:p>
            <a:pPr>
              <a:lnSpc>
                <a:spcPct val="150000"/>
              </a:lnSpc>
            </a:pPr>
            <a:r>
              <a:rPr lang="en-US" sz="2800" b="1" dirty="0">
                <a:solidFill>
                  <a:schemeClr val="bg1"/>
                </a:solidFill>
              </a:rPr>
              <a:t>			SJMP STAIRCASE</a:t>
            </a:r>
            <a:endParaRPr lang="en-US" sz="2800" dirty="0">
              <a:solidFill>
                <a:schemeClr val="bg1"/>
              </a:solidFill>
            </a:endParaRPr>
          </a:p>
        </p:txBody>
      </p:sp>
    </p:spTree>
    <p:extLst>
      <p:ext uri="{BB962C8B-B14F-4D97-AF65-F5344CB8AC3E}">
        <p14:creationId xmlns:p14="http://schemas.microsoft.com/office/powerpoint/2010/main" val="41043949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29</a:t>
            </a:r>
          </a:p>
        </p:txBody>
      </p:sp>
      <p:sp>
        <p:nvSpPr>
          <p:cNvPr id="15" name="TextBox 14"/>
          <p:cNvSpPr txBox="1"/>
          <p:nvPr/>
        </p:nvSpPr>
        <p:spPr>
          <a:xfrm>
            <a:off x="318648" y="1334938"/>
            <a:ext cx="11499277" cy="4832092"/>
          </a:xfrm>
          <a:prstGeom prst="rect">
            <a:avLst/>
          </a:prstGeom>
          <a:noFill/>
        </p:spPr>
        <p:txBody>
          <a:bodyPr wrap="square" rtlCol="0">
            <a:spAutoFit/>
          </a:bodyPr>
          <a:lstStyle/>
          <a:p>
            <a:pPr marL="568325" indent="-568325" algn="ctr">
              <a:buClr>
                <a:schemeClr val="bg1"/>
              </a:buClr>
            </a:pPr>
            <a:r>
              <a:rPr lang="en-US" sz="2800" b="1" dirty="0">
                <a:solidFill>
                  <a:srgbClr val="0070C0"/>
                </a:solidFill>
                <a:latin typeface="Comic Sans MS" pitchFamily="66" charset="0"/>
              </a:rPr>
              <a:t>Generating a sine wave</a:t>
            </a:r>
          </a:p>
          <a:p>
            <a:pPr marL="568325" indent="-568325" algn="just">
              <a:buClr>
                <a:schemeClr val="bg1"/>
              </a:buClr>
              <a:buFont typeface="Wingdings" pitchFamily="2" charset="2"/>
              <a:buChar char="q"/>
            </a:pPr>
            <a:r>
              <a:rPr lang="en-US" sz="2800" b="1" dirty="0">
                <a:solidFill>
                  <a:srgbClr val="0070C0"/>
                </a:solidFill>
                <a:latin typeface="Comic Sans MS" pitchFamily="66" charset="0"/>
              </a:rPr>
              <a:t>To generate a sine wave, we first need a table whose values represent the magnitude of the sine of angles between 0 and 360 degrees.</a:t>
            </a: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800" b="1" dirty="0">
                <a:solidFill>
                  <a:srgbClr val="0070C0"/>
                </a:solidFill>
                <a:latin typeface="Comic Sans MS" pitchFamily="66" charset="0"/>
              </a:rPr>
              <a:t>The values for the sine function vary from -1.0 to +1.0 for 0- to 360-degree angles. </a:t>
            </a:r>
          </a:p>
          <a:p>
            <a:pPr marL="568325" indent="-568325" algn="just">
              <a:buClr>
                <a:schemeClr val="bg1"/>
              </a:buClr>
              <a:buFont typeface="Wingdings" pitchFamily="2" charset="2"/>
              <a:buChar char="q"/>
            </a:pPr>
            <a:endParaRPr lang="en-US" sz="2800" b="1" dirty="0">
              <a:solidFill>
                <a:srgbClr val="0070C0"/>
              </a:solidFill>
              <a:latin typeface="Comic Sans MS" pitchFamily="66" charset="0"/>
            </a:endParaRPr>
          </a:p>
          <a:p>
            <a:pPr marL="568325" indent="-568325" algn="just">
              <a:buClr>
                <a:schemeClr val="bg1"/>
              </a:buClr>
              <a:buFont typeface="Wingdings" pitchFamily="2" charset="2"/>
              <a:buChar char="q"/>
            </a:pPr>
            <a:r>
              <a:rPr lang="en-US" sz="2800" b="1" dirty="0">
                <a:solidFill>
                  <a:srgbClr val="0070C0"/>
                </a:solidFill>
                <a:latin typeface="Comic Sans MS" pitchFamily="66" charset="0"/>
              </a:rPr>
              <a:t>Table shows the angles, the sine values, the voltage magnitudes, and the integer values representing the voltage magnitude for each angle (with 30-degree increments).</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spTree>
    <p:extLst>
      <p:ext uri="{BB962C8B-B14F-4D97-AF65-F5344CB8AC3E}">
        <p14:creationId xmlns:p14="http://schemas.microsoft.com/office/powerpoint/2010/main" val="286905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30</a:t>
            </a:r>
          </a:p>
        </p:txBody>
      </p:sp>
      <p:sp>
        <p:nvSpPr>
          <p:cNvPr id="15" name="TextBox 14"/>
          <p:cNvSpPr txBox="1"/>
          <p:nvPr/>
        </p:nvSpPr>
        <p:spPr>
          <a:xfrm>
            <a:off x="318648" y="1334938"/>
            <a:ext cx="11499277" cy="523220"/>
          </a:xfrm>
          <a:prstGeom prst="rect">
            <a:avLst/>
          </a:prstGeom>
          <a:noFill/>
        </p:spPr>
        <p:txBody>
          <a:bodyPr wrap="square" rtlCol="0">
            <a:spAutoFit/>
          </a:bodyPr>
          <a:lstStyle/>
          <a:p>
            <a:pPr marL="568325" indent="-568325" algn="ctr">
              <a:buClr>
                <a:schemeClr val="bg1"/>
              </a:buClr>
            </a:pPr>
            <a:r>
              <a:rPr lang="en-US" sz="2800" b="1" dirty="0">
                <a:solidFill>
                  <a:srgbClr val="0070C0"/>
                </a:solidFill>
                <a:latin typeface="Comic Sans MS" pitchFamily="66" charset="0"/>
              </a:rPr>
              <a:t>Generating a sine wave</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pic>
        <p:nvPicPr>
          <p:cNvPr id="66562" name="Picture 2"/>
          <p:cNvPicPr>
            <a:picLocks noChangeAspect="1" noChangeArrowheads="1"/>
          </p:cNvPicPr>
          <p:nvPr/>
        </p:nvPicPr>
        <p:blipFill>
          <a:blip r:embed="rId2" cstate="print"/>
          <a:srcRect/>
          <a:stretch>
            <a:fillRect/>
          </a:stretch>
        </p:blipFill>
        <p:spPr bwMode="auto">
          <a:xfrm>
            <a:off x="1059006" y="1300163"/>
            <a:ext cx="9612494" cy="5031364"/>
          </a:xfrm>
          <a:prstGeom prst="rect">
            <a:avLst/>
          </a:prstGeom>
          <a:noFill/>
          <a:ln w="9525">
            <a:noFill/>
            <a:miter lim="800000"/>
            <a:headEnd/>
            <a:tailEnd/>
          </a:ln>
        </p:spPr>
      </p:pic>
    </p:spTree>
    <p:extLst>
      <p:ext uri="{BB962C8B-B14F-4D97-AF65-F5344CB8AC3E}">
        <p14:creationId xmlns:p14="http://schemas.microsoft.com/office/powerpoint/2010/main" val="34876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LCD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1568973" y="1427015"/>
            <a:ext cx="8933180" cy="5028033"/>
          </a:xfrm>
          <a:prstGeom prst="rect">
            <a:avLst/>
          </a:prstGeom>
        </p:spPr>
      </p:pic>
    </p:spTree>
    <p:extLst>
      <p:ext uri="{BB962C8B-B14F-4D97-AF65-F5344CB8AC3E}">
        <p14:creationId xmlns:p14="http://schemas.microsoft.com/office/powerpoint/2010/main" val="19475207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109787" y="609600"/>
            <a:ext cx="7948613" cy="5753088"/>
          </a:xfrm>
          <a:prstGeom prst="rect">
            <a:avLst/>
          </a:prstGeom>
        </p:spPr>
      </p:pic>
    </p:spTree>
    <p:extLst>
      <p:ext uri="{BB962C8B-B14F-4D97-AF65-F5344CB8AC3E}">
        <p14:creationId xmlns:p14="http://schemas.microsoft.com/office/powerpoint/2010/main" val="11680133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31</a:t>
            </a:r>
          </a:p>
        </p:txBody>
      </p:sp>
      <p:sp>
        <p:nvSpPr>
          <p:cNvPr id="15" name="TextBox 14"/>
          <p:cNvSpPr txBox="1"/>
          <p:nvPr/>
        </p:nvSpPr>
        <p:spPr>
          <a:xfrm>
            <a:off x="318648" y="1334938"/>
            <a:ext cx="11499277" cy="523220"/>
          </a:xfrm>
          <a:prstGeom prst="rect">
            <a:avLst/>
          </a:prstGeom>
          <a:noFill/>
        </p:spPr>
        <p:txBody>
          <a:bodyPr wrap="square" rtlCol="0">
            <a:spAutoFit/>
          </a:bodyPr>
          <a:lstStyle/>
          <a:p>
            <a:pPr marL="568325" indent="-568325" algn="ctr">
              <a:buClr>
                <a:schemeClr val="bg1"/>
              </a:buClr>
            </a:pPr>
            <a:r>
              <a:rPr lang="en-US" sz="2800" b="1" dirty="0">
                <a:solidFill>
                  <a:srgbClr val="0070C0"/>
                </a:solidFill>
                <a:latin typeface="Comic Sans MS" pitchFamily="66" charset="0"/>
              </a:rPr>
              <a:t>Generating a sine wave</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pic>
        <p:nvPicPr>
          <p:cNvPr id="67586" name="Picture 2"/>
          <p:cNvPicPr>
            <a:picLocks noChangeAspect="1" noChangeArrowheads="1"/>
          </p:cNvPicPr>
          <p:nvPr/>
        </p:nvPicPr>
        <p:blipFill>
          <a:blip r:embed="rId2" cstate="print"/>
          <a:srcRect/>
          <a:stretch>
            <a:fillRect/>
          </a:stretch>
        </p:blipFill>
        <p:spPr bwMode="auto">
          <a:xfrm>
            <a:off x="1733550" y="2278640"/>
            <a:ext cx="8600236" cy="3152342"/>
          </a:xfrm>
          <a:prstGeom prst="rect">
            <a:avLst/>
          </a:prstGeom>
          <a:noFill/>
          <a:ln w="9525">
            <a:noFill/>
            <a:miter lim="800000"/>
            <a:headEnd/>
            <a:tailEnd/>
          </a:ln>
        </p:spPr>
      </p:pic>
    </p:spTree>
    <p:extLst>
      <p:ext uri="{BB962C8B-B14F-4D97-AF65-F5344CB8AC3E}">
        <p14:creationId xmlns:p14="http://schemas.microsoft.com/office/powerpoint/2010/main" val="331369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32</a:t>
            </a:r>
          </a:p>
        </p:txBody>
      </p:sp>
      <p:sp>
        <p:nvSpPr>
          <p:cNvPr id="15" name="TextBox 14"/>
          <p:cNvSpPr txBox="1"/>
          <p:nvPr/>
        </p:nvSpPr>
        <p:spPr>
          <a:xfrm>
            <a:off x="318648" y="1334938"/>
            <a:ext cx="11499277" cy="523220"/>
          </a:xfrm>
          <a:prstGeom prst="rect">
            <a:avLst/>
          </a:prstGeom>
          <a:noFill/>
        </p:spPr>
        <p:txBody>
          <a:bodyPr wrap="square" rtlCol="0">
            <a:spAutoFit/>
          </a:bodyPr>
          <a:lstStyle/>
          <a:p>
            <a:pPr marL="568325" indent="-568325" algn="ctr">
              <a:buClr>
                <a:schemeClr val="bg1"/>
              </a:buClr>
            </a:pPr>
            <a:r>
              <a:rPr lang="en-US" sz="2800" b="1" dirty="0">
                <a:solidFill>
                  <a:srgbClr val="0070C0"/>
                </a:solidFill>
                <a:latin typeface="Comic Sans MS" pitchFamily="66" charset="0"/>
              </a:rPr>
              <a:t>Generating a sine wave</a:t>
            </a:r>
          </a:p>
        </p:txBody>
      </p:sp>
      <p:sp>
        <p:nvSpPr>
          <p:cNvPr id="13" name="TextBox 12"/>
          <p:cNvSpPr txBox="1"/>
          <p:nvPr/>
        </p:nvSpPr>
        <p:spPr>
          <a:xfrm>
            <a:off x="4512244" y="6580909"/>
            <a:ext cx="3588764" cy="307777"/>
          </a:xfrm>
          <a:prstGeom prst="rect">
            <a:avLst/>
          </a:prstGeom>
          <a:noFill/>
        </p:spPr>
        <p:txBody>
          <a:bodyPr wrap="square" rtlCol="0">
            <a:spAutoFit/>
          </a:bodyPr>
          <a:lstStyle/>
          <a:p>
            <a:pPr algn="ctr"/>
            <a:r>
              <a:rPr lang="en-US" sz="1400" dirty="0">
                <a:solidFill>
                  <a:srgbClr val="663300"/>
                </a:solidFill>
                <a:latin typeface="Britannic Bold" pitchFamily="34" charset="0"/>
              </a:rPr>
              <a:t>ECE3003 - Microcontroller and Application</a:t>
            </a:r>
          </a:p>
        </p:txBody>
      </p:sp>
      <p:sp>
        <p:nvSpPr>
          <p:cNvPr id="11" name="Rectangle 10"/>
          <p:cNvSpPr/>
          <p:nvPr/>
        </p:nvSpPr>
        <p:spPr>
          <a:xfrm>
            <a:off x="470647" y="1955907"/>
            <a:ext cx="11347278" cy="830997"/>
          </a:xfrm>
          <a:prstGeom prst="rect">
            <a:avLst/>
          </a:prstGeom>
        </p:spPr>
        <p:txBody>
          <a:bodyPr wrap="square">
            <a:spAutoFit/>
          </a:bodyPr>
          <a:lstStyle/>
          <a:p>
            <a:r>
              <a:rPr lang="en-US" sz="2400" b="1" dirty="0">
                <a:solidFill>
                  <a:srgbClr val="0070C0"/>
                </a:solidFill>
                <a:latin typeface="Comic Sans MS" pitchFamily="66" charset="0"/>
              </a:rPr>
              <a:t>This program sends the values to the DAC continuously (in an infinite loop) to produce a sine wave</a:t>
            </a:r>
          </a:p>
        </p:txBody>
      </p:sp>
      <p:sp>
        <p:nvSpPr>
          <p:cNvPr id="2" name="Rectangle 1"/>
          <p:cNvSpPr/>
          <p:nvPr/>
        </p:nvSpPr>
        <p:spPr>
          <a:xfrm>
            <a:off x="706579" y="2741335"/>
            <a:ext cx="11111346" cy="3785652"/>
          </a:xfrm>
          <a:prstGeom prst="rect">
            <a:avLst/>
          </a:prstGeom>
        </p:spPr>
        <p:txBody>
          <a:bodyPr wrap="square">
            <a:spAutoFit/>
          </a:bodyPr>
          <a:lstStyle/>
          <a:p>
            <a:pPr>
              <a:spcAft>
                <a:spcPts val="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SINEWAVE: 		MOV DPTR, #SINE</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MOV R2,#13</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NEXT: 	CLR A</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MOVC A, @A+DPTR</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MOV P1,A</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INC DPTR</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DJNZ R2, NEXT</a:t>
            </a:r>
            <a:endParaRPr lang="en-U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			SJMP SINEWAVE</a:t>
            </a:r>
          </a:p>
          <a:p>
            <a:r>
              <a:rPr lang="da-DK"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ORG 050H</a:t>
            </a:r>
          </a:p>
          <a:p>
            <a:r>
              <a:rPr lang="da-DK"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SINE : DB 128,192,238,255,238,192,128, 67,17,0,17,67,128</a:t>
            </a:r>
          </a:p>
          <a:p>
            <a:r>
              <a:rPr lang="da-DK" sz="2000" b="1" dirty="0">
                <a:solidFill>
                  <a:schemeClr val="bg1"/>
                </a:solidFill>
                <a:latin typeface="Calibri" panose="020F0502020204030204" pitchFamily="34" charset="0"/>
                <a:ea typeface="Calibri" panose="020F0502020204030204" pitchFamily="34" charset="0"/>
                <a:cs typeface="Times New Roman" panose="02020603050405020304" pitchFamily="18" charset="0"/>
              </a:rPr>
              <a:t>END</a:t>
            </a:r>
          </a:p>
          <a:p>
            <a:pPr>
              <a:spcAft>
                <a:spcPts val="0"/>
              </a:spcAft>
            </a:pPr>
            <a:endParaRPr lang="en-U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1007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noFill/>
          <a:ln w="28575">
            <a:solidFill>
              <a:schemeClr val="bg1"/>
            </a:solidFill>
          </a:ln>
          <a:effectLst>
            <a:glow rad="63500">
              <a:srgbClr val="3333FF">
                <a:alpha val="40000"/>
              </a:srgb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14922" y="1717952"/>
            <a:ext cx="8465133" cy="2935935"/>
          </a:xfrm>
          <a:prstGeom prst="flowChartAlternateProcess">
            <a:avLst/>
          </a:prstGeom>
          <a:ln>
            <a:solidFill>
              <a:schemeClr val="accent1">
                <a:lumMod val="75000"/>
              </a:schemeClr>
            </a:solidFill>
          </a:ln>
          <a:scene3d>
            <a:camera prst="perspectiveRelaxedModerately"/>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1"/>
                </a:solidFill>
                <a:latin typeface="Colonna MT" pitchFamily="82" charset="0"/>
                <a:cs typeface="Narkisim" pitchFamily="34" charset="-79"/>
              </a:rPr>
              <a:t>SENSOR WITH SIGNAL CONDITIONING INTERFACE</a:t>
            </a:r>
          </a:p>
        </p:txBody>
      </p:sp>
      <p:sp>
        <p:nvSpPr>
          <p:cNvPr id="5" name="Pentagon 4"/>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33</a:t>
            </a:r>
          </a:p>
        </p:txBody>
      </p:sp>
    </p:spTree>
    <p:extLst>
      <p:ext uri="{BB962C8B-B14F-4D97-AF65-F5344CB8AC3E}">
        <p14:creationId xmlns:p14="http://schemas.microsoft.com/office/powerpoint/2010/main" val="23111811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34</a:t>
            </a:r>
          </a:p>
        </p:txBody>
      </p:sp>
      <p:sp>
        <p:nvSpPr>
          <p:cNvPr id="15" name="TextBox 14"/>
          <p:cNvSpPr txBox="1"/>
          <p:nvPr/>
        </p:nvSpPr>
        <p:spPr>
          <a:xfrm>
            <a:off x="346359" y="1639758"/>
            <a:ext cx="11402295" cy="4708981"/>
          </a:xfrm>
          <a:prstGeom prst="rect">
            <a:avLst/>
          </a:prstGeom>
          <a:noFill/>
        </p:spPr>
        <p:txBody>
          <a:bodyPr wrap="square" rtlCol="0">
            <a:spAutoFit/>
          </a:bodyPr>
          <a:lstStyle/>
          <a:p>
            <a:pPr marL="568325" indent="-568325" algn="just">
              <a:buClr>
                <a:schemeClr val="bg1"/>
              </a:buClr>
              <a:buFont typeface="Wingdings" pitchFamily="2" charset="2"/>
              <a:buChar char="q"/>
            </a:pPr>
            <a:r>
              <a:rPr lang="en-US" sz="3000" b="1" dirty="0">
                <a:solidFill>
                  <a:srgbClr val="0070C0"/>
                </a:solidFill>
                <a:latin typeface="Estrangelo Edessa" pitchFamily="66" charset="0"/>
                <a:cs typeface="Estrangelo Edessa" pitchFamily="66" charset="0"/>
              </a:rPr>
              <a:t>Signal conditioning circuits are used to process the output signal from sensors of a measurement system to be suitable for the next stage of operation</a:t>
            </a:r>
          </a:p>
          <a:p>
            <a:pPr marL="568325" indent="-568325" algn="just">
              <a:buClr>
                <a:schemeClr val="bg1"/>
              </a:buClr>
              <a:buFont typeface="Wingdings" pitchFamily="2" charset="2"/>
              <a:buChar char="q"/>
            </a:pPr>
            <a:endParaRPr lang="en-US" sz="30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3000" b="1" dirty="0">
                <a:solidFill>
                  <a:srgbClr val="0070C0"/>
                </a:solidFill>
                <a:latin typeface="Estrangelo Edessa" pitchFamily="66" charset="0"/>
                <a:cs typeface="Estrangelo Edessa" pitchFamily="66" charset="0"/>
              </a:rPr>
              <a:t>The function of the signal conditioning circuits include the following items: Signal amplification (op-amp), Filtering (op-amp), Interfacing with µc (ADC), Protection (Zener &amp; photo isolation), Linearization, Current – voltage change circuits, resistance change circuits (Wheatstone bridge), error compensation</a:t>
            </a:r>
          </a:p>
        </p:txBody>
      </p:sp>
    </p:spTree>
    <p:extLst>
      <p:ext uri="{BB962C8B-B14F-4D97-AF65-F5344CB8AC3E}">
        <p14:creationId xmlns:p14="http://schemas.microsoft.com/office/powerpoint/2010/main" val="34337415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35</a:t>
            </a:r>
          </a:p>
        </p:txBody>
      </p:sp>
      <p:sp>
        <p:nvSpPr>
          <p:cNvPr id="15" name="TextBox 14"/>
          <p:cNvSpPr txBox="1"/>
          <p:nvPr/>
        </p:nvSpPr>
        <p:spPr>
          <a:xfrm>
            <a:off x="346359" y="1390368"/>
            <a:ext cx="11402295" cy="3354765"/>
          </a:xfrm>
          <a:prstGeom prst="rect">
            <a:avLst/>
          </a:prstGeom>
          <a:noFill/>
        </p:spPr>
        <p:txBody>
          <a:bodyPr wrap="square" rtlCol="0">
            <a:spAutoFit/>
          </a:bodyPr>
          <a:lstStyle/>
          <a:p>
            <a:pPr marL="568325" indent="-568325" algn="just">
              <a:buClr>
                <a:schemeClr val="bg1"/>
              </a:buClr>
              <a:buFont typeface="Wingdings" pitchFamily="2" charset="2"/>
              <a:buChar char="q"/>
            </a:pPr>
            <a:r>
              <a:rPr lang="en-US" sz="3000" b="1" dirty="0">
                <a:solidFill>
                  <a:srgbClr val="0070C0"/>
                </a:solidFill>
                <a:latin typeface="Estrangelo Edessa" pitchFamily="66" charset="0"/>
                <a:cs typeface="Estrangelo Edessa" pitchFamily="66" charset="0"/>
              </a:rPr>
              <a:t>Operational amplifiers are the basic element of many signal conditioning modules</a:t>
            </a:r>
          </a:p>
          <a:p>
            <a:pPr marL="568325" indent="-568325" algn="just">
              <a:buClr>
                <a:schemeClr val="bg1"/>
              </a:buClr>
              <a:buFont typeface="Wingdings" pitchFamily="2" charset="2"/>
              <a:buChar char="q"/>
            </a:pPr>
            <a:endParaRPr lang="en-US" sz="2000" b="1" dirty="0">
              <a:solidFill>
                <a:srgbClr val="0070C0"/>
              </a:solidFill>
              <a:latin typeface="Estrangelo Edessa" pitchFamily="66" charset="0"/>
              <a:cs typeface="Estrangelo Edessa" pitchFamily="66" charset="0"/>
            </a:endParaRPr>
          </a:p>
          <a:p>
            <a:pPr marL="568325" indent="-568325" algn="just">
              <a:buClr>
                <a:schemeClr val="bg1"/>
              </a:buClr>
              <a:buFont typeface="Wingdings" pitchFamily="2" charset="2"/>
              <a:buChar char="q"/>
            </a:pPr>
            <a:r>
              <a:rPr lang="en-US" sz="3000" b="1" dirty="0">
                <a:solidFill>
                  <a:srgbClr val="0070C0"/>
                </a:solidFill>
                <a:latin typeface="Estrangelo Edessa" pitchFamily="66" charset="0"/>
                <a:cs typeface="Estrangelo Edessa" pitchFamily="66" charset="0"/>
              </a:rPr>
              <a:t>Generally the op-amp has the following properties:</a:t>
            </a:r>
          </a:p>
          <a:p>
            <a:pPr marL="1025525" lvl="1"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Gain: being of the order greater than 100000, ideally = infinite</a:t>
            </a:r>
          </a:p>
          <a:p>
            <a:pPr marL="1025525" lvl="1"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Input impedance: ideally infinite</a:t>
            </a:r>
          </a:p>
          <a:p>
            <a:pPr marL="1025525" lvl="1" indent="-568325" algn="just">
              <a:buClr>
                <a:schemeClr val="bg1"/>
              </a:buClr>
              <a:buFont typeface="Wingdings" pitchFamily="2" charset="2"/>
              <a:buChar char="q"/>
            </a:pPr>
            <a:r>
              <a:rPr lang="en-US" sz="2400" b="1" dirty="0">
                <a:solidFill>
                  <a:srgbClr val="0070C0"/>
                </a:solidFill>
                <a:latin typeface="Estrangelo Edessa" pitchFamily="66" charset="0"/>
                <a:cs typeface="Estrangelo Edessa" pitchFamily="66" charset="0"/>
              </a:rPr>
              <a:t>Output impedance: ideally zero; practical values 20-100Ω</a:t>
            </a:r>
          </a:p>
          <a:p>
            <a:pPr marL="568325" indent="-568325" algn="just">
              <a:buClr>
                <a:schemeClr val="bg1"/>
              </a:buClr>
              <a:buFont typeface="Wingdings" pitchFamily="2" charset="2"/>
              <a:buChar char="q"/>
            </a:pPr>
            <a:endParaRPr lang="en-US" sz="3000" b="1" dirty="0">
              <a:solidFill>
                <a:srgbClr val="0070C0"/>
              </a:solidFill>
              <a:latin typeface="Estrangelo Edessa" pitchFamily="66" charset="0"/>
              <a:cs typeface="Estrangelo Edessa" pitchFamily="66" charset="0"/>
            </a:endParaRPr>
          </a:p>
        </p:txBody>
      </p:sp>
      <p:pic>
        <p:nvPicPr>
          <p:cNvPr id="1026" name="Picture 2"/>
          <p:cNvPicPr>
            <a:picLocks noChangeAspect="1" noChangeArrowheads="1"/>
          </p:cNvPicPr>
          <p:nvPr/>
        </p:nvPicPr>
        <p:blipFill>
          <a:blip r:embed="rId2" cstate="print"/>
          <a:srcRect/>
          <a:stretch>
            <a:fillRect/>
          </a:stretch>
        </p:blipFill>
        <p:spPr bwMode="auto">
          <a:xfrm>
            <a:off x="3126798" y="4253349"/>
            <a:ext cx="5404830" cy="2095933"/>
          </a:xfrm>
          <a:prstGeom prst="rect">
            <a:avLst/>
          </a:prstGeom>
          <a:noFill/>
          <a:ln w="9525">
            <a:noFill/>
            <a:miter lim="800000"/>
            <a:headEnd/>
            <a:tailEnd/>
          </a:ln>
        </p:spPr>
      </p:pic>
    </p:spTree>
    <p:extLst>
      <p:ext uri="{BB962C8B-B14F-4D97-AF65-F5344CB8AC3E}">
        <p14:creationId xmlns:p14="http://schemas.microsoft.com/office/powerpoint/2010/main" val="4294863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36</a:t>
            </a:r>
          </a:p>
        </p:txBody>
      </p:sp>
      <p:pic>
        <p:nvPicPr>
          <p:cNvPr id="2050" name="Picture 2"/>
          <p:cNvPicPr>
            <a:picLocks noChangeAspect="1" noChangeArrowheads="1"/>
          </p:cNvPicPr>
          <p:nvPr/>
        </p:nvPicPr>
        <p:blipFill>
          <a:blip r:embed="rId2" cstate="print"/>
          <a:srcRect/>
          <a:stretch>
            <a:fillRect/>
          </a:stretch>
        </p:blipFill>
        <p:spPr bwMode="auto">
          <a:xfrm>
            <a:off x="1783341" y="1468149"/>
            <a:ext cx="8302769" cy="4850909"/>
          </a:xfrm>
          <a:prstGeom prst="rect">
            <a:avLst/>
          </a:prstGeom>
          <a:noFill/>
          <a:ln w="9525">
            <a:noFill/>
            <a:miter lim="800000"/>
            <a:headEnd/>
            <a:tailEnd/>
          </a:ln>
        </p:spPr>
      </p:pic>
    </p:spTree>
    <p:extLst>
      <p:ext uri="{BB962C8B-B14F-4D97-AF65-F5344CB8AC3E}">
        <p14:creationId xmlns:p14="http://schemas.microsoft.com/office/powerpoint/2010/main" val="21400547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37</a:t>
            </a:r>
          </a:p>
        </p:txBody>
      </p:sp>
      <p:pic>
        <p:nvPicPr>
          <p:cNvPr id="5122" name="Picture 2"/>
          <p:cNvPicPr>
            <a:picLocks noChangeAspect="1" noChangeArrowheads="1"/>
          </p:cNvPicPr>
          <p:nvPr/>
        </p:nvPicPr>
        <p:blipFill>
          <a:blip r:embed="rId2" cstate="print"/>
          <a:srcRect/>
          <a:stretch>
            <a:fillRect/>
          </a:stretch>
        </p:blipFill>
        <p:spPr bwMode="auto">
          <a:xfrm>
            <a:off x="2428871" y="1455593"/>
            <a:ext cx="7324726" cy="4860332"/>
          </a:xfrm>
          <a:prstGeom prst="rect">
            <a:avLst/>
          </a:prstGeom>
          <a:noFill/>
          <a:ln w="9525">
            <a:noFill/>
            <a:miter lim="800000"/>
            <a:headEnd/>
            <a:tailEnd/>
          </a:ln>
        </p:spPr>
      </p:pic>
    </p:spTree>
    <p:extLst>
      <p:ext uri="{BB962C8B-B14F-4D97-AF65-F5344CB8AC3E}">
        <p14:creationId xmlns:p14="http://schemas.microsoft.com/office/powerpoint/2010/main" val="27805445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38</a:t>
            </a:r>
          </a:p>
        </p:txBody>
      </p:sp>
      <p:pic>
        <p:nvPicPr>
          <p:cNvPr id="6146" name="Picture 2"/>
          <p:cNvPicPr>
            <a:picLocks noChangeAspect="1" noChangeArrowheads="1"/>
          </p:cNvPicPr>
          <p:nvPr/>
        </p:nvPicPr>
        <p:blipFill>
          <a:blip r:embed="rId2" cstate="print"/>
          <a:srcRect/>
          <a:stretch>
            <a:fillRect/>
          </a:stretch>
        </p:blipFill>
        <p:spPr bwMode="auto">
          <a:xfrm>
            <a:off x="2606378" y="1509712"/>
            <a:ext cx="7061155" cy="4891087"/>
          </a:xfrm>
          <a:prstGeom prst="rect">
            <a:avLst/>
          </a:prstGeom>
          <a:noFill/>
          <a:ln w="9525">
            <a:noFill/>
            <a:miter lim="800000"/>
            <a:headEnd/>
            <a:tailEnd/>
          </a:ln>
        </p:spPr>
      </p:pic>
    </p:spTree>
    <p:extLst>
      <p:ext uri="{BB962C8B-B14F-4D97-AF65-F5344CB8AC3E}">
        <p14:creationId xmlns:p14="http://schemas.microsoft.com/office/powerpoint/2010/main" val="274488224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itchFamily="34" charset="0"/>
                <a:cs typeface="Aharoni" pitchFamily="2" charset="-79"/>
              </a:rPr>
              <a:t>SIGNAL CONDITIONING CIRCUITS</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39</a:t>
            </a:r>
          </a:p>
        </p:txBody>
      </p:sp>
      <p:pic>
        <p:nvPicPr>
          <p:cNvPr id="7170" name="Picture 2"/>
          <p:cNvPicPr>
            <a:picLocks noChangeAspect="1" noChangeArrowheads="1"/>
          </p:cNvPicPr>
          <p:nvPr/>
        </p:nvPicPr>
        <p:blipFill>
          <a:blip r:embed="rId2" cstate="print"/>
          <a:srcRect/>
          <a:stretch>
            <a:fillRect/>
          </a:stretch>
        </p:blipFill>
        <p:spPr bwMode="auto">
          <a:xfrm>
            <a:off x="2759634" y="1375930"/>
            <a:ext cx="6716857" cy="4940874"/>
          </a:xfrm>
          <a:prstGeom prst="rect">
            <a:avLst/>
          </a:prstGeom>
          <a:noFill/>
          <a:ln w="9525">
            <a:noFill/>
            <a:miter lim="800000"/>
            <a:headEnd/>
            <a:tailEnd/>
          </a:ln>
        </p:spPr>
      </p:pic>
    </p:spTree>
    <p:extLst>
      <p:ext uri="{BB962C8B-B14F-4D97-AF65-F5344CB8AC3E}">
        <p14:creationId xmlns:p14="http://schemas.microsoft.com/office/powerpoint/2010/main" val="3147083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DF44142FF0194DBD948B92E1BF1495" ma:contentTypeVersion="2" ma:contentTypeDescription="Create a new document." ma:contentTypeScope="" ma:versionID="17e6c84a3485271966a4e44d4ff305c9">
  <xsd:schema xmlns:xsd="http://www.w3.org/2001/XMLSchema" xmlns:xs="http://www.w3.org/2001/XMLSchema" xmlns:p="http://schemas.microsoft.com/office/2006/metadata/properties" xmlns:ns2="bcdec05f-af13-411b-9bea-18e3debe8c29" targetNamespace="http://schemas.microsoft.com/office/2006/metadata/properties" ma:root="true" ma:fieldsID="29ea5ad925ce0b3530aefa8d6ef833de" ns2:_="">
    <xsd:import namespace="bcdec05f-af13-411b-9bea-18e3debe8c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dec05f-af13-411b-9bea-18e3debe8c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8AC79D-04C5-4C5F-B2DF-FCD47B0AEDB0}"/>
</file>

<file path=customXml/itemProps2.xml><?xml version="1.0" encoding="utf-8"?>
<ds:datastoreItem xmlns:ds="http://schemas.openxmlformats.org/officeDocument/2006/customXml" ds:itemID="{01D1F3EC-7763-49B1-97B1-FFAF20E96FE8}"/>
</file>

<file path=customXml/itemProps3.xml><?xml version="1.0" encoding="utf-8"?>
<ds:datastoreItem xmlns:ds="http://schemas.openxmlformats.org/officeDocument/2006/customXml" ds:itemID="{24FFA334-3E28-4620-BE5C-6C20923E7FC4}"/>
</file>

<file path=docProps/app.xml><?xml version="1.0" encoding="utf-8"?>
<Properties xmlns="http://schemas.openxmlformats.org/officeDocument/2006/extended-properties" xmlns:vt="http://schemas.openxmlformats.org/officeDocument/2006/docPropsVTypes">
  <TotalTime>11</TotalTime>
  <Words>5970</Words>
  <Application>Microsoft Office PowerPoint</Application>
  <PresentationFormat>Widescreen</PresentationFormat>
  <Paragraphs>728</Paragraphs>
  <Slides>115</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115</vt:i4>
      </vt:variant>
    </vt:vector>
  </HeadingPairs>
  <TitlesOfParts>
    <vt:vector size="133" baseType="lpstr">
      <vt:lpstr>Aharoni</vt:lpstr>
      <vt:lpstr>Arial</vt:lpstr>
      <vt:lpstr>Arial Narrow</vt:lpstr>
      <vt:lpstr>Berlin Sans FB</vt:lpstr>
      <vt:lpstr>Berlin Sans FB Demi</vt:lpstr>
      <vt:lpstr>Book Antiqua</vt:lpstr>
      <vt:lpstr>Britannic Bold</vt:lpstr>
      <vt:lpstr>Calibri</vt:lpstr>
      <vt:lpstr>Calibri Light</vt:lpstr>
      <vt:lpstr>Colonna MT</vt:lpstr>
      <vt:lpstr>Comic Sans MS</vt:lpstr>
      <vt:lpstr>Eras Bold ITC</vt:lpstr>
      <vt:lpstr>Estrangelo Edessa</vt:lpstr>
      <vt:lpstr>Forte</vt:lpstr>
      <vt:lpstr>Narkisim</vt:lpstr>
      <vt:lpstr>Stencil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selvendran</cp:lastModifiedBy>
  <cp:revision>5</cp:revision>
  <dcterms:created xsi:type="dcterms:W3CDTF">2023-03-06T04:21:53Z</dcterms:created>
  <dcterms:modified xsi:type="dcterms:W3CDTF">2023-03-08T17:57:24Z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0x01010091DF44142FF0194DBD948B92E1BF1495</vt:lpwstr>
  </property>
</Properties>
</file>