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0" r:id="rId2"/>
    <p:sldId id="804" r:id="rId3"/>
    <p:sldId id="724" r:id="rId4"/>
    <p:sldId id="953" r:id="rId5"/>
    <p:sldId id="960" r:id="rId6"/>
    <p:sldId id="961" r:id="rId7"/>
    <p:sldId id="963" r:id="rId8"/>
    <p:sldId id="976" r:id="rId9"/>
    <p:sldId id="977" r:id="rId10"/>
    <p:sldId id="979" r:id="rId11"/>
    <p:sldId id="978" r:id="rId12"/>
    <p:sldId id="980" r:id="rId13"/>
    <p:sldId id="981" r:id="rId14"/>
    <p:sldId id="970" r:id="rId15"/>
    <p:sldId id="971" r:id="rId16"/>
    <p:sldId id="973" r:id="rId17"/>
    <p:sldId id="982" r:id="rId18"/>
    <p:sldId id="974" r:id="rId19"/>
    <p:sldId id="958" r:id="rId20"/>
    <p:sldId id="959" r:id="rId21"/>
    <p:sldId id="954" r:id="rId22"/>
    <p:sldId id="955" r:id="rId23"/>
    <p:sldId id="956" r:id="rId24"/>
    <p:sldId id="957"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4DA18"/>
    <a:srgbClr val="FBEAE9"/>
    <a:srgbClr val="EAEDFA"/>
    <a:srgbClr val="CC3300"/>
    <a:srgbClr val="FF99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83976" autoAdjust="0"/>
  </p:normalViewPr>
  <p:slideViewPr>
    <p:cSldViewPr snapToGrid="0">
      <p:cViewPr varScale="1">
        <p:scale>
          <a:sx n="110" d="100"/>
          <a:sy n="110" d="100"/>
        </p:scale>
        <p:origin x="546"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93131D-76EB-4C8F-8A0D-3E31ED03455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N"/>
        </a:p>
      </dgm:t>
    </dgm:pt>
    <dgm:pt modelId="{30F58EAB-B204-4D4B-9BE0-63B7AACD82F5}">
      <dgm:prSet phldrT="[Text]" custT="1"/>
      <dgm:spPr/>
      <dgm:t>
        <a:bodyPr/>
        <a:lstStyle/>
        <a:p>
          <a:r>
            <a:rPr lang="en-US" sz="4000" b="1" dirty="0"/>
            <a:t>ARM Instruction Set </a:t>
          </a:r>
          <a:endParaRPr lang="en-IN" sz="4000" dirty="0"/>
        </a:p>
      </dgm:t>
    </dgm:pt>
    <dgm:pt modelId="{81836DF1-CCC0-41A8-B177-5623C1F2D0D6}" type="parTrans" cxnId="{737289FF-B25E-45A0-9678-4AE43E429591}">
      <dgm:prSet/>
      <dgm:spPr/>
      <dgm:t>
        <a:bodyPr/>
        <a:lstStyle/>
        <a:p>
          <a:endParaRPr lang="en-IN"/>
        </a:p>
      </dgm:t>
    </dgm:pt>
    <dgm:pt modelId="{025929F7-F22B-428D-B274-15A45C63534A}" type="sibTrans" cxnId="{737289FF-B25E-45A0-9678-4AE43E429591}">
      <dgm:prSet/>
      <dgm:spPr/>
      <dgm:t>
        <a:bodyPr/>
        <a:lstStyle/>
        <a:p>
          <a:endParaRPr lang="en-IN"/>
        </a:p>
      </dgm:t>
    </dgm:pt>
    <dgm:pt modelId="{B716A0F7-8BE7-4A32-86CD-F9BD60902ED2}">
      <dgm:prSet phldrT="[Text]"/>
      <dgm:spPr/>
      <dgm:t>
        <a:bodyPr/>
        <a:lstStyle/>
        <a:p>
          <a:pPr algn="just">
            <a:lnSpc>
              <a:spcPct val="100000"/>
            </a:lnSpc>
          </a:pPr>
          <a:r>
            <a:rPr lang="en-IN" dirty="0"/>
            <a:t>ARM Instruction- data processing instructions, branch instructions, load store instructions, SWI Instruction, Loading instructions, conditional Execution, Assembly Programming. </a:t>
          </a:r>
        </a:p>
      </dgm:t>
    </dgm:pt>
    <dgm:pt modelId="{B0305238-80FA-4CEE-959E-795590A9A19E}" type="parTrans" cxnId="{3A3D2E5C-D090-4D12-8F97-CA1676D89439}">
      <dgm:prSet/>
      <dgm:spPr/>
      <dgm:t>
        <a:bodyPr/>
        <a:lstStyle/>
        <a:p>
          <a:endParaRPr lang="en-IN"/>
        </a:p>
      </dgm:t>
    </dgm:pt>
    <dgm:pt modelId="{FB8CF5A9-4495-4A85-A890-191A70C311D4}" type="sibTrans" cxnId="{3A3D2E5C-D090-4D12-8F97-CA1676D89439}">
      <dgm:prSet/>
      <dgm:spPr/>
      <dgm:t>
        <a:bodyPr/>
        <a:lstStyle/>
        <a:p>
          <a:endParaRPr lang="en-IN"/>
        </a:p>
      </dgm:t>
    </dgm:pt>
    <dgm:pt modelId="{873F722B-BA2D-4E85-B1E0-C39C5D990BDB}" type="pres">
      <dgm:prSet presAssocID="{0C93131D-76EB-4C8F-8A0D-3E31ED034556}" presName="Name0" presStyleCnt="0">
        <dgm:presLayoutVars>
          <dgm:chPref val="3"/>
          <dgm:dir/>
          <dgm:animLvl val="lvl"/>
          <dgm:resizeHandles/>
        </dgm:presLayoutVars>
      </dgm:prSet>
      <dgm:spPr/>
    </dgm:pt>
    <dgm:pt modelId="{AD04FB69-3458-40B2-853E-3D697FB91465}" type="pres">
      <dgm:prSet presAssocID="{30F58EAB-B204-4D4B-9BE0-63B7AACD82F5}" presName="horFlow" presStyleCnt="0"/>
      <dgm:spPr/>
    </dgm:pt>
    <dgm:pt modelId="{3329FAB6-D3B2-42EB-A497-07ED51BB3ECC}" type="pres">
      <dgm:prSet presAssocID="{30F58EAB-B204-4D4B-9BE0-63B7AACD82F5}" presName="bigChev" presStyleLbl="node1" presStyleIdx="0" presStyleCnt="1" custScaleX="64061" custScaleY="81066"/>
      <dgm:spPr/>
    </dgm:pt>
    <dgm:pt modelId="{E87C91FA-C682-4CB6-A237-382DBA78B493}" type="pres">
      <dgm:prSet presAssocID="{B0305238-80FA-4CEE-959E-795590A9A19E}" presName="parTrans" presStyleCnt="0"/>
      <dgm:spPr/>
    </dgm:pt>
    <dgm:pt modelId="{91B1FC57-1930-4EA7-9FF2-1EF96E4A7835}" type="pres">
      <dgm:prSet presAssocID="{B716A0F7-8BE7-4A32-86CD-F9BD60902ED2}" presName="node" presStyleLbl="alignAccFollowNode1" presStyleIdx="0" presStyleCnt="1">
        <dgm:presLayoutVars>
          <dgm:bulletEnabled val="1"/>
        </dgm:presLayoutVars>
      </dgm:prSet>
      <dgm:spPr/>
    </dgm:pt>
  </dgm:ptLst>
  <dgm:cxnLst>
    <dgm:cxn modelId="{8BCAEF26-29A8-4AA8-B4D5-0D9180736610}" type="presOf" srcId="{B716A0F7-8BE7-4A32-86CD-F9BD60902ED2}" destId="{91B1FC57-1930-4EA7-9FF2-1EF96E4A7835}" srcOrd="0" destOrd="0" presId="urn:microsoft.com/office/officeart/2005/8/layout/lProcess3"/>
    <dgm:cxn modelId="{3A3D2E5C-D090-4D12-8F97-CA1676D89439}" srcId="{30F58EAB-B204-4D4B-9BE0-63B7AACD82F5}" destId="{B716A0F7-8BE7-4A32-86CD-F9BD60902ED2}" srcOrd="0" destOrd="0" parTransId="{B0305238-80FA-4CEE-959E-795590A9A19E}" sibTransId="{FB8CF5A9-4495-4A85-A890-191A70C311D4}"/>
    <dgm:cxn modelId="{B0F31F4D-4397-40F1-9A66-53A6A3247E5D}" type="presOf" srcId="{0C93131D-76EB-4C8F-8A0D-3E31ED034556}" destId="{873F722B-BA2D-4E85-B1E0-C39C5D990BDB}" srcOrd="0" destOrd="0" presId="urn:microsoft.com/office/officeart/2005/8/layout/lProcess3"/>
    <dgm:cxn modelId="{2D60F4FB-E4B1-43E9-ACE6-330D79B29E9E}" type="presOf" srcId="{30F58EAB-B204-4D4B-9BE0-63B7AACD82F5}" destId="{3329FAB6-D3B2-42EB-A497-07ED51BB3ECC}" srcOrd="0" destOrd="0" presId="urn:microsoft.com/office/officeart/2005/8/layout/lProcess3"/>
    <dgm:cxn modelId="{737289FF-B25E-45A0-9678-4AE43E429591}" srcId="{0C93131D-76EB-4C8F-8A0D-3E31ED034556}" destId="{30F58EAB-B204-4D4B-9BE0-63B7AACD82F5}" srcOrd="0" destOrd="0" parTransId="{81836DF1-CCC0-41A8-B177-5623C1F2D0D6}" sibTransId="{025929F7-F22B-428D-B274-15A45C63534A}"/>
    <dgm:cxn modelId="{9FA2BD15-48BE-40CD-84F7-FA82AFDA7C5D}" type="presParOf" srcId="{873F722B-BA2D-4E85-B1E0-C39C5D990BDB}" destId="{AD04FB69-3458-40B2-853E-3D697FB91465}" srcOrd="0" destOrd="0" presId="urn:microsoft.com/office/officeart/2005/8/layout/lProcess3"/>
    <dgm:cxn modelId="{99B6419A-27F1-4431-A33E-0D90CAB3A844}" type="presParOf" srcId="{AD04FB69-3458-40B2-853E-3D697FB91465}" destId="{3329FAB6-D3B2-42EB-A497-07ED51BB3ECC}" srcOrd="0" destOrd="0" presId="urn:microsoft.com/office/officeart/2005/8/layout/lProcess3"/>
    <dgm:cxn modelId="{7EA81859-735E-4E7B-A3BA-AC3E7632F5D0}" type="presParOf" srcId="{AD04FB69-3458-40B2-853E-3D697FB91465}" destId="{E87C91FA-C682-4CB6-A237-382DBA78B493}" srcOrd="1" destOrd="0" presId="urn:microsoft.com/office/officeart/2005/8/layout/lProcess3"/>
    <dgm:cxn modelId="{0989B3BB-BB22-4A29-8ED6-149411F4EA95}" type="presParOf" srcId="{AD04FB69-3458-40B2-853E-3D697FB91465}" destId="{91B1FC57-1930-4EA7-9FF2-1EF96E4A78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29FAB6-D3B2-42EB-A497-07ED51BB3ECC}">
      <dsp:nvSpPr>
        <dsp:cNvPr id="0" name=""/>
        <dsp:cNvSpPr/>
      </dsp:nvSpPr>
      <dsp:spPr>
        <a:xfrm>
          <a:off x="6075" y="928921"/>
          <a:ext cx="5328843" cy="2697354"/>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25400" rIns="0" bIns="25400" numCol="1" spcCol="1270" anchor="ctr" anchorCtr="0">
          <a:noAutofit/>
        </a:bodyPr>
        <a:lstStyle/>
        <a:p>
          <a:pPr marL="0" lvl="0" indent="0" algn="ctr" defTabSz="1778000">
            <a:lnSpc>
              <a:spcPct val="90000"/>
            </a:lnSpc>
            <a:spcBef>
              <a:spcPct val="0"/>
            </a:spcBef>
            <a:spcAft>
              <a:spcPct val="35000"/>
            </a:spcAft>
            <a:buNone/>
          </a:pPr>
          <a:r>
            <a:rPr lang="en-US" sz="4000" b="1" kern="1200" dirty="0"/>
            <a:t>ARM Instruction Set </a:t>
          </a:r>
          <a:endParaRPr lang="en-IN" sz="4000" kern="1200" dirty="0"/>
        </a:p>
      </dsp:txBody>
      <dsp:txXfrm>
        <a:off x="1354752" y="928921"/>
        <a:ext cx="2631489" cy="2697354"/>
      </dsp:txXfrm>
    </dsp:sp>
    <dsp:sp modelId="{91B1FC57-1930-4EA7-9FF2-1EF96E4A7835}">
      <dsp:nvSpPr>
        <dsp:cNvPr id="0" name=""/>
        <dsp:cNvSpPr/>
      </dsp:nvSpPr>
      <dsp:spPr>
        <a:xfrm>
          <a:off x="4253528" y="896745"/>
          <a:ext cx="6904263" cy="2761705"/>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15875" rIns="0" bIns="15875" numCol="1" spcCol="1270" anchor="ctr" anchorCtr="0">
          <a:noAutofit/>
        </a:bodyPr>
        <a:lstStyle/>
        <a:p>
          <a:pPr marL="0" lvl="0" indent="0" algn="just" defTabSz="1111250">
            <a:lnSpc>
              <a:spcPct val="100000"/>
            </a:lnSpc>
            <a:spcBef>
              <a:spcPct val="0"/>
            </a:spcBef>
            <a:spcAft>
              <a:spcPct val="35000"/>
            </a:spcAft>
            <a:buNone/>
          </a:pPr>
          <a:r>
            <a:rPr lang="en-IN" sz="2500" kern="1200" dirty="0"/>
            <a:t>ARM Instruction- data processing instructions, branch instructions, load store instructions, SWI Instruction, Loading instructions, conditional Execution, Assembly Programming. </a:t>
          </a:r>
        </a:p>
      </dsp:txBody>
      <dsp:txXfrm>
        <a:off x="5634381" y="896745"/>
        <a:ext cx="4142558" cy="276170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FAD05F-53B0-48A3-A26A-234D03F63CA2}" type="datetimeFigureOut">
              <a:rPr lang="en-IN" smtClean="0"/>
              <a:t>07-04-2023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A739B-F00D-4C0E-AFD1-E8B9FF68A473}" type="slidenum">
              <a:rPr lang="en-IN" smtClean="0"/>
              <a:t>‹#›</a:t>
            </a:fld>
            <a:endParaRPr lang="en-IN"/>
          </a:p>
        </p:txBody>
      </p:sp>
    </p:spTree>
    <p:extLst>
      <p:ext uri="{BB962C8B-B14F-4D97-AF65-F5344CB8AC3E}">
        <p14:creationId xmlns:p14="http://schemas.microsoft.com/office/powerpoint/2010/main" val="174908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0A739B-F00D-4C0E-AFD1-E8B9FF68A473}" type="slidenum">
              <a:rPr lang="en-IN" smtClean="0"/>
              <a:t>2</a:t>
            </a:fld>
            <a:endParaRPr lang="en-IN"/>
          </a:p>
        </p:txBody>
      </p:sp>
    </p:spTree>
    <p:extLst>
      <p:ext uri="{BB962C8B-B14F-4D97-AF65-F5344CB8AC3E}">
        <p14:creationId xmlns:p14="http://schemas.microsoft.com/office/powerpoint/2010/main" val="1783561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47409754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93494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270451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770831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825145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804240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3909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8402087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264183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372469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76DE7D-5BF9-462A-88A8-AF83DF48CD51}" type="datetimeFigureOut">
              <a:rPr lang="en-US" smtClean="0"/>
              <a:pPr/>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24806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76DE7D-5BF9-462A-88A8-AF83DF48CD51}"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15859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76DE7D-5BF9-462A-88A8-AF83DF48CD51}" type="datetimeFigureOut">
              <a:rPr lang="en-US" smtClean="0"/>
              <a:pPr/>
              <a:t>4/7/2023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86890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76DE7D-5BF9-462A-88A8-AF83DF48CD51}" type="datetimeFigureOut">
              <a:rPr lang="en-US" smtClean="0"/>
              <a:pPr/>
              <a:t>4/7/2023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44629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276DE7D-5BF9-462A-88A8-AF83DF48CD51}" type="datetimeFigureOut">
              <a:rPr lang="en-US" smtClean="0"/>
              <a:pPr/>
              <a:t>4/7/2023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283986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325634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76DE7D-5BF9-462A-88A8-AF83DF48CD51}" type="datetimeFigureOut">
              <a:rPr lang="en-US" smtClean="0"/>
              <a:pPr/>
              <a:t>4/7/2023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FEA6D-D485-41AB-8459-9215472A1970}" type="slidenum">
              <a:rPr lang="en-US" smtClean="0"/>
              <a:pPr/>
              <a:t>‹#›</a:t>
            </a:fld>
            <a:endParaRPr lang="en-US"/>
          </a:p>
        </p:txBody>
      </p:sp>
    </p:spTree>
    <p:extLst>
      <p:ext uri="{BB962C8B-B14F-4D97-AF65-F5344CB8AC3E}">
        <p14:creationId xmlns:p14="http://schemas.microsoft.com/office/powerpoint/2010/main" val="4108458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276DE7D-5BF9-462A-88A8-AF83DF48CD51}" type="datetimeFigureOut">
              <a:rPr lang="en-US" smtClean="0"/>
              <a:pPr/>
              <a:t>4/7/2023</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0FFEA6D-D485-41AB-8459-9215472A1970}" type="slidenum">
              <a:rPr lang="en-US" smtClean="0"/>
              <a:pPr/>
              <a:t>‹#›</a:t>
            </a:fld>
            <a:endParaRPr lang="en-US"/>
          </a:p>
        </p:txBody>
      </p:sp>
    </p:spTree>
    <p:extLst>
      <p:ext uri="{BB962C8B-B14F-4D97-AF65-F5344CB8AC3E}">
        <p14:creationId xmlns:p14="http://schemas.microsoft.com/office/powerpoint/2010/main" val="34784995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787090" y="1717952"/>
            <a:ext cx="10820400" cy="2719241"/>
          </a:xfrm>
          <a:prstGeom prst="flowChartAlternateProcess">
            <a:avLst/>
          </a:prstGeom>
          <a:solidFill>
            <a:schemeClr val="bg1"/>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6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rPr>
              <a:t>MODULE-7</a:t>
            </a:r>
          </a:p>
          <a:p>
            <a:pPr algn="ctr"/>
            <a:r>
              <a:rPr lang="en-IN" sz="4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Century Gothic" panose="020B0502020202020204" pitchFamily="34" charset="0"/>
                <a:cs typeface="Narkisim" pitchFamily="34" charset="-79"/>
              </a:rPr>
              <a:t>ARM Instruction Set</a:t>
            </a:r>
          </a:p>
        </p:txBody>
      </p:sp>
      <p:sp>
        <p:nvSpPr>
          <p:cNvPr id="8" name="TextBox 7"/>
          <p:cNvSpPr txBox="1"/>
          <p:nvPr/>
        </p:nvSpPr>
        <p:spPr>
          <a:xfrm>
            <a:off x="682045" y="531440"/>
            <a:ext cx="10841774" cy="523220"/>
          </a:xfrm>
          <a:prstGeom prst="rect">
            <a:avLst/>
          </a:prstGeom>
          <a:noFill/>
        </p:spPr>
        <p:txBody>
          <a:bodyPr wrap="square" rtlCol="0">
            <a:spAutoFit/>
          </a:bodyPr>
          <a:lstStyle/>
          <a:p>
            <a:pPr algn="ct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Segoe UI Black" panose="020B0A02040204020203" pitchFamily="34" charset="0"/>
                <a:ea typeface="Segoe UI Black" panose="020B0A02040204020203" pitchFamily="34" charset="0"/>
                <a:cs typeface="Narkisim" panose="020E0502050101010101" pitchFamily="34" charset="-79"/>
              </a:rPr>
              <a:t>BECE204L – MICROPROCESSORS AND MICROCONTROLLERS</a:t>
            </a:r>
          </a:p>
        </p:txBody>
      </p:sp>
      <p:sp>
        <p:nvSpPr>
          <p:cNvPr id="10" name="Pentagon 9"/>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latin typeface="Century Gothic" panose="020B0502020202020204" pitchFamily="34" charset="0"/>
              </a:rPr>
              <a:t>1</a:t>
            </a:r>
          </a:p>
        </p:txBody>
      </p:sp>
      <p:sp>
        <p:nvSpPr>
          <p:cNvPr id="11" name="TextBox 10"/>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2" name="TextBox 11"/>
          <p:cNvSpPr txBox="1"/>
          <p:nvPr/>
        </p:nvSpPr>
        <p:spPr>
          <a:xfrm>
            <a:off x="3356598" y="6619320"/>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Tree>
    <p:extLst>
      <p:ext uri="{BB962C8B-B14F-4D97-AF65-F5344CB8AC3E}">
        <p14:creationId xmlns:p14="http://schemas.microsoft.com/office/powerpoint/2010/main" val="2338714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374695"/>
            <a:ext cx="11482001" cy="461665"/>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 arithmetic instructions implement </a:t>
            </a:r>
            <a:r>
              <a:rPr lang="en-IN" sz="2400" dirty="0">
                <a:solidFill>
                  <a:srgbClr val="C00000"/>
                </a:solidFill>
                <a:latin typeface="Tw Cen MT" panose="020B0602020104020603" pitchFamily="34" charset="0"/>
              </a:rPr>
              <a:t>addition and subtraction of 32-bit values.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(c) ARITHMETIC INSTRUCTIONS </a:t>
            </a:r>
          </a:p>
        </p:txBody>
      </p:sp>
      <p:graphicFrame>
        <p:nvGraphicFramePr>
          <p:cNvPr id="9" name="Table 8"/>
          <p:cNvGraphicFramePr>
            <a:graphicFrameLocks noGrp="1"/>
          </p:cNvGraphicFramePr>
          <p:nvPr>
            <p:extLst>
              <p:ext uri="{D42A27DB-BD31-4B8C-83A1-F6EECF244321}">
                <p14:modId xmlns:p14="http://schemas.microsoft.com/office/powerpoint/2010/main" val="411179324"/>
              </p:ext>
            </p:extLst>
          </p:nvPr>
        </p:nvGraphicFramePr>
        <p:xfrm>
          <a:off x="600905" y="2485038"/>
          <a:ext cx="11050814" cy="3633362"/>
        </p:xfrm>
        <a:graphic>
          <a:graphicData uri="http://schemas.openxmlformats.org/drawingml/2006/table">
            <a:tbl>
              <a:tblPr firstRow="1" bandRow="1">
                <a:tableStyleId>{5C22544A-7EE6-4342-B048-85BDC9FD1C3A}</a:tableStyleId>
              </a:tblPr>
              <a:tblGrid>
                <a:gridCol w="1550746">
                  <a:extLst>
                    <a:ext uri="{9D8B030D-6E8A-4147-A177-3AD203B41FA5}">
                      <a16:colId xmlns:a16="http://schemas.microsoft.com/office/drawing/2014/main" val="626671755"/>
                    </a:ext>
                  </a:extLst>
                </a:gridCol>
                <a:gridCol w="2375016">
                  <a:extLst>
                    <a:ext uri="{9D8B030D-6E8A-4147-A177-3AD203B41FA5}">
                      <a16:colId xmlns:a16="http://schemas.microsoft.com/office/drawing/2014/main" val="1100676830"/>
                    </a:ext>
                  </a:extLst>
                </a:gridCol>
                <a:gridCol w="1952192">
                  <a:extLst>
                    <a:ext uri="{9D8B030D-6E8A-4147-A177-3AD203B41FA5}">
                      <a16:colId xmlns:a16="http://schemas.microsoft.com/office/drawing/2014/main" val="2972425633"/>
                    </a:ext>
                  </a:extLst>
                </a:gridCol>
                <a:gridCol w="5172860">
                  <a:extLst>
                    <a:ext uri="{9D8B030D-6E8A-4147-A177-3AD203B41FA5}">
                      <a16:colId xmlns:a16="http://schemas.microsoft.com/office/drawing/2014/main" val="2057576718"/>
                    </a:ext>
                  </a:extLst>
                </a:gridCol>
              </a:tblGrid>
              <a:tr h="427454">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1068636">
                <a:tc>
                  <a:txBody>
                    <a:bodyPr/>
                    <a:lstStyle/>
                    <a:p>
                      <a:pPr algn="ctr"/>
                      <a:r>
                        <a:rPr lang="en-IN" sz="1800" dirty="0">
                          <a:solidFill>
                            <a:schemeClr val="bg1"/>
                          </a:solidFill>
                          <a:latin typeface="Tw Cen MT" panose="020B0602020104020603" pitchFamily="34" charset="0"/>
                        </a:rPr>
                        <a:t>ADD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Add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Rn </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r1=0x00000005</a:t>
                      </a:r>
                    </a:p>
                    <a:p>
                      <a:pPr algn="l"/>
                      <a:r>
                        <a:rPr lang="en-IN" sz="1800" baseline="0" dirty="0">
                          <a:solidFill>
                            <a:schemeClr val="bg1"/>
                          </a:solidFill>
                          <a:latin typeface="Tw Cen MT" panose="020B0602020104020603" pitchFamily="34" charset="0"/>
                        </a:rPr>
                        <a:t>          ADD r0, r1, r1, LSL #1  ; r0=(r1&lt;&lt;1)+r1</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r0=0x0000000F, r1=0x00000005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1068636">
                <a:tc>
                  <a:txBody>
                    <a:bodyPr/>
                    <a:lstStyle/>
                    <a:p>
                      <a:pPr algn="ctr"/>
                      <a:r>
                        <a:rPr lang="en-IN" sz="1800" dirty="0">
                          <a:solidFill>
                            <a:schemeClr val="bg1"/>
                          </a:solidFill>
                          <a:latin typeface="Tw Cen MT" panose="020B0602020104020603" pitchFamily="34" charset="0"/>
                        </a:rPr>
                        <a:t>ADC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Add two 32-bit values and carry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Rn </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N +</a:t>
                      </a:r>
                      <a:r>
                        <a:rPr lang="en-IN" sz="1800" baseline="0" dirty="0">
                          <a:solidFill>
                            <a:schemeClr val="bg1"/>
                          </a:solidFill>
                          <a:latin typeface="Tw Cen MT" panose="020B0602020104020603" pitchFamily="34" charset="0"/>
                        </a:rPr>
                        <a:t> C</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r1=0x00000005, C=1</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aseline="0" dirty="0">
                          <a:solidFill>
                            <a:schemeClr val="bg1"/>
                          </a:solidFill>
                          <a:latin typeface="Tw Cen MT" panose="020B0602020104020603" pitchFamily="34" charset="0"/>
                        </a:rPr>
                        <a:t>          ADC r0, r1, r1, LSL #1   ; r0=(r1&lt;&lt;1)+r1+C</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r0=0x00000010, r1=0x00000005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r h="1068636">
                <a:tc>
                  <a:txBody>
                    <a:bodyPr/>
                    <a:lstStyle/>
                    <a:p>
                      <a:pPr algn="ctr"/>
                      <a:r>
                        <a:rPr lang="en-IN" sz="1800" dirty="0">
                          <a:solidFill>
                            <a:schemeClr val="bg1"/>
                          </a:solidFill>
                          <a:latin typeface="Tw Cen MT" panose="020B0602020104020603" pitchFamily="34" charset="0"/>
                        </a:rPr>
                        <a:t>SUB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Subtract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Rn </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r2=0x00000001</a:t>
                      </a:r>
                    </a:p>
                    <a:p>
                      <a:pPr algn="l"/>
                      <a:r>
                        <a:rPr lang="en-IN" sz="1800" baseline="0" dirty="0">
                          <a:solidFill>
                            <a:schemeClr val="bg1"/>
                          </a:solidFill>
                          <a:latin typeface="Tw Cen MT" panose="020B0602020104020603" pitchFamily="34" charset="0"/>
                        </a:rPr>
                        <a:t>          SUB r0, r1, r2        ; r0=r1-r2</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03503263"/>
                  </a:ext>
                </a:extLst>
              </a:tr>
            </a:tbl>
          </a:graphicData>
        </a:graphic>
      </p:graphicFrame>
      <p:sp>
        <p:nvSpPr>
          <p:cNvPr id="11" name="Rectangle 10"/>
          <p:cNvSpPr/>
          <p:nvPr/>
        </p:nvSpPr>
        <p:spPr>
          <a:xfrm>
            <a:off x="578684" y="2076452"/>
            <a:ext cx="4968027" cy="400110"/>
          </a:xfrm>
          <a:prstGeom prst="rect">
            <a:avLst/>
          </a:prstGeom>
        </p:spPr>
        <p:txBody>
          <a:bodyPr wrap="none">
            <a:spAutoFit/>
          </a:bodyPr>
          <a:lstStyle/>
          <a:p>
            <a:r>
              <a:rPr lang="en-IN" sz="2000" b="1" dirty="0">
                <a:solidFill>
                  <a:srgbClr val="3333FF"/>
                </a:solidFill>
                <a:latin typeface="Tw Cen MT" panose="020B0602020104020603" pitchFamily="34" charset="0"/>
              </a:rPr>
              <a:t>Syntax: &lt;instruction&gt;{&lt;cond&gt;}{S} Rd, Rn, N</a:t>
            </a:r>
            <a:endParaRPr lang="en-IN" sz="2000" b="1" dirty="0">
              <a:solidFill>
                <a:srgbClr val="3333FF"/>
              </a:solidFill>
            </a:endParaRPr>
          </a:p>
        </p:txBody>
      </p:sp>
      <p:sp>
        <p:nvSpPr>
          <p:cNvPr id="2" name="Rectangle 1"/>
          <p:cNvSpPr/>
          <p:nvPr/>
        </p:nvSpPr>
        <p:spPr>
          <a:xfrm>
            <a:off x="578684" y="6109429"/>
            <a:ext cx="3606885" cy="369332"/>
          </a:xfrm>
          <a:prstGeom prst="rect">
            <a:avLst/>
          </a:prstGeom>
        </p:spPr>
        <p:txBody>
          <a:bodyPr wrap="none">
            <a:spAutoFit/>
          </a:bodyPr>
          <a:lstStyle/>
          <a:p>
            <a:r>
              <a:rPr lang="en-IN" dirty="0">
                <a:solidFill>
                  <a:schemeClr val="bg1"/>
                </a:solidFill>
                <a:latin typeface="Tw Cen MT" panose="020B0602020104020603" pitchFamily="34" charset="0"/>
              </a:rPr>
              <a:t>N is the result of the shifter operation</a:t>
            </a:r>
            <a:endParaRPr lang="en-IN" dirty="0"/>
          </a:p>
        </p:txBody>
      </p:sp>
    </p:spTree>
    <p:extLst>
      <p:ext uri="{BB962C8B-B14F-4D97-AF65-F5344CB8AC3E}">
        <p14:creationId xmlns:p14="http://schemas.microsoft.com/office/powerpoint/2010/main" val="1411857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(c) ARITHMETIC INSTRUCTIONS </a:t>
            </a:r>
          </a:p>
        </p:txBody>
      </p:sp>
      <p:graphicFrame>
        <p:nvGraphicFramePr>
          <p:cNvPr id="9" name="Table 8"/>
          <p:cNvGraphicFramePr>
            <a:graphicFrameLocks noGrp="1"/>
          </p:cNvGraphicFramePr>
          <p:nvPr>
            <p:extLst>
              <p:ext uri="{D42A27DB-BD31-4B8C-83A1-F6EECF244321}">
                <p14:modId xmlns:p14="http://schemas.microsoft.com/office/powerpoint/2010/main" val="1292556855"/>
              </p:ext>
            </p:extLst>
          </p:nvPr>
        </p:nvGraphicFramePr>
        <p:xfrm>
          <a:off x="554101" y="1734461"/>
          <a:ext cx="11050814" cy="3976814"/>
        </p:xfrm>
        <a:graphic>
          <a:graphicData uri="http://schemas.openxmlformats.org/drawingml/2006/table">
            <a:tbl>
              <a:tblPr firstRow="1" bandRow="1">
                <a:tableStyleId>{5C22544A-7EE6-4342-B048-85BDC9FD1C3A}</a:tableStyleId>
              </a:tblPr>
              <a:tblGrid>
                <a:gridCol w="1550746">
                  <a:extLst>
                    <a:ext uri="{9D8B030D-6E8A-4147-A177-3AD203B41FA5}">
                      <a16:colId xmlns:a16="http://schemas.microsoft.com/office/drawing/2014/main" val="626671755"/>
                    </a:ext>
                  </a:extLst>
                </a:gridCol>
                <a:gridCol w="2375016">
                  <a:extLst>
                    <a:ext uri="{9D8B030D-6E8A-4147-A177-3AD203B41FA5}">
                      <a16:colId xmlns:a16="http://schemas.microsoft.com/office/drawing/2014/main" val="1100676830"/>
                    </a:ext>
                  </a:extLst>
                </a:gridCol>
                <a:gridCol w="2177415">
                  <a:extLst>
                    <a:ext uri="{9D8B030D-6E8A-4147-A177-3AD203B41FA5}">
                      <a16:colId xmlns:a16="http://schemas.microsoft.com/office/drawing/2014/main" val="2972425633"/>
                    </a:ext>
                  </a:extLst>
                </a:gridCol>
                <a:gridCol w="4947637">
                  <a:extLst>
                    <a:ext uri="{9D8B030D-6E8A-4147-A177-3AD203B41FA5}">
                      <a16:colId xmlns:a16="http://schemas.microsoft.com/office/drawing/2014/main" val="2057576718"/>
                    </a:ext>
                  </a:extLst>
                </a:gridCol>
              </a:tblGrid>
              <a:tr h="531690">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1057949">
                <a:tc>
                  <a:txBody>
                    <a:bodyPr/>
                    <a:lstStyle/>
                    <a:p>
                      <a:pPr algn="ctr"/>
                      <a:r>
                        <a:rPr lang="en-IN" sz="1800" dirty="0">
                          <a:solidFill>
                            <a:schemeClr val="bg1"/>
                          </a:solidFill>
                          <a:latin typeface="Tw Cen MT" panose="020B0602020104020603" pitchFamily="34" charset="0"/>
                        </a:rPr>
                        <a:t>SBC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Subtract with carry of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Rn </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N -</a:t>
                      </a:r>
                      <a:r>
                        <a:rPr lang="en-IN" sz="1800" baseline="0" dirty="0">
                          <a:solidFill>
                            <a:schemeClr val="bg1"/>
                          </a:solidFill>
                          <a:latin typeface="Tw Cen MT" panose="020B0602020104020603" pitchFamily="34" charset="0"/>
                        </a:rPr>
                        <a:t> !C</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r2=0x00000001, C=0</a:t>
                      </a:r>
                    </a:p>
                    <a:p>
                      <a:pPr algn="l"/>
                      <a:r>
                        <a:rPr lang="en-IN" sz="1800" baseline="0" dirty="0">
                          <a:solidFill>
                            <a:schemeClr val="bg1"/>
                          </a:solidFill>
                          <a:latin typeface="Tw Cen MT" panose="020B0602020104020603" pitchFamily="34" charset="0"/>
                        </a:rPr>
                        <a:t>          SBC r0, r1, r2    ; r0=r1-r2-!C</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238631950"/>
                  </a:ext>
                </a:extLst>
              </a:tr>
              <a:tr h="1057949">
                <a:tc>
                  <a:txBody>
                    <a:bodyPr/>
                    <a:lstStyle/>
                    <a:p>
                      <a:pPr algn="ctr"/>
                      <a:r>
                        <a:rPr lang="en-IN" sz="1800" dirty="0">
                          <a:solidFill>
                            <a:schemeClr val="bg1"/>
                          </a:solidFill>
                          <a:latin typeface="Tw Cen MT" panose="020B0602020104020603" pitchFamily="34" charset="0"/>
                        </a:rPr>
                        <a:t>RSB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Reverse Subtract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N</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 Rn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r2=0x00000005</a:t>
                      </a:r>
                    </a:p>
                    <a:p>
                      <a:pPr algn="l"/>
                      <a:r>
                        <a:rPr lang="en-IN" sz="1800" baseline="0" dirty="0">
                          <a:solidFill>
                            <a:schemeClr val="bg1"/>
                          </a:solidFill>
                          <a:latin typeface="Tw Cen MT" panose="020B0602020104020603" pitchFamily="34" charset="0"/>
                        </a:rPr>
                        <a:t>          RSB r0, r1, r2    ; r0=r2-r1</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588450555"/>
                  </a:ext>
                </a:extLst>
              </a:tr>
              <a:tr h="1329226">
                <a:tc>
                  <a:txBody>
                    <a:bodyPr/>
                    <a:lstStyle/>
                    <a:p>
                      <a:pPr algn="ctr"/>
                      <a:r>
                        <a:rPr lang="en-IN" sz="1800" dirty="0">
                          <a:solidFill>
                            <a:schemeClr val="bg1"/>
                          </a:solidFill>
                          <a:latin typeface="Tw Cen MT" panose="020B0602020104020603" pitchFamily="34" charset="0"/>
                        </a:rPr>
                        <a:t>RSC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Reverse Subtract with carry of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N - Rn -</a:t>
                      </a:r>
                      <a:r>
                        <a:rPr lang="en-IN" sz="1800" baseline="0" dirty="0">
                          <a:solidFill>
                            <a:schemeClr val="bg1"/>
                          </a:solidFill>
                          <a:latin typeface="Tw Cen MT" panose="020B0602020104020603" pitchFamily="34" charset="0"/>
                        </a:rPr>
                        <a:t> !C</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r2=0x00000005, C=0</a:t>
                      </a:r>
                    </a:p>
                    <a:p>
                      <a:pPr algn="l"/>
                      <a:r>
                        <a:rPr lang="en-IN" sz="1800" baseline="0" dirty="0">
                          <a:solidFill>
                            <a:schemeClr val="bg1"/>
                          </a:solidFill>
                          <a:latin typeface="Tw Cen MT" panose="020B0602020104020603" pitchFamily="34" charset="0"/>
                        </a:rPr>
                        <a:t>          RSC r0, r1, r2    ; r0=r2-r1-!C</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8025082"/>
                  </a:ext>
                </a:extLst>
              </a:tr>
            </a:tbl>
          </a:graphicData>
        </a:graphic>
      </p:graphicFrame>
      <p:sp>
        <p:nvSpPr>
          <p:cNvPr id="17" name="Rectangle 16"/>
          <p:cNvSpPr/>
          <p:nvPr/>
        </p:nvSpPr>
        <p:spPr>
          <a:xfrm>
            <a:off x="554101" y="5787043"/>
            <a:ext cx="3606885" cy="369332"/>
          </a:xfrm>
          <a:prstGeom prst="rect">
            <a:avLst/>
          </a:prstGeom>
        </p:spPr>
        <p:txBody>
          <a:bodyPr wrap="none">
            <a:spAutoFit/>
          </a:bodyPr>
          <a:lstStyle/>
          <a:p>
            <a:r>
              <a:rPr lang="en-IN" dirty="0">
                <a:solidFill>
                  <a:schemeClr val="bg1"/>
                </a:solidFill>
                <a:latin typeface="Tw Cen MT" panose="020B0602020104020603" pitchFamily="34" charset="0"/>
              </a:rPr>
              <a:t>N is the result of the shifter operation</a:t>
            </a:r>
            <a:endParaRPr lang="en-IN" dirty="0"/>
          </a:p>
        </p:txBody>
      </p:sp>
    </p:spTree>
    <p:extLst>
      <p:ext uri="{BB962C8B-B14F-4D97-AF65-F5344CB8AC3E}">
        <p14:creationId xmlns:p14="http://schemas.microsoft.com/office/powerpoint/2010/main" val="170207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374695"/>
            <a:ext cx="11482001" cy="83099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 multiply instructions </a:t>
            </a:r>
            <a:r>
              <a:rPr lang="en-IN" sz="2400" dirty="0">
                <a:solidFill>
                  <a:srgbClr val="C00000"/>
                </a:solidFill>
                <a:latin typeface="Tw Cen MT" panose="020B0602020104020603" pitchFamily="34" charset="0"/>
              </a:rPr>
              <a:t>multiply the contents of a pair of registers </a:t>
            </a:r>
            <a:r>
              <a:rPr lang="en-IN" sz="2400" dirty="0">
                <a:solidFill>
                  <a:schemeClr val="bg1"/>
                </a:solidFill>
                <a:latin typeface="Tw Cen MT" panose="020B0602020104020603" pitchFamily="34" charset="0"/>
              </a:rPr>
              <a:t>and, depending upon the instruction, accumulate the results in with another register.</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(d) MULTIPLY INSTRUCTIONS </a:t>
            </a:r>
          </a:p>
        </p:txBody>
      </p:sp>
      <p:graphicFrame>
        <p:nvGraphicFramePr>
          <p:cNvPr id="9" name="Table 8"/>
          <p:cNvGraphicFramePr>
            <a:graphicFrameLocks noGrp="1"/>
          </p:cNvGraphicFramePr>
          <p:nvPr>
            <p:extLst>
              <p:ext uri="{D42A27DB-BD31-4B8C-83A1-F6EECF244321}">
                <p14:modId xmlns:p14="http://schemas.microsoft.com/office/powerpoint/2010/main" val="4022896826"/>
              </p:ext>
            </p:extLst>
          </p:nvPr>
        </p:nvGraphicFramePr>
        <p:xfrm>
          <a:off x="622789" y="3250189"/>
          <a:ext cx="11170139" cy="3125486"/>
        </p:xfrm>
        <a:graphic>
          <a:graphicData uri="http://schemas.openxmlformats.org/drawingml/2006/table">
            <a:tbl>
              <a:tblPr firstRow="1" bandRow="1">
                <a:tableStyleId>{5C22544A-7EE6-4342-B048-85BDC9FD1C3A}</a:tableStyleId>
              </a:tblPr>
              <a:tblGrid>
                <a:gridCol w="1253693">
                  <a:extLst>
                    <a:ext uri="{9D8B030D-6E8A-4147-A177-3AD203B41FA5}">
                      <a16:colId xmlns:a16="http://schemas.microsoft.com/office/drawing/2014/main" val="626671755"/>
                    </a:ext>
                  </a:extLst>
                </a:gridCol>
                <a:gridCol w="2299130">
                  <a:extLst>
                    <a:ext uri="{9D8B030D-6E8A-4147-A177-3AD203B41FA5}">
                      <a16:colId xmlns:a16="http://schemas.microsoft.com/office/drawing/2014/main" val="1100676830"/>
                    </a:ext>
                  </a:extLst>
                </a:gridCol>
                <a:gridCol w="1640586">
                  <a:extLst>
                    <a:ext uri="{9D8B030D-6E8A-4147-A177-3AD203B41FA5}">
                      <a16:colId xmlns:a16="http://schemas.microsoft.com/office/drawing/2014/main" val="2972425633"/>
                    </a:ext>
                  </a:extLst>
                </a:gridCol>
                <a:gridCol w="5976730">
                  <a:extLst>
                    <a:ext uri="{9D8B030D-6E8A-4147-A177-3AD203B41FA5}">
                      <a16:colId xmlns:a16="http://schemas.microsoft.com/office/drawing/2014/main" val="2057576718"/>
                    </a:ext>
                  </a:extLst>
                </a:gridCol>
              </a:tblGrid>
              <a:tr h="497615">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1244038">
                <a:tc>
                  <a:txBody>
                    <a:bodyPr/>
                    <a:lstStyle/>
                    <a:p>
                      <a:pPr algn="ctr"/>
                      <a:r>
                        <a:rPr lang="en-IN" sz="1800" dirty="0">
                          <a:solidFill>
                            <a:schemeClr val="bg1"/>
                          </a:solidFill>
                          <a:latin typeface="Tw Cen MT" panose="020B0602020104020603" pitchFamily="34" charset="0"/>
                        </a:rPr>
                        <a:t>MUL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Multiply two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Rd=Rm*</a:t>
                      </a:r>
                      <a:r>
                        <a:rPr lang="en-IN" sz="1800" dirty="0" err="1">
                          <a:solidFill>
                            <a:schemeClr val="bg1"/>
                          </a:solidFill>
                          <a:latin typeface="Tw Cen MT" panose="020B0602020104020603" pitchFamily="34" charset="0"/>
                        </a:rPr>
                        <a:t>Rs</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r2=0x00000002</a:t>
                      </a:r>
                    </a:p>
                    <a:p>
                      <a:pPr algn="l"/>
                      <a:r>
                        <a:rPr lang="en-IN" sz="1800" baseline="0" dirty="0">
                          <a:solidFill>
                            <a:schemeClr val="bg1"/>
                          </a:solidFill>
                          <a:latin typeface="Tw Cen MT" panose="020B0602020104020603" pitchFamily="34" charset="0"/>
                        </a:rPr>
                        <a:t>          MUL r0, r1, r2       ; r0=r1*r2</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r0=0x00000004, r1=0x00000002, r2=0x00000002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1383833">
                <a:tc>
                  <a:txBody>
                    <a:bodyPr/>
                    <a:lstStyle/>
                    <a:p>
                      <a:pPr algn="ctr"/>
                      <a:r>
                        <a:rPr lang="en-IN" sz="1800" dirty="0">
                          <a:solidFill>
                            <a:schemeClr val="bg1"/>
                          </a:solidFill>
                          <a:latin typeface="Tw Cen MT" panose="020B0602020104020603" pitchFamily="34" charset="0"/>
                        </a:rPr>
                        <a:t>MLA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Multiply two 32-bit values and accumulate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Rd=(Rm*</a:t>
                      </a:r>
                      <a:r>
                        <a:rPr lang="en-IN" sz="1800" dirty="0" err="1">
                          <a:solidFill>
                            <a:schemeClr val="bg1"/>
                          </a:solidFill>
                          <a:latin typeface="Tw Cen MT" panose="020B0602020104020603" pitchFamily="34" charset="0"/>
                        </a:rPr>
                        <a:t>Rs</a:t>
                      </a:r>
                      <a:r>
                        <a:rPr lang="en-IN" sz="1800" dirty="0">
                          <a:solidFill>
                            <a:schemeClr val="bg1"/>
                          </a:solidFill>
                          <a:latin typeface="Tw Cen MT" panose="020B0602020104020603" pitchFamily="34" charset="0"/>
                        </a:rPr>
                        <a:t>)+Rn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r1=0x00000002, r2=0x00000002, r3=0x00000005 </a:t>
                      </a:r>
                    </a:p>
                    <a:p>
                      <a:pPr algn="l"/>
                      <a:r>
                        <a:rPr lang="en-IN" sz="1800" baseline="0" dirty="0">
                          <a:solidFill>
                            <a:schemeClr val="bg1"/>
                          </a:solidFill>
                          <a:latin typeface="Tw Cen MT" panose="020B0602020104020603" pitchFamily="34" charset="0"/>
                        </a:rPr>
                        <a:t>          MUL r0, r1, r2, r3    ; r0=(r1*r2)+r3</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r0=0x00000009, r1=0x00000002, r2=0x00000002,     </a:t>
                      </a:r>
                    </a:p>
                    <a:p>
                      <a:pPr algn="l"/>
                      <a:r>
                        <a:rPr lang="en-IN" sz="1800" baseline="0" dirty="0">
                          <a:solidFill>
                            <a:schemeClr val="bg1"/>
                          </a:solidFill>
                          <a:latin typeface="Tw Cen MT" panose="020B0602020104020603" pitchFamily="34" charset="0"/>
                        </a:rPr>
                        <a:t>          r3=0x00000005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bl>
          </a:graphicData>
        </a:graphic>
      </p:graphicFrame>
      <p:sp>
        <p:nvSpPr>
          <p:cNvPr id="11" name="Rectangle 10"/>
          <p:cNvSpPr/>
          <p:nvPr/>
        </p:nvSpPr>
        <p:spPr>
          <a:xfrm>
            <a:off x="578684" y="2467665"/>
            <a:ext cx="4527586" cy="1015663"/>
          </a:xfrm>
          <a:prstGeom prst="rect">
            <a:avLst/>
          </a:prstGeom>
        </p:spPr>
        <p:txBody>
          <a:bodyPr wrap="none">
            <a:spAutoFit/>
          </a:bodyPr>
          <a:lstStyle/>
          <a:p>
            <a:r>
              <a:rPr lang="en-IN" sz="2000" b="1" dirty="0">
                <a:solidFill>
                  <a:srgbClr val="3333FF"/>
                </a:solidFill>
                <a:latin typeface="Tw Cen MT" panose="020B0602020104020603" pitchFamily="34" charset="0"/>
              </a:rPr>
              <a:t>Syntax: MUL{&lt;cond&gt;}{S} Rd, Rm</a:t>
            </a:r>
          </a:p>
          <a:p>
            <a:r>
              <a:rPr lang="en-IN" sz="2000" b="1" dirty="0">
                <a:solidFill>
                  <a:srgbClr val="3333FF"/>
                </a:solidFill>
                <a:latin typeface="Tw Cen MT" panose="020B0602020104020603" pitchFamily="34" charset="0"/>
              </a:rPr>
              <a:t>            MLA{&lt;cond&gt;}{S} Rd, Rm, </a:t>
            </a:r>
            <a:r>
              <a:rPr lang="en-IN" sz="2000" b="1" dirty="0" err="1">
                <a:solidFill>
                  <a:srgbClr val="3333FF"/>
                </a:solidFill>
                <a:latin typeface="Tw Cen MT" panose="020B0602020104020603" pitchFamily="34" charset="0"/>
              </a:rPr>
              <a:t>Rs</a:t>
            </a:r>
            <a:r>
              <a:rPr lang="en-IN" sz="2000" b="1" dirty="0">
                <a:solidFill>
                  <a:srgbClr val="3333FF"/>
                </a:solidFill>
                <a:latin typeface="Tw Cen MT" panose="020B0602020104020603" pitchFamily="34" charset="0"/>
              </a:rPr>
              <a:t>, Rn</a:t>
            </a:r>
            <a:endParaRPr lang="en-IN" sz="2000" b="1" dirty="0">
              <a:solidFill>
                <a:srgbClr val="3333FF"/>
              </a:solidFill>
            </a:endParaRPr>
          </a:p>
          <a:p>
            <a:endParaRPr lang="en-IN" sz="2000" b="1" dirty="0">
              <a:solidFill>
                <a:srgbClr val="3333FF"/>
              </a:solidFill>
            </a:endParaRPr>
          </a:p>
        </p:txBody>
      </p:sp>
    </p:spTree>
    <p:extLst>
      <p:ext uri="{BB962C8B-B14F-4D97-AF65-F5344CB8AC3E}">
        <p14:creationId xmlns:p14="http://schemas.microsoft.com/office/powerpoint/2010/main" val="190217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374695"/>
            <a:ext cx="11482001" cy="461665"/>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Logical instructions perform </a:t>
            </a:r>
            <a:r>
              <a:rPr lang="en-IN" sz="2400" dirty="0">
                <a:solidFill>
                  <a:srgbClr val="C00000"/>
                </a:solidFill>
                <a:latin typeface="Tw Cen MT" panose="020B0602020104020603" pitchFamily="34" charset="0"/>
              </a:rPr>
              <a:t>bitwise logical operations on the two source registers.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(e) LOGICAL INSTRUCTIONS </a:t>
            </a:r>
          </a:p>
        </p:txBody>
      </p:sp>
      <p:graphicFrame>
        <p:nvGraphicFramePr>
          <p:cNvPr id="9" name="Table 8"/>
          <p:cNvGraphicFramePr>
            <a:graphicFrameLocks noGrp="1"/>
          </p:cNvGraphicFramePr>
          <p:nvPr>
            <p:extLst>
              <p:ext uri="{D42A27DB-BD31-4B8C-83A1-F6EECF244321}">
                <p14:modId xmlns:p14="http://schemas.microsoft.com/office/powerpoint/2010/main" val="3970469990"/>
              </p:ext>
            </p:extLst>
          </p:nvPr>
        </p:nvGraphicFramePr>
        <p:xfrm>
          <a:off x="742115" y="2313122"/>
          <a:ext cx="10598675" cy="4023360"/>
        </p:xfrm>
        <a:graphic>
          <a:graphicData uri="http://schemas.openxmlformats.org/drawingml/2006/table">
            <a:tbl>
              <a:tblPr firstRow="1" bandRow="1">
                <a:tableStyleId>{5C22544A-7EE6-4342-B048-85BDC9FD1C3A}</a:tableStyleId>
              </a:tblPr>
              <a:tblGrid>
                <a:gridCol w="1550746">
                  <a:extLst>
                    <a:ext uri="{9D8B030D-6E8A-4147-A177-3AD203B41FA5}">
                      <a16:colId xmlns:a16="http://schemas.microsoft.com/office/drawing/2014/main" val="626671755"/>
                    </a:ext>
                  </a:extLst>
                </a:gridCol>
                <a:gridCol w="2992817">
                  <a:extLst>
                    <a:ext uri="{9D8B030D-6E8A-4147-A177-3AD203B41FA5}">
                      <a16:colId xmlns:a16="http://schemas.microsoft.com/office/drawing/2014/main" val="1100676830"/>
                    </a:ext>
                  </a:extLst>
                </a:gridCol>
                <a:gridCol w="1717288">
                  <a:extLst>
                    <a:ext uri="{9D8B030D-6E8A-4147-A177-3AD203B41FA5}">
                      <a16:colId xmlns:a16="http://schemas.microsoft.com/office/drawing/2014/main" val="2972425633"/>
                    </a:ext>
                  </a:extLst>
                </a:gridCol>
                <a:gridCol w="4337824">
                  <a:extLst>
                    <a:ext uri="{9D8B030D-6E8A-4147-A177-3AD203B41FA5}">
                      <a16:colId xmlns:a16="http://schemas.microsoft.com/office/drawing/2014/main" val="2057576718"/>
                    </a:ext>
                  </a:extLst>
                </a:gridCol>
              </a:tblGrid>
              <a:tr h="335902">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839754">
                <a:tc>
                  <a:txBody>
                    <a:bodyPr/>
                    <a:lstStyle/>
                    <a:p>
                      <a:pPr algn="ctr"/>
                      <a:r>
                        <a:rPr lang="en-IN" sz="1800" dirty="0">
                          <a:solidFill>
                            <a:schemeClr val="bg1"/>
                          </a:solidFill>
                          <a:latin typeface="Tw Cen MT" panose="020B0602020104020603" pitchFamily="34" charset="0"/>
                        </a:rPr>
                        <a:t>AND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a:t>
                      </a:r>
                      <a:r>
                        <a:rPr lang="en-IN" sz="1800" baseline="0" dirty="0">
                          <a:solidFill>
                            <a:schemeClr val="bg1"/>
                          </a:solidFill>
                          <a:latin typeface="Tw Cen MT" panose="020B0602020104020603" pitchFamily="34" charset="0"/>
                        </a:rPr>
                        <a:t> bitwise AND of two</a:t>
                      </a:r>
                      <a:r>
                        <a:rPr lang="en-IN" sz="1800" dirty="0">
                          <a:solidFill>
                            <a:schemeClr val="bg1"/>
                          </a:solidFill>
                          <a:latin typeface="Tw Cen MT" panose="020B0602020104020603" pitchFamily="34" charset="0"/>
                        </a:rPr>
                        <a:t>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 = Rn </a:t>
                      </a:r>
                      <a:r>
                        <a:rPr lang="en-IN" sz="1800" baseline="0" dirty="0">
                          <a:solidFill>
                            <a:schemeClr val="bg1"/>
                          </a:solidFill>
                          <a:latin typeface="Tw Cen MT" panose="020B0602020104020603" pitchFamily="34" charset="0"/>
                        </a:rPr>
                        <a:t>&amp; </a:t>
                      </a:r>
                      <a:r>
                        <a:rPr lang="en-IN" sz="1800" dirty="0">
                          <a:solidFill>
                            <a:schemeClr val="bg1"/>
                          </a:solidFill>
                          <a:latin typeface="Tw Cen MT" panose="020B0602020104020603" pitchFamily="34" charset="0"/>
                        </a:rPr>
                        <a:t>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r1=0x0000002F, r2=0x00000005</a:t>
                      </a:r>
                    </a:p>
                    <a:p>
                      <a:pPr algn="l"/>
                      <a:r>
                        <a:rPr lang="en-IN" sz="1800" baseline="0" dirty="0">
                          <a:solidFill>
                            <a:schemeClr val="bg1"/>
                          </a:solidFill>
                          <a:latin typeface="Tw Cen MT" panose="020B0602020104020603" pitchFamily="34" charset="0"/>
                        </a:rPr>
                        <a:t>          AND r0, r1, r2    ; r0=r1&amp;r2</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839754">
                <a:tc>
                  <a:txBody>
                    <a:bodyPr/>
                    <a:lstStyle/>
                    <a:p>
                      <a:pPr algn="ctr"/>
                      <a:r>
                        <a:rPr lang="en-IN" sz="1800" dirty="0">
                          <a:solidFill>
                            <a:schemeClr val="bg1"/>
                          </a:solidFill>
                          <a:latin typeface="Tw Cen MT" panose="020B0602020104020603" pitchFamily="34" charset="0"/>
                        </a:rPr>
                        <a:t>ORR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a:t>
                      </a:r>
                      <a:r>
                        <a:rPr lang="en-IN" sz="1800" baseline="0" dirty="0">
                          <a:solidFill>
                            <a:schemeClr val="bg1"/>
                          </a:solidFill>
                          <a:latin typeface="Tw Cen MT" panose="020B0602020104020603" pitchFamily="34" charset="0"/>
                        </a:rPr>
                        <a:t> bitwise OR of two</a:t>
                      </a:r>
                      <a:r>
                        <a:rPr lang="en-IN" sz="1800" dirty="0">
                          <a:solidFill>
                            <a:schemeClr val="bg1"/>
                          </a:solidFill>
                          <a:latin typeface="Tw Cen MT" panose="020B0602020104020603" pitchFamily="34" charset="0"/>
                        </a:rPr>
                        <a:t>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Rd = Rn | 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r1=0x0000002F, r2=0x00000005</a:t>
                      </a:r>
                    </a:p>
                    <a:p>
                      <a:pPr algn="l"/>
                      <a:r>
                        <a:rPr lang="en-IN" sz="1800" baseline="0" dirty="0">
                          <a:solidFill>
                            <a:schemeClr val="bg1"/>
                          </a:solidFill>
                          <a:latin typeface="Tw Cen MT" panose="020B0602020104020603" pitchFamily="34" charset="0"/>
                        </a:rPr>
                        <a:t>          ORR r0, r1, r2    ; r0=r1|r2</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r0=0x0000002F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r h="839754">
                <a:tc>
                  <a:txBody>
                    <a:bodyPr/>
                    <a:lstStyle/>
                    <a:p>
                      <a:pPr algn="ctr"/>
                      <a:r>
                        <a:rPr lang="en-IN" sz="1800" dirty="0">
                          <a:solidFill>
                            <a:schemeClr val="bg1"/>
                          </a:solidFill>
                          <a:latin typeface="Tw Cen MT" panose="020B0602020104020603" pitchFamily="34" charset="0"/>
                        </a:rPr>
                        <a:t>EOR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a:t>
                      </a:r>
                      <a:r>
                        <a:rPr lang="en-IN" sz="1800" baseline="0" dirty="0">
                          <a:solidFill>
                            <a:schemeClr val="bg1"/>
                          </a:solidFill>
                          <a:latin typeface="Tw Cen MT" panose="020B0602020104020603" pitchFamily="34" charset="0"/>
                        </a:rPr>
                        <a:t> bitwise XOR of two</a:t>
                      </a:r>
                      <a:r>
                        <a:rPr lang="en-IN" sz="1800" dirty="0">
                          <a:solidFill>
                            <a:schemeClr val="bg1"/>
                          </a:solidFill>
                          <a:latin typeface="Tw Cen MT" panose="020B0602020104020603" pitchFamily="34" charset="0"/>
                        </a:rPr>
                        <a:t> 32-bit values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Rd = Rn ^ 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r1=0x0000002F, r2=0x00000005</a:t>
                      </a:r>
                    </a:p>
                    <a:p>
                      <a:pPr algn="l"/>
                      <a:r>
                        <a:rPr lang="en-IN" sz="1800" baseline="0" dirty="0">
                          <a:solidFill>
                            <a:schemeClr val="bg1"/>
                          </a:solidFill>
                          <a:latin typeface="Tw Cen MT" panose="020B0602020104020603" pitchFamily="34" charset="0"/>
                        </a:rPr>
                        <a:t>          EOR r0, r1, r2    ; r0=r1^r2</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r0=0x0000002A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503503263"/>
                  </a:ext>
                </a:extLst>
              </a:tr>
              <a:tr h="839754">
                <a:tc>
                  <a:txBody>
                    <a:bodyPr/>
                    <a:lstStyle/>
                    <a:p>
                      <a:pPr algn="ctr"/>
                      <a:r>
                        <a:rPr lang="en-IN" sz="1800" dirty="0">
                          <a:solidFill>
                            <a:schemeClr val="bg1"/>
                          </a:solidFill>
                          <a:latin typeface="Tw Cen MT" panose="020B0602020104020603" pitchFamily="34" charset="0"/>
                        </a:rPr>
                        <a:t>BIC</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 bit clear (AND NOT)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Rd = Rn &amp; ~ 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r1=0x0000002F, r2=0x00000005</a:t>
                      </a:r>
                    </a:p>
                    <a:p>
                      <a:pPr algn="l"/>
                      <a:r>
                        <a:rPr lang="en-IN" sz="1800" baseline="0" dirty="0">
                          <a:solidFill>
                            <a:schemeClr val="bg1"/>
                          </a:solidFill>
                          <a:latin typeface="Tw Cen MT" panose="020B0602020104020603" pitchFamily="34" charset="0"/>
                        </a:rPr>
                        <a:t>          BIC r0, r1, r2    ; r0=r1</a:t>
                      </a:r>
                      <a:r>
                        <a:rPr kumimoji="0" lang="en-IN" sz="1800" b="0" i="0" u="none" strike="noStrike" kern="1200" cap="none" spc="0" normalizeH="0" baseline="0" noProof="0" dirty="0">
                          <a:ln>
                            <a:noFill/>
                          </a:ln>
                          <a:solidFill>
                            <a:prstClr val="black"/>
                          </a:solidFill>
                          <a:effectLst/>
                          <a:uLnTx/>
                          <a:uFillTx/>
                          <a:latin typeface="Tw Cen MT" panose="020B0602020104020603" pitchFamily="34" charset="0"/>
                          <a:ea typeface="+mn-ea"/>
                          <a:cs typeface="+mn-cs"/>
                        </a:rPr>
                        <a:t>&amp;~</a:t>
                      </a:r>
                      <a:r>
                        <a:rPr lang="en-IN" sz="1800" baseline="0" dirty="0">
                          <a:solidFill>
                            <a:schemeClr val="bg1"/>
                          </a:solidFill>
                          <a:latin typeface="Tw Cen MT" panose="020B0602020104020603" pitchFamily="34" charset="0"/>
                        </a:rPr>
                        <a:t>r2</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r0=0x0000002A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4015368076"/>
                  </a:ext>
                </a:extLst>
              </a:tr>
            </a:tbl>
          </a:graphicData>
        </a:graphic>
      </p:graphicFrame>
      <p:sp>
        <p:nvSpPr>
          <p:cNvPr id="11" name="Rectangle 10"/>
          <p:cNvSpPr/>
          <p:nvPr/>
        </p:nvSpPr>
        <p:spPr>
          <a:xfrm>
            <a:off x="719894" y="1904536"/>
            <a:ext cx="4968027" cy="400110"/>
          </a:xfrm>
          <a:prstGeom prst="rect">
            <a:avLst/>
          </a:prstGeom>
        </p:spPr>
        <p:txBody>
          <a:bodyPr wrap="none">
            <a:spAutoFit/>
          </a:bodyPr>
          <a:lstStyle/>
          <a:p>
            <a:r>
              <a:rPr lang="en-IN" sz="2000" b="1" dirty="0">
                <a:solidFill>
                  <a:srgbClr val="3333FF"/>
                </a:solidFill>
                <a:latin typeface="Tw Cen MT" panose="020B0602020104020603" pitchFamily="34" charset="0"/>
              </a:rPr>
              <a:t>Syntax: &lt;instruction&gt;{&lt;cond&gt;}{S} Rd, Rn, N</a:t>
            </a:r>
            <a:endParaRPr lang="en-IN" sz="2000" b="1" dirty="0">
              <a:solidFill>
                <a:srgbClr val="3333FF"/>
              </a:solidFill>
            </a:endParaRPr>
          </a:p>
        </p:txBody>
      </p:sp>
    </p:spTree>
    <p:extLst>
      <p:ext uri="{BB962C8B-B14F-4D97-AF65-F5344CB8AC3E}">
        <p14:creationId xmlns:p14="http://schemas.microsoft.com/office/powerpoint/2010/main" val="199591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286381"/>
            <a:ext cx="11482001" cy="187743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 comparison instructions are used to </a:t>
            </a:r>
            <a:r>
              <a:rPr lang="en-IN" sz="2400" dirty="0">
                <a:solidFill>
                  <a:srgbClr val="C00000"/>
                </a:solidFill>
                <a:latin typeface="Tw Cen MT" panose="020B0602020104020603" pitchFamily="34" charset="0"/>
              </a:rPr>
              <a:t>compare or test a register with a 32-bit value.</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They </a:t>
            </a:r>
            <a:r>
              <a:rPr lang="en-IN" sz="2400" dirty="0">
                <a:solidFill>
                  <a:srgbClr val="C00000"/>
                </a:solidFill>
                <a:latin typeface="Tw Cen MT" panose="020B0602020104020603" pitchFamily="34" charset="0"/>
              </a:rPr>
              <a:t>update the CPSR flag bits according to the result</a:t>
            </a:r>
            <a:r>
              <a:rPr lang="en-IN" sz="2400" dirty="0">
                <a:solidFill>
                  <a:schemeClr val="bg1"/>
                </a:solidFill>
                <a:latin typeface="Tw Cen MT" panose="020B0602020104020603" pitchFamily="34" charset="0"/>
              </a:rPr>
              <a:t>, but do not affect register content.</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After the bits have been set, the information </a:t>
            </a:r>
            <a:r>
              <a:rPr lang="en-IN" sz="2400" dirty="0">
                <a:solidFill>
                  <a:srgbClr val="C00000"/>
                </a:solidFill>
                <a:latin typeface="Tw Cen MT" panose="020B0602020104020603" pitchFamily="34" charset="0"/>
              </a:rPr>
              <a:t>can then be used to change program flow by using conditional execution</a:t>
            </a:r>
          </a:p>
        </p:txBody>
      </p:sp>
      <p:pic>
        <p:nvPicPr>
          <p:cNvPr id="2" name="Picture 1"/>
          <p:cNvPicPr>
            <a:picLocks noChangeAspect="1"/>
          </p:cNvPicPr>
          <p:nvPr/>
        </p:nvPicPr>
        <p:blipFill>
          <a:blip r:embed="rId2"/>
          <a:stretch>
            <a:fillRect/>
          </a:stretch>
        </p:blipFill>
        <p:spPr>
          <a:xfrm>
            <a:off x="8632121" y="3932348"/>
            <a:ext cx="2867425" cy="1943371"/>
          </a:xfrm>
          <a:prstGeom prst="rect">
            <a:avLst/>
          </a:prstGeom>
        </p:spPr>
      </p:pic>
      <p:graphicFrame>
        <p:nvGraphicFramePr>
          <p:cNvPr id="11" name="Table 10"/>
          <p:cNvGraphicFramePr>
            <a:graphicFrameLocks noGrp="1"/>
          </p:cNvGraphicFramePr>
          <p:nvPr>
            <p:extLst>
              <p:ext uri="{D42A27DB-BD31-4B8C-83A1-F6EECF244321}">
                <p14:modId xmlns:p14="http://schemas.microsoft.com/office/powerpoint/2010/main" val="1740627448"/>
              </p:ext>
            </p:extLst>
          </p:nvPr>
        </p:nvGraphicFramePr>
        <p:xfrm>
          <a:off x="490655" y="3687495"/>
          <a:ext cx="11302274" cy="2743200"/>
        </p:xfrm>
        <a:graphic>
          <a:graphicData uri="http://schemas.openxmlformats.org/drawingml/2006/table">
            <a:tbl>
              <a:tblPr firstRow="1" bandRow="1">
                <a:tableStyleId>{5C22544A-7EE6-4342-B048-85BDC9FD1C3A}</a:tableStyleId>
              </a:tblPr>
              <a:tblGrid>
                <a:gridCol w="1225827">
                  <a:extLst>
                    <a:ext uri="{9D8B030D-6E8A-4147-A177-3AD203B41FA5}">
                      <a16:colId xmlns:a16="http://schemas.microsoft.com/office/drawing/2014/main" val="626671755"/>
                    </a:ext>
                  </a:extLst>
                </a:gridCol>
                <a:gridCol w="1216290">
                  <a:extLst>
                    <a:ext uri="{9D8B030D-6E8A-4147-A177-3AD203B41FA5}">
                      <a16:colId xmlns:a16="http://schemas.microsoft.com/office/drawing/2014/main" val="1100676830"/>
                    </a:ext>
                  </a:extLst>
                </a:gridCol>
                <a:gridCol w="2085714">
                  <a:extLst>
                    <a:ext uri="{9D8B030D-6E8A-4147-A177-3AD203B41FA5}">
                      <a16:colId xmlns:a16="http://schemas.microsoft.com/office/drawing/2014/main" val="2972425633"/>
                    </a:ext>
                  </a:extLst>
                </a:gridCol>
                <a:gridCol w="4207571">
                  <a:extLst>
                    <a:ext uri="{9D8B030D-6E8A-4147-A177-3AD203B41FA5}">
                      <a16:colId xmlns:a16="http://schemas.microsoft.com/office/drawing/2014/main" val="2057576718"/>
                    </a:ext>
                  </a:extLst>
                </a:gridCol>
                <a:gridCol w="2566872">
                  <a:extLst>
                    <a:ext uri="{9D8B030D-6E8A-4147-A177-3AD203B41FA5}">
                      <a16:colId xmlns:a16="http://schemas.microsoft.com/office/drawing/2014/main" val="3694883962"/>
                    </a:ext>
                  </a:extLst>
                </a:gridCol>
              </a:tblGrid>
              <a:tr h="318113">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Description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1033867">
                <a:tc>
                  <a:txBody>
                    <a:bodyPr/>
                    <a:lstStyle/>
                    <a:p>
                      <a:pPr algn="ctr"/>
                      <a:r>
                        <a:rPr lang="en-IN" sz="1800" dirty="0">
                          <a:solidFill>
                            <a:schemeClr val="bg1"/>
                          </a:solidFill>
                          <a:latin typeface="Tw Cen MT" panose="020B0602020104020603" pitchFamily="34" charset="0"/>
                        </a:rPr>
                        <a:t>CMP</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Compare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CPSR flag sets as a result of Rn-N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    </a:t>
                      </a:r>
                      <a:r>
                        <a:rPr lang="en-IN" sz="1800" b="0" dirty="0">
                          <a:solidFill>
                            <a:schemeClr val="bg1"/>
                          </a:solidFill>
                          <a:latin typeface="Tw Cen MT" panose="020B0602020104020603" pitchFamily="34" charset="0"/>
                        </a:rPr>
                        <a:t>CPSR=</a:t>
                      </a:r>
                      <a:r>
                        <a:rPr lang="en-IN" sz="1800" b="0" dirty="0" err="1">
                          <a:solidFill>
                            <a:schemeClr val="bg1"/>
                          </a:solidFill>
                          <a:latin typeface="Tw Cen MT" panose="020B0602020104020603" pitchFamily="34" charset="0"/>
                        </a:rPr>
                        <a:t>nzcvqiFt_USER</a:t>
                      </a:r>
                      <a:r>
                        <a:rPr lang="en-IN" sz="1800" baseline="0" dirty="0">
                          <a:solidFill>
                            <a:schemeClr val="bg1"/>
                          </a:solidFill>
                          <a:latin typeface="Tw Cen MT" panose="020B0602020104020603" pitchFamily="34"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aseline="0" dirty="0">
                          <a:solidFill>
                            <a:schemeClr val="bg1"/>
                          </a:solidFill>
                          <a:latin typeface="Tw Cen MT" panose="020B0602020104020603" pitchFamily="34" charset="0"/>
                        </a:rPr>
                        <a:t>          r0=0x00000008, r9=0x00000008</a:t>
                      </a:r>
                    </a:p>
                    <a:p>
                      <a:pPr algn="l"/>
                      <a:r>
                        <a:rPr lang="en-IN" sz="1800" baseline="0" dirty="0">
                          <a:solidFill>
                            <a:schemeClr val="bg1"/>
                          </a:solidFill>
                          <a:latin typeface="Tw Cen MT" panose="020B0602020104020603" pitchFamily="34" charset="0"/>
                        </a:rPr>
                        <a:t>          CMP r0, r9</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a:t>
                      </a:r>
                      <a:r>
                        <a:rPr lang="en-IN" sz="1800" b="0" dirty="0">
                          <a:solidFill>
                            <a:schemeClr val="bg1"/>
                          </a:solidFill>
                          <a:latin typeface="Tw Cen MT" panose="020B0602020104020603" pitchFamily="34" charset="0"/>
                        </a:rPr>
                        <a:t>CPSR=</a:t>
                      </a:r>
                      <a:r>
                        <a:rPr lang="en-IN" sz="1800" b="0" dirty="0" err="1">
                          <a:solidFill>
                            <a:schemeClr val="bg1"/>
                          </a:solidFill>
                          <a:latin typeface="Tw Cen MT" panose="020B0602020104020603" pitchFamily="34" charset="0"/>
                        </a:rPr>
                        <a:t>nZcvqiFt_USER</a:t>
                      </a:r>
                      <a:endParaRPr lang="en-IN" sz="1800" baseline="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Since r0-r9 result is zero, “Z” flag is SET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1033867">
                <a:tc>
                  <a:txBody>
                    <a:bodyPr/>
                    <a:lstStyle/>
                    <a:p>
                      <a:pPr algn="ctr"/>
                      <a:r>
                        <a:rPr lang="en-IN" sz="1800" dirty="0">
                          <a:solidFill>
                            <a:schemeClr val="bg1"/>
                          </a:solidFill>
                          <a:latin typeface="Tw Cen MT" panose="020B0602020104020603" pitchFamily="34" charset="0"/>
                        </a:rPr>
                        <a:t>CMN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Compare negate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CPSR flag sets as a result of </a:t>
                      </a:r>
                      <a:r>
                        <a:rPr lang="en-IN" sz="1800" dirty="0" err="1">
                          <a:solidFill>
                            <a:schemeClr val="bg1"/>
                          </a:solidFill>
                          <a:latin typeface="Tw Cen MT" panose="020B0602020104020603" pitchFamily="34" charset="0"/>
                        </a:rPr>
                        <a:t>Rn+N</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1" dirty="0">
                          <a:solidFill>
                            <a:schemeClr val="bg1"/>
                          </a:solidFill>
                          <a:latin typeface="Tw Cen MT" panose="020B0602020104020603" pitchFamily="34" charset="0"/>
                        </a:rPr>
                        <a:t>PRE    </a:t>
                      </a:r>
                      <a:r>
                        <a:rPr lang="en-IN" sz="1800" b="0" dirty="0">
                          <a:solidFill>
                            <a:schemeClr val="bg1"/>
                          </a:solidFill>
                          <a:latin typeface="Tw Cen MT" panose="020B0602020104020603" pitchFamily="34" charset="0"/>
                        </a:rPr>
                        <a:t>CPSR=</a:t>
                      </a:r>
                      <a:r>
                        <a:rPr lang="en-IN" sz="1800" b="0" dirty="0" err="1">
                          <a:solidFill>
                            <a:schemeClr val="bg1"/>
                          </a:solidFill>
                          <a:latin typeface="Tw Cen MT" panose="020B0602020104020603" pitchFamily="34" charset="0"/>
                        </a:rPr>
                        <a:t>nzcvqiFt_USER</a:t>
                      </a:r>
                      <a:r>
                        <a:rPr lang="en-IN" sz="1800" baseline="0" dirty="0">
                          <a:solidFill>
                            <a:schemeClr val="bg1"/>
                          </a:solidFill>
                          <a:latin typeface="Tw Cen MT" panose="020B0602020104020603" pitchFamily="34"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aseline="0" dirty="0">
                          <a:solidFill>
                            <a:schemeClr val="bg1"/>
                          </a:solidFill>
                          <a:latin typeface="Tw Cen MT" panose="020B0602020104020603" pitchFamily="34" charset="0"/>
                        </a:rPr>
                        <a:t>          r0=0xA0000000, r9=0x80000000</a:t>
                      </a:r>
                    </a:p>
                    <a:p>
                      <a:pPr algn="l"/>
                      <a:r>
                        <a:rPr lang="en-IN" sz="1800" baseline="0" dirty="0">
                          <a:solidFill>
                            <a:schemeClr val="bg1"/>
                          </a:solidFill>
                          <a:latin typeface="Tw Cen MT" panose="020B0602020104020603" pitchFamily="34" charset="0"/>
                        </a:rPr>
                        <a:t>          CMN r0, r9</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a:t>
                      </a:r>
                      <a:r>
                        <a:rPr lang="en-IN" sz="1800" b="0" dirty="0">
                          <a:solidFill>
                            <a:schemeClr val="bg1"/>
                          </a:solidFill>
                          <a:latin typeface="Tw Cen MT" panose="020B0602020104020603" pitchFamily="34" charset="0"/>
                        </a:rPr>
                        <a:t>CPSR=</a:t>
                      </a:r>
                      <a:r>
                        <a:rPr lang="en-IN" sz="1800" b="0" dirty="0" err="1">
                          <a:solidFill>
                            <a:schemeClr val="bg1"/>
                          </a:solidFill>
                          <a:latin typeface="Tw Cen MT" panose="020B0602020104020603" pitchFamily="34" charset="0"/>
                        </a:rPr>
                        <a:t>nzCvqiFt_USER</a:t>
                      </a:r>
                      <a:endParaRPr lang="en-IN" sz="1800" baseline="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Since r0+r9 result generate</a:t>
                      </a:r>
                      <a:r>
                        <a:rPr lang="en-IN" sz="1800" baseline="0" dirty="0">
                          <a:solidFill>
                            <a:schemeClr val="bg1"/>
                          </a:solidFill>
                          <a:latin typeface="Tw Cen MT" panose="020B0602020104020603" pitchFamily="34" charset="0"/>
                        </a:rPr>
                        <a:t> carry</a:t>
                      </a:r>
                      <a:r>
                        <a:rPr lang="en-IN" sz="1800" dirty="0">
                          <a:solidFill>
                            <a:schemeClr val="bg1"/>
                          </a:solidFill>
                          <a:latin typeface="Tw Cen MT" panose="020B0602020104020603" pitchFamily="34" charset="0"/>
                        </a:rPr>
                        <a:t>, “C” flag is SET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bl>
          </a:graphicData>
        </a:graphic>
      </p:graphicFrame>
      <p:sp>
        <p:nvSpPr>
          <p:cNvPr id="13" name="Rectangle 12"/>
          <p:cNvSpPr/>
          <p:nvPr/>
        </p:nvSpPr>
        <p:spPr>
          <a:xfrm>
            <a:off x="468434" y="3278909"/>
            <a:ext cx="4325223" cy="400110"/>
          </a:xfrm>
          <a:prstGeom prst="rect">
            <a:avLst/>
          </a:prstGeom>
        </p:spPr>
        <p:txBody>
          <a:bodyPr wrap="none">
            <a:spAutoFit/>
          </a:bodyPr>
          <a:lstStyle/>
          <a:p>
            <a:r>
              <a:rPr lang="en-IN" sz="2000" b="1" dirty="0">
                <a:solidFill>
                  <a:srgbClr val="3333FF"/>
                </a:solidFill>
                <a:latin typeface="Tw Cen MT" panose="020B0602020104020603" pitchFamily="34" charset="0"/>
              </a:rPr>
              <a:t>Syntax: &lt;instruction&gt;{&lt;cond&gt;} Rn, N</a:t>
            </a:r>
            <a:endParaRPr lang="en-IN" sz="2000" b="1" dirty="0">
              <a:solidFill>
                <a:srgbClr val="3333FF"/>
              </a:solidFill>
            </a:endParaRPr>
          </a:p>
        </p:txBody>
      </p:sp>
      <p:sp>
        <p:nvSpPr>
          <p:cNvPr id="17" name="TextBox 16"/>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(f) COMPARISON INSTRUCTIONS </a:t>
            </a:r>
          </a:p>
        </p:txBody>
      </p:sp>
    </p:spTree>
    <p:extLst>
      <p:ext uri="{BB962C8B-B14F-4D97-AF65-F5344CB8AC3E}">
        <p14:creationId xmlns:p14="http://schemas.microsoft.com/office/powerpoint/2010/main" val="965062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286381"/>
            <a:ext cx="11482001" cy="135421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A branch instruction changes the flow of execution or is used to call a routine which forces the program counter (pc) to point to a new address.</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Branch instructions allows programs to have subroutines, if-then-else structures, and loops.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3. BRANCH INSTRUCTIONS</a:t>
            </a:r>
          </a:p>
        </p:txBody>
      </p:sp>
      <p:graphicFrame>
        <p:nvGraphicFramePr>
          <p:cNvPr id="11" name="Table 10"/>
          <p:cNvGraphicFramePr>
            <a:graphicFrameLocks noGrp="1"/>
          </p:cNvGraphicFramePr>
          <p:nvPr>
            <p:extLst>
              <p:ext uri="{D42A27DB-BD31-4B8C-83A1-F6EECF244321}">
                <p14:modId xmlns:p14="http://schemas.microsoft.com/office/powerpoint/2010/main" val="2580281878"/>
              </p:ext>
            </p:extLst>
          </p:nvPr>
        </p:nvGraphicFramePr>
        <p:xfrm>
          <a:off x="600905" y="3372076"/>
          <a:ext cx="10996363" cy="3017520"/>
        </p:xfrm>
        <a:graphic>
          <a:graphicData uri="http://schemas.openxmlformats.org/drawingml/2006/table">
            <a:tbl>
              <a:tblPr firstRow="1" bandRow="1">
                <a:tableStyleId>{5C22544A-7EE6-4342-B048-85BDC9FD1C3A}</a:tableStyleId>
              </a:tblPr>
              <a:tblGrid>
                <a:gridCol w="1225827">
                  <a:extLst>
                    <a:ext uri="{9D8B030D-6E8A-4147-A177-3AD203B41FA5}">
                      <a16:colId xmlns:a16="http://schemas.microsoft.com/office/drawing/2014/main" val="626671755"/>
                    </a:ext>
                  </a:extLst>
                </a:gridCol>
                <a:gridCol w="1216290">
                  <a:extLst>
                    <a:ext uri="{9D8B030D-6E8A-4147-A177-3AD203B41FA5}">
                      <a16:colId xmlns:a16="http://schemas.microsoft.com/office/drawing/2014/main" val="1100676830"/>
                    </a:ext>
                  </a:extLst>
                </a:gridCol>
                <a:gridCol w="2666402">
                  <a:extLst>
                    <a:ext uri="{9D8B030D-6E8A-4147-A177-3AD203B41FA5}">
                      <a16:colId xmlns:a16="http://schemas.microsoft.com/office/drawing/2014/main" val="2972425633"/>
                    </a:ext>
                  </a:extLst>
                </a:gridCol>
                <a:gridCol w="2832410">
                  <a:extLst>
                    <a:ext uri="{9D8B030D-6E8A-4147-A177-3AD203B41FA5}">
                      <a16:colId xmlns:a16="http://schemas.microsoft.com/office/drawing/2014/main" val="2057576718"/>
                    </a:ext>
                  </a:extLst>
                </a:gridCol>
                <a:gridCol w="3055434">
                  <a:extLst>
                    <a:ext uri="{9D8B030D-6E8A-4147-A177-3AD203B41FA5}">
                      <a16:colId xmlns:a16="http://schemas.microsoft.com/office/drawing/2014/main" val="3694883962"/>
                    </a:ext>
                  </a:extLst>
                </a:gridCol>
              </a:tblGrid>
              <a:tr h="285569">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Description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1142277">
                <a:tc>
                  <a:txBody>
                    <a:bodyPr/>
                    <a:lstStyle/>
                    <a:p>
                      <a:pPr algn="ctr"/>
                      <a:r>
                        <a:rPr lang="en-IN" sz="1800" dirty="0">
                          <a:solidFill>
                            <a:schemeClr val="bg1"/>
                          </a:solidFill>
                          <a:latin typeface="Tw Cen MT" panose="020B0602020104020603" pitchFamily="34" charset="0"/>
                        </a:rPr>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Branch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PC=label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0" dirty="0">
                          <a:solidFill>
                            <a:schemeClr val="bg1"/>
                          </a:solidFill>
                          <a:latin typeface="Tw Cen MT" panose="020B0602020104020603" pitchFamily="34" charset="0"/>
                        </a:rPr>
                        <a:t>              </a:t>
                      </a:r>
                      <a:r>
                        <a:rPr lang="en-IN" sz="1800" b="0" baseline="0" dirty="0">
                          <a:solidFill>
                            <a:schemeClr val="bg1"/>
                          </a:solidFill>
                          <a:latin typeface="Tw Cen MT" panose="020B0602020104020603" pitchFamily="34" charset="0"/>
                        </a:rPr>
                        <a:t>B forward</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forward</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Branching forward</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1356453">
                <a:tc>
                  <a:txBody>
                    <a:bodyPr/>
                    <a:lstStyle/>
                    <a:p>
                      <a:pPr algn="ctr"/>
                      <a:r>
                        <a:rPr lang="en-IN" sz="1800" dirty="0">
                          <a:solidFill>
                            <a:schemeClr val="bg1"/>
                          </a:solidFill>
                          <a:latin typeface="Tw Cen MT" panose="020B0602020104020603" pitchFamily="34" charset="0"/>
                        </a:rPr>
                        <a:t>BL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Branch with Link</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PC=Label</a:t>
                      </a:r>
                    </a:p>
                    <a:p>
                      <a:pPr algn="ctr"/>
                      <a:r>
                        <a:rPr lang="en-IN" sz="1800" dirty="0">
                          <a:solidFill>
                            <a:schemeClr val="bg1"/>
                          </a:solidFill>
                          <a:latin typeface="Tw Cen MT" panose="020B0602020104020603" pitchFamily="34" charset="0"/>
                        </a:rPr>
                        <a:t>LR=Address</a:t>
                      </a:r>
                      <a:r>
                        <a:rPr lang="en-IN" sz="1800" baseline="0" dirty="0">
                          <a:solidFill>
                            <a:schemeClr val="bg1"/>
                          </a:solidFill>
                          <a:latin typeface="Tw Cen MT" panose="020B0602020104020603" pitchFamily="34" charset="0"/>
                        </a:rPr>
                        <a:t> of the next instruction after BL</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BL </a:t>
                      </a:r>
                      <a:r>
                        <a:rPr lang="en-IN" sz="1800" b="0" baseline="0" dirty="0" err="1">
                          <a:solidFill>
                            <a:schemeClr val="bg1"/>
                          </a:solidFill>
                          <a:latin typeface="Tw Cen MT" panose="020B0602020104020603" pitchFamily="34" charset="0"/>
                        </a:rPr>
                        <a:t>calc</a:t>
                      </a:r>
                      <a:endParaRPr lang="en-IN" sz="1800" b="0" baseline="0" dirty="0">
                        <a:solidFill>
                          <a:schemeClr val="bg1"/>
                        </a:solidFill>
                        <a:latin typeface="Tw Cen MT" panose="020B06020201040206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err="1">
                          <a:solidFill>
                            <a:schemeClr val="bg1"/>
                          </a:solidFill>
                          <a:latin typeface="Tw Cen MT" panose="020B0602020104020603" pitchFamily="34" charset="0"/>
                        </a:rPr>
                        <a:t>calc</a:t>
                      </a:r>
                      <a:endParaRPr lang="en-IN" sz="1800" b="0" baseline="0" dirty="0">
                        <a:solidFill>
                          <a:schemeClr val="bg1"/>
                        </a:solidFill>
                        <a:latin typeface="Tw Cen MT" panose="020B0602020104020603" pitchFamily="34" charset="0"/>
                      </a:endParaRP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&lt;subroutine code&gt;</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0" baseline="0" dirty="0">
                          <a:solidFill>
                            <a:schemeClr val="bg1"/>
                          </a:solidFill>
                          <a:latin typeface="Tw Cen MT" panose="020B0602020104020603" pitchFamily="34" charset="0"/>
                        </a:rPr>
                        <a:t>              MOV pc, </a:t>
                      </a:r>
                      <a:r>
                        <a:rPr lang="en-IN" sz="1800" b="0" baseline="0" dirty="0" err="1">
                          <a:solidFill>
                            <a:schemeClr val="bg1"/>
                          </a:solidFill>
                          <a:latin typeface="Tw Cen MT" panose="020B0602020104020603" pitchFamily="34" charset="0"/>
                        </a:rPr>
                        <a:t>lr</a:t>
                      </a:r>
                      <a:endParaRPr lang="en-IN" sz="1800" b="0" baseline="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Branching but after executing</a:t>
                      </a:r>
                      <a:r>
                        <a:rPr lang="en-IN" sz="1800" baseline="0" dirty="0">
                          <a:solidFill>
                            <a:schemeClr val="bg1"/>
                          </a:solidFill>
                          <a:latin typeface="Tw Cen MT" panose="020B0602020104020603" pitchFamily="34" charset="0"/>
                        </a:rPr>
                        <a:t> it return from subroutine using link register copied to PC</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bl>
          </a:graphicData>
        </a:graphic>
      </p:graphicFrame>
      <p:sp>
        <p:nvSpPr>
          <p:cNvPr id="13" name="Rectangle 12"/>
          <p:cNvSpPr/>
          <p:nvPr/>
        </p:nvSpPr>
        <p:spPr>
          <a:xfrm>
            <a:off x="600905" y="2640598"/>
            <a:ext cx="2978701" cy="707886"/>
          </a:xfrm>
          <a:prstGeom prst="rect">
            <a:avLst/>
          </a:prstGeom>
        </p:spPr>
        <p:txBody>
          <a:bodyPr wrap="none">
            <a:spAutoFit/>
          </a:bodyPr>
          <a:lstStyle/>
          <a:p>
            <a:r>
              <a:rPr lang="en-IN" sz="2000" b="1" dirty="0">
                <a:solidFill>
                  <a:srgbClr val="3333FF"/>
                </a:solidFill>
                <a:latin typeface="Tw Cen MT" panose="020B0602020104020603" pitchFamily="34" charset="0"/>
              </a:rPr>
              <a:t>Syntax: B{&lt;cond&gt;} label</a:t>
            </a:r>
          </a:p>
          <a:p>
            <a:r>
              <a:rPr lang="en-IN" sz="2000" b="1" dirty="0">
                <a:solidFill>
                  <a:srgbClr val="3333FF"/>
                </a:solidFill>
                <a:latin typeface="Tw Cen MT" panose="020B0602020104020603" pitchFamily="34" charset="0"/>
              </a:rPr>
              <a:t>             BL{&lt;cond&gt;} label</a:t>
            </a:r>
            <a:endParaRPr lang="en-IN" sz="2000" b="1" dirty="0">
              <a:solidFill>
                <a:srgbClr val="3333FF"/>
              </a:solidFill>
            </a:endParaRPr>
          </a:p>
        </p:txBody>
      </p:sp>
    </p:spTree>
    <p:extLst>
      <p:ext uri="{BB962C8B-B14F-4D97-AF65-F5344CB8AC3E}">
        <p14:creationId xmlns:p14="http://schemas.microsoft.com/office/powerpoint/2010/main" val="811139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4. CONDITIONAL INSTRUCTIONS</a:t>
            </a:r>
          </a:p>
        </p:txBody>
      </p:sp>
      <p:sp>
        <p:nvSpPr>
          <p:cNvPr id="13" name="TextBox 12"/>
          <p:cNvSpPr txBox="1"/>
          <p:nvPr/>
        </p:nvSpPr>
        <p:spPr>
          <a:xfrm>
            <a:off x="310928" y="1353287"/>
            <a:ext cx="11482001" cy="5016758"/>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A beneficial feature of the ARM architecture is </a:t>
            </a:r>
            <a:r>
              <a:rPr lang="en-IN" sz="2400" dirty="0">
                <a:solidFill>
                  <a:srgbClr val="C00000"/>
                </a:solidFill>
                <a:latin typeface="Tw Cen MT" panose="020B0602020104020603" pitchFamily="34" charset="0"/>
              </a:rPr>
              <a:t>that instructions can be made to execute conditionally.</a:t>
            </a:r>
          </a:p>
          <a:p>
            <a:pPr marL="446088" indent="-446088" algn="just">
              <a:buClr>
                <a:schemeClr val="accent5">
                  <a:lumMod val="75000"/>
                </a:schemeClr>
              </a:buClr>
              <a:buFont typeface="Wingdings" panose="05000000000000000000" pitchFamily="2" charset="2"/>
              <a:buChar char="Ø"/>
            </a:pPr>
            <a:endParaRPr lang="en-IN" sz="2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In ARM state, all instructions are conditionally executed </a:t>
            </a:r>
            <a:r>
              <a:rPr lang="en-IN" sz="2400" dirty="0">
                <a:solidFill>
                  <a:srgbClr val="C00000"/>
                </a:solidFill>
                <a:latin typeface="Tw Cen MT" panose="020B0602020104020603" pitchFamily="34" charset="0"/>
              </a:rPr>
              <a:t>according to the state of the CPSR condition codes </a:t>
            </a:r>
            <a:r>
              <a:rPr lang="en-IN" sz="2400" dirty="0">
                <a:solidFill>
                  <a:schemeClr val="bg1"/>
                </a:solidFill>
                <a:latin typeface="Tw Cen MT" panose="020B0602020104020603" pitchFamily="34" charset="0"/>
              </a:rPr>
              <a:t>and the instruction’s condition field.</a:t>
            </a:r>
          </a:p>
          <a:p>
            <a:pPr marL="446088" indent="-446088" algn="just">
              <a:buClr>
                <a:schemeClr val="accent5">
                  <a:lumMod val="75000"/>
                </a:schemeClr>
              </a:buClr>
              <a:buFont typeface="Wingdings" panose="05000000000000000000" pitchFamily="2" charset="2"/>
              <a:buChar char="Ø"/>
            </a:pPr>
            <a:endParaRPr lang="en-IN" sz="2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If the state of the </a:t>
            </a:r>
            <a:r>
              <a:rPr lang="en-IN" sz="2400" dirty="0">
                <a:solidFill>
                  <a:srgbClr val="C00000"/>
                </a:solidFill>
                <a:latin typeface="Tw Cen MT" panose="020B0602020104020603" pitchFamily="34" charset="0"/>
              </a:rPr>
              <a:t>C, N, Z and V flag</a:t>
            </a:r>
            <a:r>
              <a:rPr lang="en-IN" sz="2400" dirty="0">
                <a:solidFill>
                  <a:schemeClr val="bg1"/>
                </a:solidFill>
                <a:latin typeface="Tw Cen MT" panose="020B0602020104020603" pitchFamily="34" charset="0"/>
              </a:rPr>
              <a:t>s fulfils the conditions encoded by the field, the instruction is  executed, otherwise it is ignored.</a:t>
            </a:r>
          </a:p>
          <a:p>
            <a:pPr marL="446088" indent="-446088" algn="just">
              <a:buClr>
                <a:schemeClr val="accent5">
                  <a:lumMod val="75000"/>
                </a:schemeClr>
              </a:buClr>
              <a:buFont typeface="Wingdings" panose="05000000000000000000" pitchFamily="2" charset="2"/>
              <a:buChar char="Ø"/>
            </a:pPr>
            <a:endParaRPr lang="en-IN" sz="2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There are 16 possible conditions</a:t>
            </a:r>
            <a:r>
              <a:rPr lang="en-IN" sz="2400" dirty="0">
                <a:solidFill>
                  <a:schemeClr val="bg1"/>
                </a:solidFill>
                <a:latin typeface="Tw Cen MT" panose="020B0602020104020603" pitchFamily="34" charset="0"/>
              </a:rPr>
              <a:t>, each represented by a two-character suffix that can be appended to the instruction’s mnemonic. </a:t>
            </a:r>
            <a:r>
              <a:rPr lang="en-IN" sz="2400" dirty="0">
                <a:solidFill>
                  <a:srgbClr val="C00000"/>
                </a:solidFill>
                <a:latin typeface="Tw Cen MT" panose="020B0602020104020603" pitchFamily="34" charset="0"/>
              </a:rPr>
              <a:t>In practice, 15 different conditions may be used.</a:t>
            </a:r>
          </a:p>
          <a:p>
            <a:pPr marL="446088" indent="-446088" algn="just">
              <a:buClr>
                <a:schemeClr val="accent5">
                  <a:lumMod val="75000"/>
                </a:schemeClr>
              </a:buClr>
              <a:buFont typeface="Wingdings" panose="05000000000000000000" pitchFamily="2" charset="2"/>
              <a:buChar char="Ø"/>
            </a:pPr>
            <a:endParaRPr lang="en-IN" sz="2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For example, a Branch (B in assembly language) becomes </a:t>
            </a:r>
            <a:r>
              <a:rPr lang="en-IN" sz="2400" dirty="0">
                <a:solidFill>
                  <a:srgbClr val="C00000"/>
                </a:solidFill>
                <a:latin typeface="Tw Cen MT" panose="020B0602020104020603" pitchFamily="34" charset="0"/>
              </a:rPr>
              <a:t>BEQ for "Branch if Equal", </a:t>
            </a:r>
            <a:r>
              <a:rPr lang="en-IN" sz="2400" dirty="0">
                <a:solidFill>
                  <a:schemeClr val="bg1"/>
                </a:solidFill>
                <a:latin typeface="Tw Cen MT" panose="020B0602020104020603" pitchFamily="34" charset="0"/>
              </a:rPr>
              <a:t>which means the Branch will only be taken if the Z flag is set.</a:t>
            </a:r>
          </a:p>
        </p:txBody>
      </p:sp>
    </p:spTree>
    <p:extLst>
      <p:ext uri="{BB962C8B-B14F-4D97-AF65-F5344CB8AC3E}">
        <p14:creationId xmlns:p14="http://schemas.microsoft.com/office/powerpoint/2010/main" val="969699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4. CONDITIONAL INSTRUCTIONS</a:t>
            </a:r>
          </a:p>
        </p:txBody>
      </p:sp>
      <p:grpSp>
        <p:nvGrpSpPr>
          <p:cNvPr id="8" name="Group 7"/>
          <p:cNvGrpSpPr/>
          <p:nvPr/>
        </p:nvGrpSpPr>
        <p:grpSpPr>
          <a:xfrm>
            <a:off x="3114787" y="1541805"/>
            <a:ext cx="5950050" cy="4871151"/>
            <a:chOff x="499086" y="1484550"/>
            <a:chExt cx="5950050" cy="4871151"/>
          </a:xfrm>
        </p:grpSpPr>
        <p:pic>
          <p:nvPicPr>
            <p:cNvPr id="6" name="Picture 5"/>
            <p:cNvPicPr>
              <a:picLocks noChangeAspect="1"/>
            </p:cNvPicPr>
            <p:nvPr/>
          </p:nvPicPr>
          <p:blipFill>
            <a:blip r:embed="rId2"/>
            <a:stretch>
              <a:fillRect/>
            </a:stretch>
          </p:blipFill>
          <p:spPr>
            <a:xfrm>
              <a:off x="499086" y="1484550"/>
              <a:ext cx="5950050" cy="4871151"/>
            </a:xfrm>
            <a:prstGeom prst="rect">
              <a:avLst/>
            </a:prstGeom>
          </p:spPr>
        </p:pic>
        <p:sp>
          <p:nvSpPr>
            <p:cNvPr id="7" name="Rectangle 6"/>
            <p:cNvSpPr/>
            <p:nvPr/>
          </p:nvSpPr>
          <p:spPr>
            <a:xfrm>
              <a:off x="499086" y="1532146"/>
              <a:ext cx="5950050" cy="4790102"/>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0603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4. CONDITIONAL INSTRUCTIONS</a:t>
            </a:r>
          </a:p>
        </p:txBody>
      </p:sp>
      <p:sp>
        <p:nvSpPr>
          <p:cNvPr id="17" name="Content Placeholder 2"/>
          <p:cNvSpPr txBox="1">
            <a:spLocks/>
          </p:cNvSpPr>
          <p:nvPr/>
        </p:nvSpPr>
        <p:spPr>
          <a:xfrm>
            <a:off x="622789" y="2949069"/>
            <a:ext cx="10818361" cy="1716464"/>
          </a:xfrm>
          <a:prstGeom prst="rect">
            <a:avLst/>
          </a:prstGeom>
          <a:ln>
            <a:solidFill>
              <a:schemeClr val="bg1"/>
            </a:solidFill>
          </a:ln>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None/>
            </a:pPr>
            <a:r>
              <a:rPr lang="pt-BR" b="1" dirty="0">
                <a:solidFill>
                  <a:schemeClr val="bg1"/>
                </a:solidFill>
                <a:latin typeface="Tw Cen MT" panose="020B0602020104020603" pitchFamily="34" charset="0"/>
              </a:rPr>
              <a:t>CMP 	r0, #0 		; if (x &lt;= 0) </a:t>
            </a:r>
          </a:p>
          <a:p>
            <a:pPr>
              <a:buNone/>
            </a:pPr>
            <a:r>
              <a:rPr lang="pt-BR" b="1" dirty="0">
                <a:solidFill>
                  <a:schemeClr val="bg1"/>
                </a:solidFill>
                <a:latin typeface="Tw Cen MT" panose="020B0602020104020603" pitchFamily="34" charset="0"/>
              </a:rPr>
              <a:t>MOVLE 	r0, #0 		; x = 0; </a:t>
            </a:r>
          </a:p>
          <a:p>
            <a:pPr>
              <a:buNone/>
            </a:pPr>
            <a:r>
              <a:rPr lang="pt-BR" b="1" dirty="0">
                <a:solidFill>
                  <a:schemeClr val="bg1"/>
                </a:solidFill>
                <a:latin typeface="Tw Cen MT" panose="020B0602020104020603" pitchFamily="34" charset="0"/>
              </a:rPr>
              <a:t>MOVGT 	r0, #1 		; else x = 1;</a:t>
            </a:r>
          </a:p>
          <a:p>
            <a:pPr algn="just"/>
            <a:r>
              <a:rPr lang="en-US" dirty="0">
                <a:solidFill>
                  <a:srgbClr val="C00000"/>
                </a:solidFill>
                <a:latin typeface="Tw Cen MT" panose="020B0602020104020603" pitchFamily="34" charset="0"/>
              </a:rPr>
              <a:t>Assume x is in R0. Compare R0 to 0. The next instruction MOVLE will be executed only if the compare returns less than or equal. Later, check for Greater than condition and execute MOVGT instruction.</a:t>
            </a:r>
          </a:p>
        </p:txBody>
      </p:sp>
      <p:sp>
        <p:nvSpPr>
          <p:cNvPr id="19" name="Content Placeholder 2"/>
          <p:cNvSpPr txBox="1">
            <a:spLocks/>
          </p:cNvSpPr>
          <p:nvPr/>
        </p:nvSpPr>
        <p:spPr>
          <a:xfrm>
            <a:off x="680630" y="4767283"/>
            <a:ext cx="10818361" cy="1716464"/>
          </a:xfrm>
          <a:prstGeom prst="rect">
            <a:avLst/>
          </a:prstGeom>
          <a:ln>
            <a:solidFill>
              <a:schemeClr val="bg1"/>
            </a:solidFill>
          </a:ln>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None/>
            </a:pPr>
            <a:r>
              <a:rPr lang="pt-BR" b="1" dirty="0">
                <a:solidFill>
                  <a:schemeClr val="bg1"/>
                </a:solidFill>
                <a:latin typeface="Tw Cen MT" panose="020B0602020104020603" pitchFamily="34" charset="0"/>
              </a:rPr>
              <a:t>CMP		r0, #'A' 	; if (c == 'A‘)</a:t>
            </a:r>
          </a:p>
          <a:p>
            <a:pPr>
              <a:buNone/>
            </a:pPr>
            <a:r>
              <a:rPr lang="pt-BR" b="1" dirty="0">
                <a:solidFill>
                  <a:schemeClr val="bg1"/>
                </a:solidFill>
                <a:latin typeface="Tw Cen MT" panose="020B0602020104020603" pitchFamily="34" charset="0"/>
              </a:rPr>
              <a:t>CMPNE 	r0, #'B' 	; || c == 'B') </a:t>
            </a:r>
          </a:p>
          <a:p>
            <a:pPr>
              <a:buNone/>
            </a:pPr>
            <a:r>
              <a:rPr lang="pt-BR" b="1" dirty="0">
                <a:solidFill>
                  <a:schemeClr val="bg1"/>
                </a:solidFill>
                <a:latin typeface="Tw Cen MT" panose="020B0602020104020603" pitchFamily="34" charset="0"/>
              </a:rPr>
              <a:t>MOVEQ 	r1, #1 		; y = 1;</a:t>
            </a:r>
          </a:p>
          <a:p>
            <a:pPr algn="just"/>
            <a:r>
              <a:rPr lang="en-US" dirty="0">
                <a:solidFill>
                  <a:srgbClr val="C00000"/>
                </a:solidFill>
                <a:latin typeface="Tw Cen MT" panose="020B0602020104020603" pitchFamily="34" charset="0"/>
              </a:rPr>
              <a:t>Assume A is in R0. Compare R0 to ‘A’ The next instruction CMPNE will be executed only if the compare returns Not Equal. They move ‘B’ into R0, then check for EQUAL condition for MOVEQ instruction execution.</a:t>
            </a:r>
          </a:p>
        </p:txBody>
      </p:sp>
      <p:sp>
        <p:nvSpPr>
          <p:cNvPr id="13" name="Rectangle 12"/>
          <p:cNvSpPr/>
          <p:nvPr/>
        </p:nvSpPr>
        <p:spPr>
          <a:xfrm>
            <a:off x="622789" y="1364146"/>
            <a:ext cx="10762605" cy="1477328"/>
          </a:xfrm>
          <a:prstGeom prst="rect">
            <a:avLst/>
          </a:prstGeom>
          <a:ln>
            <a:solidFill>
              <a:schemeClr val="bg1"/>
            </a:solidFill>
          </a:ln>
        </p:spPr>
        <p:txBody>
          <a:bodyPr wrap="square">
            <a:spAutoFit/>
          </a:bodyPr>
          <a:lstStyle/>
          <a:p>
            <a:r>
              <a:rPr lang="en-IN" b="1" dirty="0">
                <a:solidFill>
                  <a:schemeClr val="bg1"/>
                </a:solidFill>
                <a:latin typeface="Tw Cen MT" panose="020B0602020104020603" pitchFamily="34" charset="0"/>
              </a:rPr>
              <a:t>CMP 	 r0, #5 	     ; if (a == 5) </a:t>
            </a:r>
          </a:p>
          <a:p>
            <a:r>
              <a:rPr lang="en-IN" b="1" dirty="0">
                <a:solidFill>
                  <a:schemeClr val="bg1"/>
                </a:solidFill>
                <a:latin typeface="Tw Cen MT" panose="020B0602020104020603" pitchFamily="34" charset="0"/>
              </a:rPr>
              <a:t>MOVEQ 	 r0, #10</a:t>
            </a:r>
          </a:p>
          <a:p>
            <a:r>
              <a:rPr lang="en-IN" b="1" dirty="0">
                <a:solidFill>
                  <a:schemeClr val="bg1"/>
                </a:solidFill>
                <a:latin typeface="Tw Cen MT" panose="020B0602020104020603" pitchFamily="34" charset="0"/>
              </a:rPr>
              <a:t>BLEQ 	 </a:t>
            </a:r>
            <a:r>
              <a:rPr lang="en-IN" b="1" dirty="0" err="1">
                <a:solidFill>
                  <a:schemeClr val="bg1"/>
                </a:solidFill>
                <a:latin typeface="Tw Cen MT" panose="020B0602020104020603" pitchFamily="34" charset="0"/>
              </a:rPr>
              <a:t>fn</a:t>
            </a:r>
            <a:r>
              <a:rPr lang="en-IN" b="1" dirty="0">
                <a:solidFill>
                  <a:schemeClr val="bg1"/>
                </a:solidFill>
                <a:latin typeface="Tw Cen MT" panose="020B0602020104020603" pitchFamily="34" charset="0"/>
              </a:rPr>
              <a:t> 	     ; </a:t>
            </a:r>
            <a:r>
              <a:rPr lang="en-IN" b="1" dirty="0" err="1">
                <a:solidFill>
                  <a:schemeClr val="bg1"/>
                </a:solidFill>
                <a:latin typeface="Tw Cen MT" panose="020B0602020104020603" pitchFamily="34" charset="0"/>
              </a:rPr>
              <a:t>fn</a:t>
            </a:r>
            <a:r>
              <a:rPr lang="en-IN" b="1" dirty="0">
                <a:solidFill>
                  <a:schemeClr val="bg1"/>
                </a:solidFill>
                <a:latin typeface="Tw Cen MT" panose="020B0602020104020603" pitchFamily="34" charset="0"/>
              </a:rPr>
              <a:t>(10)</a:t>
            </a:r>
          </a:p>
          <a:p>
            <a:r>
              <a:rPr lang="en-IN" dirty="0">
                <a:solidFill>
                  <a:srgbClr val="C00000"/>
                </a:solidFill>
                <a:latin typeface="Tw Cen MT" panose="020B0602020104020603" pitchFamily="34" charset="0"/>
              </a:rPr>
              <a:t>Assume a is in R0. Compare R0 to 5. The next two instructions will be executed only if the compare returns </a:t>
            </a:r>
            <a:r>
              <a:rPr lang="en-IN" dirty="0" err="1">
                <a:solidFill>
                  <a:srgbClr val="C00000"/>
                </a:solidFill>
                <a:latin typeface="Tw Cen MT" panose="020B0602020104020603" pitchFamily="34" charset="0"/>
              </a:rPr>
              <a:t>EQual</a:t>
            </a:r>
            <a:r>
              <a:rPr lang="en-IN" dirty="0">
                <a:solidFill>
                  <a:srgbClr val="C00000"/>
                </a:solidFill>
                <a:latin typeface="Tw Cen MT" panose="020B0602020104020603" pitchFamily="34" charset="0"/>
              </a:rPr>
              <a:t>. They move 10 into R0, then call ‘</a:t>
            </a:r>
            <a:r>
              <a:rPr lang="en-IN" dirty="0" err="1">
                <a:solidFill>
                  <a:srgbClr val="C00000"/>
                </a:solidFill>
                <a:latin typeface="Tw Cen MT" panose="020B0602020104020603" pitchFamily="34" charset="0"/>
              </a:rPr>
              <a:t>fn</a:t>
            </a:r>
            <a:r>
              <a:rPr lang="en-IN" dirty="0">
                <a:solidFill>
                  <a:srgbClr val="C00000"/>
                </a:solidFill>
                <a:latin typeface="Tw Cen MT" panose="020B0602020104020603" pitchFamily="34" charset="0"/>
              </a:rPr>
              <a:t>’ (branch with link, BL)</a:t>
            </a:r>
          </a:p>
        </p:txBody>
      </p:sp>
    </p:spTree>
    <p:extLst>
      <p:ext uri="{BB962C8B-B14F-4D97-AF65-F5344CB8AC3E}">
        <p14:creationId xmlns:p14="http://schemas.microsoft.com/office/powerpoint/2010/main" val="261905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0112" y="2069377"/>
            <a:ext cx="11859493" cy="2719241"/>
          </a:xfrm>
          <a:prstGeom prst="flowChartAlternateProcess">
            <a:avLst/>
          </a:prstGeom>
          <a:solidFill>
            <a:schemeClr val="bg1"/>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entury Gothic" panose="020B0502020202020204" pitchFamily="34" charset="0"/>
              </a:rPr>
              <a:t>ASSEMBLY PROGRAMMING</a:t>
            </a: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fld id="{CA8BA71E-9BDB-44B9-91A8-92AD030EAE6B}" type="slidenum">
              <a:rPr lang="en-US" sz="1400" b="1" smtClean="0">
                <a:solidFill>
                  <a:schemeClr val="bg1"/>
                </a:solidFill>
                <a:latin typeface="Century Gothic" panose="020B0502020202020204" pitchFamily="34" charset="0"/>
              </a:rPr>
              <a:t>19</a:t>
            </a:fld>
            <a:endParaRPr lang="en-US" sz="1400" b="1" dirty="0">
              <a:solidFill>
                <a:schemeClr val="bg1"/>
              </a:solidFill>
              <a:latin typeface="Century Gothic" panose="020B0502020202020204" pitchFamily="34" charset="0"/>
            </a:endParaRPr>
          </a:p>
        </p:txBody>
      </p:sp>
      <p:sp>
        <p:nvSpPr>
          <p:cNvPr id="2" name="Slide Number Placeholder 1"/>
          <p:cNvSpPr>
            <a:spLocks noGrp="1"/>
          </p:cNvSpPr>
          <p:nvPr>
            <p:ph type="sldNum" sz="quarter" idx="12"/>
          </p:nvPr>
        </p:nvSpPr>
        <p:spPr/>
        <p:txBody>
          <a:bodyPr/>
          <a:lstStyle/>
          <a:p>
            <a:fld id="{70FFEA6D-D485-41AB-8459-9215472A1970}" type="slidenum">
              <a:rPr lang="en-US" smtClean="0"/>
              <a:pPr/>
              <a:t>19</a:t>
            </a:fld>
            <a:endParaRPr lang="en-US"/>
          </a:p>
        </p:txBody>
      </p:sp>
      <p:sp>
        <p:nvSpPr>
          <p:cNvPr id="9" name="TextBox 8"/>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4" name="TextBox 13"/>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Tree>
    <p:extLst>
      <p:ext uri="{BB962C8B-B14F-4D97-AF65-F5344CB8AC3E}">
        <p14:creationId xmlns:p14="http://schemas.microsoft.com/office/powerpoint/2010/main" val="217974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64467"/>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Century Gothic" pitchFamily="34" charset="0"/>
                <a:cs typeface="Aharoni" pitchFamily="2" charset="-79"/>
              </a:rPr>
              <a:t>MODULE-7</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bg1"/>
                </a:solidFill>
                <a:latin typeface="Century Gothic" panose="020B0502020202020204" pitchFamily="34" charset="0"/>
              </a:rPr>
              <a:t>2</a:t>
            </a:r>
          </a:p>
        </p:txBody>
      </p:sp>
      <p:sp>
        <p:nvSpPr>
          <p:cNvPr id="11" name="TextBox 10"/>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3" name="TextBox 12"/>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Oval 13"/>
          <p:cNvSpPr/>
          <p:nvPr/>
        </p:nvSpPr>
        <p:spPr>
          <a:xfrm>
            <a:off x="706579" y="1163777"/>
            <a:ext cx="10751127" cy="96982"/>
          </a:xfrm>
          <a:prstGeom prst="ellipse">
            <a:avLst/>
          </a:prstGeom>
          <a:solidFill>
            <a:srgbClr val="FF9900"/>
          </a:solidFill>
          <a:ln>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2" name="Diagram 21"/>
          <p:cNvGraphicFramePr/>
          <p:nvPr>
            <p:extLst>
              <p:ext uri="{D42A27DB-BD31-4B8C-83A1-F6EECF244321}">
                <p14:modId xmlns:p14="http://schemas.microsoft.com/office/powerpoint/2010/main" val="1691293799"/>
              </p:ext>
            </p:extLst>
          </p:nvPr>
        </p:nvGraphicFramePr>
        <p:xfrm>
          <a:off x="464025" y="1792850"/>
          <a:ext cx="11163868" cy="4555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49495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ASSEMBLY PROGRAMMING</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3" name="Rectangle 12"/>
          <p:cNvSpPr/>
          <p:nvPr/>
        </p:nvSpPr>
        <p:spPr>
          <a:xfrm>
            <a:off x="2548886" y="2226434"/>
            <a:ext cx="7081851" cy="4247317"/>
          </a:xfrm>
          <a:prstGeom prst="rect">
            <a:avLst/>
          </a:prstGeom>
          <a:ln>
            <a:solidFill>
              <a:schemeClr val="bg1"/>
            </a:solidFill>
          </a:ln>
        </p:spPr>
        <p:txBody>
          <a:bodyPr wrap="square">
            <a:spAutoFit/>
          </a:bodyPr>
          <a:lstStyle/>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area sample, code, READONLY	</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entry</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start</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r0, =0x00000005   ; N=5</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ADD r2, r0, #1</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MUL r3, r2, r0</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 r3, r3, LSR #1</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Stop                    B stop</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END</a:t>
            </a:r>
            <a:endParaRPr lang="en-US" sz="2000" dirty="0">
              <a:solidFill>
                <a:srgbClr val="3333FF"/>
              </a:solidFill>
              <a:latin typeface="Tw Cen MT" panose="020B0602020104020603" pitchFamily="34" charset="0"/>
            </a:endParaRPr>
          </a:p>
        </p:txBody>
      </p:sp>
      <p:sp>
        <p:nvSpPr>
          <p:cNvPr id="14" name="TextBox 13"/>
          <p:cNvSpPr txBox="1"/>
          <p:nvPr/>
        </p:nvSpPr>
        <p:spPr>
          <a:xfrm>
            <a:off x="310928" y="1286381"/>
            <a:ext cx="11482001" cy="83099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Write an ARM assembly language program to compute sum of </a:t>
            </a:r>
            <a:r>
              <a:rPr lang="en-IN" sz="2400">
                <a:solidFill>
                  <a:schemeClr val="bg1"/>
                </a:solidFill>
                <a:latin typeface="Tw Cen MT" panose="020B0602020104020603" pitchFamily="34" charset="0"/>
              </a:rPr>
              <a:t>first “n” </a:t>
            </a:r>
            <a:r>
              <a:rPr lang="en-IN" sz="2400" dirty="0">
                <a:solidFill>
                  <a:schemeClr val="bg1"/>
                </a:solidFill>
                <a:latin typeface="Tw Cen MT" panose="020B0602020104020603" pitchFamily="34" charset="0"/>
              </a:rPr>
              <a:t>numbers using the formula [n(n+1)/2]. Assume “n” as 5.</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EXAMPLE – 1 </a:t>
            </a:r>
          </a:p>
        </p:txBody>
      </p:sp>
    </p:spTree>
    <p:extLst>
      <p:ext uri="{BB962C8B-B14F-4D97-AF65-F5344CB8AC3E}">
        <p14:creationId xmlns:p14="http://schemas.microsoft.com/office/powerpoint/2010/main" val="93760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ASSEMBLY PROGRAMMING</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3" name="Rectangle 12"/>
          <p:cNvSpPr/>
          <p:nvPr/>
        </p:nvSpPr>
        <p:spPr>
          <a:xfrm>
            <a:off x="2511002" y="1978330"/>
            <a:ext cx="7081851" cy="3785652"/>
          </a:xfrm>
          <a:prstGeom prst="rect">
            <a:avLst/>
          </a:prstGeom>
          <a:ln>
            <a:solidFill>
              <a:schemeClr val="bg1"/>
            </a:solidFill>
          </a:ln>
        </p:spPr>
        <p:txBody>
          <a:bodyPr wrap="square">
            <a:spAutoFit/>
          </a:bodyPr>
          <a:lstStyle/>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area sample, code, READONLY	</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entry</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CODE32</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start</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r0, =0x1111ffff      ; LSB 32-bit 1</a:t>
            </a:r>
            <a:r>
              <a:rPr lang="en-US" sz="2000" baseline="30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number</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r1, =0x11110000   ; MSB 32-bit 2</a:t>
            </a:r>
            <a:r>
              <a:rPr lang="en-US" sz="2000" baseline="30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nd</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number</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r2, =0x1111ffff      ; LSB 32-bit 1</a:t>
            </a:r>
            <a:r>
              <a:rPr lang="en-US" sz="2000" baseline="30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number</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r3, =0x11110000   ; MSB 32-bit 2</a:t>
            </a:r>
            <a:r>
              <a:rPr lang="en-US" sz="2000" baseline="30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nd</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number</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ADDS r4, r2, r0              ; Add LSBs</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ADC r5, r3, r1                ; Add MSBs with carry</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Stop                    B stop</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END</a:t>
            </a:r>
            <a:endParaRPr lang="en-US" sz="2000" dirty="0">
              <a:solidFill>
                <a:srgbClr val="3333FF"/>
              </a:solidFill>
              <a:latin typeface="Tw Cen MT" panose="020B0602020104020603" pitchFamily="34" charset="0"/>
            </a:endParaRPr>
          </a:p>
        </p:txBody>
      </p:sp>
      <p:sp>
        <p:nvSpPr>
          <p:cNvPr id="14" name="TextBox 13"/>
          <p:cNvSpPr txBox="1"/>
          <p:nvPr/>
        </p:nvSpPr>
        <p:spPr>
          <a:xfrm>
            <a:off x="310928" y="1286381"/>
            <a:ext cx="11482001" cy="461665"/>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Write an ARM assembly language program to compute addition of two 64-bit number. </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EXAMPLE – 2 </a:t>
            </a:r>
          </a:p>
        </p:txBody>
      </p:sp>
    </p:spTree>
    <p:extLst>
      <p:ext uri="{BB962C8B-B14F-4D97-AF65-F5344CB8AC3E}">
        <p14:creationId xmlns:p14="http://schemas.microsoft.com/office/powerpoint/2010/main" val="425279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ASSEMBLY PROGRAMMING</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3" name="Rectangle 12"/>
          <p:cNvSpPr/>
          <p:nvPr/>
        </p:nvSpPr>
        <p:spPr>
          <a:xfrm>
            <a:off x="2511002" y="1786842"/>
            <a:ext cx="7081851" cy="4659417"/>
          </a:xfrm>
          <a:prstGeom prst="rect">
            <a:avLst/>
          </a:prstGeom>
          <a:ln>
            <a:solidFill>
              <a:schemeClr val="bg1"/>
            </a:solidFill>
          </a:ln>
        </p:spPr>
        <p:txBody>
          <a:bodyPr wrap="square">
            <a:spAutoFit/>
          </a:bodyPr>
          <a:lstStyle/>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area sample, code, READONLY	</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entry</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start</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r0, =0x00000006      ; a</a:t>
            </a:r>
          </a:p>
          <a:p>
            <a:pPr>
              <a:lnSpc>
                <a:spcPct val="150000"/>
              </a:lnSpc>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r1, =0x00000005      ; b                                                   </a:t>
            </a:r>
          </a:p>
          <a:p>
            <a:pPr>
              <a:lnSpc>
                <a:spcPct val="150000"/>
              </a:lnSpc>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CMP r0,r1</a:t>
            </a:r>
          </a:p>
          <a:p>
            <a:pPr>
              <a:lnSpc>
                <a:spcPct val="150000"/>
              </a:lnSpc>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MOVLT r4, r1</a:t>
            </a:r>
          </a:p>
          <a:p>
            <a:pPr>
              <a:lnSpc>
                <a:spcPct val="150000"/>
              </a:lnSpc>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MOVGT r4, r0</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stop                    B stop</a:t>
            </a:r>
          </a:p>
          <a:p>
            <a:pPr>
              <a:lnSpc>
                <a:spcPct val="150000"/>
              </a:lnSpc>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END</a:t>
            </a:r>
            <a:endParaRPr lang="en-US" sz="2000" dirty="0">
              <a:solidFill>
                <a:srgbClr val="3333FF"/>
              </a:solidFill>
              <a:latin typeface="Tw Cen MT" panose="020B0602020104020603" pitchFamily="34" charset="0"/>
            </a:endParaRPr>
          </a:p>
        </p:txBody>
      </p:sp>
      <p:sp>
        <p:nvSpPr>
          <p:cNvPr id="14" name="TextBox 13"/>
          <p:cNvSpPr txBox="1"/>
          <p:nvPr/>
        </p:nvSpPr>
        <p:spPr>
          <a:xfrm>
            <a:off x="310928" y="1286381"/>
            <a:ext cx="11482001" cy="461665"/>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Write an ARM assembly language program to find the largest of two 32-bit numbers. </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EXAMPLE – 3 </a:t>
            </a:r>
          </a:p>
        </p:txBody>
      </p:sp>
    </p:spTree>
    <p:extLst>
      <p:ext uri="{BB962C8B-B14F-4D97-AF65-F5344CB8AC3E}">
        <p14:creationId xmlns:p14="http://schemas.microsoft.com/office/powerpoint/2010/main" val="1000695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ASSEMBLY PROGRAMMING</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3" name="Rectangle 12"/>
          <p:cNvSpPr/>
          <p:nvPr/>
        </p:nvSpPr>
        <p:spPr>
          <a:xfrm>
            <a:off x="2511002" y="2306040"/>
            <a:ext cx="7081851" cy="3785652"/>
          </a:xfrm>
          <a:prstGeom prst="rect">
            <a:avLst/>
          </a:prstGeom>
          <a:ln>
            <a:solidFill>
              <a:schemeClr val="bg1"/>
            </a:solidFill>
          </a:ln>
        </p:spPr>
        <p:txBody>
          <a:bodyPr wrap="square">
            <a:spAutoFit/>
          </a:bodyPr>
          <a:lstStyle/>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area sample, code, READONLY	</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entry</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start</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r0, =0x00000000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r1, =0x00000001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j</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 r2, #15                    ; count=15</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loop                   ADD r1,r1,r1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 j=</a:t>
            </a:r>
            <a:r>
              <a:rPr lang="en-US" sz="2000" dirty="0" err="1">
                <a:solidFill>
                  <a:srgbClr val="3333FF"/>
                </a:solidFill>
                <a:latin typeface="Times New Roman" panose="02020603050405020304" pitchFamily="18" charset="0"/>
                <a:ea typeface="Calibri" panose="020F0502020204030204" pitchFamily="34" charset="0"/>
                <a:cs typeface="Times New Roman" panose="02020603050405020304" pitchFamily="18" charset="0"/>
              </a:rPr>
              <a:t>j+j</a:t>
            </a:r>
            <a:endPar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ADD r0,r0,#1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i++</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CMP r2,r0                         ; r2-r0</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BGT loop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i&lt;15?</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stop                    B stop</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END</a:t>
            </a:r>
            <a:endParaRPr lang="en-US" sz="2000" dirty="0">
              <a:solidFill>
                <a:srgbClr val="3333FF"/>
              </a:solidFill>
              <a:latin typeface="Tw Cen MT" panose="020B0602020104020603" pitchFamily="34" charset="0"/>
            </a:endParaRPr>
          </a:p>
        </p:txBody>
      </p:sp>
      <p:sp>
        <p:nvSpPr>
          <p:cNvPr id="14" name="TextBox 13"/>
          <p:cNvSpPr txBox="1"/>
          <p:nvPr/>
        </p:nvSpPr>
        <p:spPr>
          <a:xfrm>
            <a:off x="310928" y="1286381"/>
            <a:ext cx="11482001" cy="83099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Write an equivalent ARM assembly language program for the “for loop function” given </a:t>
            </a:r>
            <a:r>
              <a:rPr lang="en-IN" sz="2400" i="1" dirty="0">
                <a:solidFill>
                  <a:srgbClr val="C00000"/>
                </a:solidFill>
                <a:latin typeface="Times New Roman" panose="02020603050405020304" pitchFamily="18" charset="0"/>
                <a:cs typeface="Times New Roman" panose="02020603050405020304" pitchFamily="18" charset="0"/>
              </a:rPr>
              <a:t>for(i=0;i&lt;15;i++) {j=</a:t>
            </a:r>
            <a:r>
              <a:rPr lang="en-IN" sz="2400" i="1" dirty="0" err="1">
                <a:solidFill>
                  <a:srgbClr val="C00000"/>
                </a:solidFill>
                <a:latin typeface="Times New Roman" panose="02020603050405020304" pitchFamily="18" charset="0"/>
                <a:cs typeface="Times New Roman" panose="02020603050405020304" pitchFamily="18" charset="0"/>
              </a:rPr>
              <a:t>j+j</a:t>
            </a:r>
            <a:r>
              <a:rPr lang="en-IN" sz="2400" i="1" dirty="0">
                <a:solidFill>
                  <a:srgbClr val="C00000"/>
                </a:solidFill>
                <a:latin typeface="Times New Roman" panose="02020603050405020304" pitchFamily="18" charset="0"/>
                <a:cs typeface="Times New Roman" panose="02020603050405020304" pitchFamily="18" charset="0"/>
              </a:rPr>
              <a:t>}.</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EXAMPLE – 4 </a:t>
            </a:r>
          </a:p>
        </p:txBody>
      </p:sp>
    </p:spTree>
    <p:extLst>
      <p:ext uri="{BB962C8B-B14F-4D97-AF65-F5344CB8AC3E}">
        <p14:creationId xmlns:p14="http://schemas.microsoft.com/office/powerpoint/2010/main" val="172386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ASSEMBLY PROGRAMMING</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24</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3" name="Rectangle 12"/>
          <p:cNvSpPr/>
          <p:nvPr/>
        </p:nvSpPr>
        <p:spPr>
          <a:xfrm>
            <a:off x="2511002" y="2232314"/>
            <a:ext cx="7081851" cy="4093428"/>
          </a:xfrm>
          <a:prstGeom prst="rect">
            <a:avLst/>
          </a:prstGeom>
          <a:ln>
            <a:solidFill>
              <a:schemeClr val="bg1"/>
            </a:solidFill>
          </a:ln>
        </p:spPr>
        <p:txBody>
          <a:bodyPr wrap="square">
            <a:spAutoFit/>
          </a:bodyPr>
          <a:lstStyle/>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area sample, code, READONLY	</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entry</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start</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r0, =0x00000003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a</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r4, =0x00000001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c</a:t>
            </a: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LDR r5, =0x00000002      ; </a:t>
            </a:r>
            <a:r>
              <a:rPr lang="en-US" sz="2000" dirty="0">
                <a:solidFill>
                  <a:srgbClr val="3333FF"/>
                </a:solidFill>
                <a:latin typeface="Times New Roman" panose="02020603050405020304" pitchFamily="18" charset="0"/>
                <a:ea typeface="Calibri" panose="020F0502020204030204" pitchFamily="34" charset="0"/>
                <a:cs typeface="Times New Roman" panose="02020603050405020304" pitchFamily="18" charset="0"/>
              </a:rPr>
              <a:t>d</a:t>
            </a:r>
            <a:endPar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endParaRP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 r1, #5                     ; count=5</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CMP r0,r1                        ; r0-r1 </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MOVLT r2,#5                   ; x   </a:t>
            </a: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ADDLT r3,r4,r5                 ; y=</a:t>
            </a:r>
            <a:r>
              <a:rPr lang="en-US" sz="2000" dirty="0" err="1">
                <a:solidFill>
                  <a:srgbClr val="3333FF"/>
                </a:solidFill>
                <a:latin typeface="Tw Cen MT" panose="020B0602020104020603" pitchFamily="34" charset="0"/>
                <a:ea typeface="Calibri" panose="020F0502020204030204" pitchFamily="34" charset="0"/>
                <a:cs typeface="Times New Roman" panose="02020603050405020304" pitchFamily="18" charset="0"/>
              </a:rPr>
              <a:t>c+d</a:t>
            </a:r>
            <a:endPar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endParaRPr>
          </a:p>
          <a:p>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SUBGT r2,r4,r5                ; y=c-d</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stop                    B stop</a:t>
            </a:r>
          </a:p>
          <a:p>
            <a:pPr>
              <a:spcAft>
                <a:spcPts val="0"/>
              </a:spcAft>
            </a:pPr>
            <a:r>
              <a:rPr lang="en-US" sz="2000" dirty="0">
                <a:solidFill>
                  <a:srgbClr val="3333FF"/>
                </a:solidFill>
                <a:latin typeface="Tw Cen MT" panose="020B0602020104020603" pitchFamily="34" charset="0"/>
                <a:ea typeface="Calibri" panose="020F0502020204030204" pitchFamily="34" charset="0"/>
                <a:cs typeface="Times New Roman" panose="02020603050405020304" pitchFamily="18" charset="0"/>
              </a:rPr>
              <a:t>                          END</a:t>
            </a:r>
            <a:endParaRPr lang="en-US" sz="2000" dirty="0">
              <a:solidFill>
                <a:srgbClr val="3333FF"/>
              </a:solidFill>
              <a:latin typeface="Tw Cen MT" panose="020B0602020104020603" pitchFamily="34" charset="0"/>
            </a:endParaRPr>
          </a:p>
        </p:txBody>
      </p:sp>
      <p:sp>
        <p:nvSpPr>
          <p:cNvPr id="14" name="TextBox 13"/>
          <p:cNvSpPr txBox="1"/>
          <p:nvPr/>
        </p:nvSpPr>
        <p:spPr>
          <a:xfrm>
            <a:off x="310928" y="1286381"/>
            <a:ext cx="11482001" cy="83099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Write an equivalent ARM assembly language program for the “if else function” given </a:t>
            </a:r>
            <a:r>
              <a:rPr lang="en-IN" sz="2400" i="1" dirty="0">
                <a:solidFill>
                  <a:srgbClr val="C00000"/>
                </a:solidFill>
                <a:latin typeface="Times New Roman" panose="02020603050405020304" pitchFamily="18" charset="0"/>
                <a:cs typeface="Times New Roman" panose="02020603050405020304" pitchFamily="18" charset="0"/>
              </a:rPr>
              <a:t>if(a&gt;5){x=5;y=</a:t>
            </a:r>
            <a:r>
              <a:rPr lang="en-IN" sz="2400" i="1" dirty="0" err="1">
                <a:solidFill>
                  <a:srgbClr val="C00000"/>
                </a:solidFill>
                <a:latin typeface="Times New Roman" panose="02020603050405020304" pitchFamily="18" charset="0"/>
                <a:cs typeface="Times New Roman" panose="02020603050405020304" pitchFamily="18" charset="0"/>
              </a:rPr>
              <a:t>c+d</a:t>
            </a:r>
            <a:r>
              <a:rPr lang="en-IN" sz="2400" i="1" dirty="0">
                <a:solidFill>
                  <a:srgbClr val="C00000"/>
                </a:solidFill>
                <a:latin typeface="Times New Roman" panose="02020603050405020304" pitchFamily="18" charset="0"/>
                <a:cs typeface="Times New Roman" panose="02020603050405020304" pitchFamily="18" charset="0"/>
              </a:rPr>
              <a:t>} else x=c-d</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EXAMPLE – 5 </a:t>
            </a:r>
          </a:p>
        </p:txBody>
      </p:sp>
    </p:spTree>
    <p:extLst>
      <p:ext uri="{BB962C8B-B14F-4D97-AF65-F5344CB8AC3E}">
        <p14:creationId xmlns:p14="http://schemas.microsoft.com/office/powerpoint/2010/main" val="72200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166253" y="1717952"/>
            <a:ext cx="11859493" cy="3435936"/>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6" name="Rounded Rectangle 5"/>
          <p:cNvSpPr/>
          <p:nvPr/>
        </p:nvSpPr>
        <p:spPr>
          <a:xfrm>
            <a:off x="166260" y="228598"/>
            <a:ext cx="11873345" cy="6400800"/>
          </a:xfrm>
          <a:prstGeom prst="round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effectLst>
                <a:glow rad="101600">
                  <a:schemeClr val="bg1">
                    <a:lumMod val="95000"/>
                    <a:lumOff val="5000"/>
                    <a:alpha val="60000"/>
                  </a:schemeClr>
                </a:glow>
              </a:effectLst>
            </a:endParaRPr>
          </a:p>
        </p:txBody>
      </p:sp>
      <p:sp>
        <p:nvSpPr>
          <p:cNvPr id="13" name="Flowchart: Alternate Process 12"/>
          <p:cNvSpPr/>
          <p:nvPr/>
        </p:nvSpPr>
        <p:spPr>
          <a:xfrm>
            <a:off x="180112" y="2069377"/>
            <a:ext cx="11859493" cy="2719241"/>
          </a:xfrm>
          <a:prstGeom prst="flowChartAlternateProcess">
            <a:avLst/>
          </a:prstGeom>
          <a:solidFill>
            <a:schemeClr val="bg1"/>
          </a:solidFill>
          <a:ln w="28575">
            <a:solidFill>
              <a:schemeClr val="accent5"/>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7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entury Gothic" panose="020B0502020202020204" pitchFamily="34" charset="0"/>
              </a:rPr>
              <a:t>ARM INSTRUCTION SET</a:t>
            </a: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fld id="{CA8BA71E-9BDB-44B9-91A8-92AD030EAE6B}" type="slidenum">
              <a:rPr lang="en-US" sz="1400" b="1" smtClean="0">
                <a:solidFill>
                  <a:schemeClr val="bg1"/>
                </a:solidFill>
                <a:latin typeface="Century Gothic" panose="020B0502020202020204" pitchFamily="34" charset="0"/>
              </a:rPr>
              <a:t>3</a:t>
            </a:fld>
            <a:endParaRPr lang="en-US" sz="1400" b="1" dirty="0">
              <a:solidFill>
                <a:schemeClr val="bg1"/>
              </a:solidFill>
              <a:latin typeface="Century Gothic" panose="020B0502020202020204" pitchFamily="34" charset="0"/>
            </a:endParaRPr>
          </a:p>
        </p:txBody>
      </p:sp>
      <p:sp>
        <p:nvSpPr>
          <p:cNvPr id="2" name="Slide Number Placeholder 1"/>
          <p:cNvSpPr>
            <a:spLocks noGrp="1"/>
          </p:cNvSpPr>
          <p:nvPr>
            <p:ph type="sldNum" sz="quarter" idx="12"/>
          </p:nvPr>
        </p:nvSpPr>
        <p:spPr/>
        <p:txBody>
          <a:bodyPr/>
          <a:lstStyle/>
          <a:p>
            <a:fld id="{70FFEA6D-D485-41AB-8459-9215472A1970}" type="slidenum">
              <a:rPr lang="en-US" smtClean="0"/>
              <a:pPr/>
              <a:t>3</a:t>
            </a:fld>
            <a:endParaRPr lang="en-US"/>
          </a:p>
        </p:txBody>
      </p:sp>
      <p:sp>
        <p:nvSpPr>
          <p:cNvPr id="9" name="TextBox 8"/>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4" name="TextBox 13"/>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Tree>
    <p:extLst>
      <p:ext uri="{BB962C8B-B14F-4D97-AF65-F5344CB8AC3E}">
        <p14:creationId xmlns:p14="http://schemas.microsoft.com/office/powerpoint/2010/main" val="169252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197173"/>
            <a:ext cx="11482001" cy="5416868"/>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Load-store architecture</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Conditional execution </a:t>
            </a:r>
            <a:r>
              <a:rPr lang="en-IN" sz="2400" dirty="0">
                <a:solidFill>
                  <a:schemeClr val="bg1"/>
                </a:solidFill>
                <a:latin typeface="Tw Cen MT" panose="020B0602020104020603" pitchFamily="34" charset="0"/>
              </a:rPr>
              <a:t>of every instruction</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Possible to load/store </a:t>
            </a:r>
            <a:r>
              <a:rPr lang="en-IN" sz="2400" dirty="0">
                <a:solidFill>
                  <a:srgbClr val="C00000"/>
                </a:solidFill>
                <a:latin typeface="Tw Cen MT" panose="020B0602020104020603" pitchFamily="34" charset="0"/>
              </a:rPr>
              <a:t>multiple registers at once</a:t>
            </a:r>
          </a:p>
          <a:p>
            <a:pPr marL="446088" indent="-446088" algn="just">
              <a:buClr>
                <a:schemeClr val="accent5">
                  <a:lumMod val="75000"/>
                </a:schemeClr>
              </a:buClr>
              <a:buFont typeface="Wingdings" panose="05000000000000000000" pitchFamily="2" charset="2"/>
              <a:buChar char="Ø"/>
            </a:pPr>
            <a:endParaRPr lang="en-IN" sz="1000" dirty="0">
              <a:solidFill>
                <a:srgbClr val="C00000"/>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Possible to </a:t>
            </a:r>
            <a:r>
              <a:rPr lang="en-IN" sz="2400" dirty="0">
                <a:solidFill>
                  <a:srgbClr val="C00000"/>
                </a:solidFill>
                <a:latin typeface="Tw Cen MT" panose="020B0602020104020603" pitchFamily="34" charset="0"/>
              </a:rPr>
              <a:t>combine shift and ALU operations </a:t>
            </a:r>
            <a:r>
              <a:rPr lang="en-IN" sz="2400" dirty="0">
                <a:solidFill>
                  <a:schemeClr val="bg1"/>
                </a:solidFill>
                <a:latin typeface="Tw Cen MT" panose="020B0602020104020603" pitchFamily="34" charset="0"/>
              </a:rPr>
              <a:t>in a single instruction</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3-address instructions</a:t>
            </a:r>
          </a:p>
          <a:p>
            <a:pPr marL="446088" indent="-446088" algn="just">
              <a:buClr>
                <a:schemeClr val="accent5">
                  <a:lumMod val="75000"/>
                </a:schemeClr>
              </a:buClr>
              <a:buFont typeface="Wingdings" panose="05000000000000000000" pitchFamily="2" charset="2"/>
              <a:buChar char="Ø"/>
            </a:pPr>
            <a:endParaRPr lang="en-IN" sz="1000" dirty="0">
              <a:solidFill>
                <a:srgbClr val="C00000"/>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2 or 3 operand field</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Number representation: </a:t>
            </a:r>
            <a:r>
              <a:rPr lang="en-IN" sz="2400" dirty="0">
                <a:solidFill>
                  <a:srgbClr val="C00000"/>
                </a:solidFill>
                <a:latin typeface="Tw Cen MT" panose="020B0602020104020603" pitchFamily="34" charset="0"/>
              </a:rPr>
              <a:t>Hexa-0x, Binary-0b</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 processor operations is illustrated using examples with </a:t>
            </a:r>
            <a:r>
              <a:rPr lang="en-IN" sz="2400" dirty="0">
                <a:solidFill>
                  <a:srgbClr val="C00000"/>
                </a:solidFill>
                <a:latin typeface="Tw Cen MT" panose="020B0602020104020603" pitchFamily="34" charset="0"/>
              </a:rPr>
              <a:t>pre- and post-conditions, </a:t>
            </a:r>
            <a:r>
              <a:rPr lang="en-IN" sz="2400" dirty="0">
                <a:solidFill>
                  <a:schemeClr val="bg1"/>
                </a:solidFill>
                <a:latin typeface="Tw Cen MT" panose="020B0602020104020603" pitchFamily="34" charset="0"/>
              </a:rPr>
              <a:t>describing registers and memory before and after the instruction are executed</a:t>
            </a:r>
          </a:p>
          <a:p>
            <a:pPr algn="just">
              <a:buClr>
                <a:schemeClr val="accent5">
                  <a:lumMod val="75000"/>
                </a:schemeClr>
              </a:buClr>
            </a:pPr>
            <a:r>
              <a:rPr lang="en-IN" sz="2400" i="1" dirty="0">
                <a:solidFill>
                  <a:srgbClr val="C00000"/>
                </a:solidFill>
                <a:latin typeface="Tw Cen MT" panose="020B0602020104020603" pitchFamily="34" charset="0"/>
              </a:rPr>
              <a:t>                                      </a:t>
            </a:r>
            <a:r>
              <a:rPr lang="en-IN" i="1" dirty="0">
                <a:solidFill>
                  <a:srgbClr val="C00000"/>
                </a:solidFill>
                <a:latin typeface="Tw Cen MT" panose="020B0602020104020603" pitchFamily="34" charset="0"/>
              </a:rPr>
              <a:t>PRE  &lt;pre-conditions&gt;</a:t>
            </a:r>
          </a:p>
          <a:p>
            <a:pPr algn="just">
              <a:buClr>
                <a:schemeClr val="accent5">
                  <a:lumMod val="75000"/>
                </a:schemeClr>
              </a:buClr>
            </a:pPr>
            <a:r>
              <a:rPr lang="en-IN" i="1" dirty="0">
                <a:solidFill>
                  <a:srgbClr val="C00000"/>
                </a:solidFill>
                <a:latin typeface="Tw Cen MT" panose="020B0602020104020603" pitchFamily="34" charset="0"/>
              </a:rPr>
              <a:t>                                                          &lt;instruction/s&gt;</a:t>
            </a:r>
          </a:p>
          <a:p>
            <a:pPr algn="just">
              <a:buClr>
                <a:schemeClr val="accent5">
                  <a:lumMod val="75000"/>
                </a:schemeClr>
              </a:buClr>
            </a:pPr>
            <a:r>
              <a:rPr lang="en-IN" i="1" dirty="0">
                <a:solidFill>
                  <a:srgbClr val="C00000"/>
                </a:solidFill>
                <a:latin typeface="Tw Cen MT" panose="020B0602020104020603" pitchFamily="34" charset="0"/>
              </a:rPr>
              <a:t>                                                 POST &lt;post-conditions&gt;</a:t>
            </a:r>
            <a:endParaRPr lang="en-IN" sz="2400" dirty="0">
              <a:solidFill>
                <a:schemeClr val="bg1"/>
              </a:solidFill>
              <a:latin typeface="Tw Cen MT" panose="020B0602020104020603" pitchFamily="34" charset="0"/>
            </a:endParaRP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FEATURES</a:t>
            </a:r>
          </a:p>
        </p:txBody>
      </p:sp>
    </p:spTree>
    <p:extLst>
      <p:ext uri="{BB962C8B-B14F-4D97-AF65-F5344CB8AC3E}">
        <p14:creationId xmlns:p14="http://schemas.microsoft.com/office/powerpoint/2010/main" val="3806949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286381"/>
            <a:ext cx="11482001" cy="4893647"/>
          </a:xfrm>
          <a:prstGeom prst="rect">
            <a:avLst/>
          </a:prstGeom>
          <a:noFill/>
        </p:spPr>
        <p:txBody>
          <a:bodyPr wrap="square" rtlCol="0">
            <a:spAutoFit/>
          </a:bodyPr>
          <a:lstStyle/>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Load store instructions 		: </a:t>
            </a:r>
            <a:r>
              <a:rPr lang="en-IN" sz="2400" dirty="0">
                <a:solidFill>
                  <a:srgbClr val="3333FF"/>
                </a:solidFill>
                <a:latin typeface="Tw Cen MT" panose="020B0602020104020603" pitchFamily="34" charset="0"/>
              </a:rPr>
              <a:t>LDR, STR</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Data processing instructions </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Move instructions 		: </a:t>
            </a:r>
            <a:r>
              <a:rPr lang="en-IN" sz="2400" dirty="0">
                <a:solidFill>
                  <a:srgbClr val="3333FF"/>
                </a:solidFill>
                <a:latin typeface="Tw Cen MT" panose="020B0602020104020603" pitchFamily="34" charset="0"/>
              </a:rPr>
              <a:t>MOV, MVN</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Barrel shift instructions	: </a:t>
            </a:r>
            <a:r>
              <a:rPr lang="en-IN" sz="2400" dirty="0">
                <a:solidFill>
                  <a:srgbClr val="3333FF"/>
                </a:solidFill>
                <a:latin typeface="Tw Cen MT" panose="020B0602020104020603" pitchFamily="34" charset="0"/>
              </a:rPr>
              <a:t>LSL, LSR, ASR, ROR, RRX</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Arithmetic instructions	: </a:t>
            </a:r>
            <a:r>
              <a:rPr lang="en-IN" sz="2400" dirty="0">
                <a:solidFill>
                  <a:srgbClr val="3333FF"/>
                </a:solidFill>
                <a:latin typeface="Tw Cen MT" panose="020B0602020104020603" pitchFamily="34" charset="0"/>
              </a:rPr>
              <a:t>ADD, ADC, SUB, SBC, RSB, RSC</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Multiply instructions	: </a:t>
            </a:r>
            <a:r>
              <a:rPr lang="en-IN" sz="2400" dirty="0">
                <a:solidFill>
                  <a:srgbClr val="3333FF"/>
                </a:solidFill>
                <a:latin typeface="Tw Cen MT" panose="020B0602020104020603" pitchFamily="34" charset="0"/>
              </a:rPr>
              <a:t>MUL, MLA</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Logical instructions		: </a:t>
            </a:r>
            <a:r>
              <a:rPr lang="en-IN" sz="2400" dirty="0">
                <a:solidFill>
                  <a:srgbClr val="3333FF"/>
                </a:solidFill>
                <a:latin typeface="Tw Cen MT" panose="020B0602020104020603" pitchFamily="34" charset="0"/>
              </a:rPr>
              <a:t>AND, ORR, EOR, BIC </a:t>
            </a:r>
          </a:p>
          <a:p>
            <a:pPr marL="1371600" lvl="2" indent="-457200" algn="just">
              <a:buClr>
                <a:schemeClr val="accent5">
                  <a:lumMod val="75000"/>
                </a:schemeClr>
              </a:buClr>
              <a:buFont typeface="+mj-lt"/>
              <a:buAutoNum type="alphaLcParenR"/>
            </a:pPr>
            <a:r>
              <a:rPr lang="en-IN" sz="2400" dirty="0">
                <a:solidFill>
                  <a:schemeClr val="bg1"/>
                </a:solidFill>
                <a:latin typeface="Tw Cen MT" panose="020B0602020104020603" pitchFamily="34" charset="0"/>
              </a:rPr>
              <a:t>Comparison instructions	: </a:t>
            </a:r>
            <a:r>
              <a:rPr lang="en-IN" sz="2400" dirty="0">
                <a:solidFill>
                  <a:srgbClr val="3333FF"/>
                </a:solidFill>
                <a:latin typeface="Tw Cen MT" panose="020B0602020104020603" pitchFamily="34" charset="0"/>
              </a:rPr>
              <a:t>CMP, CMN</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Branch instructions 			: </a:t>
            </a:r>
            <a:r>
              <a:rPr lang="en-IN" sz="2400" dirty="0">
                <a:solidFill>
                  <a:srgbClr val="3333FF"/>
                </a:solidFill>
                <a:latin typeface="Tw Cen MT" panose="020B0602020104020603" pitchFamily="34" charset="0"/>
              </a:rPr>
              <a:t>B, BL</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Conditional execution instructions	: </a:t>
            </a:r>
            <a:r>
              <a:rPr lang="en-IN" sz="2300" dirty="0">
                <a:solidFill>
                  <a:srgbClr val="3333FF"/>
                </a:solidFill>
                <a:latin typeface="Tw Cen MT" panose="020B0602020104020603" pitchFamily="34" charset="0"/>
              </a:rPr>
              <a:t>EQ, NE, CS, CC, MI, PL, VS, VC, HI, LS, GE, LT, GT, LE, AL</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Software interrupts instruction</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Status register transfer instruction</a:t>
            </a:r>
          </a:p>
          <a:p>
            <a:pPr marL="457200" indent="-457200" algn="just">
              <a:buClr>
                <a:schemeClr val="accent5">
                  <a:lumMod val="75000"/>
                </a:schemeClr>
              </a:buClr>
              <a:buFont typeface="+mj-lt"/>
              <a:buAutoNum type="arabicPeriod"/>
            </a:pPr>
            <a:r>
              <a:rPr lang="en-IN" sz="2400" dirty="0">
                <a:solidFill>
                  <a:schemeClr val="bg1"/>
                </a:solidFill>
                <a:latin typeface="Tw Cen MT" panose="020B0602020104020603" pitchFamily="34" charset="0"/>
              </a:rPr>
              <a:t>Coprocessor instructions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ARM Instruction Set (ARMv5E) Classification</a:t>
            </a:r>
          </a:p>
        </p:txBody>
      </p:sp>
    </p:spTree>
    <p:extLst>
      <p:ext uri="{BB962C8B-B14F-4D97-AF65-F5344CB8AC3E}">
        <p14:creationId xmlns:p14="http://schemas.microsoft.com/office/powerpoint/2010/main" val="1348994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286381"/>
            <a:ext cx="11482001" cy="3231654"/>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Load-store instructions transfer data </a:t>
            </a:r>
            <a:r>
              <a:rPr lang="en-IN" sz="2400" dirty="0">
                <a:solidFill>
                  <a:srgbClr val="C00000"/>
                </a:solidFill>
                <a:latin typeface="Tw Cen MT" panose="020B0602020104020603" pitchFamily="34" charset="0"/>
              </a:rPr>
              <a:t>between memory and processor registers or immediately load the value to registers.</a:t>
            </a:r>
          </a:p>
          <a:p>
            <a:pPr marL="446088" indent="-446088" algn="just">
              <a:buClr>
                <a:schemeClr val="accent5">
                  <a:lumMod val="75000"/>
                </a:schemeClr>
              </a:buClr>
              <a:buFont typeface="Wingdings" panose="05000000000000000000" pitchFamily="2" charset="2"/>
              <a:buChar char="Ø"/>
            </a:pPr>
            <a:endParaRPr lang="en-IN" sz="12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There are three types of load-store instructions:</a:t>
            </a:r>
          </a:p>
          <a:p>
            <a:pPr marL="914400" lvl="1" indent="-457200" algn="just">
              <a:buClr>
                <a:schemeClr val="accent5">
                  <a:lumMod val="75000"/>
                </a:schemeClr>
              </a:buClr>
              <a:buFont typeface="+mj-lt"/>
              <a:buAutoNum type="arabicPeriod"/>
            </a:pPr>
            <a:r>
              <a:rPr lang="en-IN" sz="2000" dirty="0">
                <a:solidFill>
                  <a:srgbClr val="C00000"/>
                </a:solidFill>
                <a:latin typeface="Tw Cen MT" panose="020B0602020104020603" pitchFamily="34" charset="0"/>
              </a:rPr>
              <a:t>Single-register transfer </a:t>
            </a:r>
            <a:r>
              <a:rPr lang="en-IN" sz="2000" dirty="0">
                <a:solidFill>
                  <a:schemeClr val="bg1"/>
                </a:solidFill>
                <a:latin typeface="Tw Cen MT" panose="020B0602020104020603" pitchFamily="34" charset="0"/>
              </a:rPr>
              <a:t>- used for moving a single data item in and out of a register </a:t>
            </a:r>
          </a:p>
          <a:p>
            <a:pPr marL="914400" lvl="1" indent="-457200" algn="just">
              <a:buClr>
                <a:schemeClr val="accent5">
                  <a:lumMod val="75000"/>
                </a:schemeClr>
              </a:buClr>
              <a:buFont typeface="+mj-lt"/>
              <a:buAutoNum type="arabicPeriod"/>
            </a:pPr>
            <a:r>
              <a:rPr lang="en-IN" sz="2000" dirty="0">
                <a:solidFill>
                  <a:srgbClr val="C00000"/>
                </a:solidFill>
                <a:latin typeface="Tw Cen MT" panose="020B0602020104020603" pitchFamily="34" charset="0"/>
              </a:rPr>
              <a:t>Multiple-register transfer </a:t>
            </a:r>
            <a:r>
              <a:rPr lang="en-IN" sz="2000" dirty="0">
                <a:solidFill>
                  <a:schemeClr val="bg1"/>
                </a:solidFill>
                <a:latin typeface="Tw Cen MT" panose="020B0602020104020603" pitchFamily="34" charset="0"/>
              </a:rPr>
              <a:t>- enable transfer of large quantities of data</a:t>
            </a:r>
          </a:p>
          <a:p>
            <a:pPr marL="914400" lvl="1" indent="-457200" algn="just">
              <a:buClr>
                <a:schemeClr val="accent5">
                  <a:lumMod val="75000"/>
                </a:schemeClr>
              </a:buClr>
              <a:buFont typeface="+mj-lt"/>
              <a:buAutoNum type="arabicPeriod"/>
            </a:pPr>
            <a:r>
              <a:rPr lang="en-IN" sz="2000" dirty="0">
                <a:solidFill>
                  <a:srgbClr val="C00000"/>
                </a:solidFill>
                <a:latin typeface="Tw Cen MT" panose="020B0602020104020603" pitchFamily="34" charset="0"/>
              </a:rPr>
              <a:t>Swap - </a:t>
            </a:r>
            <a:r>
              <a:rPr lang="en-IN" sz="2000" dirty="0">
                <a:solidFill>
                  <a:schemeClr val="bg1"/>
                </a:solidFill>
                <a:latin typeface="Tw Cen MT" panose="020B0602020104020603" pitchFamily="34" charset="0"/>
              </a:rPr>
              <a:t>allow exchange between a register and memory in one instruction</a:t>
            </a:r>
          </a:p>
          <a:p>
            <a:pPr marL="903288" lvl="1" indent="-446088" algn="just">
              <a:buClr>
                <a:schemeClr val="accent5">
                  <a:lumMod val="75000"/>
                </a:schemeClr>
              </a:buClr>
              <a:buFont typeface="Wingdings" panose="05000000000000000000" pitchFamily="2" charset="2"/>
              <a:buChar char="Ø"/>
            </a:pPr>
            <a:endParaRPr lang="en-IN" sz="12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However, Single-Register Transfer instructions are most commonly used to perform load store operation.</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1. LOAD STORE INSTRUCTIONS</a:t>
            </a:r>
          </a:p>
        </p:txBody>
      </p:sp>
      <p:graphicFrame>
        <p:nvGraphicFramePr>
          <p:cNvPr id="9" name="Table 8"/>
          <p:cNvGraphicFramePr>
            <a:graphicFrameLocks noGrp="1"/>
          </p:cNvGraphicFramePr>
          <p:nvPr>
            <p:extLst>
              <p:ext uri="{D42A27DB-BD31-4B8C-83A1-F6EECF244321}">
                <p14:modId xmlns:p14="http://schemas.microsoft.com/office/powerpoint/2010/main" val="1387591584"/>
              </p:ext>
            </p:extLst>
          </p:nvPr>
        </p:nvGraphicFramePr>
        <p:xfrm>
          <a:off x="1260417" y="4635795"/>
          <a:ext cx="9685030" cy="1828800"/>
        </p:xfrm>
        <a:graphic>
          <a:graphicData uri="http://schemas.openxmlformats.org/drawingml/2006/table">
            <a:tbl>
              <a:tblPr firstRow="1" bandRow="1">
                <a:tableStyleId>{5C22544A-7EE6-4342-B048-85BDC9FD1C3A}</a:tableStyleId>
              </a:tblPr>
              <a:tblGrid>
                <a:gridCol w="1662457">
                  <a:extLst>
                    <a:ext uri="{9D8B030D-6E8A-4147-A177-3AD203B41FA5}">
                      <a16:colId xmlns:a16="http://schemas.microsoft.com/office/drawing/2014/main" val="626671755"/>
                    </a:ext>
                  </a:extLst>
                </a:gridCol>
                <a:gridCol w="2678287">
                  <a:extLst>
                    <a:ext uri="{9D8B030D-6E8A-4147-A177-3AD203B41FA5}">
                      <a16:colId xmlns:a16="http://schemas.microsoft.com/office/drawing/2014/main" val="1100676830"/>
                    </a:ext>
                  </a:extLst>
                </a:gridCol>
                <a:gridCol w="2348946">
                  <a:extLst>
                    <a:ext uri="{9D8B030D-6E8A-4147-A177-3AD203B41FA5}">
                      <a16:colId xmlns:a16="http://schemas.microsoft.com/office/drawing/2014/main" val="2972425633"/>
                    </a:ext>
                  </a:extLst>
                </a:gridCol>
                <a:gridCol w="2995340">
                  <a:extLst>
                    <a:ext uri="{9D8B030D-6E8A-4147-A177-3AD203B41FA5}">
                      <a16:colId xmlns:a16="http://schemas.microsoft.com/office/drawing/2014/main" val="2057576718"/>
                    </a:ext>
                  </a:extLst>
                </a:gridCol>
              </a:tblGrid>
              <a:tr h="224805">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224805">
                <a:tc rowSpan="2">
                  <a:txBody>
                    <a:bodyPr/>
                    <a:lstStyle/>
                    <a:p>
                      <a:pPr algn="ctr"/>
                      <a:r>
                        <a:rPr lang="en-IN" sz="1800" dirty="0">
                          <a:latin typeface="Tw Cen MT" panose="020B0602020104020603" pitchFamily="34" charset="0"/>
                        </a:rPr>
                        <a:t>LDR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rowSpan="2">
                  <a:txBody>
                    <a:bodyPr/>
                    <a:lstStyle/>
                    <a:p>
                      <a:pPr algn="l"/>
                      <a:r>
                        <a:rPr lang="en-IN" sz="1800" dirty="0">
                          <a:latin typeface="Tw Cen MT" panose="020B0602020104020603" pitchFamily="34" charset="0"/>
                        </a:rPr>
                        <a:t>Load word into</a:t>
                      </a:r>
                      <a:r>
                        <a:rPr lang="en-IN" sz="1800" baseline="0" dirty="0">
                          <a:latin typeface="Tw Cen MT" panose="020B0602020104020603" pitchFamily="34" charset="0"/>
                        </a:rPr>
                        <a:t> a register</a:t>
                      </a:r>
                      <a:endParaRPr lang="en-IN"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cs typeface="+mn-cs"/>
                        </a:rPr>
                        <a:t>LDR r0, =0x0000000f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r0 := </a:t>
                      </a:r>
                      <a:r>
                        <a:rPr lang="en-IN" sz="1800" dirty="0">
                          <a:latin typeface="Tw Cen MT" panose="020B0602020104020603" pitchFamily="34" charset="0"/>
                          <a:cs typeface="+mn-cs"/>
                        </a:rPr>
                        <a:t>0x0000000f</a:t>
                      </a:r>
                      <a:endParaRPr lang="en-IN"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8265230"/>
                  </a:ext>
                </a:extLst>
              </a:tr>
              <a:tr h="224805">
                <a:tc vMerge="1">
                  <a:txBody>
                    <a:bodyPr/>
                    <a:lstStyle/>
                    <a:p>
                      <a:endParaRPr lang="en-IN"/>
                    </a:p>
                  </a:txBody>
                  <a:tcPr/>
                </a:tc>
                <a:tc vMerge="1">
                  <a:txBody>
                    <a:bodyPr/>
                    <a:lstStyle/>
                    <a:p>
                      <a:endParaRPr lang="en-IN"/>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cs typeface="+mn-cs"/>
                        </a:rPr>
                        <a:t>LDR r0, [r1]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IN" sz="1800" dirty="0">
                          <a:latin typeface="Tw Cen MT" panose="020B0602020104020603" pitchFamily="34" charset="0"/>
                        </a:rPr>
                        <a:t>r0 := mem32[r1]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37828443"/>
                  </a:ext>
                </a:extLst>
              </a:tr>
              <a:tr h="224805">
                <a:tc rowSpan="2">
                  <a:txBody>
                    <a:bodyPr/>
                    <a:lstStyle/>
                    <a:p>
                      <a:pPr algn="ctr"/>
                      <a:r>
                        <a:rPr lang="en-IN" sz="1800" dirty="0">
                          <a:latin typeface="Tw Cen MT" panose="020B0602020104020603" pitchFamily="34" charset="0"/>
                        </a:rPr>
                        <a:t>STR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rowSpan="2">
                  <a:txBody>
                    <a:bodyPr/>
                    <a:lstStyle/>
                    <a:p>
                      <a:pPr algn="l"/>
                      <a:r>
                        <a:rPr lang="en-IN" sz="1800" dirty="0">
                          <a:latin typeface="Tw Cen MT" panose="020B0602020104020603" pitchFamily="34" charset="0"/>
                        </a:rPr>
                        <a:t>Store word into</a:t>
                      </a:r>
                      <a:r>
                        <a:rPr lang="en-IN" sz="1800" baseline="0" dirty="0">
                          <a:latin typeface="Tw Cen MT" panose="020B0602020104020603" pitchFamily="34" charset="0"/>
                        </a:rPr>
                        <a:t> a register</a:t>
                      </a:r>
                      <a:endParaRPr lang="en-IN"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dirty="0">
                          <a:latin typeface="Tw Cen MT" panose="020B0602020104020603" pitchFamily="34" charset="0"/>
                        </a:rPr>
                        <a:t>STR r0, [r1]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800" dirty="0">
                          <a:latin typeface="Tw Cen MT" panose="020B0602020104020603" pitchFamily="34" charset="0"/>
                        </a:rPr>
                        <a:t>mem32[r1] := r0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821085458"/>
                  </a:ext>
                </a:extLst>
              </a:tr>
              <a:tr h="224805">
                <a:tc vMerge="1">
                  <a:txBody>
                    <a:bodyPr/>
                    <a:lstStyle/>
                    <a:p>
                      <a:pPr algn="ctr"/>
                      <a:endParaRPr lang="en-IN"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vMerge="1">
                  <a:txBody>
                    <a:bodyPr/>
                    <a:lstStyle/>
                    <a:p>
                      <a:pPr algn="l"/>
                      <a:endParaRPr lang="en-IN"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dirty="0">
                          <a:latin typeface="Tw Cen MT" panose="020B0602020104020603" pitchFamily="34" charset="0"/>
                        </a:rPr>
                        <a:t>STR  r2, [r5], #8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pt-BR" sz="1800" dirty="0">
                          <a:latin typeface="Tw Cen MT" panose="020B0602020104020603" pitchFamily="34" charset="0"/>
                        </a:rPr>
                        <a:t>mem32[r5] = r2, r5 = r5 + 8</a:t>
                      </a:r>
                      <a:endParaRPr lang="en-US" sz="1800" dirty="0">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986629333"/>
                  </a:ext>
                </a:extLst>
              </a:tr>
            </a:tbl>
          </a:graphicData>
        </a:graphic>
      </p:graphicFrame>
      <p:sp>
        <p:nvSpPr>
          <p:cNvPr id="11" name="Rectangle 10"/>
          <p:cNvSpPr/>
          <p:nvPr/>
        </p:nvSpPr>
        <p:spPr>
          <a:xfrm>
            <a:off x="3356598" y="4235685"/>
            <a:ext cx="5484515" cy="400110"/>
          </a:xfrm>
          <a:prstGeom prst="rect">
            <a:avLst/>
          </a:prstGeom>
        </p:spPr>
        <p:txBody>
          <a:bodyPr wrap="none">
            <a:spAutoFit/>
          </a:bodyPr>
          <a:lstStyle/>
          <a:p>
            <a:r>
              <a:rPr lang="en-IN" sz="2000" b="1" dirty="0">
                <a:solidFill>
                  <a:srgbClr val="3333FF"/>
                </a:solidFill>
                <a:latin typeface="Tw Cen MT" panose="020B0602020104020603" pitchFamily="34" charset="0"/>
              </a:rPr>
              <a:t>Syntax: &lt;LDR|STR&gt;{&lt;cond&gt;}{B} Rd,addressing1</a:t>
            </a:r>
            <a:endParaRPr lang="en-IN" sz="2000" b="1" dirty="0">
              <a:solidFill>
                <a:srgbClr val="3333FF"/>
              </a:solidFill>
            </a:endParaRPr>
          </a:p>
        </p:txBody>
      </p:sp>
    </p:spTree>
    <p:extLst>
      <p:ext uri="{BB962C8B-B14F-4D97-AF65-F5344CB8AC3E}">
        <p14:creationId xmlns:p14="http://schemas.microsoft.com/office/powerpoint/2010/main" val="3774572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374695"/>
            <a:ext cx="11482001" cy="2031325"/>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Data processing instructions are </a:t>
            </a:r>
            <a:r>
              <a:rPr lang="en-IN" sz="2400" dirty="0">
                <a:solidFill>
                  <a:srgbClr val="C00000"/>
                </a:solidFill>
                <a:latin typeface="Tw Cen MT" panose="020B0602020104020603" pitchFamily="34" charset="0"/>
              </a:rPr>
              <a:t>manipulate data within registers.</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Move copies N into a destination register Rd</a:t>
            </a:r>
            <a:r>
              <a:rPr lang="en-IN" sz="2400" dirty="0">
                <a:solidFill>
                  <a:schemeClr val="bg1"/>
                </a:solidFill>
                <a:latin typeface="Tw Cen MT" panose="020B0602020104020603" pitchFamily="34" charset="0"/>
              </a:rPr>
              <a:t>, where N is a register or immediate value.</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This instruction is </a:t>
            </a:r>
            <a:r>
              <a:rPr lang="en-IN" sz="2400" dirty="0">
                <a:solidFill>
                  <a:srgbClr val="C00000"/>
                </a:solidFill>
                <a:latin typeface="Tw Cen MT" panose="020B0602020104020603" pitchFamily="34" charset="0"/>
              </a:rPr>
              <a:t>useful for setting initial values </a:t>
            </a:r>
            <a:r>
              <a:rPr lang="en-IN" sz="2400" dirty="0">
                <a:solidFill>
                  <a:schemeClr val="bg1"/>
                </a:solidFill>
                <a:latin typeface="Tw Cen MT" panose="020B0602020104020603" pitchFamily="34" charset="0"/>
              </a:rPr>
              <a:t>and transferring data between registers.</a:t>
            </a:r>
          </a:p>
          <a:p>
            <a:pPr marL="446088" indent="-446088" algn="just">
              <a:buClr>
                <a:schemeClr val="accent5">
                  <a:lumMod val="75000"/>
                </a:schemeClr>
              </a:buClr>
              <a:buFont typeface="Wingdings" panose="05000000000000000000" pitchFamily="2" charset="2"/>
              <a:buChar char="Ø"/>
            </a:pPr>
            <a:endParaRPr lang="en-IN" sz="10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If </a:t>
            </a:r>
            <a:r>
              <a:rPr lang="en-IN" sz="2400" dirty="0">
                <a:solidFill>
                  <a:srgbClr val="C00000"/>
                </a:solidFill>
                <a:latin typeface="Tw Cen MT" panose="020B0602020104020603" pitchFamily="34" charset="0"/>
              </a:rPr>
              <a:t>suffix S used </a:t>
            </a:r>
            <a:r>
              <a:rPr lang="en-IN" sz="2400" dirty="0">
                <a:solidFill>
                  <a:schemeClr val="bg1"/>
                </a:solidFill>
                <a:latin typeface="Tw Cen MT" panose="020B0602020104020603" pitchFamily="34" charset="0"/>
              </a:rPr>
              <a:t>on a data processing instruction, then it updates the flags in the CPSR.</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(a) MOVE INSTRUCTIONS </a:t>
            </a:r>
          </a:p>
        </p:txBody>
      </p:sp>
      <p:graphicFrame>
        <p:nvGraphicFramePr>
          <p:cNvPr id="11" name="Table 10"/>
          <p:cNvGraphicFramePr>
            <a:graphicFrameLocks noGrp="1"/>
          </p:cNvGraphicFramePr>
          <p:nvPr>
            <p:extLst>
              <p:ext uri="{D42A27DB-BD31-4B8C-83A1-F6EECF244321}">
                <p14:modId xmlns:p14="http://schemas.microsoft.com/office/powerpoint/2010/main" val="3436642590"/>
              </p:ext>
            </p:extLst>
          </p:nvPr>
        </p:nvGraphicFramePr>
        <p:xfrm>
          <a:off x="490654" y="4092742"/>
          <a:ext cx="11302274" cy="2194560"/>
        </p:xfrm>
        <a:graphic>
          <a:graphicData uri="http://schemas.openxmlformats.org/drawingml/2006/table">
            <a:tbl>
              <a:tblPr firstRow="1" bandRow="1">
                <a:tableStyleId>{5C22544A-7EE6-4342-B048-85BDC9FD1C3A}</a:tableStyleId>
              </a:tblPr>
              <a:tblGrid>
                <a:gridCol w="1225827">
                  <a:extLst>
                    <a:ext uri="{9D8B030D-6E8A-4147-A177-3AD203B41FA5}">
                      <a16:colId xmlns:a16="http://schemas.microsoft.com/office/drawing/2014/main" val="626671755"/>
                    </a:ext>
                  </a:extLst>
                </a:gridCol>
                <a:gridCol w="1877393">
                  <a:extLst>
                    <a:ext uri="{9D8B030D-6E8A-4147-A177-3AD203B41FA5}">
                      <a16:colId xmlns:a16="http://schemas.microsoft.com/office/drawing/2014/main" val="1100676830"/>
                    </a:ext>
                  </a:extLst>
                </a:gridCol>
                <a:gridCol w="1424611">
                  <a:extLst>
                    <a:ext uri="{9D8B030D-6E8A-4147-A177-3AD203B41FA5}">
                      <a16:colId xmlns:a16="http://schemas.microsoft.com/office/drawing/2014/main" val="2972425633"/>
                    </a:ext>
                  </a:extLst>
                </a:gridCol>
                <a:gridCol w="4207571">
                  <a:extLst>
                    <a:ext uri="{9D8B030D-6E8A-4147-A177-3AD203B41FA5}">
                      <a16:colId xmlns:a16="http://schemas.microsoft.com/office/drawing/2014/main" val="2057576718"/>
                    </a:ext>
                  </a:extLst>
                </a:gridCol>
                <a:gridCol w="2566872">
                  <a:extLst>
                    <a:ext uri="{9D8B030D-6E8A-4147-A177-3AD203B41FA5}">
                      <a16:colId xmlns:a16="http://schemas.microsoft.com/office/drawing/2014/main" val="3694883962"/>
                    </a:ext>
                  </a:extLst>
                </a:gridCol>
              </a:tblGrid>
              <a:tr h="224805">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Operation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Description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224805">
                <a:tc>
                  <a:txBody>
                    <a:bodyPr/>
                    <a:lstStyle/>
                    <a:p>
                      <a:pPr algn="ctr"/>
                      <a:r>
                        <a:rPr lang="en-IN" sz="1800" dirty="0">
                          <a:solidFill>
                            <a:schemeClr val="bg1"/>
                          </a:solidFill>
                          <a:latin typeface="Tw Cen MT" panose="020B0602020104020603" pitchFamily="34" charset="0"/>
                        </a:rPr>
                        <a:t>MOV</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Move a 32-bit value into register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r5=0x00000005, r7=0x00000008</a:t>
                      </a:r>
                    </a:p>
                    <a:p>
                      <a:pPr algn="l"/>
                      <a:r>
                        <a:rPr lang="en-IN" sz="1800" baseline="0" dirty="0">
                          <a:solidFill>
                            <a:schemeClr val="bg1"/>
                          </a:solidFill>
                          <a:latin typeface="Tw Cen MT" panose="020B0602020104020603" pitchFamily="34" charset="0"/>
                        </a:rPr>
                        <a:t>          MOV r7, r5</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r5=0x00000005, r7=0x00000005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Move</a:t>
                      </a:r>
                      <a:r>
                        <a:rPr lang="en-IN" sz="1800" baseline="0" dirty="0">
                          <a:solidFill>
                            <a:schemeClr val="bg1"/>
                          </a:solidFill>
                          <a:latin typeface="Tw Cen MT" panose="020B0602020104020603" pitchFamily="34" charset="0"/>
                        </a:rPr>
                        <a:t> r5 value into r7 </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224805">
                <a:tc>
                  <a:txBody>
                    <a:bodyPr/>
                    <a:lstStyle/>
                    <a:p>
                      <a:pPr algn="ctr"/>
                      <a:r>
                        <a:rPr lang="en-IN" sz="1800" dirty="0">
                          <a:solidFill>
                            <a:schemeClr val="bg1"/>
                          </a:solidFill>
                          <a:latin typeface="Tw Cen MT" panose="020B0602020104020603" pitchFamily="34" charset="0"/>
                        </a:rPr>
                        <a:t>MVN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Move the</a:t>
                      </a:r>
                      <a:r>
                        <a:rPr lang="en-IN" sz="1800" baseline="0" dirty="0">
                          <a:solidFill>
                            <a:schemeClr val="bg1"/>
                          </a:solidFill>
                          <a:latin typeface="Tw Cen MT" panose="020B0602020104020603" pitchFamily="34" charset="0"/>
                        </a:rPr>
                        <a:t> NOT of the</a:t>
                      </a:r>
                      <a:r>
                        <a:rPr lang="en-IN" sz="1800" dirty="0">
                          <a:solidFill>
                            <a:schemeClr val="bg1"/>
                          </a:solidFill>
                          <a:latin typeface="Tw Cen MT" panose="020B0602020104020603" pitchFamily="34" charset="0"/>
                        </a:rPr>
                        <a:t> 32-bit value into register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Rd=~N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aseline="0" dirty="0">
                          <a:solidFill>
                            <a:schemeClr val="bg1"/>
                          </a:solidFill>
                          <a:latin typeface="Tw Cen MT" panose="020B0602020104020603" pitchFamily="34" charset="0"/>
                        </a:rPr>
                        <a:t>     r5=0x00000005, r7=0x00000008</a:t>
                      </a:r>
                    </a:p>
                    <a:p>
                      <a:pPr algn="l"/>
                      <a:r>
                        <a:rPr lang="en-IN" sz="1800" baseline="0" dirty="0">
                          <a:solidFill>
                            <a:schemeClr val="bg1"/>
                          </a:solidFill>
                          <a:latin typeface="Tw Cen MT" panose="020B0602020104020603" pitchFamily="34" charset="0"/>
                        </a:rPr>
                        <a:t>          MVN r7, r5</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r5=0x00000005,  r7=0xFFFFFFFA</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NOT r5 value then</a:t>
                      </a:r>
                    </a:p>
                    <a:p>
                      <a:pPr algn="ctr"/>
                      <a:r>
                        <a:rPr lang="en-IN" sz="1800" dirty="0">
                          <a:solidFill>
                            <a:schemeClr val="bg1"/>
                          </a:solidFill>
                          <a:latin typeface="Tw Cen MT" panose="020B0602020104020603" pitchFamily="34" charset="0"/>
                        </a:rPr>
                        <a:t> move to r7</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bl>
          </a:graphicData>
        </a:graphic>
      </p:graphicFrame>
      <p:sp>
        <p:nvSpPr>
          <p:cNvPr id="2" name="Rectangle 1"/>
          <p:cNvSpPr/>
          <p:nvPr/>
        </p:nvSpPr>
        <p:spPr>
          <a:xfrm>
            <a:off x="468433" y="3684156"/>
            <a:ext cx="4546437" cy="400110"/>
          </a:xfrm>
          <a:prstGeom prst="rect">
            <a:avLst/>
          </a:prstGeom>
        </p:spPr>
        <p:txBody>
          <a:bodyPr wrap="none">
            <a:spAutoFit/>
          </a:bodyPr>
          <a:lstStyle/>
          <a:p>
            <a:r>
              <a:rPr lang="en-IN" sz="2000" b="1" dirty="0">
                <a:solidFill>
                  <a:srgbClr val="3333FF"/>
                </a:solidFill>
                <a:latin typeface="Tw Cen MT" panose="020B0602020104020603" pitchFamily="34" charset="0"/>
              </a:rPr>
              <a:t>Syntax: &lt;instruction&gt;{&lt;cond&gt;}{S} Rd, N</a:t>
            </a:r>
            <a:endParaRPr lang="en-IN" sz="2000" b="1" dirty="0">
              <a:solidFill>
                <a:srgbClr val="3333FF"/>
              </a:solidFill>
            </a:endParaRPr>
          </a:p>
        </p:txBody>
      </p:sp>
    </p:spTree>
    <p:extLst>
      <p:ext uri="{BB962C8B-B14F-4D97-AF65-F5344CB8AC3E}">
        <p14:creationId xmlns:p14="http://schemas.microsoft.com/office/powerpoint/2010/main" val="3081380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4" name="TextBox 13"/>
          <p:cNvSpPr txBox="1"/>
          <p:nvPr/>
        </p:nvSpPr>
        <p:spPr>
          <a:xfrm>
            <a:off x="310928" y="1374695"/>
            <a:ext cx="11482001" cy="4893647"/>
          </a:xfrm>
          <a:prstGeom prst="rect">
            <a:avLst/>
          </a:prstGeom>
          <a:noFill/>
        </p:spPr>
        <p:txBody>
          <a:bodyPr wrap="square" rtlCol="0">
            <a:spAutoFit/>
          </a:bodyPr>
          <a:lstStyle/>
          <a:p>
            <a:pPr marL="446088" indent="-446088" algn="just">
              <a:buClr>
                <a:schemeClr val="accent5">
                  <a:lumMod val="75000"/>
                </a:schemeClr>
              </a:buClr>
              <a:buFont typeface="Wingdings" panose="05000000000000000000" pitchFamily="2" charset="2"/>
              <a:buChar char="Ø"/>
            </a:pPr>
            <a:r>
              <a:rPr lang="en-IN" sz="2400" dirty="0">
                <a:solidFill>
                  <a:srgbClr val="C00000"/>
                </a:solidFill>
                <a:latin typeface="Tw Cen MT" panose="020B0602020104020603" pitchFamily="34" charset="0"/>
              </a:rPr>
              <a:t>A unique and powerful feature of the ARM processor </a:t>
            </a:r>
            <a:r>
              <a:rPr lang="en-IN" sz="2400" dirty="0">
                <a:solidFill>
                  <a:schemeClr val="bg1"/>
                </a:solidFill>
                <a:latin typeface="Tw Cen MT" panose="020B0602020104020603" pitchFamily="34" charset="0"/>
              </a:rPr>
              <a:t>is the ability to shift the 32-bit binary pattern in one of the source registers left or right by a specific number of positions before it enters the ALU. </a:t>
            </a:r>
          </a:p>
          <a:p>
            <a:pPr marL="446088" indent="-446088" algn="just">
              <a:buClr>
                <a:schemeClr val="accent5">
                  <a:lumMod val="75000"/>
                </a:schemeClr>
              </a:buClr>
              <a:buFont typeface="Wingdings" panose="05000000000000000000" pitchFamily="2" charset="2"/>
              <a:buChar char="Ø"/>
            </a:pPr>
            <a:endParaRPr lang="en-IN" sz="24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This shift </a:t>
            </a:r>
            <a:r>
              <a:rPr lang="en-IN" sz="2400" dirty="0">
                <a:solidFill>
                  <a:srgbClr val="C00000"/>
                </a:solidFill>
                <a:latin typeface="Tw Cen MT" panose="020B0602020104020603" pitchFamily="34" charset="0"/>
              </a:rPr>
              <a:t>increases the power and flexibility </a:t>
            </a:r>
            <a:r>
              <a:rPr lang="en-IN" sz="2400" dirty="0">
                <a:solidFill>
                  <a:schemeClr val="bg1"/>
                </a:solidFill>
                <a:latin typeface="Tw Cen MT" panose="020B0602020104020603" pitchFamily="34" charset="0"/>
              </a:rPr>
              <a:t>of many data processing operations.</a:t>
            </a:r>
          </a:p>
          <a:p>
            <a:pPr marL="446088" indent="-446088" algn="just">
              <a:buClr>
                <a:schemeClr val="accent5">
                  <a:lumMod val="75000"/>
                </a:schemeClr>
              </a:buClr>
              <a:buFont typeface="Wingdings" panose="05000000000000000000" pitchFamily="2" charset="2"/>
              <a:buChar char="Ø"/>
            </a:pPr>
            <a:endParaRPr lang="en-IN" sz="24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This is particularly useful for loading constants into a register and achieving fast </a:t>
            </a:r>
            <a:r>
              <a:rPr lang="en-IN" sz="2400" dirty="0">
                <a:solidFill>
                  <a:srgbClr val="C00000"/>
                </a:solidFill>
                <a:latin typeface="Tw Cen MT" panose="020B0602020104020603" pitchFamily="34" charset="0"/>
              </a:rPr>
              <a:t>multiplies or division by a power of 2.</a:t>
            </a:r>
          </a:p>
          <a:p>
            <a:pPr marL="446088" indent="-446088" algn="just">
              <a:buClr>
                <a:schemeClr val="accent5">
                  <a:lumMod val="75000"/>
                </a:schemeClr>
              </a:buClr>
              <a:buFont typeface="Wingdings" panose="05000000000000000000" pitchFamily="2" charset="2"/>
              <a:buChar char="Ø"/>
            </a:pPr>
            <a:endParaRPr lang="en-IN" sz="24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Most data processing instructions can process one of their operands </a:t>
            </a:r>
            <a:r>
              <a:rPr lang="en-IN" sz="2400" dirty="0">
                <a:solidFill>
                  <a:srgbClr val="C00000"/>
                </a:solidFill>
                <a:latin typeface="Tw Cen MT" panose="020B0602020104020603" pitchFamily="34" charset="0"/>
              </a:rPr>
              <a:t>using the barrel shifter.</a:t>
            </a:r>
          </a:p>
          <a:p>
            <a:pPr marL="446088" indent="-446088" algn="just">
              <a:buClr>
                <a:schemeClr val="accent5">
                  <a:lumMod val="75000"/>
                </a:schemeClr>
              </a:buClr>
              <a:buFont typeface="Wingdings" panose="05000000000000000000" pitchFamily="2" charset="2"/>
              <a:buChar char="Ø"/>
            </a:pPr>
            <a:endParaRPr lang="en-IN" sz="2400" dirty="0">
              <a:solidFill>
                <a:schemeClr val="bg1"/>
              </a:solidFill>
              <a:latin typeface="Tw Cen MT" panose="020B0602020104020603" pitchFamily="34" charset="0"/>
            </a:endParaRPr>
          </a:p>
          <a:p>
            <a:pPr marL="446088" indent="-446088" algn="just">
              <a:buClr>
                <a:schemeClr val="accent5">
                  <a:lumMod val="75000"/>
                </a:schemeClr>
              </a:buClr>
              <a:buFont typeface="Wingdings" panose="05000000000000000000" pitchFamily="2" charset="2"/>
              <a:buChar char="Ø"/>
            </a:pPr>
            <a:r>
              <a:rPr lang="en-IN" sz="2400" dirty="0">
                <a:solidFill>
                  <a:schemeClr val="bg1"/>
                </a:solidFill>
                <a:latin typeface="Tw Cen MT" panose="020B0602020104020603" pitchFamily="34" charset="0"/>
              </a:rPr>
              <a:t>It is possible to </a:t>
            </a:r>
            <a:r>
              <a:rPr lang="en-IN" sz="2400" dirty="0">
                <a:solidFill>
                  <a:srgbClr val="C00000"/>
                </a:solidFill>
                <a:latin typeface="Tw Cen MT" panose="020B0602020104020603" pitchFamily="34" charset="0"/>
              </a:rPr>
              <a:t>directly specify the number of bits to be shifted </a:t>
            </a:r>
            <a:r>
              <a:rPr lang="en-IN" sz="2400" dirty="0">
                <a:solidFill>
                  <a:schemeClr val="bg1"/>
                </a:solidFill>
                <a:latin typeface="Tw Cen MT" panose="020B0602020104020603" pitchFamily="34" charset="0"/>
              </a:rPr>
              <a:t>in the instruction itself.</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(b) BARREL SHIFT INSTRUCTIONS </a:t>
            </a:r>
          </a:p>
        </p:txBody>
      </p:sp>
    </p:spTree>
    <p:extLst>
      <p:ext uri="{BB962C8B-B14F-4D97-AF65-F5344CB8AC3E}">
        <p14:creationId xmlns:p14="http://schemas.microsoft.com/office/powerpoint/2010/main" val="2770913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Rounded Rectangle 4"/>
          <p:cNvSpPr/>
          <p:nvPr/>
        </p:nvSpPr>
        <p:spPr>
          <a:xfrm>
            <a:off x="1199158" y="255180"/>
            <a:ext cx="9781309" cy="678872"/>
          </a:xfrm>
          <a:prstGeom prst="roundRect">
            <a:avLst/>
          </a:prstGeom>
          <a:solidFill>
            <a:schemeClr val="bg1"/>
          </a:solidFill>
          <a:ln w="28575">
            <a:solidFill>
              <a:schemeClr val="accent5"/>
            </a:solidFill>
          </a:ln>
          <a:effectLst/>
        </p:spPr>
        <p:style>
          <a:lnRef idx="1">
            <a:schemeClr val="accent6"/>
          </a:lnRef>
          <a:fillRef idx="2">
            <a:schemeClr val="accent6"/>
          </a:fillRef>
          <a:effectRef idx="1">
            <a:schemeClr val="accent6"/>
          </a:effectRef>
          <a:fontRef idx="minor">
            <a:schemeClr val="dk1"/>
          </a:fontRef>
        </p:style>
        <p:txBody>
          <a:bodyPr rtlCol="0" anchor="ctr"/>
          <a:lstStyle/>
          <a:p>
            <a:pPr lvl="0" algn="ctr">
              <a:defRPr/>
            </a:pPr>
            <a:r>
              <a:rPr lang="en-IN" sz="3200" b="1" dirty="0">
                <a:ln w="9525">
                  <a:solidFill>
                    <a:prstClr val="black"/>
                  </a:solidFill>
                  <a:prstDash val="solid"/>
                </a:ln>
                <a:solidFill>
                  <a:srgbClr val="DD9D31"/>
                </a:solidFill>
                <a:effectLst>
                  <a:outerShdw blurRad="12700" dist="38100" dir="2700000" algn="tl" rotWithShape="0">
                    <a:srgbClr val="DD9D31">
                      <a:lumMod val="60000"/>
                      <a:lumOff val="40000"/>
                    </a:srgbClr>
                  </a:outerShdw>
                </a:effectLst>
                <a:latin typeface="Century Gothic" pitchFamily="34" charset="0"/>
                <a:cs typeface="Aharoni" pitchFamily="2" charset="-79"/>
              </a:rPr>
              <a:t>ARM INSTRUCTION SET</a:t>
            </a:r>
          </a:p>
        </p:txBody>
      </p:sp>
      <p:sp>
        <p:nvSpPr>
          <p:cNvPr id="10" name="Round Same Side Corner Rectangle 9"/>
          <p:cNvSpPr/>
          <p:nvPr/>
        </p:nvSpPr>
        <p:spPr>
          <a:xfrm>
            <a:off x="140031" y="130792"/>
            <a:ext cx="11899570" cy="6457750"/>
          </a:xfrm>
          <a:prstGeom prst="round2SameRect">
            <a:avLst/>
          </a:prstGeom>
          <a:noFill/>
          <a:ln w="381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Pentagon 11"/>
          <p:cNvSpPr/>
          <p:nvPr/>
        </p:nvSpPr>
        <p:spPr>
          <a:xfrm flipH="1">
            <a:off x="11651719" y="6650218"/>
            <a:ext cx="502920" cy="182880"/>
          </a:xfrm>
          <a:prstGeom prst="homePlate">
            <a:avLst/>
          </a:prstGeom>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fld id="{CA43B2EA-5C2C-42EB-B05B-CA96B2F0ABDE}" type="slidenum">
              <a:rPr kumimoji="0" lang="en-US" sz="1400" b="1"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
        <p:nvSpPr>
          <p:cNvPr id="15" name="TextBox 14"/>
          <p:cNvSpPr txBox="1"/>
          <p:nvPr/>
        </p:nvSpPr>
        <p:spPr>
          <a:xfrm>
            <a:off x="46422" y="6588542"/>
            <a:ext cx="1152736" cy="276999"/>
          </a:xfrm>
          <a:prstGeom prst="rect">
            <a:avLst/>
          </a:prstGeom>
          <a:noFill/>
        </p:spPr>
        <p:txBody>
          <a:bodyPr wrap="square" rtlCol="0">
            <a:spAutoFit/>
          </a:bodyPr>
          <a:lstStyle/>
          <a:p>
            <a:r>
              <a:rPr lang="en-US" sz="1200" b="1" dirty="0">
                <a:solidFill>
                  <a:srgbClr val="663300"/>
                </a:solidFill>
                <a:latin typeface="Century Gothic" panose="020B0502020202020204" pitchFamily="34" charset="0"/>
              </a:rPr>
              <a:t>MODULE-7</a:t>
            </a:r>
          </a:p>
        </p:txBody>
      </p:sp>
      <p:sp>
        <p:nvSpPr>
          <p:cNvPr id="18" name="TextBox 17"/>
          <p:cNvSpPr txBox="1"/>
          <p:nvPr/>
        </p:nvSpPr>
        <p:spPr>
          <a:xfrm>
            <a:off x="3356598" y="6597018"/>
            <a:ext cx="5492668" cy="276999"/>
          </a:xfrm>
          <a:prstGeom prst="rect">
            <a:avLst/>
          </a:prstGeom>
          <a:noFill/>
        </p:spPr>
        <p:txBody>
          <a:bodyPr wrap="square" rtlCol="0">
            <a:spAutoFit/>
          </a:bodyPr>
          <a:lstStyle/>
          <a:p>
            <a:pPr algn="ctr"/>
            <a:r>
              <a:rPr lang="en-US" sz="1200" b="1" dirty="0">
                <a:solidFill>
                  <a:srgbClr val="663300"/>
                </a:solidFill>
                <a:latin typeface="Century Gothic" panose="020B0502020202020204" pitchFamily="34" charset="0"/>
              </a:rPr>
              <a:t>BECE204L – MICROPROCESSORS AND MICROCONTROLLERS</a:t>
            </a:r>
          </a:p>
        </p:txBody>
      </p:sp>
      <p:sp>
        <p:nvSpPr>
          <p:cNvPr id="16" name="TextBox 15"/>
          <p:cNvSpPr txBox="1"/>
          <p:nvPr/>
        </p:nvSpPr>
        <p:spPr>
          <a:xfrm>
            <a:off x="310928" y="996887"/>
            <a:ext cx="11592251" cy="369332"/>
          </a:xfrm>
          <a:prstGeom prst="rect">
            <a:avLst/>
          </a:prstGeom>
          <a:noFill/>
        </p:spPr>
        <p:txBody>
          <a:bodyPr wrap="square" rtlCol="0">
            <a:spAutoFit/>
          </a:bodyPr>
          <a:lstStyle/>
          <a:p>
            <a:pPr lvl="0" algn="ctr">
              <a:defRPr/>
            </a:pPr>
            <a:r>
              <a:rPr lang="en-US" b="1" dirty="0">
                <a:solidFill>
                  <a:srgbClr val="C00000"/>
                </a:solidFill>
                <a:latin typeface="Tw Cen MT" panose="020B0602020104020603" pitchFamily="34" charset="0"/>
                <a:cs typeface="Narkisim" pitchFamily="34" charset="-79"/>
              </a:rPr>
              <a:t>2. DATA PROCESSING INSTRUCTIONS (b) BARREL SHIFT INSTRUCTIONS </a:t>
            </a:r>
          </a:p>
        </p:txBody>
      </p:sp>
      <p:graphicFrame>
        <p:nvGraphicFramePr>
          <p:cNvPr id="11" name="Table 10"/>
          <p:cNvGraphicFramePr>
            <a:graphicFrameLocks noGrp="1"/>
          </p:cNvGraphicFramePr>
          <p:nvPr>
            <p:extLst>
              <p:ext uri="{D42A27DB-BD31-4B8C-83A1-F6EECF244321}">
                <p14:modId xmlns:p14="http://schemas.microsoft.com/office/powerpoint/2010/main" val="1230065301"/>
              </p:ext>
            </p:extLst>
          </p:nvPr>
        </p:nvGraphicFramePr>
        <p:xfrm>
          <a:off x="355200" y="1453674"/>
          <a:ext cx="11610059" cy="4937760"/>
        </p:xfrm>
        <a:graphic>
          <a:graphicData uri="http://schemas.openxmlformats.org/drawingml/2006/table">
            <a:tbl>
              <a:tblPr firstRow="1" bandRow="1">
                <a:tableStyleId>{5C22544A-7EE6-4342-B048-85BDC9FD1C3A}</a:tableStyleId>
              </a:tblPr>
              <a:tblGrid>
                <a:gridCol w="1161368">
                  <a:extLst>
                    <a:ext uri="{9D8B030D-6E8A-4147-A177-3AD203B41FA5}">
                      <a16:colId xmlns:a16="http://schemas.microsoft.com/office/drawing/2014/main" val="626671755"/>
                    </a:ext>
                  </a:extLst>
                </a:gridCol>
                <a:gridCol w="2308303">
                  <a:extLst>
                    <a:ext uri="{9D8B030D-6E8A-4147-A177-3AD203B41FA5}">
                      <a16:colId xmlns:a16="http://schemas.microsoft.com/office/drawing/2014/main" val="1100676830"/>
                    </a:ext>
                  </a:extLst>
                </a:gridCol>
                <a:gridCol w="3512634">
                  <a:extLst>
                    <a:ext uri="{9D8B030D-6E8A-4147-A177-3AD203B41FA5}">
                      <a16:colId xmlns:a16="http://schemas.microsoft.com/office/drawing/2014/main" val="2972425633"/>
                    </a:ext>
                  </a:extLst>
                </a:gridCol>
                <a:gridCol w="4627754">
                  <a:extLst>
                    <a:ext uri="{9D8B030D-6E8A-4147-A177-3AD203B41FA5}">
                      <a16:colId xmlns:a16="http://schemas.microsoft.com/office/drawing/2014/main" val="2057576718"/>
                    </a:ext>
                  </a:extLst>
                </a:gridCol>
              </a:tblGrid>
              <a:tr h="351437">
                <a:tc>
                  <a:txBody>
                    <a:bodyPr/>
                    <a:lstStyle/>
                    <a:p>
                      <a:pPr algn="ctr"/>
                      <a:r>
                        <a:rPr lang="en-IN" sz="1800" dirty="0">
                          <a:solidFill>
                            <a:schemeClr val="bg1"/>
                          </a:solidFill>
                          <a:latin typeface="Tw Cen MT" panose="020B0602020104020603" pitchFamily="34" charset="0"/>
                        </a:rPr>
                        <a:t>Instruction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Meaning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Shift </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tc>
                  <a:txBody>
                    <a:bodyPr/>
                    <a:lstStyle/>
                    <a:p>
                      <a:pPr algn="ctr"/>
                      <a:r>
                        <a:rPr lang="en-IN" sz="1800" dirty="0">
                          <a:solidFill>
                            <a:schemeClr val="bg1"/>
                          </a:solidFill>
                          <a:latin typeface="Tw Cen MT" panose="020B0602020104020603" pitchFamily="34" charset="0"/>
                        </a:rPr>
                        <a:t>Example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solidFill>
                  </a:tcPr>
                </a:tc>
                <a:extLst>
                  <a:ext uri="{0D108BD9-81ED-4DB2-BD59-A6C34878D82A}">
                    <a16:rowId xmlns:a16="http://schemas.microsoft.com/office/drawing/2014/main" val="389380818"/>
                  </a:ext>
                </a:extLst>
              </a:tr>
              <a:tr h="878593">
                <a:tc>
                  <a:txBody>
                    <a:bodyPr/>
                    <a:lstStyle/>
                    <a:p>
                      <a:pPr algn="ctr"/>
                      <a:r>
                        <a:rPr lang="en-IN" sz="1800" dirty="0">
                          <a:solidFill>
                            <a:schemeClr val="bg1"/>
                          </a:solidFill>
                          <a:latin typeface="Tw Cen MT" panose="020B0602020104020603" pitchFamily="34" charset="0"/>
                        </a:rPr>
                        <a:t>LSL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a:t>
                      </a:r>
                      <a:r>
                        <a:rPr lang="en-IN" sz="1800" baseline="0" dirty="0">
                          <a:solidFill>
                            <a:schemeClr val="bg1"/>
                          </a:solidFill>
                          <a:latin typeface="Tw Cen MT" panose="020B0602020104020603" pitchFamily="34" charset="0"/>
                        </a:rPr>
                        <a:t> Shift Left</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R2=0x00000030 </a:t>
                      </a:r>
                    </a:p>
                    <a:p>
                      <a:pPr algn="l"/>
                      <a:r>
                        <a:rPr lang="en-IN" sz="1800" baseline="0" dirty="0">
                          <a:solidFill>
                            <a:schemeClr val="bg1"/>
                          </a:solidFill>
                          <a:latin typeface="Tw Cen MT" panose="020B0602020104020603" pitchFamily="34" charset="0"/>
                        </a:rPr>
                        <a:t>          </a:t>
                      </a:r>
                      <a:r>
                        <a:rPr lang="pt-BR" sz="1800" baseline="0" dirty="0">
                          <a:solidFill>
                            <a:schemeClr val="bg1"/>
                          </a:solidFill>
                          <a:latin typeface="Tw Cen MT" panose="020B0602020104020603" pitchFamily="34" charset="0"/>
                        </a:rPr>
                        <a:t>MOV R0, R2, LSL #2   ; R0:=R2&lt;&lt;2</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R0=0x000000C0, R2=0x00000030</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5298675"/>
                  </a:ext>
                </a:extLst>
              </a:tr>
              <a:tr h="878593">
                <a:tc>
                  <a:txBody>
                    <a:bodyPr/>
                    <a:lstStyle/>
                    <a:p>
                      <a:pPr algn="ctr"/>
                      <a:r>
                        <a:rPr lang="en-IN" sz="1800" dirty="0">
                          <a:solidFill>
                            <a:schemeClr val="bg1"/>
                          </a:solidFill>
                          <a:latin typeface="Tw Cen MT" panose="020B0602020104020603" pitchFamily="34" charset="0"/>
                        </a:rPr>
                        <a:t>LSR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r>
                        <a:rPr lang="en-IN" sz="1800" dirty="0">
                          <a:solidFill>
                            <a:schemeClr val="bg1"/>
                          </a:solidFill>
                          <a:latin typeface="Tw Cen MT" panose="020B0602020104020603" pitchFamily="34" charset="0"/>
                        </a:rPr>
                        <a:t>Logical</a:t>
                      </a:r>
                      <a:r>
                        <a:rPr lang="en-IN" sz="1800" baseline="0" dirty="0">
                          <a:solidFill>
                            <a:schemeClr val="bg1"/>
                          </a:solidFill>
                          <a:latin typeface="Tw Cen MT" panose="020B0602020104020603" pitchFamily="34" charset="0"/>
                        </a:rPr>
                        <a:t> Shift Right</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R2=0x00000030 </a:t>
                      </a:r>
                    </a:p>
                    <a:p>
                      <a:pPr algn="l"/>
                      <a:r>
                        <a:rPr lang="en-IN" sz="1800" baseline="0" dirty="0">
                          <a:solidFill>
                            <a:schemeClr val="bg1"/>
                          </a:solidFill>
                          <a:latin typeface="Tw Cen MT" panose="020B0602020104020603" pitchFamily="34" charset="0"/>
                        </a:rPr>
                        <a:t>          </a:t>
                      </a:r>
                      <a:r>
                        <a:rPr lang="pt-BR" sz="1800" baseline="0" dirty="0">
                          <a:solidFill>
                            <a:schemeClr val="bg1"/>
                          </a:solidFill>
                          <a:latin typeface="Tw Cen MT" panose="020B0602020104020603" pitchFamily="34" charset="0"/>
                        </a:rPr>
                        <a:t>MOV R0, R2, LSR #2   ; R0:=R2&gt;&gt;2</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R0=0x0000000C, R2=0x00000030</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49120660"/>
                  </a:ext>
                </a:extLst>
              </a:tr>
              <a:tr h="351437">
                <a:tc>
                  <a:txBody>
                    <a:bodyPr/>
                    <a:lstStyle/>
                    <a:p>
                      <a:pPr algn="ctr"/>
                      <a:r>
                        <a:rPr lang="en-IN" sz="1800" dirty="0">
                          <a:solidFill>
                            <a:schemeClr val="bg1"/>
                          </a:solidFill>
                          <a:latin typeface="Tw Cen MT" panose="020B0602020104020603" pitchFamily="34" charset="0"/>
                        </a:rPr>
                        <a:t>ASR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Arithmetic Shift</a:t>
                      </a:r>
                      <a:r>
                        <a:rPr lang="en-IN" sz="1800" baseline="0" dirty="0">
                          <a:solidFill>
                            <a:schemeClr val="bg1"/>
                          </a:solidFill>
                          <a:latin typeface="Tw Cen MT" panose="020B0602020104020603" pitchFamily="34" charset="0"/>
                        </a:rPr>
                        <a:t> </a:t>
                      </a:r>
                      <a:r>
                        <a:rPr lang="en-IN" sz="1800" dirty="0">
                          <a:solidFill>
                            <a:schemeClr val="bg1"/>
                          </a:solidFill>
                          <a:latin typeface="Tw Cen MT" panose="020B0602020104020603" pitchFamily="34" charset="0"/>
                        </a:rPr>
                        <a:t>Right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R2=0x80000030 </a:t>
                      </a:r>
                    </a:p>
                    <a:p>
                      <a:pPr algn="l"/>
                      <a:r>
                        <a:rPr lang="en-IN" sz="1800" baseline="0" dirty="0">
                          <a:solidFill>
                            <a:schemeClr val="bg1"/>
                          </a:solidFill>
                          <a:latin typeface="Tw Cen MT" panose="020B0602020104020603" pitchFamily="34" charset="0"/>
                        </a:rPr>
                        <a:t>          </a:t>
                      </a:r>
                      <a:r>
                        <a:rPr lang="pt-BR" sz="1800" baseline="0" dirty="0">
                          <a:solidFill>
                            <a:schemeClr val="bg1"/>
                          </a:solidFill>
                          <a:latin typeface="Tw Cen MT" panose="020B0602020104020603" pitchFamily="34" charset="0"/>
                        </a:rPr>
                        <a:t>MOV R0, R2, ASR #2   ; R0:=R2&gt;&gt;2</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R0=0xE000000C, R2=0x80000030</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592503673"/>
                  </a:ext>
                </a:extLst>
              </a:tr>
              <a:tr h="351437">
                <a:tc>
                  <a:txBody>
                    <a:bodyPr/>
                    <a:lstStyle/>
                    <a:p>
                      <a:pPr algn="ctr"/>
                      <a:r>
                        <a:rPr lang="en-IN" sz="1800" dirty="0">
                          <a:solidFill>
                            <a:schemeClr val="bg1"/>
                          </a:solidFill>
                          <a:latin typeface="Tw Cen MT" panose="020B0602020104020603" pitchFamily="34" charset="0"/>
                        </a:rPr>
                        <a:t>ROR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err="1">
                          <a:solidFill>
                            <a:schemeClr val="bg1"/>
                          </a:solidFill>
                          <a:latin typeface="Tw Cen MT" panose="020B0602020104020603" pitchFamily="34" charset="0"/>
                        </a:rPr>
                        <a:t>ROtate</a:t>
                      </a:r>
                      <a:r>
                        <a:rPr lang="en-IN" sz="1800" dirty="0">
                          <a:solidFill>
                            <a:schemeClr val="bg1"/>
                          </a:solidFill>
                          <a:latin typeface="Tw Cen MT" panose="020B0602020104020603" pitchFamily="34" charset="0"/>
                        </a:rPr>
                        <a:t> Right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R2=0x00000031 </a:t>
                      </a:r>
                    </a:p>
                    <a:p>
                      <a:pPr marL="0" marR="0" indent="0" algn="l" defTabSz="457200" rtl="0" eaLnBrk="1" fontAlgn="auto" latinLnBrk="0" hangingPunct="1">
                        <a:lnSpc>
                          <a:spcPct val="100000"/>
                        </a:lnSpc>
                        <a:spcBef>
                          <a:spcPts val="0"/>
                        </a:spcBef>
                        <a:spcAft>
                          <a:spcPts val="0"/>
                        </a:spcAft>
                        <a:buClrTx/>
                        <a:buSzTx/>
                        <a:buFontTx/>
                        <a:buNone/>
                        <a:tabLst/>
                        <a:defRPr/>
                      </a:pPr>
                      <a:r>
                        <a:rPr lang="en-IN" sz="1800" baseline="0" dirty="0">
                          <a:solidFill>
                            <a:schemeClr val="bg1"/>
                          </a:solidFill>
                          <a:latin typeface="Tw Cen MT" panose="020B0602020104020603" pitchFamily="34" charset="0"/>
                        </a:rPr>
                        <a:t>          </a:t>
                      </a:r>
                      <a:r>
                        <a:rPr lang="pt-BR" sz="1800" baseline="0" dirty="0">
                          <a:solidFill>
                            <a:schemeClr val="bg1"/>
                          </a:solidFill>
                          <a:latin typeface="Tw Cen MT" panose="020B0602020104020603" pitchFamily="34" charset="0"/>
                        </a:rPr>
                        <a:t>MOV R0, R2, ROR #2   ; R0:=R2 rotate 2</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R0=0x4000000C, R2=0x00000031</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171015790"/>
                  </a:ext>
                </a:extLst>
              </a:tr>
              <a:tr h="351437">
                <a:tc>
                  <a:txBody>
                    <a:bodyPr/>
                    <a:lstStyle/>
                    <a:p>
                      <a:pPr algn="ctr"/>
                      <a:r>
                        <a:rPr lang="en-IN" sz="1800" dirty="0">
                          <a:solidFill>
                            <a:schemeClr val="bg1"/>
                          </a:solidFill>
                          <a:latin typeface="Tw Cen MT" panose="020B0602020104020603" pitchFamily="34" charset="0"/>
                        </a:rPr>
                        <a:t>RRX</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800" dirty="0">
                          <a:solidFill>
                            <a:schemeClr val="bg1"/>
                          </a:solidFill>
                          <a:latin typeface="Tw Cen MT" panose="020B0602020104020603" pitchFamily="34" charset="0"/>
                        </a:rPr>
                        <a:t>Rotate Right </a:t>
                      </a:r>
                      <a:r>
                        <a:rPr lang="en-IN" sz="1800" dirty="0" err="1">
                          <a:solidFill>
                            <a:schemeClr val="bg1"/>
                          </a:solidFill>
                          <a:latin typeface="Tw Cen MT" panose="020B0602020104020603" pitchFamily="34" charset="0"/>
                        </a:rPr>
                        <a:t>eXtended</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ct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tc>
                  <a:txBody>
                    <a:bodyPr/>
                    <a:lstStyle/>
                    <a:p>
                      <a:pPr algn="l"/>
                      <a:r>
                        <a:rPr lang="en-IN" sz="1800" b="1" dirty="0">
                          <a:solidFill>
                            <a:schemeClr val="bg1"/>
                          </a:solidFill>
                          <a:latin typeface="Tw Cen MT" panose="020B0602020104020603" pitchFamily="34" charset="0"/>
                        </a:rPr>
                        <a:t>PRE</a:t>
                      </a:r>
                      <a:r>
                        <a:rPr lang="en-IN" sz="1800" b="1" baseline="0" dirty="0">
                          <a:solidFill>
                            <a:schemeClr val="bg1"/>
                          </a:solidFill>
                          <a:latin typeface="Tw Cen MT" panose="020B0602020104020603" pitchFamily="34" charset="0"/>
                        </a:rPr>
                        <a:t> </a:t>
                      </a:r>
                      <a:r>
                        <a:rPr lang="en-IN" sz="1800" baseline="0" dirty="0">
                          <a:solidFill>
                            <a:schemeClr val="bg1"/>
                          </a:solidFill>
                          <a:latin typeface="Tw Cen MT" panose="020B0602020104020603" pitchFamily="34" charset="0"/>
                        </a:rPr>
                        <a:t>    R2=0x00000031,C=1 </a:t>
                      </a:r>
                    </a:p>
                    <a:p>
                      <a:pPr algn="l"/>
                      <a:r>
                        <a:rPr lang="en-IN" sz="1800" baseline="0" dirty="0">
                          <a:solidFill>
                            <a:schemeClr val="bg1"/>
                          </a:solidFill>
                          <a:latin typeface="Tw Cen MT" panose="020B0602020104020603" pitchFamily="34" charset="0"/>
                        </a:rPr>
                        <a:t>          </a:t>
                      </a:r>
                      <a:r>
                        <a:rPr lang="pt-BR" sz="1800" baseline="0" dirty="0">
                          <a:solidFill>
                            <a:schemeClr val="bg1"/>
                          </a:solidFill>
                          <a:latin typeface="Tw Cen MT" panose="020B0602020104020603" pitchFamily="34" charset="0"/>
                        </a:rPr>
                        <a:t>MOV R0, R2, RRX   ; R0:=R2 rotate 2, C</a:t>
                      </a:r>
                    </a:p>
                    <a:p>
                      <a:pPr algn="l"/>
                      <a:r>
                        <a:rPr lang="en-IN" sz="1800" b="1" baseline="0" dirty="0">
                          <a:solidFill>
                            <a:schemeClr val="bg1"/>
                          </a:solidFill>
                          <a:latin typeface="Tw Cen MT" panose="020B0602020104020603" pitchFamily="34" charset="0"/>
                        </a:rPr>
                        <a:t>POST</a:t>
                      </a:r>
                      <a:r>
                        <a:rPr lang="en-IN" sz="1800" baseline="0" dirty="0">
                          <a:solidFill>
                            <a:schemeClr val="bg1"/>
                          </a:solidFill>
                          <a:latin typeface="Tw Cen MT" panose="020B0602020104020603" pitchFamily="34" charset="0"/>
                        </a:rPr>
                        <a:t>  R0=0x00000018,C=1,R2=0x00000031</a:t>
                      </a:r>
                      <a:endParaRPr lang="en-IN" sz="1800" dirty="0">
                        <a:solidFill>
                          <a:schemeClr val="bg1"/>
                        </a:solidFill>
                        <a:latin typeface="Tw Cen MT" panose="020B0602020104020603"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646063054"/>
                  </a:ext>
                </a:extLst>
              </a:tr>
            </a:tbl>
          </a:graphicData>
        </a:graphic>
      </p:graphicFrame>
      <p:pic>
        <p:nvPicPr>
          <p:cNvPr id="3" name="Picture 2"/>
          <p:cNvPicPr>
            <a:picLocks noChangeAspect="1"/>
          </p:cNvPicPr>
          <p:nvPr/>
        </p:nvPicPr>
        <p:blipFill>
          <a:blip r:embed="rId2"/>
          <a:stretch>
            <a:fillRect/>
          </a:stretch>
        </p:blipFill>
        <p:spPr>
          <a:xfrm>
            <a:off x="3926723" y="2940022"/>
            <a:ext cx="3377328" cy="487785"/>
          </a:xfrm>
          <a:prstGeom prst="rect">
            <a:avLst/>
          </a:prstGeom>
        </p:spPr>
      </p:pic>
      <p:pic>
        <p:nvPicPr>
          <p:cNvPr id="4" name="Picture 3"/>
          <p:cNvPicPr>
            <a:picLocks noChangeAspect="1"/>
          </p:cNvPicPr>
          <p:nvPr/>
        </p:nvPicPr>
        <p:blipFill>
          <a:blip r:embed="rId3"/>
          <a:stretch>
            <a:fillRect/>
          </a:stretch>
        </p:blipFill>
        <p:spPr>
          <a:xfrm>
            <a:off x="3904421" y="1991147"/>
            <a:ext cx="3377328" cy="488457"/>
          </a:xfrm>
          <a:prstGeom prst="rect">
            <a:avLst/>
          </a:prstGeom>
        </p:spPr>
      </p:pic>
      <p:pic>
        <p:nvPicPr>
          <p:cNvPr id="6" name="Picture 5"/>
          <p:cNvPicPr>
            <a:picLocks noChangeAspect="1"/>
          </p:cNvPicPr>
          <p:nvPr/>
        </p:nvPicPr>
        <p:blipFill>
          <a:blip r:embed="rId4"/>
          <a:stretch>
            <a:fillRect/>
          </a:stretch>
        </p:blipFill>
        <p:spPr>
          <a:xfrm>
            <a:off x="3926723" y="3755192"/>
            <a:ext cx="3355026" cy="622789"/>
          </a:xfrm>
          <a:prstGeom prst="rect">
            <a:avLst/>
          </a:prstGeom>
        </p:spPr>
      </p:pic>
      <p:pic>
        <p:nvPicPr>
          <p:cNvPr id="7" name="Picture 6"/>
          <p:cNvPicPr>
            <a:picLocks noChangeAspect="1"/>
          </p:cNvPicPr>
          <p:nvPr/>
        </p:nvPicPr>
        <p:blipFill>
          <a:blip r:embed="rId5"/>
          <a:stretch>
            <a:fillRect/>
          </a:stretch>
        </p:blipFill>
        <p:spPr>
          <a:xfrm>
            <a:off x="4015933" y="4603672"/>
            <a:ext cx="3154304" cy="814488"/>
          </a:xfrm>
          <a:prstGeom prst="rect">
            <a:avLst/>
          </a:prstGeom>
        </p:spPr>
      </p:pic>
      <p:pic>
        <p:nvPicPr>
          <p:cNvPr id="8" name="Picture 7"/>
          <p:cNvPicPr>
            <a:picLocks noChangeAspect="1"/>
          </p:cNvPicPr>
          <p:nvPr/>
        </p:nvPicPr>
        <p:blipFill>
          <a:blip r:embed="rId6"/>
          <a:stretch>
            <a:fillRect/>
          </a:stretch>
        </p:blipFill>
        <p:spPr>
          <a:xfrm>
            <a:off x="3904421" y="5643851"/>
            <a:ext cx="3355026" cy="534734"/>
          </a:xfrm>
          <a:prstGeom prst="rect">
            <a:avLst/>
          </a:prstGeom>
        </p:spPr>
      </p:pic>
    </p:spTree>
    <p:extLst>
      <p:ext uri="{BB962C8B-B14F-4D97-AF65-F5344CB8AC3E}">
        <p14:creationId xmlns:p14="http://schemas.microsoft.com/office/powerpoint/2010/main" val="15640122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6&quot;/&gt;&lt;/object&gt;&lt;object type=&quot;3&quot; unique_id=&quot;10086&quot;&gt;&lt;property id=&quot;20148&quot; value=&quot;5&quot;/&gt;&lt;property id=&quot;20300&quot; value=&quot;Slide 11 - &amp;quot;THANK   YOU&amp;quot;&quot;/&gt;&lt;property id=&quot;20307&quot; value=&quot;259&quot;/&gt;&lt;/object&gt;&lt;object type=&quot;3&quot; unique_id=&quot;10213&quot;&gt;&lt;property id=&quot;20148&quot; value=&quot;5&quot;/&gt;&lt;property id=&quot;20300&quot; value=&quot;Slide 2&quot;/&gt;&lt;property id=&quot;20307&quot; value=&quot;260&quot;/&gt;&lt;/object&gt;&lt;object type=&quot;3&quot; unique_id=&quot;10451&quot;&gt;&lt;property id=&quot;20148&quot; value=&quot;5&quot;/&gt;&lt;property id=&quot;20300&quot; value=&quot;Slide 3&quot;/&gt;&lt;property id=&quot;20307&quot; value=&quot;267&quot;/&gt;&lt;/object&gt;&lt;object type=&quot;3&quot; unique_id=&quot;10717&quot;&gt;&lt;property id=&quot;20148&quot; value=&quot;5&quot;/&gt;&lt;property id=&quot;20300&quot; value=&quot;Slide 4&quot;/&gt;&lt;property id=&quot;20307&quot; value=&quot;268&quot;/&gt;&lt;/object&gt;&lt;object type=&quot;3&quot; unique_id=&quot;10718&quot;&gt;&lt;property id=&quot;20148&quot; value=&quot;5&quot;/&gt;&lt;property id=&quot;20300&quot; value=&quot;Slide 5&quot;/&gt;&lt;property id=&quot;20307&quot; value=&quot;269&quot;/&gt;&lt;/object&gt;&lt;object type=&quot;3&quot; unique_id=&quot;10719&quot;&gt;&lt;property id=&quot;20148&quot; value=&quot;5&quot;/&gt;&lt;property id=&quot;20300&quot; value=&quot;Slide 6&quot;/&gt;&lt;property id=&quot;20307&quot; value=&quot;270&quot;/&gt;&lt;/object&gt;&lt;object type=&quot;3&quot; unique_id=&quot;10788&quot;&gt;&lt;property id=&quot;20148&quot; value=&quot;5&quot;/&gt;&lt;property id=&quot;20300&quot; value=&quot;Slide 7&quot;/&gt;&lt;property id=&quot;20307&quot; value=&quot;271&quot;/&gt;&lt;/object&gt;&lt;object type=&quot;3&quot; unique_id=&quot;10819&quot;&gt;&lt;property id=&quot;20148&quot; value=&quot;5&quot;/&gt;&lt;property id=&quot;20300&quot; value=&quot;Slide 8&quot;/&gt;&lt;property id=&quot;20307&quot; value=&quot;272&quot;/&gt;&lt;/object&gt;&lt;object type=&quot;3&quot; unique_id=&quot;10875&quot;&gt;&lt;property id=&quot;20148&quot; value=&quot;5&quot;/&gt;&lt;property id=&quot;20300&quot; value=&quot;Slide 9&quot;/&gt;&lt;property id=&quot;20307&quot; value=&quot;273&quot;/&gt;&lt;/object&gt;&lt;object type=&quot;3&quot; unique_id=&quot;10912&quot;&gt;&lt;property id=&quot;20148&quot; value=&quot;5&quot;/&gt;&lt;property id=&quot;20300&quot; value=&quot;Slide 10&quot;/&gt;&lt;property id=&quot;20307&quot; value=&quot;274&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1DF44142FF0194DBD948B92E1BF1495" ma:contentTypeVersion="2" ma:contentTypeDescription="Create a new document." ma:contentTypeScope="" ma:versionID="17e6c84a3485271966a4e44d4ff305c9">
  <xsd:schema xmlns:xsd="http://www.w3.org/2001/XMLSchema" xmlns:xs="http://www.w3.org/2001/XMLSchema" xmlns:p="http://schemas.microsoft.com/office/2006/metadata/properties" xmlns:ns2="bcdec05f-af13-411b-9bea-18e3debe8c29" targetNamespace="http://schemas.microsoft.com/office/2006/metadata/properties" ma:root="true" ma:fieldsID="29ea5ad925ce0b3530aefa8d6ef833de" ns2:_="">
    <xsd:import namespace="bcdec05f-af13-411b-9bea-18e3debe8c2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dec05f-af13-411b-9bea-18e3debe8c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923ED0E-6DEE-4E06-8AEA-8B00C9F348F7}"/>
</file>

<file path=customXml/itemProps2.xml><?xml version="1.0" encoding="utf-8"?>
<ds:datastoreItem xmlns:ds="http://schemas.openxmlformats.org/officeDocument/2006/customXml" ds:itemID="{324EFE4E-B72F-4625-9BD6-03FFF4E85498}"/>
</file>

<file path=customXml/itemProps3.xml><?xml version="1.0" encoding="utf-8"?>
<ds:datastoreItem xmlns:ds="http://schemas.openxmlformats.org/officeDocument/2006/customXml" ds:itemID="{9565A88F-DA86-4D5C-874D-1BCF5263CE9F}"/>
</file>

<file path=docProps/app.xml><?xml version="1.0" encoding="utf-8"?>
<Properties xmlns="http://schemas.openxmlformats.org/officeDocument/2006/extended-properties" xmlns:vt="http://schemas.openxmlformats.org/officeDocument/2006/docPropsVTypes">
  <Template>TC103457452[[fn=Celestial]]</Template>
  <TotalTime>47014</TotalTime>
  <Words>2861</Words>
  <Application>Microsoft Office PowerPoint</Application>
  <PresentationFormat>Widescreen</PresentationFormat>
  <Paragraphs>480</Paragraphs>
  <Slides>24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Century Gothic</vt:lpstr>
      <vt:lpstr>Segoe UI Black</vt:lpstr>
      <vt:lpstr>Times New Roman</vt:lpstr>
      <vt:lpstr>Tw Cen MT</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 FPGA Based Flexible Autopilot Platform for Unmanned Systems</dc:title>
  <cp:lastModifiedBy>selvendran</cp:lastModifiedBy>
  <cp:revision>2565</cp:revision>
  <dcterms:created xsi:type="dcterms:W3CDTF">2013-10-21T17:01:43Z</dcterms:created>
  <dcterms:modified xsi:type="dcterms:W3CDTF">2023-04-07T03:09:18Z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0x01010091DF44142FF0194DBD948B92E1BF1495</vt:lpwstr>
  </property>
</Properties>
</file>