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9" r:id="rId4"/>
    <p:sldId id="274" r:id="rId5"/>
    <p:sldId id="275" r:id="rId6"/>
    <p:sldId id="277" r:id="rId7"/>
    <p:sldId id="279" r:id="rId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20000"/>
      </a:spcBef>
      <a:spcAft>
        <a:spcPct val="0"/>
      </a:spcAft>
      <a:buClr>
        <a:srgbClr val="F8B323"/>
      </a:buClr>
      <a:buFont typeface="Wingdings" pitchFamily="2" charset="2"/>
      <a:buChar char="n"/>
      <a:defRPr sz="9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F8B323"/>
      </a:buClr>
      <a:buFont typeface="Wingdings" pitchFamily="2" charset="2"/>
      <a:buChar char="n"/>
      <a:defRPr sz="9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F8B323"/>
      </a:buClr>
      <a:buFont typeface="Wingdings" pitchFamily="2" charset="2"/>
      <a:buChar char="n"/>
      <a:defRPr sz="9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F8B323"/>
      </a:buClr>
      <a:buFont typeface="Wingdings" pitchFamily="2" charset="2"/>
      <a:buChar char="n"/>
      <a:defRPr sz="9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F8B323"/>
      </a:buClr>
      <a:buFont typeface="Wingdings" pitchFamily="2" charset="2"/>
      <a:buChar char="n"/>
      <a:defRPr sz="9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AC844"/>
    <a:srgbClr val="F0D71C"/>
    <a:srgbClr val="E0E0E0"/>
    <a:srgbClr val="FD930A"/>
    <a:srgbClr val="261748"/>
    <a:srgbClr val="251555"/>
    <a:srgbClr val="626262"/>
    <a:srgbClr val="100F2E"/>
    <a:srgbClr val="231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59" autoAdjust="0"/>
    <p:restoredTop sz="85179" autoAdjust="0"/>
  </p:normalViewPr>
  <p:slideViewPr>
    <p:cSldViewPr snapToGrid="0" snapToObjects="1" showGuides="1">
      <p:cViewPr>
        <p:scale>
          <a:sx n="100" d="100"/>
          <a:sy n="100" d="100"/>
        </p:scale>
        <p:origin x="-80" y="-80"/>
      </p:cViewPr>
      <p:guideLst>
        <p:guide orient="horz" pos="3874"/>
        <p:guide orient="horz" pos="859"/>
        <p:guide orient="horz" pos="4042"/>
        <p:guide orient="horz" pos="4273"/>
        <p:guide orient="horz" pos="650"/>
        <p:guide orient="horz" pos="126"/>
        <p:guide pos="5685"/>
        <p:guide pos="255"/>
        <p:guide pos="5302"/>
        <p:guide pos="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-3468" y="-72"/>
      </p:cViewPr>
      <p:guideLst>
        <p:guide orient="horz" pos="2880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203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70F96095-A911-4B8A-9974-6A40BAAD550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931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08DDF-290B-49BC-9F94-6BC547E80180}" type="slidenum">
              <a:rPr lang="de-DE"/>
              <a:pPr/>
              <a:t>1</a:t>
            </a:fld>
            <a:endParaRPr lang="de-DE"/>
          </a:p>
        </p:txBody>
      </p:sp>
      <p:sp>
        <p:nvSpPr>
          <p:cNvPr id="1064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>
              <a:spcBef>
                <a:spcPct val="0"/>
              </a:spcBef>
              <a:spcAft>
                <a:spcPct val="20000"/>
              </a:spcAft>
            </a:pPr>
            <a:endParaRPr lang="en-GB" sz="11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endParaRPr lang="en-GB" sz="1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96095-A911-4B8A-9974-6A40BAAD550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90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96095-A911-4B8A-9974-6A40BAAD550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116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96095-A911-4B8A-9974-6A40BAAD5501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99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96095-A911-4B8A-9974-6A40BAAD5501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692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endParaRPr lang="en-GB" sz="1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96095-A911-4B8A-9974-6A40BAAD5501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90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endParaRPr lang="en-GB" sz="1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96095-A911-4B8A-9974-6A40BAAD550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90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jpeg"/><Relationship Id="rId5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EUCALL\EUCALL logo\Logos_zusammen_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25" y="4437112"/>
            <a:ext cx="7741478" cy="202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ppleg\Desktop\EUCALL Logo - PP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08" y="200025"/>
            <a:ext cx="4261308" cy="256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4" name="Rectangle 8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4813" y="3883025"/>
            <a:ext cx="8325262" cy="857955"/>
          </a:xfrm>
          <a:extLst>
            <a:ext uri="{91240B29-F687-4f45-9708-019B960494DF}">
              <a14:hiddenLine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0" indent="0" algn="ctr">
              <a:buFont typeface="Wingdings" pitchFamily="2" charset="2"/>
              <a:buNone/>
              <a:defRPr sz="3200">
                <a:solidFill>
                  <a:schemeClr val="accent3"/>
                </a:solidFill>
                <a:latin typeface="Calibri (body)"/>
              </a:defRPr>
            </a:lvl1pPr>
          </a:lstStyle>
          <a:p>
            <a:pPr lvl="0"/>
            <a:endParaRPr lang="en-GB" noProof="0" dirty="0" smtClean="0"/>
          </a:p>
        </p:txBody>
      </p:sp>
      <p:sp>
        <p:nvSpPr>
          <p:cNvPr id="10326" name="Rectangle 86"/>
          <p:cNvSpPr>
            <a:spLocks noGrp="1" noChangeArrowheads="1"/>
          </p:cNvSpPr>
          <p:nvPr>
            <p:ph type="ctrTitle" sz="quarter"/>
          </p:nvPr>
        </p:nvSpPr>
        <p:spPr>
          <a:xfrm>
            <a:off x="411062" y="2264128"/>
            <a:ext cx="8331200" cy="18446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ctr">
              <a:defRPr sz="3600" b="1">
                <a:solidFill>
                  <a:schemeClr val="accent3"/>
                </a:solidFill>
                <a:latin typeface="Calibri (Headings)"/>
              </a:defRPr>
            </a:lvl1pPr>
          </a:lstStyle>
          <a:p>
            <a:pPr lvl="0"/>
            <a:endParaRPr lang="en-GB" noProof="0" dirty="0" smtClean="0"/>
          </a:p>
        </p:txBody>
      </p:sp>
      <p:sp>
        <p:nvSpPr>
          <p:cNvPr id="15" name="Text Box 2"/>
          <p:cNvSpPr txBox="1">
            <a:spLocks noChangeArrowheads="1"/>
          </p:cNvSpPr>
          <p:nvPr userDrawn="1"/>
        </p:nvSpPr>
        <p:spPr bwMode="auto">
          <a:xfrm>
            <a:off x="1043609" y="6358160"/>
            <a:ext cx="24482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de-DE" sz="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Calibri" pitchFamily="34" charset="0"/>
                <a:cs typeface="Arial" pitchFamily="34" charset="0"/>
              </a:rPr>
              <a:t>This project has received funding from the </a:t>
            </a:r>
            <a:r>
              <a:rPr kumimoji="0" lang="en-US" altLang="de-DE" sz="800" b="0" i="1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Calibri" pitchFamily="34" charset="0"/>
                <a:cs typeface="Arial" pitchFamily="34" charset="0"/>
              </a:rPr>
              <a:t>European Union’s Horizon 2020 research and innovation </a:t>
            </a:r>
            <a:r>
              <a:rPr kumimoji="0" lang="en-US" altLang="de-DE" sz="800" b="0" i="1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Calibri" pitchFamily="34" charset="0"/>
                <a:cs typeface="Arial" pitchFamily="34" charset="0"/>
              </a:rPr>
              <a:t>programme</a:t>
            </a:r>
            <a:r>
              <a:rPr kumimoji="0" lang="en-US" altLang="de-DE" sz="800" b="0" i="1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altLang="de-DE" sz="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Calibri" pitchFamily="34" charset="0"/>
                <a:cs typeface="Arial" pitchFamily="34" charset="0"/>
              </a:rPr>
              <a:t>under grant agreement No 654220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 descr="flag_yellow_high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47702"/>
            <a:ext cx="936104" cy="62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Logo_ElettraST_2013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70" y="6147702"/>
            <a:ext cx="1183830" cy="710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1637" y="257814"/>
            <a:ext cx="7283450" cy="7143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0D71C"/>
              </a:buClr>
              <a:defRPr/>
            </a:lvl2pPr>
            <a:lvl4pPr>
              <a:buClr>
                <a:srgbClr val="F0D71C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0325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1637" y="257814"/>
            <a:ext cx="7283450" cy="7143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391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32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7" Type="http://schemas.openxmlformats.org/officeDocument/2006/relationships/image" Target="../media/image2.png"/><Relationship Id="rId8" Type="http://schemas.openxmlformats.org/officeDocument/2006/relationships/image" Target="../media/image3.jpe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Rectangle 13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404813" y="1347788"/>
            <a:ext cx="7972425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text format – don’t edit!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4803823" y="6358160"/>
            <a:ext cx="344894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baseline="0" noProof="0" dirty="0" smtClean="0"/>
              <a:t>Sept 6</a:t>
            </a:r>
            <a:r>
              <a:rPr lang="en-GB" baseline="30000" noProof="0" dirty="0" smtClean="0"/>
              <a:t>th</a:t>
            </a:r>
            <a:r>
              <a:rPr lang="en-GB" noProof="0" dirty="0" smtClean="0"/>
              <a:t>,</a:t>
            </a:r>
            <a:r>
              <a:rPr lang="en-GB" baseline="0" noProof="0" dirty="0" smtClean="0"/>
              <a:t> 2018 – EUCALL Final Meeting</a:t>
            </a:r>
            <a:endParaRPr lang="en-GB" noProof="0" dirty="0" smtClean="0"/>
          </a:p>
          <a:p>
            <a:pPr lvl="0"/>
            <a:r>
              <a:rPr lang="en-GB" noProof="0" dirty="0" smtClean="0"/>
              <a:t>C. Blasetti – Elettra Sincrotrone Trieste</a:t>
            </a:r>
          </a:p>
        </p:txBody>
      </p:sp>
      <p:sp>
        <p:nvSpPr>
          <p:cNvPr id="13" name="Text Box 2"/>
          <p:cNvSpPr txBox="1">
            <a:spLocks noChangeArrowheads="1"/>
          </p:cNvSpPr>
          <p:nvPr userDrawn="1"/>
        </p:nvSpPr>
        <p:spPr bwMode="auto">
          <a:xfrm>
            <a:off x="1043609" y="6358160"/>
            <a:ext cx="24482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de-DE" sz="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Calibri" pitchFamily="34" charset="0"/>
                <a:cs typeface="Arial" pitchFamily="34" charset="0"/>
              </a:rPr>
              <a:t>This project has received funding from the </a:t>
            </a:r>
            <a:r>
              <a:rPr kumimoji="0" lang="en-US" altLang="de-DE" sz="800" b="0" i="1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Calibri" pitchFamily="34" charset="0"/>
                <a:cs typeface="Arial" pitchFamily="34" charset="0"/>
              </a:rPr>
              <a:t>European Union’s Horizon 2020 research and innovation </a:t>
            </a:r>
            <a:r>
              <a:rPr kumimoji="0" lang="en-US" altLang="de-DE" sz="800" b="0" i="1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Calibri" pitchFamily="34" charset="0"/>
                <a:cs typeface="Arial" pitchFamily="34" charset="0"/>
              </a:rPr>
              <a:t>programme</a:t>
            </a:r>
            <a:r>
              <a:rPr kumimoji="0" lang="en-US" altLang="de-DE" sz="800" b="0" i="1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altLang="de-DE" sz="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Calibri" pitchFamily="34" charset="0"/>
                <a:cs typeface="Arial" pitchFamily="34" charset="0"/>
              </a:rPr>
              <a:t>under grant agreement No 654220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 descr="flag_yellow_high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47702"/>
            <a:ext cx="936104" cy="62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ounded Rectangle 17"/>
          <p:cNvSpPr/>
          <p:nvPr userDrawn="1"/>
        </p:nvSpPr>
        <p:spPr bwMode="auto">
          <a:xfrm>
            <a:off x="1552573" y="200305"/>
            <a:ext cx="6042027" cy="828000"/>
          </a:xfrm>
          <a:prstGeom prst="roundRect">
            <a:avLst/>
          </a:prstGeom>
          <a:gradFill flip="none" rotWithShape="1">
            <a:gsLst>
              <a:gs pos="90000">
                <a:srgbClr val="6AC844"/>
              </a:gs>
              <a:gs pos="0">
                <a:srgbClr val="6AC844"/>
              </a:gs>
              <a:gs pos="100000">
                <a:srgbClr val="F0D71C"/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vert="horz" wrap="square" lIns="288000" tIns="288000" rIns="288000" bIns="288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None/>
              <a:defRPr/>
            </a:pPr>
            <a:endParaRPr lang="de-DE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 Box 123"/>
          <p:cNvSpPr txBox="1">
            <a:spLocks noChangeArrowheads="1"/>
          </p:cNvSpPr>
          <p:nvPr userDrawn="1"/>
        </p:nvSpPr>
        <p:spPr bwMode="auto">
          <a:xfrm>
            <a:off x="1646502" y="309386"/>
            <a:ext cx="5826843" cy="18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5155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79200" tIns="0" rIns="46800" bIns="0" anchor="b"/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endParaRPr lang="en-GB" sz="1000" b="1" noProof="0" dirty="0">
              <a:solidFill>
                <a:schemeClr val="bg1"/>
              </a:solidFill>
            </a:endParaRPr>
          </a:p>
        </p:txBody>
      </p:sp>
      <p:sp>
        <p:nvSpPr>
          <p:cNvPr id="20" name="Rectangle 130"/>
          <p:cNvSpPr>
            <a:spLocks noGrp="1" noChangeArrowheads="1"/>
          </p:cNvSpPr>
          <p:nvPr>
            <p:ph type="title"/>
          </p:nvPr>
        </p:nvSpPr>
        <p:spPr bwMode="auto">
          <a:xfrm>
            <a:off x="1652587" y="267339"/>
            <a:ext cx="5882746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Slide title: Don’t edit here!</a:t>
            </a:r>
          </a:p>
        </p:txBody>
      </p:sp>
      <p:sp>
        <p:nvSpPr>
          <p:cNvPr id="21" name="Text Box 123"/>
          <p:cNvSpPr txBox="1">
            <a:spLocks noChangeArrowheads="1"/>
          </p:cNvSpPr>
          <p:nvPr userDrawn="1"/>
        </p:nvSpPr>
        <p:spPr bwMode="auto">
          <a:xfrm>
            <a:off x="1646502" y="309385"/>
            <a:ext cx="5617898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5155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79200" tIns="0" rIns="46800" bIns="0" anchor="b"/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GB" sz="1000" b="1" noProof="0" dirty="0" smtClean="0">
                <a:solidFill>
                  <a:schemeClr val="bg1"/>
                </a:solidFill>
              </a:rPr>
              <a:t>EUCALL</a:t>
            </a:r>
            <a:r>
              <a:rPr lang="en-GB" sz="1000" b="1" baseline="0" noProof="0" dirty="0" smtClean="0">
                <a:solidFill>
                  <a:schemeClr val="bg1"/>
                </a:solidFill>
              </a:rPr>
              <a:t> / </a:t>
            </a:r>
            <a:r>
              <a:rPr lang="en-GB" sz="1000" b="1" baseline="0" noProof="0" dirty="0" err="1" smtClean="0">
                <a:solidFill>
                  <a:schemeClr val="bg1"/>
                </a:solidFill>
              </a:rPr>
              <a:t>wayforlight</a:t>
            </a:r>
            <a:r>
              <a:rPr lang="en-GB" sz="1000" b="1" baseline="0" noProof="0" dirty="0" smtClean="0">
                <a:solidFill>
                  <a:schemeClr val="bg1"/>
                </a:solidFill>
              </a:rPr>
              <a:t> database</a:t>
            </a:r>
            <a:endParaRPr lang="en-GB" sz="1000" b="1" noProof="0" dirty="0">
              <a:solidFill>
                <a:schemeClr val="bg1"/>
              </a:solidFill>
            </a:endParaRPr>
          </a:p>
        </p:txBody>
      </p:sp>
      <p:sp>
        <p:nvSpPr>
          <p:cNvPr id="22" name="Rechteck 16"/>
          <p:cNvSpPr/>
          <p:nvPr userDrawn="1"/>
        </p:nvSpPr>
        <p:spPr bwMode="auto">
          <a:xfrm>
            <a:off x="6940685" y="244584"/>
            <a:ext cx="532660" cy="247075"/>
          </a:xfrm>
          <a:prstGeom prst="rect">
            <a:avLst/>
          </a:prstGeom>
          <a:noFill/>
          <a:ln>
            <a:noFill/>
          </a:ln>
        </p:spPr>
        <p:txBody>
          <a:bodyPr vert="horz" wrap="square" lIns="54000" tIns="45720" rIns="54000" bIns="18000" numCol="1" anchor="b" anchorCtr="0" compatLnSpc="1">
            <a:prstTxWarp prst="textNoShape">
              <a:avLst/>
            </a:prstTxWarp>
          </a:bodyPr>
          <a:lstStyle/>
          <a:p>
            <a:pPr lvl="0" algn="ctr" eaLnBrk="0" hangingPunct="0">
              <a:spcBef>
                <a:spcPct val="0"/>
              </a:spcBef>
              <a:buClrTx/>
              <a:buFontTx/>
              <a:buNone/>
            </a:pPr>
            <a:fld id="{7BD41925-BADA-44CD-9D29-92AC82CF061D}" type="slidenum">
              <a:rPr lang="en-GB" sz="1000" b="1" noProof="0" smtClean="0">
                <a:solidFill>
                  <a:schemeClr val="bg1"/>
                </a:solidFill>
                <a:ea typeface="Geneva" pitchFamily="1" charset="-128"/>
              </a:rPr>
              <a:t>‹#›</a:t>
            </a:fld>
            <a:endParaRPr lang="en-GB" sz="1000" b="1" noProof="0" dirty="0" smtClean="0">
              <a:solidFill>
                <a:schemeClr val="bg1"/>
              </a:solidFill>
              <a:ea typeface="Geneva" pitchFamily="1" charset="-128"/>
            </a:endParaRPr>
          </a:p>
        </p:txBody>
      </p:sp>
      <p:pic>
        <p:nvPicPr>
          <p:cNvPr id="23" name="Picture 2" descr="C:\Users\appleg\Desktop\EUCALL Logo - PP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5" y="209952"/>
            <a:ext cx="1364659" cy="82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Logo_ElettraST_2013.jp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70" y="6147702"/>
            <a:ext cx="1183830" cy="710298"/>
          </a:xfrm>
          <a:prstGeom prst="rect">
            <a:avLst/>
          </a:prstGeom>
        </p:spPr>
      </p:pic>
      <p:pic>
        <p:nvPicPr>
          <p:cNvPr id="5" name="Picture 4" descr="WFL - 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353" y="210725"/>
            <a:ext cx="1558836" cy="841999"/>
          </a:xfrm>
          <a:prstGeom prst="rect">
            <a:avLst/>
          </a:prstGeom>
          <a:solidFill>
            <a:schemeClr val="bg1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112" charset="-128"/>
        </a:defRPr>
      </a:lvl9pPr>
    </p:titleStyle>
    <p:bodyStyle>
      <a:lvl1pPr marL="298450" indent="-298450" algn="l" rtl="0" eaLnBrk="1" fontAlgn="base" hangingPunct="1">
        <a:spcBef>
          <a:spcPts val="600"/>
        </a:spcBef>
        <a:spcAft>
          <a:spcPct val="0"/>
        </a:spcAft>
        <a:buClr>
          <a:schemeClr val="accent2"/>
        </a:buClr>
        <a:buSzPct val="60000"/>
        <a:buFontTx/>
        <a:buBlip>
          <a:blip r:embed="rId10"/>
        </a:buBlip>
        <a:defRPr sz="2400">
          <a:solidFill>
            <a:schemeClr val="accent3"/>
          </a:solidFill>
          <a:latin typeface="Calibri" panose="020F0502020204030204" pitchFamily="34" charset="0"/>
          <a:ea typeface="+mn-ea"/>
          <a:cs typeface="+mn-cs"/>
        </a:defRPr>
      </a:lvl1pPr>
      <a:lvl2pPr marL="558800" indent="-258763" algn="l" rtl="0" eaLnBrk="1" fontAlgn="base" hangingPunct="1">
        <a:spcBef>
          <a:spcPts val="600"/>
        </a:spcBef>
        <a:spcAft>
          <a:spcPct val="0"/>
        </a:spcAft>
        <a:buClr>
          <a:srgbClr val="F0D71C"/>
        </a:buClr>
        <a:buFont typeface="Wingdings" pitchFamily="2" charset="2"/>
        <a:buChar char="§"/>
        <a:defRPr sz="2400">
          <a:solidFill>
            <a:schemeClr val="accent3"/>
          </a:solidFill>
          <a:latin typeface="Calibri" panose="020F0502020204030204" pitchFamily="34" charset="0"/>
          <a:ea typeface="+mn-ea"/>
        </a:defRPr>
      </a:lvl2pPr>
      <a:lvl3pPr marL="817563" indent="-257175" algn="l" rtl="0" eaLnBrk="1" fontAlgn="base" hangingPunct="1">
        <a:spcBef>
          <a:spcPts val="600"/>
        </a:spcBef>
        <a:spcAft>
          <a:spcPct val="0"/>
        </a:spcAft>
        <a:buClr>
          <a:srgbClr val="D6DA36"/>
        </a:buClr>
        <a:buSzPct val="60000"/>
        <a:buFont typeface="Wingdings" pitchFamily="2" charset="2"/>
        <a:buChar char=""/>
        <a:defRPr sz="2400">
          <a:solidFill>
            <a:schemeClr val="accent3"/>
          </a:solidFill>
          <a:latin typeface="Calibri" panose="020F0502020204030204" pitchFamily="34" charset="0"/>
          <a:ea typeface="+mn-ea"/>
        </a:defRPr>
      </a:lvl3pPr>
      <a:lvl4pPr marL="1077913" indent="-258763" algn="l" rtl="0" eaLnBrk="1" fontAlgn="base" hangingPunct="1">
        <a:spcBef>
          <a:spcPts val="600"/>
        </a:spcBef>
        <a:spcAft>
          <a:spcPct val="0"/>
        </a:spcAft>
        <a:buClr>
          <a:srgbClr val="F0D71C"/>
        </a:buClr>
        <a:buFont typeface="Wingdings" pitchFamily="2" charset="2"/>
        <a:buChar char="§"/>
        <a:defRPr sz="2400">
          <a:solidFill>
            <a:srgbClr val="100F2E"/>
          </a:solidFill>
          <a:latin typeface="Calibri" panose="020F0502020204030204" pitchFamily="34" charset="0"/>
          <a:ea typeface="+mn-ea"/>
        </a:defRPr>
      </a:lvl4pPr>
      <a:lvl5pPr marL="1312863" indent="-223838" algn="l" rtl="0" eaLnBrk="1" fontAlgn="base" hangingPunct="1">
        <a:spcBef>
          <a:spcPts val="600"/>
        </a:spcBef>
        <a:spcAft>
          <a:spcPct val="0"/>
        </a:spcAft>
        <a:buClr>
          <a:srgbClr val="DAD636"/>
        </a:buClr>
        <a:buChar char="»"/>
        <a:defRPr sz="2400">
          <a:solidFill>
            <a:srgbClr val="100F2E"/>
          </a:solidFill>
          <a:latin typeface="Calibri" panose="020F0502020204030204" pitchFamily="34" charset="0"/>
          <a:ea typeface="+mn-ea"/>
        </a:defRPr>
      </a:lvl5pPr>
      <a:lvl6pPr marL="1770063" indent="-22383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 sz="2400">
          <a:solidFill>
            <a:srgbClr val="100F2E"/>
          </a:solidFill>
          <a:latin typeface="+mn-lt"/>
          <a:ea typeface="+mn-ea"/>
        </a:defRPr>
      </a:lvl6pPr>
      <a:lvl7pPr marL="2227263" indent="-22383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 sz="2400">
          <a:solidFill>
            <a:srgbClr val="100F2E"/>
          </a:solidFill>
          <a:latin typeface="+mn-lt"/>
          <a:ea typeface="+mn-ea"/>
        </a:defRPr>
      </a:lvl7pPr>
      <a:lvl8pPr marL="2684463" indent="-22383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 sz="2400">
          <a:solidFill>
            <a:srgbClr val="100F2E"/>
          </a:solidFill>
          <a:latin typeface="+mn-lt"/>
          <a:ea typeface="+mn-ea"/>
        </a:defRPr>
      </a:lvl8pPr>
      <a:lvl9pPr marL="3141663" indent="-22383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 sz="2400">
          <a:solidFill>
            <a:srgbClr val="100F2E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jpg"/><Relationship Id="rId6" Type="http://schemas.openxmlformats.org/officeDocument/2006/relationships/image" Target="../media/image10.png"/><Relationship Id="rId7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2.tiff"/><Relationship Id="rId5" Type="http://schemas.openxmlformats.org/officeDocument/2006/relationships/image" Target="../media/image13.tiff"/><Relationship Id="rId6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ls-of-europe.eu" TargetMode="External"/><Relationship Id="rId4" Type="http://schemas.openxmlformats.org/officeDocument/2006/relationships/hyperlink" Target="https://www.laserlab-europe.eu" TargetMode="External"/><Relationship Id="rId5" Type="http://schemas.openxmlformats.org/officeDocument/2006/relationships/hyperlink" Target="http://www.lightsources.org" TargetMode="External"/><Relationship Id="rId6" Type="http://schemas.openxmlformats.org/officeDocument/2006/relationships/hyperlink" Target="http://www.leaps-initiative.eu" TargetMode="External"/><Relationship Id="rId7" Type="http://schemas.openxmlformats.org/officeDocument/2006/relationships/image" Target="../media/image19.png"/><Relationship Id="rId8" Type="http://schemas.openxmlformats.org/officeDocument/2006/relationships/image" Target="../media/image20.jp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jpg"/><Relationship Id="rId20" Type="http://schemas.openxmlformats.org/officeDocument/2006/relationships/image" Target="../media/image36.jpeg"/><Relationship Id="rId21" Type="http://schemas.openxmlformats.org/officeDocument/2006/relationships/image" Target="../media/image37.png"/><Relationship Id="rId10" Type="http://schemas.openxmlformats.org/officeDocument/2006/relationships/image" Target="../media/image26.jpg"/><Relationship Id="rId11" Type="http://schemas.openxmlformats.org/officeDocument/2006/relationships/image" Target="../media/image27.jpg"/><Relationship Id="rId12" Type="http://schemas.openxmlformats.org/officeDocument/2006/relationships/image" Target="../media/image28.jpg"/><Relationship Id="rId13" Type="http://schemas.openxmlformats.org/officeDocument/2006/relationships/image" Target="../media/image29.jpeg"/><Relationship Id="rId14" Type="http://schemas.openxmlformats.org/officeDocument/2006/relationships/image" Target="../media/image30.jpg"/><Relationship Id="rId15" Type="http://schemas.openxmlformats.org/officeDocument/2006/relationships/image" Target="../media/image31.jpg"/><Relationship Id="rId16" Type="http://schemas.openxmlformats.org/officeDocument/2006/relationships/image" Target="../media/image32.jpg"/><Relationship Id="rId17" Type="http://schemas.openxmlformats.org/officeDocument/2006/relationships/image" Target="../media/image33.jpg"/><Relationship Id="rId18" Type="http://schemas.openxmlformats.org/officeDocument/2006/relationships/image" Target="../media/image34.jpg"/><Relationship Id="rId19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0.jp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5.png"/><Relationship Id="rId8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sz="quarter" idx="1"/>
          </p:nvPr>
        </p:nvSpPr>
        <p:spPr>
          <a:xfrm>
            <a:off x="404813" y="3739688"/>
            <a:ext cx="8325262" cy="857955"/>
          </a:xfrm>
        </p:spPr>
        <p:txBody>
          <a:bodyPr/>
          <a:lstStyle/>
          <a:p>
            <a:r>
              <a:rPr lang="en-GB" sz="2800" dirty="0" smtClean="0"/>
              <a:t>C. Blasetti, Elettra Sincrotrone Trieste</a:t>
            </a:r>
            <a:endParaRPr lang="en-GB" sz="2800" dirty="0"/>
          </a:p>
        </p:txBody>
      </p:sp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xfrm>
            <a:off x="437188" y="2492208"/>
            <a:ext cx="8331200" cy="1349202"/>
          </a:xfrm>
        </p:spPr>
        <p:txBody>
          <a:bodyPr/>
          <a:lstStyle/>
          <a:p>
            <a:r>
              <a:rPr lang="en-GB" sz="3200" dirty="0" smtClean="0"/>
              <a:t>EUCALL – </a:t>
            </a:r>
            <a:r>
              <a:rPr lang="en-GB" sz="3200" dirty="0" err="1" smtClean="0"/>
              <a:t>wayforlight</a:t>
            </a:r>
            <a:r>
              <a:rPr lang="en-GB" sz="3200" dirty="0" smtClean="0"/>
              <a:t> database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605408" y="1728082"/>
            <a:ext cx="1333500" cy="5080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68288" marR="0" indent="-2682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  <a:ea typeface="ＭＳ Ｐゴシック" pitchFamily="112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1637" y="574766"/>
            <a:ext cx="7283450" cy="397423"/>
          </a:xfrm>
        </p:spPr>
        <p:txBody>
          <a:bodyPr/>
          <a:lstStyle/>
          <a:p>
            <a:r>
              <a:rPr lang="en-GB" dirty="0" err="1" smtClean="0"/>
              <a:t>Wayforlight’s</a:t>
            </a:r>
            <a:r>
              <a:rPr lang="en-GB" dirty="0" smtClean="0"/>
              <a:t> past &amp; present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4813" y="1288571"/>
            <a:ext cx="7972425" cy="1593398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First developed under FP7 Integrating Activity CALIPSO</a:t>
            </a:r>
          </a:p>
          <a:p>
            <a:pPr lvl="0">
              <a:buClr>
                <a:srgbClr val="FD930A"/>
              </a:buClr>
            </a:pPr>
            <a:r>
              <a:rPr lang="en-GB" dirty="0" smtClean="0">
                <a:solidFill>
                  <a:srgbClr val="660066"/>
                </a:solidFill>
              </a:rPr>
              <a:t>SR &amp; FELs  </a:t>
            </a:r>
            <a:r>
              <a:rPr lang="en-GB" dirty="0" smtClean="0">
                <a:solidFill>
                  <a:srgbClr val="000000"/>
                </a:solidFill>
              </a:rPr>
              <a:t>facilities and BL datasheets (&gt;250 instruments)</a:t>
            </a:r>
            <a:endParaRPr lang="en-GB" dirty="0">
              <a:solidFill>
                <a:srgbClr val="000000"/>
              </a:solidFill>
            </a:endParaRPr>
          </a:p>
          <a:p>
            <a:pPr lvl="0">
              <a:buClr>
                <a:srgbClr val="FD930A"/>
              </a:buClr>
            </a:pPr>
            <a:r>
              <a:rPr lang="en-GB" dirty="0" smtClean="0">
                <a:solidFill>
                  <a:srgbClr val="000000"/>
                </a:solidFill>
              </a:rPr>
              <a:t>Pilot standardised proposal form </a:t>
            </a:r>
            <a:endParaRPr lang="en-GB" dirty="0"/>
          </a:p>
        </p:txBody>
      </p:sp>
      <p:pic>
        <p:nvPicPr>
          <p:cNvPr id="5" name="Picture 4" descr="calipso_LOGO_vect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45" y="1982082"/>
            <a:ext cx="2434445" cy="120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404813" y="2852286"/>
            <a:ext cx="7972425" cy="102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8450" indent="-2984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Blip>
                <a:blip r:embed="rId4"/>
              </a:buBlip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8800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2pPr>
            <a:lvl3pPr marL="817563" indent="-2571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6DA36"/>
              </a:buClr>
              <a:buSzPct val="60000"/>
              <a:buFont typeface="Wingdings" pitchFamily="2" charset="2"/>
              <a:buChar char="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3pPr>
            <a:lvl4pPr marL="1077913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4pPr>
            <a:lvl5pPr marL="1312863" indent="-22383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AD636"/>
              </a:buClr>
              <a:buChar char="»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5pPr>
            <a:lvl6pPr marL="17700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6pPr>
            <a:lvl7pPr marL="22272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7pPr>
            <a:lvl8pPr marL="26844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8pPr>
            <a:lvl9pPr marL="31416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b="1" dirty="0" smtClean="0"/>
              <a:t>European Synchrotron and FEL User Organisation (ESUO)</a:t>
            </a:r>
          </a:p>
          <a:p>
            <a:pPr>
              <a:buClr>
                <a:srgbClr val="FD930A"/>
              </a:buClr>
            </a:pPr>
            <a:r>
              <a:rPr lang="en-GB" dirty="0" smtClean="0">
                <a:solidFill>
                  <a:srgbClr val="000000"/>
                </a:solidFill>
              </a:rPr>
              <a:t>National delegates from 30 countries, new to come </a:t>
            </a:r>
            <a:endParaRPr lang="en-GB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6782640" y="3719892"/>
            <a:ext cx="2361360" cy="3138108"/>
            <a:chOff x="6782640" y="3719892"/>
            <a:chExt cx="2361360" cy="3138108"/>
          </a:xfrm>
        </p:grpSpPr>
        <p:pic>
          <p:nvPicPr>
            <p:cNvPr id="7" name="Image 8">
              <a:extLst>
                <a:ext uri="{FF2B5EF4-FFF2-40B4-BE49-F238E27FC236}">
                  <a16:creationId xmlns:a16="http://schemas.microsoft.com/office/drawing/2014/main" xmlns="" id="{5E7FA941-21DE-4E82-85EF-2CED173C44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7" t="-8866" r="2401" b="4546"/>
            <a:stretch/>
          </p:blipFill>
          <p:spPr>
            <a:xfrm>
              <a:off x="7130939" y="3719892"/>
              <a:ext cx="1771651" cy="1092098"/>
            </a:xfrm>
            <a:prstGeom prst="rect">
              <a:avLst/>
            </a:prstGeom>
          </p:spPr>
        </p:pic>
        <p:pic>
          <p:nvPicPr>
            <p:cNvPr id="8" name="Image 11">
              <a:extLst>
                <a:ext uri="{FF2B5EF4-FFF2-40B4-BE49-F238E27FC236}">
                  <a16:creationId xmlns:a16="http://schemas.microsoft.com/office/drawing/2014/main" xmlns="" id="{CC5493BA-4ED1-48FC-B443-583EC7470C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438" t="17399" r="31100" b="10998"/>
            <a:stretch/>
          </p:blipFill>
          <p:spPr>
            <a:xfrm>
              <a:off x="6782640" y="4811990"/>
              <a:ext cx="2361360" cy="2046010"/>
            </a:xfrm>
            <a:prstGeom prst="rect">
              <a:avLst/>
            </a:prstGeom>
          </p:spPr>
        </p:pic>
      </p:grpSp>
      <p:pic>
        <p:nvPicPr>
          <p:cNvPr id="11" name="Picture 10" descr="CALIPSOplus_logo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71" y="5483421"/>
            <a:ext cx="2692669" cy="1374579"/>
          </a:xfrm>
          <a:prstGeom prst="rect">
            <a:avLst/>
          </a:prstGeom>
        </p:spPr>
      </p:pic>
      <p:sp>
        <p:nvSpPr>
          <p:cNvPr id="13" name="Inhaltsplatzhalter 6"/>
          <p:cNvSpPr txBox="1">
            <a:spLocks/>
          </p:cNvSpPr>
          <p:nvPr/>
        </p:nvSpPr>
        <p:spPr bwMode="auto">
          <a:xfrm>
            <a:off x="404813" y="3905850"/>
            <a:ext cx="7972425" cy="218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8450" indent="-2984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Blip>
                <a:blip r:embed="rId4"/>
              </a:buBlip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8800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2pPr>
            <a:lvl3pPr marL="817563" indent="-2571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6DA36"/>
              </a:buClr>
              <a:buSzPct val="60000"/>
              <a:buFont typeface="Wingdings" pitchFamily="2" charset="2"/>
              <a:buChar char="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3pPr>
            <a:lvl4pPr marL="1077913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4pPr>
            <a:lvl5pPr marL="1312863" indent="-22383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AD636"/>
              </a:buClr>
              <a:buChar char="»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5pPr>
            <a:lvl6pPr marL="17700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6pPr>
            <a:lvl7pPr marL="22272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7pPr>
            <a:lvl8pPr marL="26844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8pPr>
            <a:lvl9pPr marL="31416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b="1" dirty="0" smtClean="0"/>
              <a:t>H2020 Integrating Activity </a:t>
            </a:r>
            <a:r>
              <a:rPr lang="en-GB" b="1" dirty="0" err="1" smtClean="0"/>
              <a:t>CALIPSOplus</a:t>
            </a:r>
            <a:r>
              <a:rPr lang="en-GB" b="1" dirty="0" smtClean="0"/>
              <a:t> </a:t>
            </a:r>
          </a:p>
          <a:p>
            <a:pPr>
              <a:buClr>
                <a:srgbClr val="FD930A"/>
              </a:buClr>
            </a:pPr>
            <a:r>
              <a:rPr lang="en-GB" dirty="0" smtClean="0"/>
              <a:t>Industry section with multi-language option</a:t>
            </a:r>
          </a:p>
          <a:p>
            <a:pPr>
              <a:buClr>
                <a:srgbClr val="FD930A"/>
              </a:buClr>
            </a:pPr>
            <a:r>
              <a:rPr lang="en-GB" dirty="0" smtClean="0"/>
              <a:t>ESUO intranet to be developed</a:t>
            </a:r>
          </a:p>
          <a:p>
            <a:pPr>
              <a:buClr>
                <a:srgbClr val="FD930A"/>
              </a:buClr>
            </a:pPr>
            <a:r>
              <a:rPr lang="en-GB" dirty="0" smtClean="0"/>
              <a:t>Training pillar to be populated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Wayforlight’s</a:t>
            </a:r>
            <a:r>
              <a:rPr lang="en-US" dirty="0" smtClean="0"/>
              <a:t> present: EUCALL - 1	</a:t>
            </a:r>
            <a:endParaRPr lang="en-US" dirty="0"/>
          </a:p>
        </p:txBody>
      </p:sp>
      <p:sp>
        <p:nvSpPr>
          <p:cNvPr id="6" name="Inhaltsplatzhalter 6"/>
          <p:cNvSpPr txBox="1">
            <a:spLocks/>
          </p:cNvSpPr>
          <p:nvPr/>
        </p:nvSpPr>
        <p:spPr bwMode="auto">
          <a:xfrm>
            <a:off x="200980" y="1438033"/>
            <a:ext cx="8896556" cy="187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8450" indent="-2984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Blip>
                <a:blip r:embed="rId3"/>
              </a:buBlip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8800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2pPr>
            <a:lvl3pPr marL="817563" indent="-2571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6DA36"/>
              </a:buClr>
              <a:buSzPct val="60000"/>
              <a:buFont typeface="Wingdings" pitchFamily="2" charset="2"/>
              <a:buChar char="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3pPr>
            <a:lvl4pPr marL="1077913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4pPr>
            <a:lvl5pPr marL="1312863" indent="-22383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AD636"/>
              </a:buClr>
              <a:buChar char="»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5pPr>
            <a:lvl6pPr marL="17700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6pPr>
            <a:lvl7pPr marL="22272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7pPr>
            <a:lvl8pPr marL="26844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8pPr>
            <a:lvl9pPr marL="31416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b="1" dirty="0"/>
              <a:t>A full spectrum of </a:t>
            </a:r>
            <a:r>
              <a:rPr lang="en-GB" b="1" dirty="0" smtClean="0"/>
              <a:t>standardisation</a:t>
            </a:r>
          </a:p>
          <a:p>
            <a:pPr>
              <a:buClr>
                <a:srgbClr val="FD930A"/>
              </a:buClr>
            </a:pPr>
            <a:r>
              <a:rPr lang="en-GB" dirty="0" smtClean="0"/>
              <a:t>New sheets designed for Laser facilities</a:t>
            </a:r>
          </a:p>
          <a:p>
            <a:pPr>
              <a:buClr>
                <a:srgbClr val="FD930A"/>
              </a:buClr>
            </a:pPr>
            <a:r>
              <a:rPr lang="en-GB" dirty="0" smtClean="0"/>
              <a:t>Renewed datasheets for X-ray FELs and IR FELs</a:t>
            </a:r>
          </a:p>
          <a:p>
            <a:pPr>
              <a:buClr>
                <a:srgbClr val="FD930A"/>
              </a:buClr>
            </a:pPr>
            <a:r>
              <a:rPr lang="en-GB" dirty="0"/>
              <a:t>Enriched datasheets for SR facilities</a:t>
            </a:r>
          </a:p>
          <a:p>
            <a:pPr marL="0" indent="0">
              <a:buClr>
                <a:srgbClr val="FD930A"/>
              </a:buClr>
              <a:buNone/>
            </a:pPr>
            <a:endParaRPr lang="en-GB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594264" y="3175919"/>
            <a:ext cx="3157623" cy="777326"/>
          </a:xfrm>
          <a:prstGeom prst="roundRect">
            <a:avLst/>
          </a:prstGeom>
          <a:gradFill>
            <a:gsLst>
              <a:gs pos="85000">
                <a:srgbClr val="6AC844"/>
              </a:gs>
              <a:gs pos="0">
                <a:srgbClr val="6AC844"/>
              </a:gs>
              <a:gs pos="100000">
                <a:srgbClr val="F0D71C"/>
              </a:gs>
            </a:gsLst>
            <a:lin ang="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Clr>
                <a:schemeClr val="accent2"/>
              </a:buClr>
              <a:buSzPct val="90000"/>
              <a:buNone/>
            </a:pPr>
            <a:r>
              <a:rPr lang="en-GB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&gt; 90% common fields between FELs &amp; Lasers </a:t>
            </a:r>
            <a:endParaRPr lang="en-GB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94264" y="4189036"/>
            <a:ext cx="3157623" cy="2140932"/>
          </a:xfrm>
          <a:prstGeom prst="roundRect">
            <a:avLst/>
          </a:prstGeom>
          <a:gradFill>
            <a:gsLst>
              <a:gs pos="85000">
                <a:srgbClr val="6AC844"/>
              </a:gs>
              <a:gs pos="0">
                <a:srgbClr val="6AC844"/>
              </a:gs>
              <a:gs pos="100000">
                <a:srgbClr val="F0D71C"/>
              </a:gs>
            </a:gsLst>
            <a:lin ang="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buClr>
                <a:schemeClr val="accent2"/>
              </a:buClr>
              <a:buSzPct val="90000"/>
              <a:buNone/>
            </a:pPr>
            <a:r>
              <a:rPr lang="en-GB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Techniques &amp; Disciplines </a:t>
            </a:r>
            <a:br>
              <a:rPr lang="en-GB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GB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in all 3 facility types</a:t>
            </a:r>
          </a:p>
          <a:p>
            <a:pPr marL="800100" lvl="1" indent="-342900">
              <a:spcBef>
                <a:spcPts val="0"/>
              </a:spcBef>
              <a:buClr>
                <a:schemeClr val="accent2"/>
              </a:buClr>
              <a:buSzPct val="90000"/>
            </a:pPr>
            <a:r>
              <a:rPr lang="en-GB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SR</a:t>
            </a:r>
          </a:p>
          <a:p>
            <a:pPr marL="1257300" lvl="2" indent="-342900">
              <a:spcBef>
                <a:spcPts val="0"/>
              </a:spcBef>
              <a:buClr>
                <a:schemeClr val="accent2"/>
              </a:buClr>
              <a:buSzPct val="90000"/>
            </a:pPr>
            <a:r>
              <a:rPr lang="en-GB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FELs</a:t>
            </a:r>
          </a:p>
          <a:p>
            <a:pPr marL="1714500" lvl="3" indent="-342900">
              <a:spcBef>
                <a:spcPts val="0"/>
              </a:spcBef>
              <a:buClr>
                <a:schemeClr val="accent2"/>
              </a:buClr>
              <a:buSzPct val="90000"/>
            </a:pPr>
            <a:r>
              <a:rPr lang="en-GB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Lasers</a:t>
            </a:r>
            <a:endParaRPr lang="en-GB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0980" y="3343645"/>
            <a:ext cx="5045159" cy="2642957"/>
            <a:chOff x="200980" y="3343645"/>
            <a:chExt cx="5045159" cy="2642957"/>
          </a:xfrm>
        </p:grpSpPr>
        <p:pic>
          <p:nvPicPr>
            <p:cNvPr id="8" name="Picture 7" descr="new_home_catalogue.tif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80" y="3343645"/>
              <a:ext cx="5045159" cy="2642957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927101" y="3921888"/>
              <a:ext cx="3877675" cy="2064713"/>
              <a:chOff x="6360484" y="1172190"/>
              <a:chExt cx="1973297" cy="795184"/>
            </a:xfrm>
          </p:grpSpPr>
          <p:sp>
            <p:nvSpPr>
              <p:cNvPr id="19" name="Up Arrow 18"/>
              <p:cNvSpPr/>
              <p:nvPr/>
            </p:nvSpPr>
            <p:spPr bwMode="auto">
              <a:xfrm rot="13224940">
                <a:off x="8117799" y="1172190"/>
                <a:ext cx="215982" cy="424227"/>
              </a:xfrm>
              <a:prstGeom prst="upArrow">
                <a:avLst/>
              </a:prstGeom>
              <a:solidFill>
                <a:srgbClr val="FD930A"/>
              </a:solidFill>
              <a:ln w="127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68288" marR="0" indent="-268288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n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accent3"/>
                  </a:solidFill>
                  <a:effectLst/>
                  <a:latin typeface="Arial" charset="0"/>
                  <a:ea typeface="ＭＳ Ｐゴシック" pitchFamily="112" charset="-128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6360484" y="1608667"/>
                <a:ext cx="1962249" cy="358707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38100" cap="flat" cmpd="sng" algn="ctr">
                <a:solidFill>
                  <a:srgbClr val="FD930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68288" marR="0" indent="-268288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n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accent3"/>
                  </a:solidFill>
                  <a:effectLst/>
                  <a:latin typeface="Arial" charset="0"/>
                  <a:ea typeface="ＭＳ Ｐゴシック" pitchFamily="112" charset="-128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84042" y="645736"/>
            <a:ext cx="4262097" cy="3543300"/>
            <a:chOff x="82006" y="3257903"/>
            <a:chExt cx="4262097" cy="3543300"/>
          </a:xfrm>
        </p:grpSpPr>
        <p:pic>
          <p:nvPicPr>
            <p:cNvPr id="13" name="Picture 12" descr="Gammatron.tif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06" y="3257903"/>
              <a:ext cx="4262097" cy="3543300"/>
            </a:xfrm>
            <a:prstGeom prst="rect">
              <a:avLst/>
            </a:prstGeom>
          </p:spPr>
        </p:pic>
        <p:sp>
          <p:nvSpPr>
            <p:cNvPr id="22" name="Up Arrow 21"/>
            <p:cNvSpPr/>
            <p:nvPr/>
          </p:nvSpPr>
          <p:spPr bwMode="auto">
            <a:xfrm rot="5400000" flipV="1">
              <a:off x="2426601" y="5731450"/>
              <a:ext cx="311885" cy="922864"/>
            </a:xfrm>
            <a:prstGeom prst="upArrow">
              <a:avLst/>
            </a:prstGeom>
            <a:solidFill>
              <a:srgbClr val="FD930A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68288" marR="0" indent="-268288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n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  <a:ea typeface="ＭＳ Ｐゴシック" pitchFamily="112" charset="-128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82006" y="5081625"/>
              <a:ext cx="1854200" cy="1719578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38100" cap="flat" cmpd="sng" algn="ctr">
              <a:solidFill>
                <a:srgbClr val="FD930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68288" marR="0" indent="-268288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n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  <a:ea typeface="ＭＳ Ｐゴシック" pitchFamily="112" charset="-128"/>
              </a:endParaRPr>
            </a:p>
          </p:txBody>
        </p:sp>
      </p:grpSp>
      <p:pic>
        <p:nvPicPr>
          <p:cNvPr id="15" name="Picture 14" descr="HIJ_BLs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91" y="-49175"/>
            <a:ext cx="4443460" cy="3543300"/>
          </a:xfrm>
          <a:prstGeom prst="rect">
            <a:avLst/>
          </a:prstGeom>
          <a:ln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244117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Wayforlight’s</a:t>
            </a:r>
            <a:r>
              <a:rPr lang="en-US" dirty="0"/>
              <a:t> present: EUCALL - </a:t>
            </a:r>
            <a:r>
              <a:rPr lang="en-US" dirty="0" smtClean="0"/>
              <a:t>2	</a:t>
            </a:r>
            <a:endParaRPr lang="en-US" dirty="0"/>
          </a:p>
        </p:txBody>
      </p:sp>
      <p:sp>
        <p:nvSpPr>
          <p:cNvPr id="6" name="Inhaltsplatzhalter 6"/>
          <p:cNvSpPr txBox="1">
            <a:spLocks/>
          </p:cNvSpPr>
          <p:nvPr/>
        </p:nvSpPr>
        <p:spPr bwMode="auto">
          <a:xfrm>
            <a:off x="200980" y="1285633"/>
            <a:ext cx="8896556" cy="46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8450" indent="-2984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Blip>
                <a:blip r:embed="rId3"/>
              </a:buBlip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8800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2pPr>
            <a:lvl3pPr marL="817563" indent="-2571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6DA36"/>
              </a:buClr>
              <a:buSzPct val="60000"/>
              <a:buFont typeface="Wingdings" pitchFamily="2" charset="2"/>
              <a:buChar char="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3pPr>
            <a:lvl4pPr marL="1077913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4pPr>
            <a:lvl5pPr marL="1312863" indent="-22383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AD636"/>
              </a:buClr>
              <a:buChar char="»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5pPr>
            <a:lvl6pPr marL="17700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6pPr>
            <a:lvl7pPr marL="22272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7pPr>
            <a:lvl8pPr marL="26844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8pPr>
            <a:lvl9pPr marL="31416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A full spectrum of facilities</a:t>
            </a:r>
          </a:p>
        </p:txBody>
      </p:sp>
      <p:pic>
        <p:nvPicPr>
          <p:cNvPr id="5" name="Picture 4" descr="CALIPSOplus_04set18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1" y="1752600"/>
            <a:ext cx="6769100" cy="4607200"/>
          </a:xfrm>
          <a:prstGeom prst="rect">
            <a:avLst/>
          </a:prstGeom>
          <a:ln w="28575" cmpd="sng">
            <a:solidFill>
              <a:srgbClr val="660066"/>
            </a:solidFill>
          </a:ln>
        </p:spPr>
      </p:pic>
      <p:pic>
        <p:nvPicPr>
          <p:cNvPr id="7" name="Picture 6" descr="EUCALL_SRFELsLasers_04set18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50" y="1752601"/>
            <a:ext cx="6769101" cy="4607200"/>
          </a:xfrm>
          <a:prstGeom prst="rect">
            <a:avLst/>
          </a:prstGeom>
          <a:ln w="28575" cmpd="sng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848565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Wayforlight’s</a:t>
            </a:r>
            <a:r>
              <a:rPr lang="en-US" dirty="0"/>
              <a:t> present: </a:t>
            </a:r>
            <a:r>
              <a:rPr lang="en-US" dirty="0" smtClean="0"/>
              <a:t>shared benefits	</a:t>
            </a:r>
            <a:endParaRPr lang="en-US" dirty="0"/>
          </a:p>
        </p:txBody>
      </p:sp>
      <p:sp>
        <p:nvSpPr>
          <p:cNvPr id="6" name="Inhaltsplatzhalter 6"/>
          <p:cNvSpPr txBox="1">
            <a:spLocks/>
          </p:cNvSpPr>
          <p:nvPr/>
        </p:nvSpPr>
        <p:spPr bwMode="auto">
          <a:xfrm>
            <a:off x="3674534" y="1487082"/>
            <a:ext cx="5382154" cy="462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8450" indent="-2984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Blip>
                <a:blip r:embed="rId3"/>
              </a:buBlip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8800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2pPr>
            <a:lvl3pPr marL="817563" indent="-2571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6DA36"/>
              </a:buClr>
              <a:buSzPct val="60000"/>
              <a:buFont typeface="Wingdings" pitchFamily="2" charset="2"/>
              <a:buChar char="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3pPr>
            <a:lvl4pPr marL="1077913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4pPr>
            <a:lvl5pPr marL="1312863" indent="-22383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AD636"/>
              </a:buClr>
              <a:buChar char="»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5pPr>
            <a:lvl6pPr marL="17700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6pPr>
            <a:lvl7pPr marL="22272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7pPr>
            <a:lvl8pPr marL="26844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8pPr>
            <a:lvl9pPr marL="31416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A smart sustainable system</a:t>
            </a:r>
          </a:p>
          <a:p>
            <a:pPr>
              <a:buClr>
                <a:srgbClr val="FD930A"/>
              </a:buClr>
            </a:pPr>
            <a:r>
              <a:rPr lang="en-GB" dirty="0" smtClean="0"/>
              <a:t>Designed and created at Elettra</a:t>
            </a:r>
            <a:br>
              <a:rPr lang="en-GB" dirty="0" smtClean="0"/>
            </a:br>
            <a:endParaRPr lang="en-GB" dirty="0" smtClean="0"/>
          </a:p>
          <a:p>
            <a:pPr>
              <a:buClr>
                <a:srgbClr val="FD930A"/>
              </a:buClr>
            </a:pPr>
            <a:r>
              <a:rPr lang="en-GB" dirty="0" smtClean="0"/>
              <a:t>Scientists will have to fill data only once</a:t>
            </a:r>
          </a:p>
          <a:p>
            <a:pPr>
              <a:buClr>
                <a:srgbClr val="FD930A"/>
              </a:buClr>
            </a:pPr>
            <a:r>
              <a:rPr lang="en-GB" dirty="0" smtClean="0"/>
              <a:t>Elettra provides advanced programming interfaces (APIs) for easy data export</a:t>
            </a:r>
          </a:p>
          <a:p>
            <a:pPr>
              <a:buClr>
                <a:srgbClr val="FD930A"/>
              </a:buClr>
            </a:pPr>
            <a:endParaRPr lang="en-GB" dirty="0"/>
          </a:p>
          <a:p>
            <a:pPr>
              <a:buClr>
                <a:srgbClr val="FD930A"/>
              </a:buClr>
            </a:pPr>
            <a:r>
              <a:rPr lang="en-GB" dirty="0" smtClean="0"/>
              <a:t>Login is based on Umbrella </a:t>
            </a:r>
          </a:p>
          <a:p>
            <a:pPr>
              <a:buClr>
                <a:srgbClr val="FD930A"/>
              </a:buClr>
            </a:pPr>
            <a:endParaRPr lang="en-GB" dirty="0" smtClean="0"/>
          </a:p>
          <a:p>
            <a:pPr>
              <a:buClr>
                <a:srgbClr val="FD930A"/>
              </a:buClr>
            </a:pPr>
            <a:r>
              <a:rPr lang="en-GB" dirty="0" smtClean="0"/>
              <a:t>Key for any future interface with other websites - facilities and/or project ones</a:t>
            </a:r>
          </a:p>
          <a:p>
            <a:pPr>
              <a:buClr>
                <a:srgbClr val="FD930A"/>
              </a:buClr>
            </a:pPr>
            <a:endParaRPr lang="en-GB" dirty="0" smtClean="0"/>
          </a:p>
          <a:p>
            <a:pPr lvl="1">
              <a:buClr>
                <a:srgbClr val="FD930A"/>
              </a:buClr>
            </a:pPr>
            <a:endParaRPr lang="en-GB" dirty="0" smtClean="0"/>
          </a:p>
        </p:txBody>
      </p:sp>
      <p:pic>
        <p:nvPicPr>
          <p:cNvPr id="5" name="Picture 3" descr="Wayforlight DB - Schema finale - sma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4590"/>
            <a:ext cx="3451379" cy="4882972"/>
          </a:xfrm>
          <a:prstGeom prst="rect">
            <a:avLst/>
          </a:prstGeom>
          <a:solidFill>
            <a:schemeClr val="bg1"/>
          </a:solidFill>
          <a:ln w="9525">
            <a:solidFill>
              <a:srgbClr val="1067EA"/>
            </a:solidFill>
            <a:miter lim="800000"/>
            <a:headEnd/>
            <a:tailEnd/>
          </a:ln>
        </p:spPr>
      </p:pic>
      <p:pic>
        <p:nvPicPr>
          <p:cNvPr id="4" name="Picture 3" descr="umbrella_logo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767" y="4376699"/>
            <a:ext cx="1090614" cy="427003"/>
          </a:xfrm>
          <a:prstGeom prst="rect">
            <a:avLst/>
          </a:prstGeom>
          <a:ln>
            <a:solidFill>
              <a:srgbClr val="261748"/>
            </a:solidFill>
          </a:ln>
        </p:spPr>
      </p:pic>
    </p:spTree>
    <p:extLst>
      <p:ext uri="{BB962C8B-B14F-4D97-AF65-F5344CB8AC3E}">
        <p14:creationId xmlns:p14="http://schemas.microsoft.com/office/powerpoint/2010/main" val="271855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1636" y="574766"/>
            <a:ext cx="4602163" cy="397423"/>
          </a:xfrm>
        </p:spPr>
        <p:txBody>
          <a:bodyPr/>
          <a:lstStyle/>
          <a:p>
            <a:r>
              <a:rPr lang="en-GB" sz="2200" dirty="0" err="1" smtClean="0"/>
              <a:t>Wayforlight’s</a:t>
            </a:r>
            <a:r>
              <a:rPr lang="en-GB" sz="2200" dirty="0" smtClean="0"/>
              <a:t> future</a:t>
            </a:r>
            <a:endParaRPr lang="en-GB" sz="2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9279" y="1169988"/>
            <a:ext cx="8916988" cy="4837112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rgbClr val="000000"/>
                </a:solidFill>
              </a:rPr>
              <a:t>Jointly developed by complementary projects &amp; communities</a:t>
            </a:r>
            <a:endParaRPr lang="en-GB" b="1" dirty="0" smtClean="0">
              <a:solidFill>
                <a:srgbClr val="261748"/>
              </a:solidFill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261748"/>
                </a:solidFill>
                <a:sym typeface="Wingdings"/>
              </a:rPr>
              <a:t> a portfolio of partner initiatives for growth and sustainability</a:t>
            </a:r>
            <a:endParaRPr lang="en-GB" b="1" dirty="0" smtClean="0">
              <a:solidFill>
                <a:srgbClr val="261748"/>
              </a:solidFill>
            </a:endParaRPr>
          </a:p>
          <a:p>
            <a:endParaRPr lang="en-US" dirty="0" smtClean="0">
              <a:solidFill>
                <a:srgbClr val="261748"/>
              </a:solidFill>
            </a:endParaRPr>
          </a:p>
          <a:p>
            <a:r>
              <a:rPr lang="en-US" dirty="0" smtClean="0">
                <a:solidFill>
                  <a:srgbClr val="261748"/>
                </a:solidFill>
              </a:rPr>
              <a:t>FELs of Europe: </a:t>
            </a:r>
            <a:r>
              <a:rPr lang="en-US" dirty="0" smtClean="0">
                <a:solidFill>
                  <a:srgbClr val="261748"/>
                </a:solidFill>
                <a:hlinkClick r:id="rId3"/>
              </a:rPr>
              <a:t>www.fels-of-europe.eu</a:t>
            </a:r>
            <a:r>
              <a:rPr lang="en-US" dirty="0" smtClean="0">
                <a:solidFill>
                  <a:srgbClr val="261748"/>
                </a:solidFill>
              </a:rPr>
              <a:t> </a:t>
            </a:r>
          </a:p>
          <a:p>
            <a:endParaRPr lang="en-US" dirty="0">
              <a:solidFill>
                <a:srgbClr val="261748"/>
              </a:solidFill>
            </a:endParaRPr>
          </a:p>
          <a:p>
            <a:r>
              <a:rPr lang="en-US" dirty="0" err="1" smtClean="0">
                <a:solidFill>
                  <a:srgbClr val="261748"/>
                </a:solidFill>
              </a:rPr>
              <a:t>Laserlab</a:t>
            </a:r>
            <a:r>
              <a:rPr lang="en-US" dirty="0" smtClean="0">
                <a:solidFill>
                  <a:srgbClr val="261748"/>
                </a:solidFill>
              </a:rPr>
              <a:t> Europe: </a:t>
            </a:r>
            <a:r>
              <a:rPr lang="en-US" dirty="0" smtClean="0">
                <a:solidFill>
                  <a:srgbClr val="261748"/>
                </a:solidFill>
                <a:hlinkClick r:id="rId4"/>
              </a:rPr>
              <a:t>https://www.laserlab-europe.eu</a:t>
            </a:r>
            <a:r>
              <a:rPr lang="en-US" dirty="0" smtClean="0">
                <a:solidFill>
                  <a:srgbClr val="261748"/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>
              <a:solidFill>
                <a:srgbClr val="261748"/>
              </a:solidFill>
            </a:endParaRPr>
          </a:p>
          <a:p>
            <a:r>
              <a:rPr lang="en-US" dirty="0" smtClean="0">
                <a:solidFill>
                  <a:srgbClr val="261748"/>
                </a:solidFill>
              </a:rPr>
              <a:t>The global portal: </a:t>
            </a:r>
            <a:r>
              <a:rPr lang="en-US" dirty="0" smtClean="0">
                <a:solidFill>
                  <a:srgbClr val="261748"/>
                </a:solidFill>
                <a:hlinkClick r:id="rId5"/>
              </a:rPr>
              <a:t>www.lightsources.org</a:t>
            </a:r>
            <a:endParaRPr lang="en-US" dirty="0" smtClean="0">
              <a:solidFill>
                <a:srgbClr val="261748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261748"/>
              </a:solidFill>
            </a:endParaRPr>
          </a:p>
          <a:p>
            <a:r>
              <a:rPr lang="en-US" dirty="0" smtClean="0">
                <a:solidFill>
                  <a:srgbClr val="261748"/>
                </a:solidFill>
              </a:rPr>
              <a:t>The LEAPS initiative: </a:t>
            </a:r>
            <a:r>
              <a:rPr lang="en-US" dirty="0" smtClean="0">
                <a:solidFill>
                  <a:srgbClr val="261748"/>
                </a:solidFill>
                <a:hlinkClick r:id="rId6"/>
              </a:rPr>
              <a:t>www.leaps-initiative.eu</a:t>
            </a:r>
            <a:endParaRPr lang="en-US" dirty="0" smtClean="0">
              <a:solidFill>
                <a:srgbClr val="261748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61748"/>
                </a:solidFill>
              </a:rPr>
              <a:t> </a:t>
            </a:r>
            <a:endParaRPr lang="en-US" dirty="0">
              <a:solidFill>
                <a:srgbClr val="261748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rgbClr val="261748"/>
              </a:solidFill>
            </a:endParaRPr>
          </a:p>
        </p:txBody>
      </p:sp>
      <p:pic>
        <p:nvPicPr>
          <p:cNvPr id="4" name="Picture 3" descr="lightsources-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3523" y="33428319"/>
            <a:ext cx="2823091" cy="1490593"/>
          </a:xfrm>
          <a:prstGeom prst="rect">
            <a:avLst/>
          </a:prstGeom>
        </p:spPr>
      </p:pic>
      <p:pic>
        <p:nvPicPr>
          <p:cNvPr id="5" name="Picture 4" descr="LEAPS-logo-big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845" y="34613198"/>
            <a:ext cx="4695887" cy="1104169"/>
          </a:xfrm>
          <a:prstGeom prst="rect">
            <a:avLst/>
          </a:prstGeom>
        </p:spPr>
      </p:pic>
      <p:pic>
        <p:nvPicPr>
          <p:cNvPr id="6" name="Picture 5" descr="FELsofEurope_logo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529" y="33525040"/>
            <a:ext cx="3718219" cy="1264194"/>
          </a:xfrm>
          <a:prstGeom prst="rect">
            <a:avLst/>
          </a:prstGeom>
        </p:spPr>
      </p:pic>
      <p:pic>
        <p:nvPicPr>
          <p:cNvPr id="7" name="Picture 6" descr="Laserlab_europe_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430" y="33379898"/>
            <a:ext cx="3019048" cy="1587435"/>
          </a:xfrm>
          <a:prstGeom prst="rect">
            <a:avLst/>
          </a:prstGeom>
        </p:spPr>
      </p:pic>
      <p:pic>
        <p:nvPicPr>
          <p:cNvPr id="8" name="Picture 7" descr="lightsources-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923" y="33580719"/>
            <a:ext cx="2823091" cy="1490593"/>
          </a:xfrm>
          <a:prstGeom prst="rect">
            <a:avLst/>
          </a:prstGeom>
        </p:spPr>
      </p:pic>
      <p:pic>
        <p:nvPicPr>
          <p:cNvPr id="9" name="Picture 8" descr="LEAPS-logo-big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245" y="34765598"/>
            <a:ext cx="4695887" cy="1104169"/>
          </a:xfrm>
          <a:prstGeom prst="rect">
            <a:avLst/>
          </a:prstGeom>
        </p:spPr>
      </p:pic>
      <p:pic>
        <p:nvPicPr>
          <p:cNvPr id="10" name="Picture 9" descr="FELsofEurope_logo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929" y="33677440"/>
            <a:ext cx="3718219" cy="1264194"/>
          </a:xfrm>
          <a:prstGeom prst="rect">
            <a:avLst/>
          </a:prstGeom>
        </p:spPr>
      </p:pic>
      <p:pic>
        <p:nvPicPr>
          <p:cNvPr id="11" name="Picture 10" descr="Laserlab_europe_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830" y="33532298"/>
            <a:ext cx="3019048" cy="1587435"/>
          </a:xfrm>
          <a:prstGeom prst="rect">
            <a:avLst/>
          </a:prstGeom>
        </p:spPr>
      </p:pic>
      <p:pic>
        <p:nvPicPr>
          <p:cNvPr id="12" name="Picture 11" descr="FELsofEurope_logo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329" y="33829840"/>
            <a:ext cx="3718219" cy="1264194"/>
          </a:xfrm>
          <a:prstGeom prst="rect">
            <a:avLst/>
          </a:prstGeom>
        </p:spPr>
      </p:pic>
      <p:pic>
        <p:nvPicPr>
          <p:cNvPr id="13" name="Picture 12" descr="FELsofEurope_logo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88" y="2275150"/>
            <a:ext cx="2530288" cy="860298"/>
          </a:xfrm>
          <a:prstGeom prst="rect">
            <a:avLst/>
          </a:prstGeom>
        </p:spPr>
      </p:pic>
      <p:pic>
        <p:nvPicPr>
          <p:cNvPr id="14" name="Picture 13" descr="Laserlab_europe_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230" y="33684698"/>
            <a:ext cx="3019048" cy="1587435"/>
          </a:xfrm>
          <a:prstGeom prst="rect">
            <a:avLst/>
          </a:prstGeom>
        </p:spPr>
      </p:pic>
      <p:pic>
        <p:nvPicPr>
          <p:cNvPr id="15" name="Picture 14" descr="Laserlab_europe_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630" y="33837098"/>
            <a:ext cx="3019048" cy="1587435"/>
          </a:xfrm>
          <a:prstGeom prst="rect">
            <a:avLst/>
          </a:prstGeom>
        </p:spPr>
      </p:pic>
      <p:pic>
        <p:nvPicPr>
          <p:cNvPr id="16" name="Picture 15" descr="Laserlab_europe_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030" y="33989498"/>
            <a:ext cx="3019048" cy="1587435"/>
          </a:xfrm>
          <a:prstGeom prst="rect">
            <a:avLst/>
          </a:prstGeom>
        </p:spPr>
      </p:pic>
      <p:pic>
        <p:nvPicPr>
          <p:cNvPr id="17" name="Picture 16" descr="Laserlab_europe_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5430" y="34141898"/>
            <a:ext cx="3019048" cy="1587435"/>
          </a:xfrm>
          <a:prstGeom prst="rect">
            <a:avLst/>
          </a:prstGeom>
        </p:spPr>
      </p:pic>
      <p:pic>
        <p:nvPicPr>
          <p:cNvPr id="18" name="Picture 17" descr="Laserlab_europe_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830" y="34294298"/>
            <a:ext cx="3019048" cy="1587435"/>
          </a:xfrm>
          <a:prstGeom prst="rect">
            <a:avLst/>
          </a:prstGeom>
        </p:spPr>
      </p:pic>
      <p:pic>
        <p:nvPicPr>
          <p:cNvPr id="19" name="Picture 18" descr="Laserlab_europe_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230" y="34446698"/>
            <a:ext cx="3019048" cy="1587435"/>
          </a:xfrm>
          <a:prstGeom prst="rect">
            <a:avLst/>
          </a:prstGeom>
        </p:spPr>
      </p:pic>
      <p:pic>
        <p:nvPicPr>
          <p:cNvPr id="20" name="Picture 19" descr="laserlab-europe_logo.tif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532" y="2997200"/>
            <a:ext cx="2028767" cy="1168400"/>
          </a:xfrm>
          <a:prstGeom prst="rect">
            <a:avLst/>
          </a:prstGeom>
        </p:spPr>
      </p:pic>
      <p:pic>
        <p:nvPicPr>
          <p:cNvPr id="21" name="Picture 20" descr="LEAPS-logo-big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31" y="5101522"/>
            <a:ext cx="2362200" cy="555436"/>
          </a:xfrm>
          <a:prstGeom prst="rect">
            <a:avLst/>
          </a:prstGeom>
        </p:spPr>
      </p:pic>
      <p:pic>
        <p:nvPicPr>
          <p:cNvPr id="22" name="Picture 21" descr="lightsources-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322" y="4064000"/>
            <a:ext cx="1611553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54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1636" y="574766"/>
            <a:ext cx="4602163" cy="397423"/>
          </a:xfrm>
        </p:spPr>
        <p:txBody>
          <a:bodyPr/>
          <a:lstStyle/>
          <a:p>
            <a:r>
              <a:rPr lang="en-GB" sz="2200" dirty="0" smtClean="0"/>
              <a:t>Thanks for your attention !</a:t>
            </a:r>
            <a:endParaRPr lang="en-GB" sz="2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4440" y="2429669"/>
            <a:ext cx="1377422" cy="468312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</a:rPr>
              <a:t>Cecilia Blasetti</a:t>
            </a:r>
            <a:endParaRPr lang="en-US" dirty="0">
              <a:solidFill>
                <a:srgbClr val="261748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61748"/>
                </a:solidFill>
              </a:rPr>
              <a:t> </a:t>
            </a:r>
            <a:endParaRPr lang="en-US" dirty="0">
              <a:solidFill>
                <a:srgbClr val="261748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rgbClr val="261748"/>
              </a:solidFill>
            </a:endParaRPr>
          </a:p>
        </p:txBody>
      </p:sp>
      <p:pic>
        <p:nvPicPr>
          <p:cNvPr id="4" name="Picture 3" descr="lightsource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3523" y="33428319"/>
            <a:ext cx="2823091" cy="1490593"/>
          </a:xfrm>
          <a:prstGeom prst="rect">
            <a:avLst/>
          </a:prstGeom>
        </p:spPr>
      </p:pic>
      <p:pic>
        <p:nvPicPr>
          <p:cNvPr id="5" name="Picture 4" descr="LEAPS-logo-bi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845" y="34613198"/>
            <a:ext cx="4695887" cy="1104169"/>
          </a:xfrm>
          <a:prstGeom prst="rect">
            <a:avLst/>
          </a:prstGeom>
        </p:spPr>
      </p:pic>
      <p:pic>
        <p:nvPicPr>
          <p:cNvPr id="6" name="Picture 5" descr="FELsofEurope_log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529" y="33525040"/>
            <a:ext cx="3718219" cy="1264194"/>
          </a:xfrm>
          <a:prstGeom prst="rect">
            <a:avLst/>
          </a:prstGeom>
        </p:spPr>
      </p:pic>
      <p:pic>
        <p:nvPicPr>
          <p:cNvPr id="7" name="Picture 6" descr="Laserlab_europe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430" y="33379898"/>
            <a:ext cx="3019048" cy="1587435"/>
          </a:xfrm>
          <a:prstGeom prst="rect">
            <a:avLst/>
          </a:prstGeom>
        </p:spPr>
      </p:pic>
      <p:pic>
        <p:nvPicPr>
          <p:cNvPr id="8" name="Picture 7" descr="lightsource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923" y="33580719"/>
            <a:ext cx="2823091" cy="1490593"/>
          </a:xfrm>
          <a:prstGeom prst="rect">
            <a:avLst/>
          </a:prstGeom>
        </p:spPr>
      </p:pic>
      <p:pic>
        <p:nvPicPr>
          <p:cNvPr id="9" name="Picture 8" descr="LEAPS-logo-bi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245" y="34765598"/>
            <a:ext cx="4695887" cy="1104169"/>
          </a:xfrm>
          <a:prstGeom prst="rect">
            <a:avLst/>
          </a:prstGeom>
        </p:spPr>
      </p:pic>
      <p:pic>
        <p:nvPicPr>
          <p:cNvPr id="10" name="Picture 9" descr="FELsofEurope_log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929" y="33677440"/>
            <a:ext cx="3718219" cy="1264194"/>
          </a:xfrm>
          <a:prstGeom prst="rect">
            <a:avLst/>
          </a:prstGeom>
        </p:spPr>
      </p:pic>
      <p:pic>
        <p:nvPicPr>
          <p:cNvPr id="11" name="Picture 10" descr="Laserlab_europe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830" y="33532298"/>
            <a:ext cx="3019048" cy="1587435"/>
          </a:xfrm>
          <a:prstGeom prst="rect">
            <a:avLst/>
          </a:prstGeom>
        </p:spPr>
      </p:pic>
      <p:pic>
        <p:nvPicPr>
          <p:cNvPr id="12" name="Picture 11" descr="FELsofEurope_log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329" y="33829840"/>
            <a:ext cx="3718219" cy="1264194"/>
          </a:xfrm>
          <a:prstGeom prst="rect">
            <a:avLst/>
          </a:prstGeom>
        </p:spPr>
      </p:pic>
      <p:pic>
        <p:nvPicPr>
          <p:cNvPr id="14" name="Picture 13" descr="Laserlab_europe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230" y="33684698"/>
            <a:ext cx="3019048" cy="1587435"/>
          </a:xfrm>
          <a:prstGeom prst="rect">
            <a:avLst/>
          </a:prstGeom>
        </p:spPr>
      </p:pic>
      <p:pic>
        <p:nvPicPr>
          <p:cNvPr id="15" name="Picture 14" descr="Laserlab_europe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630" y="33837098"/>
            <a:ext cx="3019048" cy="1587435"/>
          </a:xfrm>
          <a:prstGeom prst="rect">
            <a:avLst/>
          </a:prstGeom>
        </p:spPr>
      </p:pic>
      <p:pic>
        <p:nvPicPr>
          <p:cNvPr id="16" name="Picture 15" descr="Laserlab_europe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030" y="33989498"/>
            <a:ext cx="3019048" cy="1587435"/>
          </a:xfrm>
          <a:prstGeom prst="rect">
            <a:avLst/>
          </a:prstGeom>
        </p:spPr>
      </p:pic>
      <p:pic>
        <p:nvPicPr>
          <p:cNvPr id="17" name="Picture 16" descr="Laserlab_europe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5430" y="34141898"/>
            <a:ext cx="3019048" cy="1587435"/>
          </a:xfrm>
          <a:prstGeom prst="rect">
            <a:avLst/>
          </a:prstGeom>
        </p:spPr>
      </p:pic>
      <p:pic>
        <p:nvPicPr>
          <p:cNvPr id="18" name="Picture 17" descr="Laserlab_europe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830" y="34294298"/>
            <a:ext cx="3019048" cy="1587435"/>
          </a:xfrm>
          <a:prstGeom prst="rect">
            <a:avLst/>
          </a:prstGeom>
        </p:spPr>
      </p:pic>
      <p:pic>
        <p:nvPicPr>
          <p:cNvPr id="19" name="Picture 18" descr="Laserlab_europe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230" y="34446698"/>
            <a:ext cx="3019048" cy="1587435"/>
          </a:xfrm>
          <a:prstGeom prst="rect">
            <a:avLst/>
          </a:prstGeom>
        </p:spPr>
      </p:pic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384441" y="3808412"/>
            <a:ext cx="1287196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8450" indent="-2984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Blip>
                <a:blip r:embed="rId7"/>
              </a:buBlip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8800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2pPr>
            <a:lvl3pPr marL="817563" indent="-2571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6DA36"/>
              </a:buClr>
              <a:buSzPct val="60000"/>
              <a:buFont typeface="Wingdings" pitchFamily="2" charset="2"/>
              <a:buChar char="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3pPr>
            <a:lvl4pPr marL="1077913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4pPr>
            <a:lvl5pPr marL="1312863" indent="-22383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AD636"/>
              </a:buClr>
              <a:buChar char="»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5pPr>
            <a:lvl6pPr marL="17700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6pPr>
            <a:lvl7pPr marL="22272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7pPr>
            <a:lvl8pPr marL="26844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8pPr>
            <a:lvl9pPr marL="31416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sz="1600" dirty="0" smtClean="0">
                <a:solidFill>
                  <a:srgbClr val="000000"/>
                </a:solidFill>
              </a:rPr>
              <a:t>Elda </a:t>
            </a:r>
            <a:r>
              <a:rPr lang="en-GB" sz="1600" dirty="0" err="1" smtClean="0">
                <a:solidFill>
                  <a:srgbClr val="000000"/>
                </a:solidFill>
              </a:rPr>
              <a:t>Osmenaj</a:t>
            </a:r>
            <a:endParaRPr lang="en-US" dirty="0" smtClean="0">
              <a:solidFill>
                <a:srgbClr val="261748"/>
              </a:solidFill>
            </a:endParaRPr>
          </a:p>
          <a:p>
            <a:pPr marL="0" indent="0">
              <a:buFontTx/>
              <a:buNone/>
            </a:pPr>
            <a:r>
              <a:rPr lang="en-US" dirty="0" smtClean="0">
                <a:solidFill>
                  <a:srgbClr val="261748"/>
                </a:solidFill>
              </a:rPr>
              <a:t> </a:t>
            </a:r>
          </a:p>
          <a:p>
            <a:pPr marL="0" indent="0">
              <a:buFontTx/>
              <a:buNone/>
            </a:pPr>
            <a:endParaRPr lang="en-GB" b="1" dirty="0">
              <a:solidFill>
                <a:srgbClr val="261748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2920735" y="2420938"/>
            <a:ext cx="120967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8450" indent="-2984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Blip>
                <a:blip r:embed="rId7"/>
              </a:buBlip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8800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2pPr>
            <a:lvl3pPr marL="817563" indent="-2571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6DA36"/>
              </a:buClr>
              <a:buSzPct val="60000"/>
              <a:buFont typeface="Wingdings" pitchFamily="2" charset="2"/>
              <a:buChar char="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3pPr>
            <a:lvl4pPr marL="1077913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4pPr>
            <a:lvl5pPr marL="1312863" indent="-22383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AD636"/>
              </a:buClr>
              <a:buChar char="»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5pPr>
            <a:lvl6pPr marL="17700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6pPr>
            <a:lvl7pPr marL="22272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7pPr>
            <a:lvl8pPr marL="26844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8pPr>
            <a:lvl9pPr marL="31416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sz="1600" dirty="0" smtClean="0">
                <a:solidFill>
                  <a:srgbClr val="000000"/>
                </a:solidFill>
              </a:rPr>
              <a:t>Ivan </a:t>
            </a:r>
            <a:r>
              <a:rPr lang="en-GB" sz="1600" dirty="0" err="1" smtClean="0">
                <a:solidFill>
                  <a:srgbClr val="000000"/>
                </a:solidFill>
              </a:rPr>
              <a:t>Andrian</a:t>
            </a:r>
            <a:endParaRPr lang="en-US" dirty="0" smtClean="0">
              <a:solidFill>
                <a:srgbClr val="261748"/>
              </a:solidFill>
            </a:endParaRPr>
          </a:p>
          <a:p>
            <a:pPr marL="0" indent="0">
              <a:buFontTx/>
              <a:buNone/>
            </a:pPr>
            <a:r>
              <a:rPr lang="en-US" dirty="0" smtClean="0">
                <a:solidFill>
                  <a:srgbClr val="261748"/>
                </a:solidFill>
              </a:rPr>
              <a:t> </a:t>
            </a:r>
          </a:p>
          <a:p>
            <a:pPr marL="0" indent="0">
              <a:buFontTx/>
              <a:buNone/>
            </a:pPr>
            <a:endParaRPr lang="en-GB" b="1" dirty="0">
              <a:solidFill>
                <a:srgbClr val="261748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4190073" y="2795520"/>
            <a:ext cx="110807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8450" indent="-2984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Blip>
                <a:blip r:embed="rId7"/>
              </a:buBlip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8800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2pPr>
            <a:lvl3pPr marL="817563" indent="-2571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6DA36"/>
              </a:buClr>
              <a:buSzPct val="60000"/>
              <a:buFont typeface="Wingdings" pitchFamily="2" charset="2"/>
              <a:buChar char="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3pPr>
            <a:lvl4pPr marL="1077913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4pPr>
            <a:lvl5pPr marL="1312863" indent="-22383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AD636"/>
              </a:buClr>
              <a:buChar char="»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5pPr>
            <a:lvl6pPr marL="17700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6pPr>
            <a:lvl7pPr marL="22272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7pPr>
            <a:lvl8pPr marL="26844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8pPr>
            <a:lvl9pPr marL="31416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sz="1600" dirty="0" err="1" smtClean="0">
                <a:solidFill>
                  <a:srgbClr val="000000"/>
                </a:solidFill>
              </a:rPr>
              <a:t>Fulvio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Bille</a:t>
            </a:r>
            <a:r>
              <a:rPr lang="en-GB" sz="1600" dirty="0" smtClean="0">
                <a:solidFill>
                  <a:srgbClr val="000000"/>
                </a:solidFill>
              </a:rPr>
              <a:t>’</a:t>
            </a:r>
            <a:endParaRPr lang="en-US" dirty="0" smtClean="0">
              <a:solidFill>
                <a:srgbClr val="261748"/>
              </a:solidFill>
            </a:endParaRPr>
          </a:p>
          <a:p>
            <a:pPr marL="0" indent="0">
              <a:buFontTx/>
              <a:buNone/>
            </a:pPr>
            <a:r>
              <a:rPr lang="en-US" dirty="0" smtClean="0">
                <a:solidFill>
                  <a:srgbClr val="261748"/>
                </a:solidFill>
              </a:rPr>
              <a:t> </a:t>
            </a:r>
          </a:p>
          <a:p>
            <a:pPr marL="0" indent="0">
              <a:buFontTx/>
              <a:buNone/>
            </a:pPr>
            <a:endParaRPr lang="en-GB" b="1" dirty="0">
              <a:solidFill>
                <a:srgbClr val="261748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2779262" y="5367137"/>
            <a:ext cx="14700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8450" indent="-2984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Blip>
                <a:blip r:embed="rId7"/>
              </a:buBlip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8800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2pPr>
            <a:lvl3pPr marL="817563" indent="-2571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6DA36"/>
              </a:buClr>
              <a:buSzPct val="60000"/>
              <a:buFont typeface="Wingdings" pitchFamily="2" charset="2"/>
              <a:buChar char="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3pPr>
            <a:lvl4pPr marL="1077913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4pPr>
            <a:lvl5pPr marL="1312863" indent="-22383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AD636"/>
              </a:buClr>
              <a:buChar char="»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5pPr>
            <a:lvl6pPr marL="17700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6pPr>
            <a:lvl7pPr marL="22272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7pPr>
            <a:lvl8pPr marL="26844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8pPr>
            <a:lvl9pPr marL="31416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sz="1600" dirty="0" smtClean="0">
                <a:solidFill>
                  <a:srgbClr val="000000"/>
                </a:solidFill>
              </a:rPr>
              <a:t>Daniele </a:t>
            </a:r>
            <a:r>
              <a:rPr lang="en-GB" sz="1600" dirty="0" err="1" smtClean="0">
                <a:solidFill>
                  <a:srgbClr val="000000"/>
                </a:solidFill>
              </a:rPr>
              <a:t>Favretto</a:t>
            </a:r>
            <a:r>
              <a:rPr lang="en-US" dirty="0" smtClean="0">
                <a:solidFill>
                  <a:srgbClr val="261748"/>
                </a:solidFill>
              </a:rPr>
              <a:t> </a:t>
            </a: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7029529" y="2269808"/>
            <a:ext cx="135784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8450" indent="-2984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Blip>
                <a:blip r:embed="rId7"/>
              </a:buBlip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8800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2pPr>
            <a:lvl3pPr marL="817563" indent="-2571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6DA36"/>
              </a:buClr>
              <a:buSzPct val="60000"/>
              <a:buFont typeface="Wingdings" pitchFamily="2" charset="2"/>
              <a:buChar char="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3pPr>
            <a:lvl4pPr marL="1077913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4pPr>
            <a:lvl5pPr marL="1312863" indent="-22383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AD636"/>
              </a:buClr>
              <a:buChar char="»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5pPr>
            <a:lvl6pPr marL="17700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6pPr>
            <a:lvl7pPr marL="22272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7pPr>
            <a:lvl8pPr marL="26844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8pPr>
            <a:lvl9pPr marL="31416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sz="1600" dirty="0" smtClean="0">
                <a:solidFill>
                  <a:srgbClr val="000000"/>
                </a:solidFill>
              </a:rPr>
              <a:t>David </a:t>
            </a:r>
            <a:r>
              <a:rPr lang="en-GB" sz="1600" dirty="0" err="1" smtClean="0">
                <a:solidFill>
                  <a:srgbClr val="000000"/>
                </a:solidFill>
              </a:rPr>
              <a:t>Garzella</a:t>
            </a:r>
            <a:endParaRPr lang="en-US" dirty="0" smtClean="0">
              <a:solidFill>
                <a:srgbClr val="261748"/>
              </a:solidFill>
            </a:endParaRPr>
          </a:p>
          <a:p>
            <a:pPr marL="0" indent="0">
              <a:buFontTx/>
              <a:buNone/>
            </a:pPr>
            <a:r>
              <a:rPr lang="en-US" dirty="0" smtClean="0">
                <a:solidFill>
                  <a:srgbClr val="261748"/>
                </a:solidFill>
              </a:rPr>
              <a:t> </a:t>
            </a:r>
          </a:p>
          <a:p>
            <a:pPr marL="0" indent="0">
              <a:buFontTx/>
              <a:buNone/>
            </a:pPr>
            <a:endParaRPr lang="en-GB" b="1" dirty="0">
              <a:solidFill>
                <a:srgbClr val="261748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7296888" y="4000870"/>
            <a:ext cx="1201474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8450" indent="-2984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Blip>
                <a:blip r:embed="rId7"/>
              </a:buBlip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8800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2pPr>
            <a:lvl3pPr marL="817563" indent="-2571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6DA36"/>
              </a:buClr>
              <a:buSzPct val="60000"/>
              <a:buFont typeface="Wingdings" pitchFamily="2" charset="2"/>
              <a:buChar char="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3pPr>
            <a:lvl4pPr marL="1077913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4pPr>
            <a:lvl5pPr marL="1312863" indent="-22383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AD636"/>
              </a:buClr>
              <a:buChar char="»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5pPr>
            <a:lvl6pPr marL="17700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6pPr>
            <a:lvl7pPr marL="22272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7pPr>
            <a:lvl8pPr marL="26844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8pPr>
            <a:lvl9pPr marL="31416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sz="1600" dirty="0" smtClean="0">
                <a:solidFill>
                  <a:srgbClr val="000000"/>
                </a:solidFill>
              </a:rPr>
              <a:t>Andrea </a:t>
            </a:r>
            <a:r>
              <a:rPr lang="en-GB" sz="1600" dirty="0" err="1" smtClean="0">
                <a:solidFill>
                  <a:srgbClr val="000000"/>
                </a:solidFill>
              </a:rPr>
              <a:t>Lausi</a:t>
            </a:r>
            <a:endParaRPr lang="en-US" dirty="0" smtClean="0">
              <a:solidFill>
                <a:srgbClr val="261748"/>
              </a:solidFill>
            </a:endParaRPr>
          </a:p>
          <a:p>
            <a:pPr marL="0" indent="0">
              <a:buFontTx/>
              <a:buNone/>
            </a:pPr>
            <a:r>
              <a:rPr lang="en-US" dirty="0" smtClean="0">
                <a:solidFill>
                  <a:srgbClr val="261748"/>
                </a:solidFill>
              </a:rPr>
              <a:t> </a:t>
            </a:r>
          </a:p>
          <a:p>
            <a:pPr marL="0" indent="0">
              <a:buFontTx/>
              <a:buNone/>
            </a:pPr>
            <a:endParaRPr lang="en-GB" b="1" dirty="0">
              <a:solidFill>
                <a:srgbClr val="261748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5923223" y="4912516"/>
            <a:ext cx="154199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8450" indent="-2984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Blip>
                <a:blip r:embed="rId7"/>
              </a:buBlip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8800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2pPr>
            <a:lvl3pPr marL="817563" indent="-2571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6DA36"/>
              </a:buClr>
              <a:buSzPct val="60000"/>
              <a:buFont typeface="Wingdings" pitchFamily="2" charset="2"/>
              <a:buChar char="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3pPr>
            <a:lvl4pPr marL="1077913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4pPr>
            <a:lvl5pPr marL="1312863" indent="-22383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AD636"/>
              </a:buClr>
              <a:buChar char="»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5pPr>
            <a:lvl6pPr marL="17700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6pPr>
            <a:lvl7pPr marL="22272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7pPr>
            <a:lvl8pPr marL="26844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8pPr>
            <a:lvl9pPr marL="31416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sz="1600" dirty="0" smtClean="0">
                <a:solidFill>
                  <a:srgbClr val="000000"/>
                </a:solidFill>
              </a:rPr>
              <a:t>Andrea </a:t>
            </a:r>
            <a:r>
              <a:rPr lang="en-GB" sz="1600" dirty="0" err="1" smtClean="0">
                <a:solidFill>
                  <a:srgbClr val="000000"/>
                </a:solidFill>
              </a:rPr>
              <a:t>Locatelli</a:t>
            </a:r>
            <a:endParaRPr lang="en-US" dirty="0" smtClean="0">
              <a:solidFill>
                <a:srgbClr val="261748"/>
              </a:solidFill>
            </a:endParaRPr>
          </a:p>
          <a:p>
            <a:pPr marL="0" indent="0">
              <a:buFontTx/>
              <a:buNone/>
            </a:pPr>
            <a:r>
              <a:rPr lang="en-US" dirty="0" smtClean="0">
                <a:solidFill>
                  <a:srgbClr val="261748"/>
                </a:solidFill>
              </a:rPr>
              <a:t> </a:t>
            </a:r>
          </a:p>
          <a:p>
            <a:pPr marL="0" indent="0">
              <a:buFontTx/>
              <a:buNone/>
            </a:pPr>
            <a:endParaRPr lang="en-GB" b="1" dirty="0">
              <a:solidFill>
                <a:srgbClr val="261748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4019182" y="6015032"/>
            <a:ext cx="151791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8450" indent="-2984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Blip>
                <a:blip r:embed="rId7"/>
              </a:buBlip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8800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2pPr>
            <a:lvl3pPr marL="817563" indent="-2571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6DA36"/>
              </a:buClr>
              <a:buSzPct val="60000"/>
              <a:buFont typeface="Wingdings" pitchFamily="2" charset="2"/>
              <a:buChar char="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3pPr>
            <a:lvl4pPr marL="1077913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4pPr>
            <a:lvl5pPr marL="1312863" indent="-22383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AD636"/>
              </a:buClr>
              <a:buChar char="»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5pPr>
            <a:lvl6pPr marL="17700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6pPr>
            <a:lvl7pPr marL="22272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7pPr>
            <a:lvl8pPr marL="26844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8pPr>
            <a:lvl9pPr marL="31416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sz="1600" dirty="0" smtClean="0">
                <a:solidFill>
                  <a:srgbClr val="000000"/>
                </a:solidFill>
              </a:rPr>
              <a:t>Roberto </a:t>
            </a:r>
            <a:r>
              <a:rPr lang="en-GB" sz="1600" dirty="0" err="1" smtClean="0">
                <a:solidFill>
                  <a:srgbClr val="000000"/>
                </a:solidFill>
              </a:rPr>
              <a:t>Pugliese</a:t>
            </a:r>
            <a:endParaRPr lang="en-US" dirty="0" smtClean="0">
              <a:solidFill>
                <a:srgbClr val="261748"/>
              </a:solidFill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7357053" y="5795175"/>
            <a:ext cx="167243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8450" indent="-2984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Blip>
                <a:blip r:embed="rId7"/>
              </a:buBlip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8800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2pPr>
            <a:lvl3pPr marL="817563" indent="-2571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6DA36"/>
              </a:buClr>
              <a:buSzPct val="60000"/>
              <a:buFont typeface="Wingdings" pitchFamily="2" charset="2"/>
              <a:buChar char="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3pPr>
            <a:lvl4pPr marL="1077913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4pPr>
            <a:lvl5pPr marL="1312863" indent="-22383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AD636"/>
              </a:buClr>
              <a:buChar char="»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5pPr>
            <a:lvl6pPr marL="17700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6pPr>
            <a:lvl7pPr marL="22272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7pPr>
            <a:lvl8pPr marL="26844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8pPr>
            <a:lvl9pPr marL="31416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sz="1600" dirty="0" smtClean="0">
                <a:solidFill>
                  <a:srgbClr val="000000"/>
                </a:solidFill>
              </a:rPr>
              <a:t>Marco </a:t>
            </a:r>
            <a:r>
              <a:rPr lang="en-GB" sz="1600" dirty="0" err="1" smtClean="0">
                <a:solidFill>
                  <a:srgbClr val="000000"/>
                </a:solidFill>
              </a:rPr>
              <a:t>Zangrando</a:t>
            </a:r>
            <a:endParaRPr lang="en-US" dirty="0" smtClean="0">
              <a:solidFill>
                <a:srgbClr val="261748"/>
              </a:solidFill>
            </a:endParaRPr>
          </a:p>
          <a:p>
            <a:pPr marL="0" indent="0">
              <a:buFontTx/>
              <a:buNone/>
            </a:pPr>
            <a:r>
              <a:rPr lang="en-US" dirty="0" smtClean="0">
                <a:solidFill>
                  <a:srgbClr val="261748"/>
                </a:solidFill>
              </a:rPr>
              <a:t> </a:t>
            </a:r>
          </a:p>
          <a:p>
            <a:pPr marL="0" indent="0">
              <a:buFontTx/>
              <a:buNone/>
            </a:pPr>
            <a:endParaRPr lang="en-GB" b="1" dirty="0">
              <a:solidFill>
                <a:srgbClr val="261748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2975507" y="4012042"/>
            <a:ext cx="13366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8450" indent="-2984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Blip>
                <a:blip r:embed="rId7"/>
              </a:buBlip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8800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2pPr>
            <a:lvl3pPr marL="817563" indent="-2571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6DA36"/>
              </a:buClr>
              <a:buSzPct val="60000"/>
              <a:buFont typeface="Wingdings" pitchFamily="2" charset="2"/>
              <a:buChar char="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3pPr>
            <a:lvl4pPr marL="1077913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4pPr>
            <a:lvl5pPr marL="1312863" indent="-22383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AD636"/>
              </a:buClr>
              <a:buChar char="»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5pPr>
            <a:lvl6pPr marL="17700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6pPr>
            <a:lvl7pPr marL="22272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7pPr>
            <a:lvl8pPr marL="26844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8pPr>
            <a:lvl9pPr marL="31416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sz="1600" dirty="0" smtClean="0">
                <a:solidFill>
                  <a:srgbClr val="000000"/>
                </a:solidFill>
              </a:rPr>
              <a:t>Stefano </a:t>
            </a:r>
            <a:r>
              <a:rPr lang="en-GB" sz="1600" dirty="0" err="1" smtClean="0">
                <a:solidFill>
                  <a:srgbClr val="000000"/>
                </a:solidFill>
              </a:rPr>
              <a:t>Deiuri</a:t>
            </a:r>
            <a:endParaRPr lang="en-GB" sz="1600" dirty="0" smtClean="0">
              <a:solidFill>
                <a:srgbClr val="000000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5893858" y="1242220"/>
            <a:ext cx="2685521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8450" indent="-2984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Blip>
                <a:blip r:embed="rId7"/>
              </a:buBlip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8800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2pPr>
            <a:lvl3pPr marL="817563" indent="-2571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6DA36"/>
              </a:buClr>
              <a:buSzPct val="60000"/>
              <a:buFont typeface="Wingdings" pitchFamily="2" charset="2"/>
              <a:buChar char="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3pPr>
            <a:lvl4pPr marL="1077913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4pPr>
            <a:lvl5pPr marL="1312863" indent="-22383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AD636"/>
              </a:buClr>
              <a:buChar char="»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5pPr>
            <a:lvl6pPr marL="17700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6pPr>
            <a:lvl7pPr marL="22272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7pPr>
            <a:lvl8pPr marL="26844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8pPr>
            <a:lvl9pPr marL="31416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sz="1600" b="1" dirty="0" smtClean="0">
                <a:solidFill>
                  <a:srgbClr val="000000"/>
                </a:solidFill>
              </a:rPr>
              <a:t>Scientists @Elettra &amp; FERMI</a:t>
            </a: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3308350" y="1247776"/>
            <a:ext cx="1847321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8450" indent="-2984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Blip>
                <a:blip r:embed="rId7"/>
              </a:buBlip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8800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2pPr>
            <a:lvl3pPr marL="817563" indent="-2571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6DA36"/>
              </a:buClr>
              <a:buSzPct val="60000"/>
              <a:buFont typeface="Wingdings" pitchFamily="2" charset="2"/>
              <a:buChar char="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3pPr>
            <a:lvl4pPr marL="1077913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4pPr>
            <a:lvl5pPr marL="1312863" indent="-22383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AD636"/>
              </a:buClr>
              <a:buChar char="»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5pPr>
            <a:lvl6pPr marL="17700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6pPr>
            <a:lvl7pPr marL="22272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7pPr>
            <a:lvl8pPr marL="26844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8pPr>
            <a:lvl9pPr marL="31416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sz="1600" b="1" dirty="0" smtClean="0">
                <a:solidFill>
                  <a:srgbClr val="000000"/>
                </a:solidFill>
              </a:rPr>
              <a:t>IT team @Elettra</a:t>
            </a:r>
            <a:endParaRPr lang="en-US" dirty="0" smtClean="0">
              <a:solidFill>
                <a:srgbClr val="261748"/>
              </a:solidFill>
            </a:endParaRPr>
          </a:p>
          <a:p>
            <a:pPr marL="0" indent="0">
              <a:buFontTx/>
              <a:buNone/>
            </a:pPr>
            <a:endParaRPr lang="en-GB" b="1" dirty="0">
              <a:solidFill>
                <a:srgbClr val="261748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159279" y="1284288"/>
            <a:ext cx="229764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8450" indent="-2984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Blip>
                <a:blip r:embed="rId7"/>
              </a:buBlip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8800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2pPr>
            <a:lvl3pPr marL="817563" indent="-2571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6DA36"/>
              </a:buClr>
              <a:buSzPct val="60000"/>
              <a:buFont typeface="Wingdings" pitchFamily="2" charset="2"/>
              <a:buChar char="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3pPr>
            <a:lvl4pPr marL="1077913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4pPr>
            <a:lvl5pPr marL="1312863" indent="-22383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AD636"/>
              </a:buClr>
              <a:buChar char="»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5pPr>
            <a:lvl6pPr marL="17700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6pPr>
            <a:lvl7pPr marL="22272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7pPr>
            <a:lvl8pPr marL="26844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8pPr>
            <a:lvl9pPr marL="31416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sz="1600" b="1" dirty="0" err="1" smtClean="0">
                <a:solidFill>
                  <a:srgbClr val="000000"/>
                </a:solidFill>
              </a:rPr>
              <a:t>Wayforlight’s</a:t>
            </a:r>
            <a:r>
              <a:rPr lang="en-GB" sz="1600" b="1" dirty="0" smtClean="0">
                <a:solidFill>
                  <a:srgbClr val="000000"/>
                </a:solidFill>
              </a:rPr>
              <a:t> guardians</a:t>
            </a:r>
            <a:endParaRPr lang="en-US" dirty="0" smtClean="0">
              <a:solidFill>
                <a:srgbClr val="261748"/>
              </a:solidFill>
            </a:endParaRPr>
          </a:p>
          <a:p>
            <a:pPr marL="0" indent="0">
              <a:buFontTx/>
              <a:buNone/>
            </a:pPr>
            <a:endParaRPr lang="en-GB" b="1" dirty="0">
              <a:solidFill>
                <a:srgbClr val="261748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59279" y="4634704"/>
            <a:ext cx="1796521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8450" indent="-2984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Blip>
                <a:blip r:embed="rId7"/>
              </a:buBlip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8800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2pPr>
            <a:lvl3pPr marL="817563" indent="-2571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6DA36"/>
              </a:buClr>
              <a:buSzPct val="60000"/>
              <a:buFont typeface="Wingdings" pitchFamily="2" charset="2"/>
              <a:buChar char="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3pPr>
            <a:lvl4pPr marL="1077913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4pPr>
            <a:lvl5pPr marL="1312863" indent="-22383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AD636"/>
              </a:buClr>
              <a:buChar char="»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5pPr>
            <a:lvl6pPr marL="17700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6pPr>
            <a:lvl7pPr marL="22272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7pPr>
            <a:lvl8pPr marL="26844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8pPr>
            <a:lvl9pPr marL="31416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1600" b="1" dirty="0" err="1" smtClean="0">
                <a:solidFill>
                  <a:srgbClr val="000000"/>
                </a:solidFill>
              </a:rPr>
              <a:t>Promoscience</a:t>
            </a:r>
            <a:r>
              <a:rPr lang="en-US" sz="1600" b="1" dirty="0" smtClean="0">
                <a:solidFill>
                  <a:srgbClr val="000000"/>
                </a:solidFill>
              </a:rPr>
              <a:t> Team</a:t>
            </a:r>
            <a:endParaRPr lang="en-US" dirty="0" smtClean="0">
              <a:solidFill>
                <a:srgbClr val="261748"/>
              </a:solidFill>
            </a:endParaRPr>
          </a:p>
          <a:p>
            <a:pPr marL="0" indent="0">
              <a:buFontTx/>
              <a:buNone/>
            </a:pPr>
            <a:endParaRPr lang="en-GB" b="1" dirty="0">
              <a:solidFill>
                <a:srgbClr val="261748"/>
              </a:solidFill>
            </a:endParaRPr>
          </a:p>
        </p:txBody>
      </p:sp>
      <p:pic>
        <p:nvPicPr>
          <p:cNvPr id="39" name="Picture 38" descr="Profilo_ott2017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1" y="1663701"/>
            <a:ext cx="836453" cy="836453"/>
          </a:xfrm>
          <a:prstGeom prst="rect">
            <a:avLst/>
          </a:prstGeom>
        </p:spPr>
      </p:pic>
      <p:pic>
        <p:nvPicPr>
          <p:cNvPr id="41" name="Picture 40" descr="Ivan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399" y="1571996"/>
            <a:ext cx="857673" cy="857673"/>
          </a:xfrm>
          <a:prstGeom prst="rect">
            <a:avLst/>
          </a:prstGeom>
        </p:spPr>
      </p:pic>
      <p:pic>
        <p:nvPicPr>
          <p:cNvPr id="42" name="Picture 41" descr="stefano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199" y="3172982"/>
            <a:ext cx="671248" cy="839060"/>
          </a:xfrm>
          <a:prstGeom prst="rect">
            <a:avLst/>
          </a:prstGeom>
        </p:spPr>
      </p:pic>
      <p:pic>
        <p:nvPicPr>
          <p:cNvPr id="43" name="Picture 42" descr="pugliese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81" y="5126032"/>
            <a:ext cx="889000" cy="889000"/>
          </a:xfrm>
          <a:prstGeom prst="rect">
            <a:avLst/>
          </a:prstGeom>
        </p:spPr>
      </p:pic>
      <p:pic>
        <p:nvPicPr>
          <p:cNvPr id="44" name="Picture 43" descr="garzella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752" y="1571996"/>
            <a:ext cx="1022331" cy="836453"/>
          </a:xfrm>
          <a:prstGeom prst="rect">
            <a:avLst/>
          </a:prstGeom>
        </p:spPr>
      </p:pic>
      <p:pic>
        <p:nvPicPr>
          <p:cNvPr id="45" name="Picture 44" descr="lausi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739" y="3070183"/>
            <a:ext cx="761471" cy="930687"/>
          </a:xfrm>
          <a:prstGeom prst="rect">
            <a:avLst/>
          </a:prstGeom>
        </p:spPr>
      </p:pic>
      <p:pic>
        <p:nvPicPr>
          <p:cNvPr id="46" name="Picture 45" descr="locatelli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90" y="3908099"/>
            <a:ext cx="821796" cy="1004417"/>
          </a:xfrm>
          <a:prstGeom prst="rect">
            <a:avLst/>
          </a:prstGeom>
        </p:spPr>
      </p:pic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5923223" y="3024764"/>
            <a:ext cx="128500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8450" indent="-2984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Blip>
                <a:blip r:embed="rId7"/>
              </a:buBlip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8800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2pPr>
            <a:lvl3pPr marL="817563" indent="-2571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6DA36"/>
              </a:buClr>
              <a:buSzPct val="60000"/>
              <a:buFont typeface="Wingdings" pitchFamily="2" charset="2"/>
              <a:buChar char=""/>
              <a:defRPr sz="2400">
                <a:solidFill>
                  <a:schemeClr val="accent3"/>
                </a:solidFill>
                <a:latin typeface="Calibri" panose="020F0502020204030204" pitchFamily="34" charset="0"/>
                <a:ea typeface="+mn-ea"/>
              </a:defRPr>
            </a:lvl3pPr>
            <a:lvl4pPr marL="1077913" indent="-2587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0D71C"/>
              </a:buClr>
              <a:buFont typeface="Wingdings" pitchFamily="2" charset="2"/>
              <a:buChar char="§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4pPr>
            <a:lvl5pPr marL="1312863" indent="-22383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DAD636"/>
              </a:buClr>
              <a:buChar char="»"/>
              <a:defRPr sz="2400">
                <a:solidFill>
                  <a:srgbClr val="100F2E"/>
                </a:solidFill>
                <a:latin typeface="Calibri" panose="020F0502020204030204" pitchFamily="34" charset="0"/>
                <a:ea typeface="+mn-ea"/>
              </a:defRPr>
            </a:lvl5pPr>
            <a:lvl6pPr marL="17700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6pPr>
            <a:lvl7pPr marL="22272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7pPr>
            <a:lvl8pPr marL="26844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8pPr>
            <a:lvl9pPr marL="314166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>
                <a:solidFill>
                  <a:srgbClr val="100F2E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Carlo </a:t>
            </a:r>
            <a:r>
              <a:rPr lang="en-US" sz="1600" dirty="0" err="1" smtClean="0">
                <a:solidFill>
                  <a:srgbClr val="000000"/>
                </a:solidFill>
              </a:rPr>
              <a:t>Callegari</a:t>
            </a:r>
            <a:endParaRPr lang="en-US" dirty="0" smtClean="0">
              <a:solidFill>
                <a:srgbClr val="261748"/>
              </a:solidFill>
            </a:endParaRPr>
          </a:p>
          <a:p>
            <a:pPr marL="0" indent="0">
              <a:buFontTx/>
              <a:buNone/>
            </a:pPr>
            <a:r>
              <a:rPr lang="en-US" dirty="0" smtClean="0">
                <a:solidFill>
                  <a:srgbClr val="261748"/>
                </a:solidFill>
              </a:rPr>
              <a:t> </a:t>
            </a:r>
          </a:p>
          <a:p>
            <a:pPr marL="0" indent="0">
              <a:buFontTx/>
              <a:buNone/>
            </a:pPr>
            <a:endParaRPr lang="en-GB" b="1" dirty="0">
              <a:solidFill>
                <a:srgbClr val="261748"/>
              </a:solidFill>
            </a:endParaRPr>
          </a:p>
        </p:txBody>
      </p:sp>
      <p:pic>
        <p:nvPicPr>
          <p:cNvPr id="48" name="Picture 47" descr="zangrando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910" y="4625099"/>
            <a:ext cx="1076758" cy="1184434"/>
          </a:xfrm>
          <a:prstGeom prst="rect">
            <a:avLst/>
          </a:prstGeom>
        </p:spPr>
      </p:pic>
      <p:pic>
        <p:nvPicPr>
          <p:cNvPr id="13" name="Picture 12" descr="favretto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97" y="4532312"/>
            <a:ext cx="683038" cy="834825"/>
          </a:xfrm>
          <a:prstGeom prst="rect">
            <a:avLst/>
          </a:prstGeom>
        </p:spPr>
      </p:pic>
      <p:pic>
        <p:nvPicPr>
          <p:cNvPr id="20" name="Picture 19" descr="bille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072" y="1920866"/>
            <a:ext cx="877273" cy="965001"/>
          </a:xfrm>
          <a:prstGeom prst="rect">
            <a:avLst/>
          </a:prstGeom>
        </p:spPr>
      </p:pic>
      <p:pic>
        <p:nvPicPr>
          <p:cNvPr id="21" name="Picture 20" descr="callegari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49" y="2149466"/>
            <a:ext cx="702224" cy="858274"/>
          </a:xfrm>
          <a:prstGeom prst="rect">
            <a:avLst/>
          </a:prstGeom>
        </p:spPr>
      </p:pic>
      <p:pic>
        <p:nvPicPr>
          <p:cNvPr id="22" name="Picture 21" descr="eld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1" y="2879724"/>
            <a:ext cx="733159" cy="1075300"/>
          </a:xfrm>
          <a:prstGeom prst="rect">
            <a:avLst/>
          </a:prstGeom>
        </p:spPr>
      </p:pic>
      <p:pic>
        <p:nvPicPr>
          <p:cNvPr id="49" name="Picture 3" descr="gregori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523" y="3567841"/>
            <a:ext cx="996977" cy="98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4207523" y="4555331"/>
            <a:ext cx="1517691" cy="46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2"/>
              </a:buClr>
              <a:buSzPct val="60000"/>
              <a:buNone/>
            </a:pPr>
            <a:r>
              <a:rPr lang="en-GB" sz="1600" dirty="0" err="1">
                <a:solidFill>
                  <a:srgbClr val="000000"/>
                </a:solidFill>
                <a:latin typeface="Calibri" charset="0"/>
              </a:rPr>
              <a:t>Iztok</a:t>
            </a:r>
            <a:r>
              <a:rPr lang="en-GB" sz="16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charset="0"/>
              </a:rPr>
              <a:t>Gregori</a:t>
            </a:r>
            <a:endParaRPr lang="en-US" dirty="0">
              <a:solidFill>
                <a:srgbClr val="261748"/>
              </a:solidFill>
              <a:latin typeface="Calibri" charset="0"/>
            </a:endParaRPr>
          </a:p>
        </p:txBody>
      </p:sp>
      <p:pic>
        <p:nvPicPr>
          <p:cNvPr id="40" name="Picture 39" descr="Promoscience_LOGO_long300dpi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9" y="5144881"/>
            <a:ext cx="2018974" cy="31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1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european-xfel-gmbh_presentation">
  <a:themeElements>
    <a:clrScheme name="EUCALL">
      <a:dk1>
        <a:srgbClr val="000000"/>
      </a:dk1>
      <a:lt1>
        <a:srgbClr val="F8F8F8"/>
      </a:lt1>
      <a:dk2>
        <a:srgbClr val="F8F8F8"/>
      </a:dk2>
      <a:lt2>
        <a:srgbClr val="000000"/>
      </a:lt2>
      <a:accent1>
        <a:srgbClr val="98CE7C"/>
      </a:accent1>
      <a:accent2>
        <a:srgbClr val="FD930A"/>
      </a:accent2>
      <a:accent3>
        <a:srgbClr val="000000"/>
      </a:accent3>
      <a:accent4>
        <a:srgbClr val="626262"/>
      </a:accent4>
      <a:accent5>
        <a:srgbClr val="ACABB1"/>
      </a:accent5>
      <a:accent6>
        <a:srgbClr val="E0E0E0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268288" marR="0" indent="-268288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Char char="n"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accent3"/>
            </a:solidFill>
            <a:effectLst/>
            <a:latin typeface="Arial" charset="0"/>
            <a:ea typeface="ＭＳ Ｐゴシック" pitchFamily="112" charset="-128"/>
          </a:defRPr>
        </a:defPPr>
      </a:lstStyle>
    </a:spDef>
    <a:lnDef>
      <a:spPr bwMode="auto">
        <a:noFill/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 marL="268288" indent="-268288">
          <a:spcBef>
            <a:spcPts val="600"/>
          </a:spcBef>
          <a:buClr>
            <a:schemeClr val="accent2"/>
          </a:buClr>
          <a:buSzPct val="80000"/>
          <a:defRPr sz="2000" smtClean="0">
            <a:solidFill>
              <a:schemeClr val="accent3"/>
            </a:solidFill>
          </a:defRPr>
        </a:defPPr>
      </a:lstStyle>
    </a:txDef>
  </a:objectDefaults>
  <a:extraClrSchemeLst>
    <a:extraClrScheme>
      <a:clrScheme name="DESY European XFEL 1">
        <a:dk1>
          <a:srgbClr val="261748"/>
        </a:dk1>
        <a:lt1>
          <a:srgbClr val="FFFFFF"/>
        </a:lt1>
        <a:dk2>
          <a:srgbClr val="000000"/>
        </a:dk2>
        <a:lt2>
          <a:srgbClr val="E0E0E0"/>
        </a:lt2>
        <a:accent1>
          <a:srgbClr val="261748"/>
        </a:accent1>
        <a:accent2>
          <a:srgbClr val="FD930A"/>
        </a:accent2>
        <a:accent3>
          <a:srgbClr val="FFFFFF"/>
        </a:accent3>
        <a:accent4>
          <a:srgbClr val="1F123C"/>
        </a:accent4>
        <a:accent5>
          <a:srgbClr val="ACABB1"/>
        </a:accent5>
        <a:accent6>
          <a:srgbClr val="E58508"/>
        </a:accent6>
        <a:hlink>
          <a:srgbClr val="261748"/>
        </a:hlink>
        <a:folHlink>
          <a:srgbClr val="FD930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261748"/>
      </a:dk1>
      <a:lt1>
        <a:srgbClr val="FFFFFF"/>
      </a:lt1>
      <a:dk2>
        <a:srgbClr val="000000"/>
      </a:dk2>
      <a:lt2>
        <a:srgbClr val="E0E0E0"/>
      </a:lt2>
      <a:accent1>
        <a:srgbClr val="261748"/>
      </a:accent1>
      <a:accent2>
        <a:srgbClr val="FD930A"/>
      </a:accent2>
      <a:accent3>
        <a:srgbClr val="FFFFFF"/>
      </a:accent3>
      <a:accent4>
        <a:srgbClr val="1F123C"/>
      </a:accent4>
      <a:accent5>
        <a:srgbClr val="ACABB1"/>
      </a:accent5>
      <a:accent6>
        <a:srgbClr val="E58508"/>
      </a:accent6>
      <a:hlink>
        <a:srgbClr val="261748"/>
      </a:hlink>
      <a:folHlink>
        <a:srgbClr val="FD930A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template-european-xfel-gmbh_presentation_test03</Template>
  <TotalTime>3084</TotalTime>
  <Words>258</Words>
  <Application>Microsoft Macintosh PowerPoint</Application>
  <PresentationFormat>On-screen Show (4:3)</PresentationFormat>
  <Paragraphs>79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template-european-xfel-gmbh_presentation</vt:lpstr>
      <vt:lpstr>EUCALL – wayforlight database</vt:lpstr>
      <vt:lpstr>Wayforlight’s past &amp; present</vt:lpstr>
      <vt:lpstr>Wayforlight’s present: EUCALL - 1 </vt:lpstr>
      <vt:lpstr>Wayforlight’s present: EUCALL - 2 </vt:lpstr>
      <vt:lpstr>Wayforlight’s present: shared benefits </vt:lpstr>
      <vt:lpstr>Wayforlight’s future</vt:lpstr>
      <vt:lpstr>Thanks for your attention !</vt:lpstr>
    </vt:vector>
  </TitlesOfParts>
  <Company>DESY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Graham Appleby</dc:creator>
  <cp:lastModifiedBy>Elettra Sincrotrone</cp:lastModifiedBy>
  <cp:revision>315</cp:revision>
  <cp:lastPrinted>2018-05-29T07:53:37Z</cp:lastPrinted>
  <dcterms:created xsi:type="dcterms:W3CDTF">2012-08-22T09:26:39Z</dcterms:created>
  <dcterms:modified xsi:type="dcterms:W3CDTF">2018-09-23T20:53:22Z</dcterms:modified>
</cp:coreProperties>
</file>