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301" r:id="rId3"/>
    <p:sldId id="258" r:id="rId4"/>
    <p:sldId id="293" r:id="rId5"/>
    <p:sldId id="308" r:id="rId6"/>
    <p:sldId id="309" r:id="rId7"/>
    <p:sldId id="310" r:id="rId8"/>
    <p:sldId id="311" r:id="rId9"/>
    <p:sldId id="312" r:id="rId10"/>
    <p:sldId id="297" r:id="rId11"/>
    <p:sldId id="316" r:id="rId12"/>
    <p:sldId id="317" r:id="rId13"/>
    <p:sldId id="314" r:id="rId14"/>
    <p:sldId id="315" r:id="rId15"/>
    <p:sldId id="296" r:id="rId16"/>
    <p:sldId id="291" r:id="rId17"/>
    <p:sldId id="275" r:id="rId18"/>
    <p:sldId id="302" r:id="rId19"/>
    <p:sldId id="292" r:id="rId20"/>
    <p:sldId id="276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1" autoAdjust="0"/>
    <p:restoredTop sz="94533" autoAdjust="0"/>
  </p:normalViewPr>
  <p:slideViewPr>
    <p:cSldViewPr>
      <p:cViewPr varScale="1">
        <p:scale>
          <a:sx n="87" d="100"/>
          <a:sy n="87" d="100"/>
        </p:scale>
        <p:origin x="-1332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941656" y="280364"/>
            <a:ext cx="5662792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 userDrawn="1"/>
        </p:nvSpPr>
        <p:spPr bwMode="auto">
          <a:xfrm>
            <a:off x="9113856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0" name="Gerade Verbindung 29"/>
          <p:cNvSpPr>
            <a:spLocks noChangeShapeType="1"/>
          </p:cNvSpPr>
          <p:nvPr userDrawn="1"/>
        </p:nvSpPr>
        <p:spPr bwMode="auto">
          <a:xfrm>
            <a:off x="35496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5" name="Gerade Verbindung 14"/>
          <p:cNvSpPr>
            <a:spLocks noChangeShapeType="1"/>
          </p:cNvSpPr>
          <p:nvPr userDrawn="1"/>
        </p:nvSpPr>
        <p:spPr bwMode="auto">
          <a:xfrm>
            <a:off x="35496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 userDrawn="1"/>
        </p:nvSpPr>
        <p:spPr bwMode="auto">
          <a:xfrm>
            <a:off x="9113856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>
            <a:lumMod val="50000"/>
          </a:schemeClr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40080" indent="-274320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-182880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188720" indent="-182880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2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Hashes</a:t>
            </a:r>
            <a:r>
              <a:rPr lang="de-DE" dirty="0" smtClean="0"/>
              <a:t> – Bad Hash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de-DE" dirty="0" smtClean="0"/>
              <a:t>in </a:t>
            </a:r>
            <a:r>
              <a:rPr lang="de-DE" dirty="0"/>
              <a:t>schlechter </a:t>
            </a:r>
            <a:r>
              <a:rPr lang="de-DE" dirty="0" err="1"/>
              <a:t>hash</a:t>
            </a:r>
            <a:r>
              <a:rPr lang="de-DE" dirty="0"/>
              <a:t> der immer den selben Wert zurück </a:t>
            </a:r>
            <a:r>
              <a:rPr lang="de-DE" dirty="0" smtClean="0"/>
              <a:t>gibt: 0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02" y="2768450"/>
            <a:ext cx="6872266" cy="6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9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Hashes</a:t>
            </a:r>
            <a:r>
              <a:rPr lang="de-DE" dirty="0" smtClean="0"/>
              <a:t> – Low Quality Hash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68450"/>
            <a:ext cx="6593768" cy="18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Hashes</a:t>
            </a:r>
            <a:r>
              <a:rPr lang="de-DE" dirty="0" smtClean="0"/>
              <a:t> – </a:t>
            </a:r>
            <a:r>
              <a:rPr lang="de-DE" dirty="0" err="1" smtClean="0"/>
              <a:t>Example</a:t>
            </a:r>
            <a:r>
              <a:rPr lang="de-DE" dirty="0" smtClean="0"/>
              <a:t> Hash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 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80928"/>
            <a:ext cx="6912768" cy="176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Hashes</a:t>
            </a:r>
            <a:r>
              <a:rPr lang="de-DE" dirty="0" smtClean="0"/>
              <a:t> – Jenkins Hash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Vorläufer </a:t>
            </a:r>
            <a:r>
              <a:rPr lang="de-DE" dirty="0" smtClean="0"/>
              <a:t>von </a:t>
            </a:r>
            <a:r>
              <a:rPr lang="de-DE" dirty="0" err="1" smtClean="0"/>
              <a:t>lookup</a:t>
            </a:r>
            <a:r>
              <a:rPr lang="de-DE" dirty="0" smtClean="0"/>
              <a:t>, </a:t>
            </a:r>
            <a:r>
              <a:rPr lang="de-DE" dirty="0" err="1"/>
              <a:t>SpookyHash</a:t>
            </a:r>
            <a:endParaRPr lang="de-DE" dirty="0"/>
          </a:p>
          <a:p>
            <a:r>
              <a:rPr lang="de-DE" dirty="0" err="1" smtClean="0"/>
              <a:t>Avalanche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08920"/>
            <a:ext cx="6194974" cy="28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4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Hashes</a:t>
            </a:r>
            <a:r>
              <a:rPr lang="de-DE" dirty="0" smtClean="0"/>
              <a:t> - </a:t>
            </a:r>
            <a:r>
              <a:rPr lang="de-DE" dirty="0" smtClean="0"/>
              <a:t>Weitere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Aaa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31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VERGLEICHSGRAPH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9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93304" y="602128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CPU</a:t>
            </a:r>
            <a:r>
              <a:rPr lang="de-DE" dirty="0"/>
              <a:t>: Intel Core i5-3450 </a:t>
            </a:r>
            <a:r>
              <a:rPr lang="de-DE" dirty="0" err="1"/>
              <a:t>Quadcore</a:t>
            </a:r>
            <a:r>
              <a:rPr lang="de-DE" dirty="0"/>
              <a:t> @ 3.10 </a:t>
            </a:r>
            <a:r>
              <a:rPr lang="de-DE" dirty="0" smtClean="0"/>
              <a:t>GHz; RAM</a:t>
            </a:r>
            <a:r>
              <a:rPr lang="de-DE" dirty="0"/>
              <a:t>: 16 </a:t>
            </a:r>
            <a:r>
              <a:rPr lang="de-DE" dirty="0" smtClean="0"/>
              <a:t>GB</a:t>
            </a:r>
          </a:p>
          <a:p>
            <a:r>
              <a:rPr lang="de-DE" dirty="0" smtClean="0"/>
              <a:t>Windows 10; Microsoft </a:t>
            </a:r>
            <a:r>
              <a:rPr lang="de-DE" dirty="0"/>
              <a:t>Visual Studio - Kompiliert auf Release - x64</a:t>
            </a:r>
            <a:endParaRPr lang="de-DE" dirty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6804248" y="2132856"/>
            <a:ext cx="2016223" cy="3312369"/>
          </a:xfrm>
          <a:prstGeom prst="wedgeRoundRectCallout">
            <a:avLst>
              <a:gd name="adj1" fmla="val -52200"/>
              <a:gd name="adj2" fmla="val 5540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6948264" y="2204865"/>
            <a:ext cx="1728192" cy="313932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Experiment-</a:t>
            </a:r>
          </a:p>
          <a:p>
            <a:pPr algn="ctr"/>
            <a:r>
              <a:rPr lang="de-DE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Erkenntnis</a:t>
            </a:r>
          </a:p>
          <a:p>
            <a:pPr algn="ctr"/>
            <a:r>
              <a:rPr lang="de-DE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(Gesamt):</a:t>
            </a:r>
          </a:p>
          <a:p>
            <a:pPr algn="ctr"/>
            <a:endParaRPr lang="de-DE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de-DE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de-DE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de-DE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de-DE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de-DE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de-DE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64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71184" cy="4873752"/>
          </a:xfrm>
        </p:spPr>
        <p:txBody>
          <a:bodyPr/>
          <a:lstStyle/>
          <a:p>
            <a:r>
              <a:rPr lang="de-DE" dirty="0" smtClean="0"/>
              <a:t>A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B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/>
              <a:t>C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7750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71184" cy="4873752"/>
          </a:xfrm>
        </p:spPr>
        <p:txBody>
          <a:bodyPr/>
          <a:lstStyle/>
          <a:p>
            <a:r>
              <a:rPr lang="de-DE" dirty="0" smtClean="0"/>
              <a:t>Algorithmen und Datenstrukturen, Thomas Ottmann, Peter </a:t>
            </a:r>
            <a:r>
              <a:rPr lang="de-DE" dirty="0" err="1" smtClean="0"/>
              <a:t>Widmayer</a:t>
            </a:r>
            <a:r>
              <a:rPr lang="de-DE" dirty="0" smtClean="0"/>
              <a:t>, 5. Auflage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Data </a:t>
            </a:r>
            <a:r>
              <a:rPr lang="de-DE" dirty="0" err="1" smtClean="0"/>
              <a:t>Structures</a:t>
            </a:r>
            <a:r>
              <a:rPr lang="de-DE" dirty="0" smtClean="0"/>
              <a:t> – The Basic Toolbox, Kurt Mehlhorn, Peter Sanders</a:t>
            </a:r>
          </a:p>
        </p:txBody>
      </p:sp>
    </p:spTree>
    <p:extLst>
      <p:ext uri="{BB962C8B-B14F-4D97-AF65-F5344CB8AC3E}">
        <p14:creationId xmlns:p14="http://schemas.microsoft.com/office/powerpoint/2010/main" val="137423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73224" y="1600200"/>
            <a:ext cx="7571184" cy="4873752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9600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de-DE" sz="9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Fragen, Wünsche, Kritik, Anmerkungen?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0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600" y="1268760"/>
            <a:ext cx="7344816" cy="1834447"/>
          </a:xfrm>
        </p:spPr>
        <p:txBody>
          <a:bodyPr>
            <a:normAutofit fontScale="90000"/>
          </a:bodyPr>
          <a:lstStyle/>
          <a:p>
            <a:pPr algn="ctr"/>
            <a:r>
              <a:rPr lang="de-DE" sz="6000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Effizienz verschiedener Hashverfahren</a:t>
            </a:r>
            <a:endParaRPr lang="de-DE" sz="6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5974432"/>
            <a:ext cx="8280920" cy="694928"/>
          </a:xfrm>
        </p:spPr>
        <p:txBody>
          <a:bodyPr>
            <a:normAutofit lnSpcReduction="10000"/>
          </a:bodyPr>
          <a:lstStyle/>
          <a:p>
            <a:r>
              <a:rPr lang="de-DE" sz="1800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von</a:t>
            </a:r>
          </a:p>
          <a:p>
            <a:r>
              <a:rPr lang="de-DE" sz="1800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Ivan Kalinin, Christopher </a:t>
            </a:r>
            <a:r>
              <a:rPr lang="de-DE" b="0" dirty="0"/>
              <a:t>Sann, Niklas </a:t>
            </a:r>
            <a:r>
              <a:rPr lang="de-DE" b="0" dirty="0" err="1"/>
              <a:t>Warmuth</a:t>
            </a:r>
            <a:endParaRPr lang="de-DE" sz="18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8048"/>
            <a:ext cx="9144000" cy="89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7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Einführung</a:t>
            </a:r>
          </a:p>
          <a:p>
            <a:r>
              <a:rPr lang="de-DE" dirty="0" smtClean="0"/>
              <a:t>Ausgangssituation</a:t>
            </a:r>
          </a:p>
          <a:p>
            <a:r>
              <a:rPr lang="de-DE" dirty="0" smtClean="0"/>
              <a:t>Ziel</a:t>
            </a:r>
          </a:p>
          <a:p>
            <a:r>
              <a:rPr lang="de-DE" dirty="0" err="1" smtClean="0"/>
              <a:t>Hashes</a:t>
            </a:r>
            <a:endParaRPr lang="de-DE" dirty="0" smtClean="0"/>
          </a:p>
          <a:p>
            <a:r>
              <a:rPr lang="de-DE" dirty="0" smtClean="0"/>
              <a:t>Ergebnisse</a:t>
            </a:r>
          </a:p>
          <a:p>
            <a:r>
              <a:rPr lang="de-DE" dirty="0" smtClean="0"/>
              <a:t>Zusammenfassung</a:t>
            </a:r>
          </a:p>
          <a:p>
            <a:r>
              <a:rPr lang="de-DE" dirty="0" smtClean="0"/>
              <a:t>Fazit</a:t>
            </a:r>
          </a:p>
          <a:p>
            <a:r>
              <a:rPr lang="de-DE" dirty="0" smtClean="0"/>
              <a:t>Literatur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20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r>
              <a:rPr lang="de-DE" sz="6000" dirty="0" smtClean="0"/>
              <a:t>Experimente</a:t>
            </a:r>
          </a:p>
          <a:p>
            <a:pPr marL="0" indent="0" algn="ctr">
              <a:buNone/>
            </a:pPr>
            <a:r>
              <a:rPr lang="de-DE" sz="6000" dirty="0" smtClean="0"/>
              <a:t>&lt;&gt;</a:t>
            </a:r>
          </a:p>
          <a:p>
            <a:pPr marL="0" indent="0" algn="ctr">
              <a:buNone/>
            </a:pPr>
            <a:r>
              <a:rPr lang="de-DE" sz="6000" dirty="0" err="1" smtClean="0"/>
              <a:t>Algorithmik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97111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Ausgangssituation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Quellinformationen </a:t>
            </a:r>
            <a:r>
              <a:rPr lang="de-DE" dirty="0"/>
              <a:t>in </a:t>
            </a:r>
            <a:r>
              <a:rPr lang="de-DE" dirty="0" smtClean="0"/>
              <a:t>Listenform</a:t>
            </a:r>
          </a:p>
          <a:p>
            <a:pPr lvl="1"/>
            <a:r>
              <a:rPr lang="de-DE" dirty="0" smtClean="0"/>
              <a:t>Deutsches Lexikon (113.439 Zeilen)</a:t>
            </a:r>
          </a:p>
          <a:p>
            <a:pPr lvl="1"/>
            <a:r>
              <a:rPr lang="de-DE" dirty="0" smtClean="0"/>
              <a:t>Alle Wörter mit B (8167 Zeilen)</a:t>
            </a:r>
          </a:p>
          <a:p>
            <a:pPr lvl="1"/>
            <a:r>
              <a:rPr lang="de-DE" dirty="0" smtClean="0"/>
              <a:t>Links (17395 Zeilen)</a:t>
            </a:r>
          </a:p>
          <a:p>
            <a:pPr marL="365760" lvl="1" indent="0">
              <a:buNone/>
            </a:pPr>
            <a:endParaRPr lang="de-DE" dirty="0" smtClean="0"/>
          </a:p>
          <a:p>
            <a:r>
              <a:rPr lang="de-DE" dirty="0" smtClean="0"/>
              <a:t>Niklas Framework (wie hieß das?)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25"/>
          <a:stretch/>
        </p:blipFill>
        <p:spPr>
          <a:xfrm>
            <a:off x="720400" y="4413485"/>
            <a:ext cx="7452000" cy="1967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747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Testen von nichtkryptografischen Hashverfahren</a:t>
            </a:r>
          </a:p>
          <a:p>
            <a:pPr lvl="1"/>
            <a:r>
              <a:rPr lang="de-DE" dirty="0" smtClean="0"/>
              <a:t>Wie schneller Zugriff auf Informationen?</a:t>
            </a:r>
          </a:p>
          <a:p>
            <a:pPr lvl="1"/>
            <a:r>
              <a:rPr lang="de-DE" dirty="0" smtClean="0"/>
              <a:t>Wie viele Kollisionen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11760" y="429309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Visualisierung folgt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355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Wir </a:t>
            </a:r>
            <a:r>
              <a:rPr lang="de-DE" dirty="0"/>
              <a:t>erstellen für jede </a:t>
            </a:r>
            <a:r>
              <a:rPr lang="de-DE" dirty="0" smtClean="0"/>
              <a:t>Hashfunktion </a:t>
            </a:r>
            <a:r>
              <a:rPr lang="de-DE" dirty="0"/>
              <a:t>eine </a:t>
            </a:r>
            <a:r>
              <a:rPr lang="de-DE" dirty="0" err="1"/>
              <a:t>Map</a:t>
            </a:r>
            <a:r>
              <a:rPr lang="de-DE" dirty="0"/>
              <a:t> und füllen sie dann mit einer der Zeilen aus einer der </a:t>
            </a:r>
            <a:r>
              <a:rPr lang="de-DE" dirty="0" smtClean="0"/>
              <a:t>Lexika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411760" y="429309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Visualisierung folgt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Dann </a:t>
            </a:r>
            <a:r>
              <a:rPr lang="de-DE" dirty="0"/>
              <a:t>wählen wir 4 zufällige </a:t>
            </a:r>
            <a:r>
              <a:rPr lang="de-DE" dirty="0" smtClean="0"/>
              <a:t>Keys aus, </a:t>
            </a:r>
            <a:r>
              <a:rPr lang="de-DE" dirty="0"/>
              <a:t>für die jeweils die Zeit gemessen wird die benötigt </a:t>
            </a:r>
            <a:r>
              <a:rPr lang="de-DE" dirty="0" smtClean="0"/>
              <a:t>wird, </a:t>
            </a:r>
            <a:r>
              <a:rPr lang="de-DE" dirty="0"/>
              <a:t>um 200000 mal auf diesen Key </a:t>
            </a:r>
            <a:r>
              <a:rPr lang="de-DE" dirty="0" smtClean="0"/>
              <a:t>zuzugreifen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411760" y="429309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Visualisierung folgt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597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Danach </a:t>
            </a:r>
            <a:r>
              <a:rPr lang="de-DE" dirty="0"/>
              <a:t>lassen wir die K</a:t>
            </a:r>
            <a:r>
              <a:rPr lang="de-DE" dirty="0" smtClean="0"/>
              <a:t>eys </a:t>
            </a:r>
            <a:r>
              <a:rPr lang="de-DE" dirty="0"/>
              <a:t>auf G</a:t>
            </a:r>
            <a:r>
              <a:rPr lang="de-DE" dirty="0" smtClean="0"/>
              <a:t>rundlage </a:t>
            </a:r>
            <a:r>
              <a:rPr lang="de-DE" dirty="0"/>
              <a:t>ihres </a:t>
            </a:r>
            <a:r>
              <a:rPr lang="de-DE" dirty="0" err="1"/>
              <a:t>H</a:t>
            </a:r>
            <a:r>
              <a:rPr lang="de-DE" dirty="0" err="1" smtClean="0"/>
              <a:t>ashes</a:t>
            </a:r>
            <a:r>
              <a:rPr lang="de-DE" dirty="0" smtClean="0"/>
              <a:t> </a:t>
            </a:r>
            <a:r>
              <a:rPr lang="de-DE" dirty="0"/>
              <a:t>auf n </a:t>
            </a:r>
            <a:r>
              <a:rPr lang="de-DE" dirty="0" err="1"/>
              <a:t>B</a:t>
            </a:r>
            <a:r>
              <a:rPr lang="de-DE" dirty="0" err="1" smtClean="0"/>
              <a:t>uckets</a:t>
            </a:r>
            <a:r>
              <a:rPr lang="de-DE" dirty="0" smtClean="0"/>
              <a:t> </a:t>
            </a:r>
            <a:r>
              <a:rPr lang="de-DE" dirty="0"/>
              <a:t>verteilen und berechnen die Standardabweichung von </a:t>
            </a:r>
            <a:r>
              <a:rPr lang="de-DE" dirty="0" smtClean="0"/>
              <a:t>der </a:t>
            </a:r>
            <a:r>
              <a:rPr lang="de-DE" dirty="0" err="1" smtClean="0"/>
              <a:t>Durchschitts</a:t>
            </a:r>
            <a:r>
              <a:rPr lang="de-DE" dirty="0" smtClean="0"/>
              <a:t>-verteilung </a:t>
            </a:r>
            <a:r>
              <a:rPr lang="de-DE" dirty="0"/>
              <a:t>bei n </a:t>
            </a:r>
            <a:r>
              <a:rPr lang="de-DE" dirty="0" err="1" smtClean="0"/>
              <a:t>Buckets</a:t>
            </a:r>
            <a:endParaRPr lang="de-DE" dirty="0"/>
          </a:p>
          <a:p>
            <a:r>
              <a:rPr lang="de-DE" dirty="0" smtClean="0"/>
              <a:t>Das </a:t>
            </a:r>
            <a:r>
              <a:rPr lang="de-DE" dirty="0"/>
              <a:t>machen wir für n von 2 bis zur </a:t>
            </a:r>
            <a:r>
              <a:rPr lang="de-DE" dirty="0" smtClean="0"/>
              <a:t>Länge </a:t>
            </a:r>
            <a:r>
              <a:rPr lang="de-DE" dirty="0"/>
              <a:t>der </a:t>
            </a:r>
            <a:r>
              <a:rPr lang="de-DE" dirty="0" err="1"/>
              <a:t>M</a:t>
            </a:r>
            <a:r>
              <a:rPr lang="de-DE" dirty="0" err="1" smtClean="0"/>
              <a:t>ap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411760" y="429309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Visualisierung folgt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461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Nereus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277</Words>
  <Application>Microsoft Office PowerPoint</Application>
  <PresentationFormat>Bildschirmpräsentation (4:3)</PresentationFormat>
  <Paragraphs>79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Nereus</vt:lpstr>
      <vt:lpstr>PowerPoint-Präsentation</vt:lpstr>
      <vt:lpstr>Effizienz verschiedener Hashverfahren</vt:lpstr>
      <vt:lpstr>Gliederung</vt:lpstr>
      <vt:lpstr>Einführung</vt:lpstr>
      <vt:lpstr>Ausgangssituation</vt:lpstr>
      <vt:lpstr>Ziel</vt:lpstr>
      <vt:lpstr>Vorgehen</vt:lpstr>
      <vt:lpstr>Vorgehen</vt:lpstr>
      <vt:lpstr>Vorgehen</vt:lpstr>
      <vt:lpstr>Hashes – Bad Hash</vt:lpstr>
      <vt:lpstr>Hashes – Low Quality Hash</vt:lpstr>
      <vt:lpstr>Hashes – Example Hash</vt:lpstr>
      <vt:lpstr>Hashes – Jenkins Hash </vt:lpstr>
      <vt:lpstr>Hashes - Weitere</vt:lpstr>
      <vt:lpstr>Vergleich</vt:lpstr>
      <vt:lpstr>Zusammenfassung</vt:lpstr>
      <vt:lpstr>Fazit</vt:lpstr>
      <vt:lpstr>Literatur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BubbleSort</dc:title>
  <dc:creator>Derc</dc:creator>
  <cp:lastModifiedBy>Derc</cp:lastModifiedBy>
  <cp:revision>75</cp:revision>
  <dcterms:created xsi:type="dcterms:W3CDTF">2017-11-11T10:10:47Z</dcterms:created>
  <dcterms:modified xsi:type="dcterms:W3CDTF">2018-01-14T12:36:30Z</dcterms:modified>
</cp:coreProperties>
</file>