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301" r:id="rId3"/>
    <p:sldId id="258" r:id="rId4"/>
    <p:sldId id="293" r:id="rId5"/>
    <p:sldId id="308" r:id="rId6"/>
    <p:sldId id="309" r:id="rId7"/>
    <p:sldId id="310" r:id="rId8"/>
    <p:sldId id="311" r:id="rId9"/>
    <p:sldId id="312" r:id="rId10"/>
    <p:sldId id="297" r:id="rId11"/>
    <p:sldId id="316" r:id="rId12"/>
    <p:sldId id="317" r:id="rId13"/>
    <p:sldId id="314" r:id="rId14"/>
    <p:sldId id="315" r:id="rId15"/>
    <p:sldId id="296" r:id="rId16"/>
    <p:sldId id="319" r:id="rId17"/>
    <p:sldId id="320" r:id="rId18"/>
    <p:sldId id="318" r:id="rId19"/>
    <p:sldId id="291" r:id="rId20"/>
    <p:sldId id="275" r:id="rId21"/>
    <p:sldId id="302" r:id="rId22"/>
    <p:sldId id="292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941656" y="280364"/>
            <a:ext cx="5662792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0" name="Gerade Verbindung 29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5" name="Gerade Verbindung 14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>
            <a:lumMod val="50000"/>
          </a:schemeClr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Bad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 </a:t>
            </a:r>
            <a:r>
              <a:rPr lang="de-DE"/>
              <a:t>schlechter </a:t>
            </a:r>
            <a:r>
              <a:rPr lang="de-DE" smtClean="0"/>
              <a:t>Hash, </a:t>
            </a:r>
            <a:r>
              <a:rPr lang="de-DE" dirty="0"/>
              <a:t>der immer den selben Wert </a:t>
            </a:r>
            <a:r>
              <a:rPr lang="de-DE" dirty="0" smtClean="0"/>
              <a:t>zurückgibt</a:t>
            </a:r>
            <a:r>
              <a:rPr lang="de-DE" dirty="0"/>
              <a:t>.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52893"/>
            <a:ext cx="8532440" cy="8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Low Quality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i="1" dirty="0" smtClean="0">
                <a:solidFill>
                  <a:srgbClr val="FF0000"/>
                </a:solidFill>
              </a:rPr>
              <a:t>Beschreibung…</a:t>
            </a:r>
            <a:endParaRPr lang="de-DE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96442"/>
            <a:ext cx="7903444" cy="2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i="1" dirty="0" smtClean="0">
                <a:solidFill>
                  <a:srgbClr val="FF0000"/>
                </a:solidFill>
              </a:rPr>
              <a:t> Beschreibung</a:t>
            </a:r>
            <a:r>
              <a:rPr lang="de-DE" i="1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820161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Jenkins Hash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Vorläufer von </a:t>
            </a:r>
            <a:r>
              <a:rPr lang="de-DE" dirty="0" err="1" smtClean="0"/>
              <a:t>lookup</a:t>
            </a:r>
            <a:r>
              <a:rPr lang="de-DE" dirty="0" smtClean="0"/>
              <a:t>, </a:t>
            </a:r>
            <a:r>
              <a:rPr lang="de-DE" dirty="0" err="1"/>
              <a:t>SpookyHash</a:t>
            </a:r>
            <a:endParaRPr lang="de-DE" dirty="0"/>
          </a:p>
          <a:p>
            <a:r>
              <a:rPr lang="de-DE" dirty="0" err="1" smtClean="0"/>
              <a:t>Avalanche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2708919"/>
            <a:ext cx="7848873" cy="364928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99592" y="2996952"/>
            <a:ext cx="25202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</a:t>
            </a:r>
            <a:r>
              <a:rPr lang="de-DE" dirty="0" smtClean="0"/>
              <a:t>– Weitere…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Aaa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Ergebnisvergleich – </a:t>
            </a:r>
            <a:r>
              <a:rPr lang="de-DE" dirty="0" err="1" smtClean="0"/>
              <a:t>AllWords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3467"/>
            <a:ext cx="7745752" cy="47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Ergebnisvergleich – </a:t>
            </a:r>
            <a:r>
              <a:rPr lang="de-DE" dirty="0" err="1" smtClean="0"/>
              <a:t>OnlyB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3467"/>
            <a:ext cx="7745752" cy="47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Ergebnisvergleich – Links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553467"/>
            <a:ext cx="7745750" cy="47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Ergebnisvergleich - Gesamt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3467"/>
            <a:ext cx="7745753" cy="478276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3568" y="637203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Blau = </a:t>
            </a:r>
            <a:r>
              <a:rPr lang="de-DE" b="1" dirty="0" err="1" smtClean="0">
                <a:solidFill>
                  <a:schemeClr val="accent2">
                    <a:lumMod val="75000"/>
                  </a:schemeClr>
                </a:solidFill>
              </a:rPr>
              <a:t>AllWords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smtClean="0"/>
              <a:t>| </a:t>
            </a:r>
            <a:r>
              <a:rPr lang="de-DE" b="1" dirty="0" smtClean="0">
                <a:solidFill>
                  <a:schemeClr val="accent3"/>
                </a:solidFill>
              </a:rPr>
              <a:t>Rot = </a:t>
            </a:r>
            <a:r>
              <a:rPr lang="de-DE" b="1" dirty="0" err="1" smtClean="0">
                <a:solidFill>
                  <a:schemeClr val="accent3"/>
                </a:solidFill>
              </a:rPr>
              <a:t>OnlyB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smtClean="0"/>
              <a:t>| </a:t>
            </a:r>
            <a:r>
              <a:rPr lang="de-DE" b="1" dirty="0">
                <a:solidFill>
                  <a:srgbClr val="00B050"/>
                </a:solidFill>
              </a:rPr>
              <a:t>Grün = Links 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3304" y="60212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CPU</a:t>
            </a:r>
            <a:r>
              <a:rPr lang="de-DE" dirty="0"/>
              <a:t>: Intel Core i5-3450 </a:t>
            </a:r>
            <a:r>
              <a:rPr lang="de-DE" dirty="0" err="1"/>
              <a:t>Quadcore</a:t>
            </a:r>
            <a:r>
              <a:rPr lang="de-DE" dirty="0"/>
              <a:t> @ 3.10 </a:t>
            </a:r>
            <a:r>
              <a:rPr lang="de-DE" dirty="0" smtClean="0"/>
              <a:t>GHz; RAM</a:t>
            </a:r>
            <a:r>
              <a:rPr lang="de-DE" dirty="0"/>
              <a:t>: 16 </a:t>
            </a:r>
            <a:r>
              <a:rPr lang="de-DE" dirty="0" smtClean="0"/>
              <a:t>GB</a:t>
            </a:r>
          </a:p>
          <a:p>
            <a:r>
              <a:rPr lang="de-DE" dirty="0" smtClean="0"/>
              <a:t>Windows 10; Microsoft </a:t>
            </a:r>
            <a:r>
              <a:rPr lang="de-DE" dirty="0"/>
              <a:t>Visual Studio - Kompiliert auf </a:t>
            </a:r>
            <a:r>
              <a:rPr lang="de-DE" dirty="0" smtClean="0"/>
              <a:t>Release </a:t>
            </a:r>
            <a:r>
              <a:rPr lang="de-DE" dirty="0"/>
              <a:t>x64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&lt;folgt&gt; Bin ich gerade dran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7344816" cy="18344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Effizienz nichtkryptographischer Hashverfahren</a:t>
            </a:r>
            <a:endParaRPr lang="de-DE" sz="6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5974432"/>
            <a:ext cx="8280920" cy="694928"/>
          </a:xfrm>
        </p:spPr>
        <p:txBody>
          <a:bodyPr>
            <a:normAutofit lnSpcReduction="10000"/>
          </a:bodyPr>
          <a:lstStyle/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von</a:t>
            </a:r>
          </a:p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Ivan Kalinin, Christopher </a:t>
            </a:r>
            <a:r>
              <a:rPr lang="de-DE" b="0" dirty="0"/>
              <a:t>Sann, Niklas </a:t>
            </a:r>
            <a:r>
              <a:rPr lang="de-DE" b="0" dirty="0" err="1"/>
              <a:t>Warmuth</a:t>
            </a:r>
            <a:endParaRPr lang="de-DE" sz="18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Bildergebnis für non cryptographic h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950105" cy="30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Effizienter Hash wichtig für zügigen Zugriff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Best Case, </a:t>
            </a:r>
            <a:r>
              <a:rPr lang="de-DE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Worst</a:t>
            </a:r>
            <a:r>
              <a:rPr lang="de-DE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Case …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Weiteres…</a:t>
            </a:r>
          </a:p>
        </p:txBody>
      </p:sp>
    </p:spTree>
    <p:extLst>
      <p:ext uri="{BB962C8B-B14F-4D97-AF65-F5344CB8AC3E}">
        <p14:creationId xmlns:p14="http://schemas.microsoft.com/office/powerpoint/2010/main" val="8775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Algorithmen und Datenstrukturen, Thomas Ottmann, Peter </a:t>
            </a:r>
            <a:r>
              <a:rPr lang="de-DE" dirty="0" err="1" smtClean="0"/>
              <a:t>Widmayer</a:t>
            </a:r>
            <a:r>
              <a:rPr lang="de-DE" dirty="0" smtClean="0"/>
              <a:t>, 5. Auflage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Data </a:t>
            </a:r>
            <a:r>
              <a:rPr lang="de-DE" dirty="0" err="1" smtClean="0"/>
              <a:t>Structures</a:t>
            </a:r>
            <a:r>
              <a:rPr lang="de-DE" dirty="0" smtClean="0"/>
              <a:t> – The Basic Toolbox, Kurt Mehlhorn, Peter Sanders</a:t>
            </a:r>
          </a:p>
        </p:txBody>
      </p:sp>
    </p:spTree>
    <p:extLst>
      <p:ext uri="{BB962C8B-B14F-4D97-AF65-F5344CB8AC3E}">
        <p14:creationId xmlns:p14="http://schemas.microsoft.com/office/powerpoint/2010/main" val="13742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73224" y="1600200"/>
            <a:ext cx="7571184" cy="487375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96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de-DE" sz="9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Fragen, Wünsche, Kritik, Anmerkungen?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8048"/>
            <a:ext cx="9144000" cy="89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err="1" smtClean="0"/>
              <a:t>Hashes</a:t>
            </a:r>
            <a:endParaRPr lang="de-DE" dirty="0" smtClean="0"/>
          </a:p>
          <a:p>
            <a:r>
              <a:rPr lang="de-DE" dirty="0" smtClean="0"/>
              <a:t>Ergebnisvergleich</a:t>
            </a:r>
          </a:p>
          <a:p>
            <a:r>
              <a:rPr lang="de-DE" dirty="0" smtClean="0"/>
              <a:t>Zusammenfassung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Literatur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2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6000" dirty="0" smtClean="0"/>
              <a:t>Experimente</a:t>
            </a:r>
          </a:p>
          <a:p>
            <a:pPr marL="0" indent="0" algn="ctr">
              <a:buNone/>
            </a:pPr>
            <a:r>
              <a:rPr lang="de-DE" sz="6000" dirty="0" smtClean="0"/>
              <a:t>&lt;&gt;</a:t>
            </a:r>
          </a:p>
          <a:p>
            <a:pPr marL="0" indent="0" algn="ctr">
              <a:buNone/>
            </a:pPr>
            <a:r>
              <a:rPr lang="de-DE" sz="6000" dirty="0" err="1" smtClean="0"/>
              <a:t>Algorithmik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9711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Quellinformationen </a:t>
            </a:r>
            <a:r>
              <a:rPr lang="de-DE" dirty="0"/>
              <a:t>in </a:t>
            </a:r>
            <a:r>
              <a:rPr lang="de-DE" dirty="0" smtClean="0"/>
              <a:t>Listenform</a:t>
            </a:r>
          </a:p>
          <a:p>
            <a:pPr lvl="1"/>
            <a:r>
              <a:rPr lang="de-DE" dirty="0" smtClean="0"/>
              <a:t>Deutsches Lexikon (113.439 Zeilen)</a:t>
            </a:r>
          </a:p>
          <a:p>
            <a:pPr lvl="1"/>
            <a:r>
              <a:rPr lang="de-DE" dirty="0" smtClean="0"/>
              <a:t>Alle Wörter mit B (8167 Zeilen)</a:t>
            </a:r>
          </a:p>
          <a:p>
            <a:pPr lvl="1"/>
            <a:r>
              <a:rPr lang="de-DE" dirty="0" smtClean="0"/>
              <a:t>Links (17395 Zeilen)</a:t>
            </a:r>
          </a:p>
          <a:p>
            <a:pPr marL="365760" lvl="1" indent="0">
              <a:buNone/>
            </a:pPr>
            <a:endParaRPr lang="de-DE" dirty="0" smtClean="0"/>
          </a:p>
          <a:p>
            <a:r>
              <a:rPr lang="de-DE" dirty="0" smtClean="0"/>
              <a:t>Programm: Standard Bibliotheken von C++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>
          <a:xfrm>
            <a:off x="539552" y="1484784"/>
            <a:ext cx="7452000" cy="196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4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Magnetplattenspeicher 7"/>
          <p:cNvSpPr/>
          <p:nvPr/>
        </p:nvSpPr>
        <p:spPr>
          <a:xfrm>
            <a:off x="4596916" y="4162720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xplosion 1 3"/>
          <p:cNvSpPr/>
          <p:nvPr/>
        </p:nvSpPr>
        <p:spPr>
          <a:xfrm>
            <a:off x="5239411" y="5054801"/>
            <a:ext cx="387959" cy="43204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Testen nichtkryptografischer Hashverfahren</a:t>
            </a:r>
          </a:p>
          <a:p>
            <a:pPr lvl="1"/>
            <a:r>
              <a:rPr lang="de-DE" dirty="0" smtClean="0"/>
              <a:t>Wie schneller Zugriff auf Informationen?</a:t>
            </a:r>
          </a:p>
          <a:p>
            <a:pPr lvl="1"/>
            <a:r>
              <a:rPr lang="de-DE" dirty="0" smtClean="0"/>
              <a:t>Wie viele Kollisionen?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3" descr="C:\Users\Derc\AppData\Local\Microsoft\Windows\INetCache\IE\SK2ND2J9\question-85036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24" y="3903844"/>
            <a:ext cx="1109332" cy="11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erc\AppData\Local\Microsoft\Windows\INetCache\IE\SK2ND2J9\Current_event_clo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99796"/>
            <a:ext cx="1260741" cy="126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ussdiagramm: Magnetplattenspeicher 8"/>
          <p:cNvSpPr/>
          <p:nvPr/>
        </p:nvSpPr>
        <p:spPr>
          <a:xfrm>
            <a:off x="6156176" y="4162720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65210">
            <a:off x="4909854" y="51295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 rot="20940735">
            <a:off x="5014861" y="532032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</a:t>
            </a:r>
            <a:r>
              <a:rPr lang="de-DE" dirty="0"/>
              <a:t>erstellen für jede </a:t>
            </a:r>
            <a:r>
              <a:rPr lang="de-DE" dirty="0" smtClean="0"/>
              <a:t>Hashfunktion </a:t>
            </a:r>
            <a:r>
              <a:rPr lang="de-DE" dirty="0"/>
              <a:t>eine </a:t>
            </a:r>
            <a:r>
              <a:rPr lang="de-DE" dirty="0" err="1"/>
              <a:t>Map</a:t>
            </a:r>
            <a:r>
              <a:rPr lang="de-DE" dirty="0"/>
              <a:t> und füllen sie dann mit einer der Zeilen aus einer der </a:t>
            </a:r>
            <a:r>
              <a:rPr lang="de-DE" dirty="0" smtClean="0"/>
              <a:t>Lexika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3429000"/>
            <a:ext cx="4752528" cy="2520280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9752" y="3701931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Key 1</a:t>
            </a:r>
          </a:p>
          <a:p>
            <a:endParaRPr lang="de-DE" dirty="0"/>
          </a:p>
          <a:p>
            <a:r>
              <a:rPr lang="de-DE" dirty="0" smtClean="0"/>
              <a:t>Key 2</a:t>
            </a:r>
          </a:p>
          <a:p>
            <a:endParaRPr lang="de-DE" dirty="0"/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 Key 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148064" y="371703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Datensatz 1</a:t>
            </a:r>
          </a:p>
          <a:p>
            <a:endParaRPr lang="de-DE" dirty="0"/>
          </a:p>
          <a:p>
            <a:r>
              <a:rPr lang="de-DE" dirty="0" smtClean="0"/>
              <a:t>Datensatz 2</a:t>
            </a:r>
          </a:p>
          <a:p>
            <a:endParaRPr lang="de-DE" dirty="0"/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Datensatz 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491880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Hashfunction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3203848" y="4005064"/>
            <a:ext cx="1944216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203848" y="4437112"/>
            <a:ext cx="2016224" cy="1160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131840" y="4005064"/>
            <a:ext cx="2016224" cy="1071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3203848" y="5076462"/>
            <a:ext cx="1944216" cy="5211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Dann </a:t>
            </a:r>
            <a:r>
              <a:rPr lang="de-DE" dirty="0"/>
              <a:t>wählen wir 4 zufällige </a:t>
            </a:r>
            <a:r>
              <a:rPr lang="de-DE" dirty="0" smtClean="0"/>
              <a:t>Keys aus, </a:t>
            </a:r>
            <a:r>
              <a:rPr lang="de-DE" dirty="0"/>
              <a:t>für die jeweils die Zeit gemessen </a:t>
            </a:r>
            <a:r>
              <a:rPr lang="de-DE" dirty="0" smtClean="0"/>
              <a:t>wird, </a:t>
            </a:r>
            <a:r>
              <a:rPr lang="de-DE" dirty="0"/>
              <a:t>die benötigt </a:t>
            </a:r>
            <a:r>
              <a:rPr lang="de-DE" dirty="0" smtClean="0"/>
              <a:t>wird, </a:t>
            </a:r>
            <a:r>
              <a:rPr lang="de-DE" dirty="0"/>
              <a:t>um </a:t>
            </a:r>
            <a:r>
              <a:rPr lang="de-DE" dirty="0" smtClean="0"/>
              <a:t>200.000 </a:t>
            </a:r>
            <a:r>
              <a:rPr lang="de-DE" dirty="0"/>
              <a:t>mal auf diesen Key </a:t>
            </a:r>
            <a:r>
              <a:rPr lang="de-DE" dirty="0" smtClean="0"/>
              <a:t>zuzugreifen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3429000"/>
            <a:ext cx="4752528" cy="2520280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9752" y="370193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Zugriff auf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Blabla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</p:txBody>
      </p:sp>
      <p:pic>
        <p:nvPicPr>
          <p:cNvPr id="2051" name="Picture 3" descr="C:\Users\Derc\AppData\Local\Microsoft\Windows\INetCache\IE\SK2ND2J9\question-85036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97" y="4450695"/>
            <a:ext cx="802435" cy="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rc\AppData\Local\Microsoft\Windows\INetCache\IE\SK2ND2J9\Current_event_clo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7" y="4865165"/>
            <a:ext cx="911957" cy="91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erc\AppData\Local\Microsoft\Windows\INetCache\IE\SK2ND2J9\hand-806392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0230"/>
            <a:ext cx="971600" cy="4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3569163" y="5013176"/>
            <a:ext cx="768562" cy="324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843808" y="464384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200.000x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4020475" y="5553015"/>
            <a:ext cx="770177" cy="30741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>
            <a:off x="3951914" y="5337806"/>
            <a:ext cx="251662" cy="2325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513875" y="4941168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Blabla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995936" y="5507940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543…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Danach </a:t>
            </a:r>
            <a:r>
              <a:rPr lang="de-DE" dirty="0"/>
              <a:t>lassen wir die K</a:t>
            </a:r>
            <a:r>
              <a:rPr lang="de-DE" dirty="0" smtClean="0"/>
              <a:t>eys </a:t>
            </a:r>
            <a:r>
              <a:rPr lang="de-DE" dirty="0"/>
              <a:t>auf G</a:t>
            </a:r>
            <a:r>
              <a:rPr lang="de-DE" dirty="0" smtClean="0"/>
              <a:t>rundlage </a:t>
            </a:r>
            <a:r>
              <a:rPr lang="de-DE" dirty="0"/>
              <a:t>ihres </a:t>
            </a:r>
            <a:r>
              <a:rPr lang="de-DE" dirty="0" err="1"/>
              <a:t>H</a:t>
            </a:r>
            <a:r>
              <a:rPr lang="de-DE" dirty="0" err="1" smtClean="0"/>
              <a:t>ashes</a:t>
            </a:r>
            <a:r>
              <a:rPr lang="de-DE" dirty="0" smtClean="0"/>
              <a:t> </a:t>
            </a:r>
            <a:r>
              <a:rPr lang="de-DE" dirty="0"/>
              <a:t>auf n </a:t>
            </a:r>
            <a:r>
              <a:rPr lang="de-DE" dirty="0" err="1"/>
              <a:t>B</a:t>
            </a:r>
            <a:r>
              <a:rPr lang="de-DE" dirty="0" err="1" smtClean="0"/>
              <a:t>uckets</a:t>
            </a:r>
            <a:r>
              <a:rPr lang="de-DE" dirty="0" smtClean="0"/>
              <a:t> </a:t>
            </a:r>
            <a:r>
              <a:rPr lang="de-DE" dirty="0"/>
              <a:t>verteilen und berechnen die Standardabweichung von </a:t>
            </a:r>
            <a:r>
              <a:rPr lang="de-DE" dirty="0" smtClean="0"/>
              <a:t>der </a:t>
            </a:r>
            <a:r>
              <a:rPr lang="de-DE" dirty="0" err="1" smtClean="0"/>
              <a:t>Durchschitts</a:t>
            </a:r>
            <a:r>
              <a:rPr lang="de-DE" dirty="0" smtClean="0"/>
              <a:t>-verteilung </a:t>
            </a:r>
            <a:r>
              <a:rPr lang="de-DE" dirty="0"/>
              <a:t>bei n </a:t>
            </a:r>
            <a:r>
              <a:rPr lang="de-DE" dirty="0" err="1" smtClean="0"/>
              <a:t>Buckets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machen wir für n von 2 bis zur </a:t>
            </a:r>
            <a:r>
              <a:rPr lang="de-DE" dirty="0" smtClean="0"/>
              <a:t>Länge </a:t>
            </a:r>
            <a:r>
              <a:rPr lang="de-DE" dirty="0"/>
              <a:t>der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827584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26997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44999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6372200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4130951" y="2861937"/>
            <a:ext cx="306034" cy="6912768"/>
          </a:xfrm>
          <a:prstGeom prst="righ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139952" y="641666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180384">
            <a:off x="1245530" y="54435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1397930" y="55959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 rot="1277228">
            <a:off x="1131800" y="5687946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 rot="20940735">
            <a:off x="3117737" y="55947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 rot="20103764">
            <a:off x="7030245" y="5779096"/>
            <a:ext cx="532259" cy="1149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 rot="995925">
            <a:off x="6529798" y="574285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 rot="871900">
            <a:off x="6983771" y="5509857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6516216" y="551723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790146" y="5645398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5400000">
            <a:off x="1306878" y="4328332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6630344" y="3933056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 rot="5400000">
            <a:off x="6854328" y="4328332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682227" y="3851756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9984…</a:t>
            </a:r>
            <a:endParaRPr lang="de-DE" dirty="0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013720" y="3942348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65603" y="3861048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0142…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6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339</Words>
  <Application>Microsoft Office PowerPoint</Application>
  <PresentationFormat>Bildschirmpräsentation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Nereus</vt:lpstr>
      <vt:lpstr>PowerPoint-Präsentation</vt:lpstr>
      <vt:lpstr>Effizienz nichtkryptographischer Hashverfahren</vt:lpstr>
      <vt:lpstr>Gliederung</vt:lpstr>
      <vt:lpstr>Einführung</vt:lpstr>
      <vt:lpstr>Ausgangssituation</vt:lpstr>
      <vt:lpstr>Ziel</vt:lpstr>
      <vt:lpstr>Vorgehen</vt:lpstr>
      <vt:lpstr>Vorgehen</vt:lpstr>
      <vt:lpstr>Vorgehen</vt:lpstr>
      <vt:lpstr>Hashes – Bad Hash</vt:lpstr>
      <vt:lpstr>Hashes – Low Quality Hash</vt:lpstr>
      <vt:lpstr>Hashes – Example Hash</vt:lpstr>
      <vt:lpstr>Hashes – Jenkins Hash </vt:lpstr>
      <vt:lpstr>Hashes – Weitere…</vt:lpstr>
      <vt:lpstr>Ergebnisvergleich – AllWords</vt:lpstr>
      <vt:lpstr>Ergebnisvergleich – OnlyB</vt:lpstr>
      <vt:lpstr>Ergebnisvergleich – Links</vt:lpstr>
      <vt:lpstr>Ergebnisvergleich - Gesamt</vt:lpstr>
      <vt:lpstr>Kollisionen</vt:lpstr>
      <vt:lpstr>Fazit</vt:lpstr>
      <vt:lpstr>Literatur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BubbleSort</dc:title>
  <dc:creator>Derc</dc:creator>
  <cp:lastModifiedBy>Derc</cp:lastModifiedBy>
  <cp:revision>88</cp:revision>
  <dcterms:created xsi:type="dcterms:W3CDTF">2017-11-11T10:10:47Z</dcterms:created>
  <dcterms:modified xsi:type="dcterms:W3CDTF">2018-01-14T18:59:54Z</dcterms:modified>
</cp:coreProperties>
</file>