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301" r:id="rId3"/>
    <p:sldId id="258" r:id="rId4"/>
    <p:sldId id="293" r:id="rId5"/>
    <p:sldId id="308" r:id="rId6"/>
    <p:sldId id="309" r:id="rId7"/>
    <p:sldId id="310" r:id="rId8"/>
    <p:sldId id="329" r:id="rId9"/>
    <p:sldId id="311" r:id="rId10"/>
    <p:sldId id="331" r:id="rId11"/>
    <p:sldId id="312" r:id="rId12"/>
    <p:sldId id="330" r:id="rId13"/>
    <p:sldId id="297" r:id="rId14"/>
    <p:sldId id="316" r:id="rId15"/>
    <p:sldId id="314" r:id="rId16"/>
    <p:sldId id="324" r:id="rId17"/>
    <p:sldId id="323" r:id="rId18"/>
    <p:sldId id="326" r:id="rId19"/>
    <p:sldId id="322" r:id="rId20"/>
    <p:sldId id="332" r:id="rId21"/>
    <p:sldId id="296" r:id="rId22"/>
    <p:sldId id="319" r:id="rId23"/>
    <p:sldId id="320" r:id="rId24"/>
    <p:sldId id="291" r:id="rId25"/>
    <p:sldId id="275" r:id="rId26"/>
    <p:sldId id="325" r:id="rId27"/>
    <p:sldId id="302" r:id="rId28"/>
    <p:sldId id="327" r:id="rId29"/>
    <p:sldId id="328" r:id="rId30"/>
    <p:sldId id="292" r:id="rId31"/>
    <p:sldId id="276" r:id="rId3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DC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1" autoAdjust="0"/>
    <p:restoredTop sz="94533" autoAdjust="0"/>
  </p:normalViewPr>
  <p:slideViewPr>
    <p:cSldViewPr>
      <p:cViewPr varScale="1">
        <p:scale>
          <a:sx n="69" d="100"/>
          <a:sy n="69" d="100"/>
        </p:scale>
        <p:origin x="-16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941656" y="280364"/>
            <a:ext cx="5662792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2" name="Gerade Verbindung 21"/>
          <p:cNvSpPr>
            <a:spLocks noChangeShapeType="1"/>
          </p:cNvSpPr>
          <p:nvPr userDrawn="1"/>
        </p:nvSpPr>
        <p:spPr bwMode="auto">
          <a:xfrm>
            <a:off x="9113856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0" name="Gerade Verbindung 29"/>
          <p:cNvSpPr>
            <a:spLocks noChangeShapeType="1"/>
          </p:cNvSpPr>
          <p:nvPr userDrawn="1"/>
        </p:nvSpPr>
        <p:spPr bwMode="auto">
          <a:xfrm>
            <a:off x="35496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 rot="5400000">
            <a:off x="7132320" y="3694192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 rot="5400000">
            <a:off x="7132320" y="3694192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1BA50D42-C9CD-4801-B293-61D1F53EC57E}" type="datetimeFigureOut">
              <a:rPr lang="de-DE" smtClean="0"/>
              <a:t>15.01.2018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 rot="5400000">
            <a:off x="7132320" y="3694192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Gerade Verbindung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Gerade Verbindung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ec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Gerade Verbindung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15.01.2018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 rot="5400000">
            <a:off x="7132320" y="3694192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15.01.2018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 rot="5400000">
            <a:off x="7132320" y="3694192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1BA50D42-C9CD-4801-B293-61D1F53EC57E}" type="datetimeFigureOut">
              <a:rPr lang="de-DE" smtClean="0"/>
              <a:t>15.01.2018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>
          <a:xfrm rot="5400000">
            <a:off x="7132320" y="3694192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15.01.2018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 rot="5400000">
            <a:off x="7132320" y="3694192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1BA50D42-C9CD-4801-B293-61D1F53EC57E}" type="datetimeFigureOut">
              <a:rPr lang="de-DE" smtClean="0"/>
              <a:t>15.01.2018</a:t>
            </a:fld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6"/>
          </p:nvPr>
        </p:nvSpPr>
        <p:spPr>
          <a:xfrm rot="5400000">
            <a:off x="7132320" y="3694192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Gerade Verbindung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1BA50D42-C9CD-4801-B293-61D1F53EC57E}" type="datetimeFigureOut">
              <a:rPr lang="de-DE" smtClean="0"/>
              <a:t>15.01.2018</a:t>
            </a:fld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>
          <a:xfrm rot="5400000">
            <a:off x="7132320" y="3694192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 smtClean="0"/>
              <a:t>Textmasterformat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5" name="Gerade Verbindung 14"/>
          <p:cNvSpPr>
            <a:spLocks noChangeShapeType="1"/>
          </p:cNvSpPr>
          <p:nvPr userDrawn="1"/>
        </p:nvSpPr>
        <p:spPr bwMode="auto">
          <a:xfrm>
            <a:off x="35496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Gerade Verbindung 16"/>
          <p:cNvSpPr>
            <a:spLocks noChangeShapeType="1"/>
          </p:cNvSpPr>
          <p:nvPr userDrawn="1"/>
        </p:nvSpPr>
        <p:spPr bwMode="auto">
          <a:xfrm>
            <a:off x="9113856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>
            <a:lumMod val="50000"/>
          </a:schemeClr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40080" indent="-274320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-182880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188720" indent="-182880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2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 – 3)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Danach </a:t>
            </a:r>
            <a:r>
              <a:rPr lang="de-DE" dirty="0"/>
              <a:t>lassen wir die K</a:t>
            </a:r>
            <a:r>
              <a:rPr lang="de-DE" dirty="0" smtClean="0"/>
              <a:t>eys </a:t>
            </a:r>
            <a:r>
              <a:rPr lang="de-DE" dirty="0"/>
              <a:t>auf G</a:t>
            </a:r>
            <a:r>
              <a:rPr lang="de-DE" dirty="0" smtClean="0"/>
              <a:t>rundlage </a:t>
            </a:r>
            <a:r>
              <a:rPr lang="de-DE" dirty="0"/>
              <a:t>ihres </a:t>
            </a:r>
            <a:r>
              <a:rPr lang="de-DE" dirty="0" err="1"/>
              <a:t>H</a:t>
            </a:r>
            <a:r>
              <a:rPr lang="de-DE" dirty="0" err="1" smtClean="0"/>
              <a:t>ashes</a:t>
            </a:r>
            <a:r>
              <a:rPr lang="de-DE" dirty="0" smtClean="0"/>
              <a:t> </a:t>
            </a:r>
            <a:r>
              <a:rPr lang="de-DE" dirty="0"/>
              <a:t>auf n </a:t>
            </a:r>
            <a:r>
              <a:rPr lang="de-DE" dirty="0" err="1"/>
              <a:t>B</a:t>
            </a:r>
            <a:r>
              <a:rPr lang="de-DE" dirty="0" err="1" smtClean="0"/>
              <a:t>uckets</a:t>
            </a:r>
            <a:r>
              <a:rPr lang="de-DE" dirty="0" smtClean="0"/>
              <a:t> </a:t>
            </a:r>
            <a:r>
              <a:rPr lang="de-DE" dirty="0"/>
              <a:t>verteilen und berechnen die Standardabweichung von </a:t>
            </a:r>
            <a:r>
              <a:rPr lang="de-DE" dirty="0" smtClean="0"/>
              <a:t>der </a:t>
            </a:r>
            <a:r>
              <a:rPr lang="de-DE" dirty="0" err="1" smtClean="0"/>
              <a:t>Durchschitts</a:t>
            </a:r>
            <a:r>
              <a:rPr lang="de-DE" dirty="0" smtClean="0"/>
              <a:t>-verteilung </a:t>
            </a:r>
            <a:r>
              <a:rPr lang="de-DE" dirty="0"/>
              <a:t>bei n </a:t>
            </a:r>
            <a:r>
              <a:rPr lang="de-DE" dirty="0" err="1" smtClean="0"/>
              <a:t>Buckets</a:t>
            </a:r>
            <a:endParaRPr lang="de-DE" dirty="0"/>
          </a:p>
          <a:p>
            <a:r>
              <a:rPr lang="de-DE" dirty="0" smtClean="0"/>
              <a:t>Das </a:t>
            </a:r>
            <a:r>
              <a:rPr lang="de-DE" dirty="0"/>
              <a:t>machen wir für n von 2 bis zur </a:t>
            </a:r>
            <a:r>
              <a:rPr lang="de-DE" dirty="0" smtClean="0"/>
              <a:t>Länge </a:t>
            </a:r>
            <a:r>
              <a:rPr lang="de-DE" dirty="0"/>
              <a:t>der </a:t>
            </a:r>
            <a:r>
              <a:rPr lang="de-DE" dirty="0" err="1"/>
              <a:t>M</a:t>
            </a:r>
            <a:r>
              <a:rPr lang="de-DE" dirty="0" err="1" smtClean="0"/>
              <a:t>ap</a:t>
            </a:r>
            <a:endParaRPr lang="de-DE" dirty="0"/>
          </a:p>
        </p:txBody>
      </p:sp>
      <p:sp>
        <p:nvSpPr>
          <p:cNvPr id="5" name="Flussdiagramm: Magnetplattenspeicher 4"/>
          <p:cNvSpPr/>
          <p:nvPr/>
        </p:nvSpPr>
        <p:spPr>
          <a:xfrm>
            <a:off x="827584" y="4437112"/>
            <a:ext cx="1368152" cy="1656184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Magnetplattenspeicher 5"/>
          <p:cNvSpPr/>
          <p:nvPr/>
        </p:nvSpPr>
        <p:spPr>
          <a:xfrm>
            <a:off x="2699792" y="4437112"/>
            <a:ext cx="1368152" cy="1656184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eschweifte Klammer rechts 8"/>
          <p:cNvSpPr/>
          <p:nvPr/>
        </p:nvSpPr>
        <p:spPr>
          <a:xfrm rot="5400000">
            <a:off x="2322086" y="4670802"/>
            <a:ext cx="251356" cy="3240360"/>
          </a:xfrm>
          <a:prstGeom prst="rightBrac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2054274" y="64325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 </a:t>
            </a:r>
            <a:r>
              <a:rPr lang="en-US" dirty="0" smtClean="0"/>
              <a:t>= </a:t>
            </a:r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11" name="Document"/>
          <p:cNvSpPr>
            <a:spLocks noEditPoints="1" noChangeArrowheads="1"/>
          </p:cNvSpPr>
          <p:nvPr/>
        </p:nvSpPr>
        <p:spPr bwMode="auto">
          <a:xfrm rot="20180384">
            <a:off x="1245530" y="5443502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" name="Document"/>
          <p:cNvSpPr>
            <a:spLocks noEditPoints="1" noChangeArrowheads="1"/>
          </p:cNvSpPr>
          <p:nvPr/>
        </p:nvSpPr>
        <p:spPr bwMode="auto">
          <a:xfrm>
            <a:off x="1397930" y="5595902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Document"/>
          <p:cNvSpPr>
            <a:spLocks noEditPoints="1" noChangeArrowheads="1"/>
          </p:cNvSpPr>
          <p:nvPr/>
        </p:nvSpPr>
        <p:spPr bwMode="auto">
          <a:xfrm rot="1277228">
            <a:off x="1131800" y="5687946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4" name="Document"/>
          <p:cNvSpPr>
            <a:spLocks noEditPoints="1" noChangeArrowheads="1"/>
          </p:cNvSpPr>
          <p:nvPr/>
        </p:nvSpPr>
        <p:spPr bwMode="auto">
          <a:xfrm rot="20940735">
            <a:off x="3117737" y="5594713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6" name="Document"/>
          <p:cNvSpPr>
            <a:spLocks noEditPoints="1" noChangeArrowheads="1"/>
          </p:cNvSpPr>
          <p:nvPr/>
        </p:nvSpPr>
        <p:spPr bwMode="auto">
          <a:xfrm rot="20103764">
            <a:off x="3376447" y="5748645"/>
            <a:ext cx="532259" cy="11495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Document"/>
          <p:cNvSpPr>
            <a:spLocks noEditPoints="1" noChangeArrowheads="1"/>
          </p:cNvSpPr>
          <p:nvPr/>
        </p:nvSpPr>
        <p:spPr bwMode="auto">
          <a:xfrm rot="995925">
            <a:off x="2876000" y="5712400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Document"/>
          <p:cNvSpPr>
            <a:spLocks noEditPoints="1" noChangeArrowheads="1"/>
          </p:cNvSpPr>
          <p:nvPr/>
        </p:nvSpPr>
        <p:spPr bwMode="auto">
          <a:xfrm rot="871900">
            <a:off x="3329973" y="5479406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" name="Document"/>
          <p:cNvSpPr>
            <a:spLocks noEditPoints="1" noChangeArrowheads="1"/>
          </p:cNvSpPr>
          <p:nvPr/>
        </p:nvSpPr>
        <p:spPr bwMode="auto">
          <a:xfrm>
            <a:off x="2862418" y="5486781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5" name="Document"/>
          <p:cNvSpPr>
            <a:spLocks noEditPoints="1" noChangeArrowheads="1"/>
          </p:cNvSpPr>
          <p:nvPr/>
        </p:nvSpPr>
        <p:spPr bwMode="auto">
          <a:xfrm>
            <a:off x="3136348" y="5614947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Pfeil nach rechts 20"/>
          <p:cNvSpPr/>
          <p:nvPr/>
        </p:nvSpPr>
        <p:spPr>
          <a:xfrm rot="5400000">
            <a:off x="1306878" y="4256324"/>
            <a:ext cx="409563" cy="33909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996755" y="3907221"/>
            <a:ext cx="893984" cy="251151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8" name="Pfeil nach rechts 27"/>
          <p:cNvSpPr/>
          <p:nvPr/>
        </p:nvSpPr>
        <p:spPr>
          <a:xfrm rot="5400000">
            <a:off x="3211528" y="4319038"/>
            <a:ext cx="409563" cy="33909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2918370" y="3933054"/>
            <a:ext cx="893984" cy="251151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4" name="Document"/>
          <p:cNvSpPr>
            <a:spLocks noEditPoints="1" noChangeArrowheads="1"/>
          </p:cNvSpPr>
          <p:nvPr/>
        </p:nvSpPr>
        <p:spPr bwMode="auto">
          <a:xfrm>
            <a:off x="3150180" y="5419779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5" name="Document"/>
          <p:cNvSpPr>
            <a:spLocks noEditPoints="1" noChangeArrowheads="1"/>
          </p:cNvSpPr>
          <p:nvPr/>
        </p:nvSpPr>
        <p:spPr bwMode="auto">
          <a:xfrm>
            <a:off x="3424110" y="5547945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56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 – 3)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Danach </a:t>
            </a:r>
            <a:r>
              <a:rPr lang="de-DE" dirty="0"/>
              <a:t>lassen wir die K</a:t>
            </a:r>
            <a:r>
              <a:rPr lang="de-DE" dirty="0" smtClean="0"/>
              <a:t>eys </a:t>
            </a:r>
            <a:r>
              <a:rPr lang="de-DE" dirty="0"/>
              <a:t>auf G</a:t>
            </a:r>
            <a:r>
              <a:rPr lang="de-DE" dirty="0" smtClean="0"/>
              <a:t>rundlage </a:t>
            </a:r>
            <a:r>
              <a:rPr lang="de-DE" dirty="0"/>
              <a:t>ihres </a:t>
            </a:r>
            <a:r>
              <a:rPr lang="de-DE" dirty="0" err="1"/>
              <a:t>H</a:t>
            </a:r>
            <a:r>
              <a:rPr lang="de-DE" dirty="0" err="1" smtClean="0"/>
              <a:t>ashes</a:t>
            </a:r>
            <a:r>
              <a:rPr lang="de-DE" dirty="0" smtClean="0"/>
              <a:t> </a:t>
            </a:r>
            <a:r>
              <a:rPr lang="de-DE" dirty="0"/>
              <a:t>auf n </a:t>
            </a:r>
            <a:r>
              <a:rPr lang="de-DE" dirty="0" err="1"/>
              <a:t>B</a:t>
            </a:r>
            <a:r>
              <a:rPr lang="de-DE" dirty="0" err="1" smtClean="0"/>
              <a:t>uckets</a:t>
            </a:r>
            <a:r>
              <a:rPr lang="de-DE" dirty="0" smtClean="0"/>
              <a:t> </a:t>
            </a:r>
            <a:r>
              <a:rPr lang="de-DE" dirty="0"/>
              <a:t>verteilen und berechnen die Standardabweichung von </a:t>
            </a:r>
            <a:r>
              <a:rPr lang="de-DE" dirty="0" smtClean="0"/>
              <a:t>der </a:t>
            </a:r>
            <a:r>
              <a:rPr lang="de-DE" dirty="0" err="1" smtClean="0"/>
              <a:t>Durchschitts</a:t>
            </a:r>
            <a:r>
              <a:rPr lang="de-DE" dirty="0" smtClean="0"/>
              <a:t>-verteilung </a:t>
            </a:r>
            <a:r>
              <a:rPr lang="de-DE" dirty="0"/>
              <a:t>bei n </a:t>
            </a:r>
            <a:r>
              <a:rPr lang="de-DE" dirty="0" err="1" smtClean="0"/>
              <a:t>Buckets</a:t>
            </a:r>
            <a:endParaRPr lang="de-DE" dirty="0"/>
          </a:p>
          <a:p>
            <a:r>
              <a:rPr lang="de-DE" dirty="0" smtClean="0"/>
              <a:t>Das </a:t>
            </a:r>
            <a:r>
              <a:rPr lang="de-DE" dirty="0"/>
              <a:t>machen wir für n von 2 bis zur </a:t>
            </a:r>
            <a:r>
              <a:rPr lang="de-DE" dirty="0" smtClean="0"/>
              <a:t>Länge </a:t>
            </a:r>
            <a:r>
              <a:rPr lang="de-DE" dirty="0"/>
              <a:t>der </a:t>
            </a:r>
            <a:r>
              <a:rPr lang="de-DE" dirty="0" err="1"/>
              <a:t>M</a:t>
            </a:r>
            <a:r>
              <a:rPr lang="de-DE" dirty="0" err="1" smtClean="0"/>
              <a:t>ap</a:t>
            </a:r>
            <a:endParaRPr lang="de-DE" dirty="0"/>
          </a:p>
        </p:txBody>
      </p:sp>
      <p:sp>
        <p:nvSpPr>
          <p:cNvPr id="5" name="Flussdiagramm: Magnetplattenspeicher 4"/>
          <p:cNvSpPr/>
          <p:nvPr/>
        </p:nvSpPr>
        <p:spPr>
          <a:xfrm>
            <a:off x="827584" y="4437112"/>
            <a:ext cx="1368152" cy="1656184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Magnetplattenspeicher 5"/>
          <p:cNvSpPr/>
          <p:nvPr/>
        </p:nvSpPr>
        <p:spPr>
          <a:xfrm>
            <a:off x="2699792" y="4437112"/>
            <a:ext cx="1368152" cy="1656184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Magnetplattenspeicher 6"/>
          <p:cNvSpPr/>
          <p:nvPr/>
        </p:nvSpPr>
        <p:spPr>
          <a:xfrm>
            <a:off x="4499992" y="4437112"/>
            <a:ext cx="1368152" cy="1656184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eschweifte Klammer rechts 8"/>
          <p:cNvSpPr/>
          <p:nvPr/>
        </p:nvSpPr>
        <p:spPr>
          <a:xfrm rot="5400000">
            <a:off x="3194846" y="3798041"/>
            <a:ext cx="306035" cy="5040560"/>
          </a:xfrm>
          <a:prstGeom prst="rightBrac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023828" y="6416660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 = 3</a:t>
            </a:r>
            <a:endParaRPr lang="de-DE" dirty="0"/>
          </a:p>
        </p:txBody>
      </p:sp>
      <p:sp>
        <p:nvSpPr>
          <p:cNvPr id="11" name="Document"/>
          <p:cNvSpPr>
            <a:spLocks noEditPoints="1" noChangeArrowheads="1"/>
          </p:cNvSpPr>
          <p:nvPr/>
        </p:nvSpPr>
        <p:spPr bwMode="auto">
          <a:xfrm rot="20180384">
            <a:off x="1245530" y="5443502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" name="Document"/>
          <p:cNvSpPr>
            <a:spLocks noEditPoints="1" noChangeArrowheads="1"/>
          </p:cNvSpPr>
          <p:nvPr/>
        </p:nvSpPr>
        <p:spPr bwMode="auto">
          <a:xfrm>
            <a:off x="1397930" y="5595902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Document"/>
          <p:cNvSpPr>
            <a:spLocks noEditPoints="1" noChangeArrowheads="1"/>
          </p:cNvSpPr>
          <p:nvPr/>
        </p:nvSpPr>
        <p:spPr bwMode="auto">
          <a:xfrm rot="1277228">
            <a:off x="1131800" y="5687946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4" name="Document"/>
          <p:cNvSpPr>
            <a:spLocks noEditPoints="1" noChangeArrowheads="1"/>
          </p:cNvSpPr>
          <p:nvPr/>
        </p:nvSpPr>
        <p:spPr bwMode="auto">
          <a:xfrm rot="20940735">
            <a:off x="3117737" y="5594713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6" name="Document"/>
          <p:cNvSpPr>
            <a:spLocks noEditPoints="1" noChangeArrowheads="1"/>
          </p:cNvSpPr>
          <p:nvPr/>
        </p:nvSpPr>
        <p:spPr bwMode="auto">
          <a:xfrm rot="20103764">
            <a:off x="5234438" y="5768562"/>
            <a:ext cx="532259" cy="11495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Document"/>
          <p:cNvSpPr>
            <a:spLocks noEditPoints="1" noChangeArrowheads="1"/>
          </p:cNvSpPr>
          <p:nvPr/>
        </p:nvSpPr>
        <p:spPr bwMode="auto">
          <a:xfrm rot="995925">
            <a:off x="4733991" y="5732317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Document"/>
          <p:cNvSpPr>
            <a:spLocks noEditPoints="1" noChangeArrowheads="1"/>
          </p:cNvSpPr>
          <p:nvPr/>
        </p:nvSpPr>
        <p:spPr bwMode="auto">
          <a:xfrm rot="871900">
            <a:off x="5187964" y="5499323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" name="Document"/>
          <p:cNvSpPr>
            <a:spLocks noEditPoints="1" noChangeArrowheads="1"/>
          </p:cNvSpPr>
          <p:nvPr/>
        </p:nvSpPr>
        <p:spPr bwMode="auto">
          <a:xfrm>
            <a:off x="4720409" y="5506698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5" name="Document"/>
          <p:cNvSpPr>
            <a:spLocks noEditPoints="1" noChangeArrowheads="1"/>
          </p:cNvSpPr>
          <p:nvPr/>
        </p:nvSpPr>
        <p:spPr bwMode="auto">
          <a:xfrm>
            <a:off x="4994339" y="5634864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Pfeil nach rechts 20"/>
          <p:cNvSpPr/>
          <p:nvPr/>
        </p:nvSpPr>
        <p:spPr>
          <a:xfrm rot="5400000">
            <a:off x="1306878" y="4256324"/>
            <a:ext cx="409563" cy="33909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996755" y="3907221"/>
            <a:ext cx="893984" cy="251151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8" name="Pfeil nach rechts 27"/>
          <p:cNvSpPr/>
          <p:nvPr/>
        </p:nvSpPr>
        <p:spPr>
          <a:xfrm rot="5400000">
            <a:off x="3211528" y="4319038"/>
            <a:ext cx="409563" cy="33909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2918370" y="3933054"/>
            <a:ext cx="893984" cy="251151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" name="Pfeil nach rechts 29"/>
          <p:cNvSpPr/>
          <p:nvPr/>
        </p:nvSpPr>
        <p:spPr>
          <a:xfrm rot="5400000">
            <a:off x="5030234" y="4319039"/>
            <a:ext cx="409563" cy="33909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Document"/>
          <p:cNvSpPr>
            <a:spLocks noEditPoints="1" noChangeArrowheads="1"/>
          </p:cNvSpPr>
          <p:nvPr/>
        </p:nvSpPr>
        <p:spPr bwMode="auto">
          <a:xfrm>
            <a:off x="4737076" y="3933055"/>
            <a:ext cx="893984" cy="251151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4" name="Document"/>
          <p:cNvSpPr>
            <a:spLocks noEditPoints="1" noChangeArrowheads="1"/>
          </p:cNvSpPr>
          <p:nvPr/>
        </p:nvSpPr>
        <p:spPr bwMode="auto">
          <a:xfrm>
            <a:off x="3213156" y="5662903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61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 – 3)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Danach </a:t>
            </a:r>
            <a:r>
              <a:rPr lang="de-DE" dirty="0"/>
              <a:t>lassen wir die K</a:t>
            </a:r>
            <a:r>
              <a:rPr lang="de-DE" dirty="0" smtClean="0"/>
              <a:t>eys </a:t>
            </a:r>
            <a:r>
              <a:rPr lang="de-DE" dirty="0"/>
              <a:t>auf G</a:t>
            </a:r>
            <a:r>
              <a:rPr lang="de-DE" dirty="0" smtClean="0"/>
              <a:t>rundlage </a:t>
            </a:r>
            <a:r>
              <a:rPr lang="de-DE" dirty="0"/>
              <a:t>ihres </a:t>
            </a:r>
            <a:r>
              <a:rPr lang="de-DE" dirty="0" err="1"/>
              <a:t>H</a:t>
            </a:r>
            <a:r>
              <a:rPr lang="de-DE" dirty="0" err="1" smtClean="0"/>
              <a:t>ashes</a:t>
            </a:r>
            <a:r>
              <a:rPr lang="de-DE" dirty="0" smtClean="0"/>
              <a:t> </a:t>
            </a:r>
            <a:r>
              <a:rPr lang="de-DE" dirty="0"/>
              <a:t>auf n </a:t>
            </a:r>
            <a:r>
              <a:rPr lang="de-DE" dirty="0" err="1"/>
              <a:t>B</a:t>
            </a:r>
            <a:r>
              <a:rPr lang="de-DE" dirty="0" err="1" smtClean="0"/>
              <a:t>uckets</a:t>
            </a:r>
            <a:r>
              <a:rPr lang="de-DE" dirty="0" smtClean="0"/>
              <a:t> </a:t>
            </a:r>
            <a:r>
              <a:rPr lang="de-DE" dirty="0"/>
              <a:t>verteilen und berechnen die Standardabweichung von </a:t>
            </a:r>
            <a:r>
              <a:rPr lang="de-DE" dirty="0" smtClean="0"/>
              <a:t>der </a:t>
            </a:r>
            <a:r>
              <a:rPr lang="de-DE" dirty="0" err="1" smtClean="0"/>
              <a:t>Durchschitts</a:t>
            </a:r>
            <a:r>
              <a:rPr lang="de-DE" dirty="0" smtClean="0"/>
              <a:t>-verteilung </a:t>
            </a:r>
            <a:r>
              <a:rPr lang="de-DE" dirty="0"/>
              <a:t>bei n </a:t>
            </a:r>
            <a:r>
              <a:rPr lang="de-DE" dirty="0" err="1" smtClean="0"/>
              <a:t>Buckets</a:t>
            </a:r>
            <a:endParaRPr lang="de-DE" dirty="0"/>
          </a:p>
          <a:p>
            <a:r>
              <a:rPr lang="de-DE" dirty="0" smtClean="0"/>
              <a:t>Das </a:t>
            </a:r>
            <a:r>
              <a:rPr lang="de-DE" dirty="0"/>
              <a:t>machen wir für n von 2 bis zur </a:t>
            </a:r>
            <a:r>
              <a:rPr lang="de-DE" dirty="0" smtClean="0"/>
              <a:t>Länge </a:t>
            </a:r>
            <a:r>
              <a:rPr lang="de-DE" dirty="0"/>
              <a:t>der </a:t>
            </a:r>
            <a:r>
              <a:rPr lang="de-DE" dirty="0" err="1"/>
              <a:t>M</a:t>
            </a:r>
            <a:r>
              <a:rPr lang="de-DE" dirty="0" err="1" smtClean="0"/>
              <a:t>ap</a:t>
            </a:r>
            <a:endParaRPr lang="de-DE" dirty="0"/>
          </a:p>
        </p:txBody>
      </p:sp>
      <p:sp>
        <p:nvSpPr>
          <p:cNvPr id="5" name="Flussdiagramm: Magnetplattenspeicher 4"/>
          <p:cNvSpPr/>
          <p:nvPr/>
        </p:nvSpPr>
        <p:spPr>
          <a:xfrm>
            <a:off x="827584" y="4437112"/>
            <a:ext cx="1368152" cy="1656184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Magnetplattenspeicher 5"/>
          <p:cNvSpPr/>
          <p:nvPr/>
        </p:nvSpPr>
        <p:spPr>
          <a:xfrm>
            <a:off x="2699792" y="4437112"/>
            <a:ext cx="1368152" cy="1656184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Magnetplattenspeicher 6"/>
          <p:cNvSpPr/>
          <p:nvPr/>
        </p:nvSpPr>
        <p:spPr>
          <a:xfrm>
            <a:off x="4499992" y="4437112"/>
            <a:ext cx="1368152" cy="1656184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Magnetplattenspeicher 7"/>
          <p:cNvSpPr/>
          <p:nvPr/>
        </p:nvSpPr>
        <p:spPr>
          <a:xfrm>
            <a:off x="6372200" y="4437112"/>
            <a:ext cx="1368152" cy="1656184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eschweifte Klammer rechts 8"/>
          <p:cNvSpPr/>
          <p:nvPr/>
        </p:nvSpPr>
        <p:spPr>
          <a:xfrm rot="5400000">
            <a:off x="4130951" y="2861937"/>
            <a:ext cx="306034" cy="6912768"/>
          </a:xfrm>
          <a:prstGeom prst="rightBrac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959931" y="6453336"/>
            <a:ext cx="104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 = 4</a:t>
            </a:r>
            <a:endParaRPr lang="de-DE" dirty="0"/>
          </a:p>
        </p:txBody>
      </p:sp>
      <p:sp>
        <p:nvSpPr>
          <p:cNvPr id="11" name="Document"/>
          <p:cNvSpPr>
            <a:spLocks noEditPoints="1" noChangeArrowheads="1"/>
          </p:cNvSpPr>
          <p:nvPr/>
        </p:nvSpPr>
        <p:spPr bwMode="auto">
          <a:xfrm rot="20180384">
            <a:off x="1245530" y="5443502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" name="Document"/>
          <p:cNvSpPr>
            <a:spLocks noEditPoints="1" noChangeArrowheads="1"/>
          </p:cNvSpPr>
          <p:nvPr/>
        </p:nvSpPr>
        <p:spPr bwMode="auto">
          <a:xfrm>
            <a:off x="1397930" y="5595902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Document"/>
          <p:cNvSpPr>
            <a:spLocks noEditPoints="1" noChangeArrowheads="1"/>
          </p:cNvSpPr>
          <p:nvPr/>
        </p:nvSpPr>
        <p:spPr bwMode="auto">
          <a:xfrm rot="1277228">
            <a:off x="1131800" y="5687946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4" name="Document"/>
          <p:cNvSpPr>
            <a:spLocks noEditPoints="1" noChangeArrowheads="1"/>
          </p:cNvSpPr>
          <p:nvPr/>
        </p:nvSpPr>
        <p:spPr bwMode="auto">
          <a:xfrm rot="20940735">
            <a:off x="3117737" y="5594713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6" name="Document"/>
          <p:cNvSpPr>
            <a:spLocks noEditPoints="1" noChangeArrowheads="1"/>
          </p:cNvSpPr>
          <p:nvPr/>
        </p:nvSpPr>
        <p:spPr bwMode="auto">
          <a:xfrm rot="20103764">
            <a:off x="7030245" y="5779096"/>
            <a:ext cx="532259" cy="11495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Document"/>
          <p:cNvSpPr>
            <a:spLocks noEditPoints="1" noChangeArrowheads="1"/>
          </p:cNvSpPr>
          <p:nvPr/>
        </p:nvSpPr>
        <p:spPr bwMode="auto">
          <a:xfrm rot="995925">
            <a:off x="6529798" y="5742851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Document"/>
          <p:cNvSpPr>
            <a:spLocks noEditPoints="1" noChangeArrowheads="1"/>
          </p:cNvSpPr>
          <p:nvPr/>
        </p:nvSpPr>
        <p:spPr bwMode="auto">
          <a:xfrm rot="871900">
            <a:off x="6983771" y="5509857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" name="Document"/>
          <p:cNvSpPr>
            <a:spLocks noEditPoints="1" noChangeArrowheads="1"/>
          </p:cNvSpPr>
          <p:nvPr/>
        </p:nvSpPr>
        <p:spPr bwMode="auto">
          <a:xfrm>
            <a:off x="6516216" y="5517232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5" name="Document"/>
          <p:cNvSpPr>
            <a:spLocks noEditPoints="1" noChangeArrowheads="1"/>
          </p:cNvSpPr>
          <p:nvPr/>
        </p:nvSpPr>
        <p:spPr bwMode="auto">
          <a:xfrm>
            <a:off x="6790146" y="5645398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Pfeil nach rechts 20"/>
          <p:cNvSpPr/>
          <p:nvPr/>
        </p:nvSpPr>
        <p:spPr>
          <a:xfrm rot="5400000">
            <a:off x="1306878" y="4256324"/>
            <a:ext cx="409563" cy="33909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Document"/>
          <p:cNvSpPr>
            <a:spLocks noEditPoints="1" noChangeArrowheads="1"/>
          </p:cNvSpPr>
          <p:nvPr/>
        </p:nvSpPr>
        <p:spPr bwMode="auto">
          <a:xfrm>
            <a:off x="6630344" y="3933056"/>
            <a:ext cx="893984" cy="251151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4" name="Pfeil nach rechts 23"/>
          <p:cNvSpPr/>
          <p:nvPr/>
        </p:nvSpPr>
        <p:spPr>
          <a:xfrm rot="5400000">
            <a:off x="6854328" y="4328332"/>
            <a:ext cx="409563" cy="33909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6682227" y="3851756"/>
            <a:ext cx="105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9014…</a:t>
            </a:r>
            <a:endParaRPr lang="de-DE" dirty="0"/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996755" y="3907221"/>
            <a:ext cx="893984" cy="251151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1065602" y="3851756"/>
            <a:ext cx="105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0142…</a:t>
            </a:r>
            <a:endParaRPr lang="de-DE" dirty="0"/>
          </a:p>
        </p:txBody>
      </p:sp>
      <p:sp>
        <p:nvSpPr>
          <p:cNvPr id="28" name="Pfeil nach rechts 27"/>
          <p:cNvSpPr/>
          <p:nvPr/>
        </p:nvSpPr>
        <p:spPr>
          <a:xfrm rot="5400000">
            <a:off x="3211528" y="4319038"/>
            <a:ext cx="409563" cy="33909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2918370" y="3933054"/>
            <a:ext cx="893984" cy="251151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" name="Pfeil nach rechts 29"/>
          <p:cNvSpPr/>
          <p:nvPr/>
        </p:nvSpPr>
        <p:spPr>
          <a:xfrm rot="5400000">
            <a:off x="5030234" y="4319039"/>
            <a:ext cx="409563" cy="33909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Document"/>
          <p:cNvSpPr>
            <a:spLocks noEditPoints="1" noChangeArrowheads="1"/>
          </p:cNvSpPr>
          <p:nvPr/>
        </p:nvSpPr>
        <p:spPr bwMode="auto">
          <a:xfrm>
            <a:off x="4737076" y="3933055"/>
            <a:ext cx="893984" cy="251151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3002351" y="3856838"/>
            <a:ext cx="105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3224…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4810019" y="3851756"/>
            <a:ext cx="105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6410…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56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Hashes</a:t>
            </a:r>
            <a:r>
              <a:rPr lang="de-DE" dirty="0" smtClean="0"/>
              <a:t> – Bad Hash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/>
              <a:t>E</a:t>
            </a:r>
            <a:r>
              <a:rPr lang="de-DE" dirty="0" smtClean="0"/>
              <a:t>in </a:t>
            </a:r>
            <a:r>
              <a:rPr lang="de-DE" dirty="0"/>
              <a:t>schlechter </a:t>
            </a:r>
            <a:r>
              <a:rPr lang="de-DE" dirty="0" smtClean="0"/>
              <a:t>Hash, </a:t>
            </a:r>
            <a:r>
              <a:rPr lang="de-DE" dirty="0"/>
              <a:t>der immer </a:t>
            </a:r>
            <a:r>
              <a:rPr lang="de-DE" dirty="0" smtClean="0"/>
              <a:t>denselben </a:t>
            </a:r>
            <a:r>
              <a:rPr lang="de-DE" dirty="0"/>
              <a:t>Wert </a:t>
            </a:r>
            <a:r>
              <a:rPr lang="de-DE" dirty="0" smtClean="0"/>
              <a:t>zurückgibt.</a:t>
            </a:r>
          </a:p>
          <a:p>
            <a:r>
              <a:rPr lang="de-DE" i="1" dirty="0" smtClean="0"/>
              <a:t>Was passiert, wenn der „Teufel“ mit eurem Hash spielt?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560618"/>
            <a:ext cx="8532440" cy="820123"/>
          </a:xfrm>
          <a:prstGeom prst="rect">
            <a:avLst/>
          </a:prstGeom>
        </p:spPr>
      </p:pic>
      <p:pic>
        <p:nvPicPr>
          <p:cNvPr id="1026" name="Picture 2" descr="https://ih1.redbubble.net/image.334416559.6399/ap,550x550,12x12,1,transparent,t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083580"/>
            <a:ext cx="1595910" cy="159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89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Hashes</a:t>
            </a:r>
            <a:r>
              <a:rPr lang="de-DE" dirty="0" smtClean="0"/>
              <a:t> – Low Quality Hash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smtClean="0"/>
              <a:t>Erzeugt Hash aus den ersten vier Buchstaben aus dem Key (es sei denn, der Key ist kürzer)</a:t>
            </a:r>
          </a:p>
          <a:p>
            <a:r>
              <a:rPr lang="de-DE" dirty="0" smtClean="0"/>
              <a:t>Steht und fällt mit der </a:t>
            </a:r>
            <a:r>
              <a:rPr lang="de-DE" dirty="0" err="1" smtClean="0"/>
              <a:t>Variablität</a:t>
            </a:r>
            <a:r>
              <a:rPr lang="de-DE" dirty="0" smtClean="0"/>
              <a:t> der ersten vier Zeichen.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573016"/>
            <a:ext cx="7903444" cy="217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Hashes</a:t>
            </a:r>
            <a:r>
              <a:rPr lang="de-DE" dirty="0" smtClean="0"/>
              <a:t> – Jenkins Hash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Hash für Strings von Bob Jenkins</a:t>
            </a:r>
          </a:p>
          <a:p>
            <a:r>
              <a:rPr lang="de-DE" dirty="0" smtClean="0"/>
              <a:t>Vorläufer von </a:t>
            </a:r>
            <a:r>
              <a:rPr lang="de-DE" dirty="0" err="1" smtClean="0"/>
              <a:t>lookup</a:t>
            </a:r>
            <a:r>
              <a:rPr lang="de-DE" dirty="0" smtClean="0"/>
              <a:t>, </a:t>
            </a:r>
            <a:r>
              <a:rPr lang="de-DE" dirty="0" err="1" smtClean="0"/>
              <a:t>SpookyHash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8" y="2996952"/>
            <a:ext cx="7848873" cy="364928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899592" y="3284984"/>
            <a:ext cx="33843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74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Hashes</a:t>
            </a:r>
            <a:r>
              <a:rPr lang="de-DE" dirty="0" smtClean="0"/>
              <a:t> – </a:t>
            </a:r>
            <a:r>
              <a:rPr lang="de-DE" dirty="0" err="1" smtClean="0"/>
              <a:t>Spooky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/>
              <a:t>Erstellt von Bob </a:t>
            </a:r>
            <a:r>
              <a:rPr lang="de-DE" dirty="0" smtClean="0"/>
              <a:t>Jenkins 2012</a:t>
            </a:r>
          </a:p>
          <a:p>
            <a:r>
              <a:rPr lang="de-DE" dirty="0" smtClean="0"/>
              <a:t>All </a:t>
            </a:r>
            <a:r>
              <a:rPr lang="de-DE" dirty="0" err="1" smtClean="0"/>
              <a:t>Rounder</a:t>
            </a:r>
            <a:r>
              <a:rPr lang="de-DE" dirty="0" smtClean="0"/>
              <a:t> mit </a:t>
            </a:r>
            <a:r>
              <a:rPr lang="de-DE" dirty="0"/>
              <a:t>64, 128 </a:t>
            </a:r>
            <a:r>
              <a:rPr lang="de-DE" dirty="0" err="1"/>
              <a:t>and</a:t>
            </a:r>
            <a:r>
              <a:rPr lang="de-DE" dirty="0"/>
              <a:t> 256 </a:t>
            </a:r>
            <a:r>
              <a:rPr lang="de-DE" dirty="0" err="1"/>
              <a:t>bit</a:t>
            </a:r>
            <a:endParaRPr lang="de-DE" dirty="0" smtClean="0"/>
          </a:p>
          <a:p>
            <a:r>
              <a:rPr lang="de-DE" dirty="0" smtClean="0"/>
              <a:t>Erweiterung des lookup3 und </a:t>
            </a:r>
            <a:r>
              <a:rPr lang="de-DE" dirty="0"/>
              <a:t>J</a:t>
            </a:r>
            <a:r>
              <a:rPr lang="de-DE" dirty="0" smtClean="0"/>
              <a:t>enkins </a:t>
            </a:r>
            <a:r>
              <a:rPr lang="de-DE" dirty="0" err="1" smtClean="0"/>
              <a:t>at</a:t>
            </a:r>
            <a:r>
              <a:rPr lang="de-DE" dirty="0" smtClean="0"/>
              <a:t> a time</a:t>
            </a:r>
          </a:p>
        </p:txBody>
      </p:sp>
    </p:spTree>
    <p:extLst>
      <p:ext uri="{BB962C8B-B14F-4D97-AF65-F5344CB8AC3E}">
        <p14:creationId xmlns:p14="http://schemas.microsoft.com/office/powerpoint/2010/main" val="122722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Hashes</a:t>
            </a:r>
            <a:r>
              <a:rPr lang="de-DE" dirty="0" smtClean="0"/>
              <a:t> – </a:t>
            </a:r>
            <a:r>
              <a:rPr lang="de-DE" dirty="0" err="1" smtClean="0"/>
              <a:t>MurMur</a:t>
            </a:r>
            <a:r>
              <a:rPr lang="de-DE" dirty="0" smtClean="0"/>
              <a:t> 3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All </a:t>
            </a:r>
            <a:r>
              <a:rPr lang="de-DE" dirty="0" err="1"/>
              <a:t>R</a:t>
            </a:r>
            <a:r>
              <a:rPr lang="de-DE" dirty="0" err="1" smtClean="0"/>
              <a:t>ounder</a:t>
            </a:r>
            <a:r>
              <a:rPr lang="de-DE" dirty="0" smtClean="0"/>
              <a:t> mit 32, 64 oder 128 Bit</a:t>
            </a:r>
          </a:p>
          <a:p>
            <a:r>
              <a:rPr lang="de-DE" dirty="0"/>
              <a:t>War lange Zeit ein </a:t>
            </a:r>
            <a:r>
              <a:rPr lang="de-DE" dirty="0" smtClean="0"/>
              <a:t>Standard</a:t>
            </a:r>
          </a:p>
          <a:p>
            <a:r>
              <a:rPr lang="de-DE" dirty="0" smtClean="0"/>
              <a:t>Fand </a:t>
            </a:r>
            <a:r>
              <a:rPr lang="de-DE" dirty="0"/>
              <a:t>V</a:t>
            </a:r>
            <a:r>
              <a:rPr lang="de-DE" dirty="0" smtClean="0"/>
              <a:t>erwendung in Java, Ruby, C#, …</a:t>
            </a:r>
          </a:p>
          <a:p>
            <a:r>
              <a:rPr lang="de-DE" dirty="0" smtClean="0"/>
              <a:t>Erweiterung um </a:t>
            </a:r>
            <a:r>
              <a:rPr lang="de-DE" dirty="0" err="1" smtClean="0"/>
              <a:t>Hashflooding</a:t>
            </a:r>
            <a:r>
              <a:rPr lang="de-DE" dirty="0" smtClean="0"/>
              <a:t> zu verhindern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 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029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Hashes - SIP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Kryptografisch</a:t>
            </a:r>
            <a:r>
              <a:rPr lang="en-US" dirty="0" smtClean="0"/>
              <a:t> </a:t>
            </a:r>
            <a:r>
              <a:rPr lang="en-US" dirty="0" err="1" smtClean="0"/>
              <a:t>sicherer</a:t>
            </a:r>
            <a:r>
              <a:rPr lang="en-US" dirty="0" smtClean="0"/>
              <a:t> All-Rounder </a:t>
            </a:r>
            <a:r>
              <a:rPr lang="en-US" dirty="0" err="1" smtClean="0"/>
              <a:t>mit</a:t>
            </a:r>
            <a:r>
              <a:rPr lang="en-US" dirty="0" smtClean="0"/>
              <a:t> 64 bit</a:t>
            </a:r>
          </a:p>
          <a:p>
            <a:r>
              <a:rPr lang="en-US" dirty="0" err="1" smtClean="0"/>
              <a:t>Schwachstelle</a:t>
            </a:r>
            <a:r>
              <a:rPr lang="en-US" dirty="0" smtClean="0"/>
              <a:t> in Ruby – Murmur – 2012</a:t>
            </a:r>
          </a:p>
          <a:p>
            <a:r>
              <a:rPr lang="en-US" dirty="0" err="1" smtClean="0"/>
              <a:t>Verbreiteter</a:t>
            </a:r>
            <a:r>
              <a:rPr lang="en-US" dirty="0" smtClean="0"/>
              <a:t> Standard</a:t>
            </a:r>
          </a:p>
          <a:p>
            <a:r>
              <a:rPr lang="en-US" dirty="0" err="1" smtClean="0"/>
              <a:t>Verwendet</a:t>
            </a:r>
            <a:r>
              <a:rPr lang="en-US" dirty="0" smtClean="0"/>
              <a:t> in C++, Python, C#, Rust, GO, Swift, …</a:t>
            </a:r>
          </a:p>
          <a:p>
            <a:r>
              <a:rPr lang="en-US" dirty="0" err="1" smtClean="0"/>
              <a:t>Leider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getestet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199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Hashes</a:t>
            </a:r>
            <a:r>
              <a:rPr lang="de-DE" dirty="0" smtClean="0"/>
              <a:t> – </a:t>
            </a:r>
            <a:r>
              <a:rPr lang="de-DE" dirty="0" err="1" smtClean="0"/>
              <a:t>HighWay</a:t>
            </a:r>
            <a:r>
              <a:rPr lang="de-DE" dirty="0" smtClean="0"/>
              <a:t> Hash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Kryptografischer All </a:t>
            </a:r>
            <a:r>
              <a:rPr lang="de-DE" dirty="0" err="1" smtClean="0"/>
              <a:t>Rounder</a:t>
            </a:r>
            <a:r>
              <a:rPr lang="de-DE" dirty="0" smtClean="0"/>
              <a:t> mit 64, 128, 256 Bit</a:t>
            </a:r>
            <a:endParaRPr lang="de-DE" dirty="0"/>
          </a:p>
          <a:p>
            <a:r>
              <a:rPr lang="de-DE" dirty="0" smtClean="0"/>
              <a:t>Öffentlich implementiert in </a:t>
            </a:r>
            <a:r>
              <a:rPr lang="de-DE" dirty="0"/>
              <a:t>2016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881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600" y="692696"/>
            <a:ext cx="7344816" cy="1834447"/>
          </a:xfrm>
        </p:spPr>
        <p:txBody>
          <a:bodyPr>
            <a:normAutofit fontScale="90000"/>
          </a:bodyPr>
          <a:lstStyle/>
          <a:p>
            <a:pPr algn="ctr"/>
            <a:r>
              <a:rPr lang="de-DE" sz="6000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Effizienz </a:t>
            </a:r>
            <a:r>
              <a:rPr lang="de-DE" sz="6000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verschiedener Hashverfahren</a:t>
            </a:r>
            <a:endParaRPr lang="de-DE" sz="6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5536" y="5974432"/>
            <a:ext cx="8280920" cy="694928"/>
          </a:xfrm>
        </p:spPr>
        <p:txBody>
          <a:bodyPr>
            <a:normAutofit lnSpcReduction="10000"/>
          </a:bodyPr>
          <a:lstStyle/>
          <a:p>
            <a:r>
              <a:rPr lang="de-DE" sz="1800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von</a:t>
            </a:r>
          </a:p>
          <a:p>
            <a:r>
              <a:rPr lang="de-DE" sz="1800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Team IV: Ivan Kalinin, Christopher </a:t>
            </a:r>
            <a:r>
              <a:rPr lang="de-DE" b="0" dirty="0"/>
              <a:t>Sann, Niklas </a:t>
            </a:r>
            <a:r>
              <a:rPr lang="de-DE" b="0" dirty="0" err="1"/>
              <a:t>Warmuth</a:t>
            </a:r>
            <a:endParaRPr lang="de-DE" sz="18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2" descr="Bildergebnis für non cryptographic has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996952"/>
            <a:ext cx="3950105" cy="302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5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Zugriffszeit – </a:t>
            </a:r>
            <a:r>
              <a:rPr lang="de-DE" dirty="0" err="1" smtClean="0"/>
              <a:t>OnlyB</a:t>
            </a:r>
            <a:r>
              <a:rPr lang="de-DE" dirty="0" smtClean="0"/>
              <a:t> Nichtlogarithmisch</a:t>
            </a:r>
            <a:br>
              <a:rPr lang="de-DE" dirty="0" smtClean="0"/>
            </a:br>
            <a:r>
              <a:rPr lang="de-DE" dirty="0" smtClean="0"/>
              <a:t>Ein Beispiel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53" y="1554067"/>
            <a:ext cx="7045181" cy="478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1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Zugriffszeit – </a:t>
            </a:r>
            <a:r>
              <a:rPr lang="de-DE" dirty="0" err="1" smtClean="0"/>
              <a:t>AllWords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91" y="1554067"/>
            <a:ext cx="7058505" cy="478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Zugriffszeit – </a:t>
            </a:r>
            <a:r>
              <a:rPr lang="de-DE" dirty="0" err="1" smtClean="0"/>
              <a:t>OnlyB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91" y="1554067"/>
            <a:ext cx="7058505" cy="478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0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Zugriffszeit – Links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92" y="1554067"/>
            <a:ext cx="7058503" cy="478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7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Kollisionen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17" y="1690360"/>
            <a:ext cx="8122364" cy="433092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83568" y="6372036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</a:rPr>
              <a:t>Blau = </a:t>
            </a:r>
            <a:r>
              <a:rPr lang="de-DE" b="1" dirty="0" err="1" smtClean="0">
                <a:solidFill>
                  <a:schemeClr val="accent2">
                    <a:lumMod val="75000"/>
                  </a:schemeClr>
                </a:solidFill>
              </a:rPr>
              <a:t>AllWords</a:t>
            </a:r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b="1" dirty="0" smtClean="0"/>
              <a:t>| </a:t>
            </a:r>
            <a:r>
              <a:rPr lang="de-DE" b="1" dirty="0" smtClean="0">
                <a:solidFill>
                  <a:schemeClr val="accent3"/>
                </a:solidFill>
              </a:rPr>
              <a:t>Rot = </a:t>
            </a:r>
            <a:r>
              <a:rPr lang="de-DE" b="1" dirty="0" err="1" smtClean="0">
                <a:solidFill>
                  <a:schemeClr val="accent3"/>
                </a:solidFill>
              </a:rPr>
              <a:t>OnlyB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smtClean="0"/>
              <a:t>| </a:t>
            </a:r>
            <a:r>
              <a:rPr lang="de-DE" b="1" dirty="0">
                <a:solidFill>
                  <a:srgbClr val="008000"/>
                </a:solidFill>
              </a:rPr>
              <a:t>Grün = Links </a:t>
            </a:r>
          </a:p>
        </p:txBody>
      </p:sp>
    </p:spTree>
    <p:extLst>
      <p:ext uri="{BB962C8B-B14F-4D97-AF65-F5344CB8AC3E}">
        <p14:creationId xmlns:p14="http://schemas.microsoft.com/office/powerpoint/2010/main" val="106964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571184" cy="4873752"/>
          </a:xfrm>
        </p:spPr>
        <p:txBody>
          <a:bodyPr/>
          <a:lstStyle/>
          <a:p>
            <a:r>
              <a:rPr lang="de-DE" dirty="0" smtClean="0"/>
              <a:t>Effizienter Hash wichtig für zügigen Zugriff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err="1" smtClean="0"/>
              <a:t>MurMur</a:t>
            </a:r>
            <a:r>
              <a:rPr lang="de-DE" dirty="0" smtClean="0"/>
              <a:t> 3 hat sich </a:t>
            </a:r>
            <a:r>
              <a:rPr lang="de-DE" u="sng" dirty="0" smtClean="0"/>
              <a:t>im Test</a:t>
            </a:r>
            <a:r>
              <a:rPr lang="de-DE" dirty="0" smtClean="0"/>
              <a:t> als </a:t>
            </a:r>
            <a:r>
              <a:rPr lang="de-DE" dirty="0" smtClean="0"/>
              <a:t>der </a:t>
            </a:r>
            <a:r>
              <a:rPr lang="de-DE" dirty="0" smtClean="0"/>
              <a:t>schnellste </a:t>
            </a:r>
            <a:r>
              <a:rPr lang="de-DE" dirty="0" smtClean="0"/>
              <a:t>aller getesteten </a:t>
            </a:r>
            <a:r>
              <a:rPr lang="de-DE" dirty="0" err="1" smtClean="0"/>
              <a:t>Hashes</a:t>
            </a:r>
            <a:r>
              <a:rPr lang="de-DE" dirty="0" smtClean="0"/>
              <a:t> </a:t>
            </a:r>
            <a:r>
              <a:rPr lang="de-DE" dirty="0" smtClean="0"/>
              <a:t>herausgestellt</a:t>
            </a:r>
          </a:p>
          <a:p>
            <a:endParaRPr lang="de-DE" dirty="0"/>
          </a:p>
          <a:p>
            <a:r>
              <a:rPr lang="de-DE" dirty="0" smtClean="0"/>
              <a:t>Aber: je </a:t>
            </a:r>
            <a:r>
              <a:rPr lang="de-DE" dirty="0"/>
              <a:t>nach </a:t>
            </a:r>
            <a:r>
              <a:rPr lang="de-DE" dirty="0" err="1"/>
              <a:t>Hashmap</a:t>
            </a:r>
            <a:r>
              <a:rPr lang="de-DE" dirty="0"/>
              <a:t> &amp; Daten ist ein Hashverfahren mehr oder weniger </a:t>
            </a:r>
            <a:r>
              <a:rPr lang="de-DE" dirty="0" smtClean="0"/>
              <a:t>geeignet</a:t>
            </a:r>
          </a:p>
          <a:p>
            <a:pPr marL="365760" lvl="1" indent="0">
              <a:buNone/>
            </a:pP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/>
              <a:t>Es gibt keinen „perfekten“ Hash</a:t>
            </a:r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7750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571184" cy="4873752"/>
          </a:xfrm>
        </p:spPr>
        <p:txBody>
          <a:bodyPr/>
          <a:lstStyle/>
          <a:p>
            <a:r>
              <a:rPr lang="de-DE" dirty="0" smtClean="0"/>
              <a:t>Effiziente Implementation ist die Voraussetzung für gute Programme – einzelne Algorithmen können helfen, </a:t>
            </a:r>
            <a:r>
              <a:rPr lang="de-DE" dirty="0"/>
              <a:t>sind aber kein </a:t>
            </a:r>
            <a:r>
              <a:rPr lang="de-DE" dirty="0" smtClean="0"/>
              <a:t>Allheilmittel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Aktuelle Informationen sind eventuell bedeutend – Anforderungen an </a:t>
            </a:r>
            <a:r>
              <a:rPr lang="de-DE" dirty="0" err="1" smtClean="0"/>
              <a:t>Hashes</a:t>
            </a:r>
            <a:r>
              <a:rPr lang="de-DE" dirty="0" smtClean="0"/>
              <a:t> ändern sich alle Jahre mal wieder</a:t>
            </a:r>
          </a:p>
          <a:p>
            <a:endParaRPr lang="de-DE" dirty="0"/>
          </a:p>
          <a:p>
            <a:r>
              <a:rPr lang="de-DE" dirty="0" smtClean="0"/>
              <a:t>Prozessoren und deren Instruktionsset beeinflussen neue Trends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043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Literatur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571184" cy="4873752"/>
          </a:xfrm>
        </p:spPr>
        <p:txBody>
          <a:bodyPr/>
          <a:lstStyle/>
          <a:p>
            <a:r>
              <a:rPr lang="de-DE" dirty="0" smtClean="0"/>
              <a:t>Algorithmen und Datenstrukturen, Thomas Ottmann, Peter </a:t>
            </a:r>
            <a:r>
              <a:rPr lang="de-DE" dirty="0" err="1" smtClean="0"/>
              <a:t>Widmayer</a:t>
            </a:r>
            <a:r>
              <a:rPr lang="de-DE" dirty="0" smtClean="0"/>
              <a:t>, 5. Auflage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err="1" smtClean="0"/>
              <a:t>Algorithms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Data </a:t>
            </a:r>
            <a:r>
              <a:rPr lang="de-DE" dirty="0" err="1" smtClean="0"/>
              <a:t>Structures</a:t>
            </a:r>
            <a:r>
              <a:rPr lang="de-DE" dirty="0" smtClean="0"/>
              <a:t> – The Basic Toolbox, Kurt Mehlhorn, Peter Sanders</a:t>
            </a:r>
          </a:p>
        </p:txBody>
      </p:sp>
    </p:spTree>
    <p:extLst>
      <p:ext uri="{BB962C8B-B14F-4D97-AF65-F5344CB8AC3E}">
        <p14:creationId xmlns:p14="http://schemas.microsoft.com/office/powerpoint/2010/main" val="137423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571184" cy="4873752"/>
          </a:xfrm>
        </p:spPr>
        <p:txBody>
          <a:bodyPr/>
          <a:lstStyle/>
          <a:p>
            <a:r>
              <a:rPr lang="de-DE" dirty="0"/>
              <a:t>https://</a:t>
            </a:r>
            <a:r>
              <a:rPr lang="de-DE" dirty="0" smtClean="0"/>
              <a:t>en.wikipedia.org/wiki/List_of_hash_functions#Non-cryptographic_hash_functions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http</a:t>
            </a:r>
            <a:r>
              <a:rPr lang="de-DE" dirty="0"/>
              <a:t>://</a:t>
            </a:r>
            <a:r>
              <a:rPr lang="de-DE" dirty="0" smtClean="0"/>
              <a:t>www.burtleburtle.net/bob/hash/spooky.html</a:t>
            </a:r>
          </a:p>
          <a:p>
            <a:endParaRPr lang="de-DE" dirty="0"/>
          </a:p>
          <a:p>
            <a:r>
              <a:rPr lang="de-DE" dirty="0" smtClean="0"/>
              <a:t>https</a:t>
            </a:r>
            <a:r>
              <a:rPr lang="de-DE" dirty="0"/>
              <a:t>://emboss.github.io/blog/2012/12/14/breaking-murmur-hash-flooding-dos-reloaded</a:t>
            </a:r>
            <a:r>
              <a:rPr lang="de-DE" dirty="0" smtClean="0"/>
              <a:t>/</a:t>
            </a:r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0759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43192" cy="4873752"/>
          </a:xfrm>
        </p:spPr>
        <p:txBody>
          <a:bodyPr/>
          <a:lstStyle/>
          <a:p>
            <a:r>
              <a:rPr lang="de-DE" dirty="0" err="1" smtClean="0"/>
              <a:t>Github</a:t>
            </a:r>
            <a:r>
              <a:rPr lang="de-DE" dirty="0" smtClean="0"/>
              <a:t> für den Quellcode von Highway, </a:t>
            </a:r>
            <a:r>
              <a:rPr lang="de-DE" dirty="0" err="1" smtClean="0"/>
              <a:t>Murmur</a:t>
            </a:r>
            <a:r>
              <a:rPr lang="de-DE" dirty="0" smtClean="0"/>
              <a:t> und </a:t>
            </a:r>
            <a:r>
              <a:rPr lang="de-DE" dirty="0" err="1" smtClean="0"/>
              <a:t>Spooky</a:t>
            </a:r>
            <a:r>
              <a:rPr lang="de-DE" dirty="0" smtClean="0"/>
              <a:t> Hash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err="1" smtClean="0"/>
              <a:t>Stackoverflow</a:t>
            </a:r>
            <a:r>
              <a:rPr lang="de-DE" dirty="0" smtClean="0"/>
              <a:t> und für allgemeine C++-Fragen sowie:</a:t>
            </a:r>
          </a:p>
          <a:p>
            <a:pPr lvl="1"/>
            <a:r>
              <a:rPr lang="de-DE" dirty="0"/>
              <a:t>http://de.cppreference.com/w/cpp/container/unordered_map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://www.cplusplus.com/reference/unordered_map/unordered_map</a:t>
            </a:r>
            <a:r>
              <a:rPr lang="en-US" dirty="0" smtClean="0"/>
              <a:t>/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90786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Einführung</a:t>
            </a:r>
          </a:p>
          <a:p>
            <a:r>
              <a:rPr lang="de-DE" dirty="0" smtClean="0"/>
              <a:t>Ausgangssituation</a:t>
            </a:r>
          </a:p>
          <a:p>
            <a:r>
              <a:rPr lang="de-DE" dirty="0" smtClean="0"/>
              <a:t>Ziel</a:t>
            </a:r>
          </a:p>
          <a:p>
            <a:r>
              <a:rPr lang="de-DE" dirty="0" smtClean="0"/>
              <a:t>Vorgehen und Implementation</a:t>
            </a:r>
          </a:p>
          <a:p>
            <a:r>
              <a:rPr lang="de-DE" dirty="0" smtClean="0"/>
              <a:t>Vorstellung einzelner Hashverfahren</a:t>
            </a:r>
          </a:p>
          <a:p>
            <a:r>
              <a:rPr lang="de-DE" dirty="0"/>
              <a:t>Zugriffszeit</a:t>
            </a:r>
            <a:endParaRPr lang="de-DE" dirty="0" smtClean="0"/>
          </a:p>
          <a:p>
            <a:r>
              <a:rPr lang="de-DE" dirty="0" smtClean="0"/>
              <a:t>Kollisionen</a:t>
            </a:r>
            <a:endParaRPr lang="de-DE" dirty="0"/>
          </a:p>
          <a:p>
            <a:r>
              <a:rPr lang="de-DE" dirty="0" smtClean="0"/>
              <a:t>Fazit</a:t>
            </a:r>
          </a:p>
          <a:p>
            <a:r>
              <a:rPr lang="de-DE" dirty="0" smtClean="0"/>
              <a:t>Literatur + Quellen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820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673224" y="1600200"/>
            <a:ext cx="7571184" cy="4873752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sz="9600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de-DE" sz="9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 smtClean="0"/>
              <a:t>Fragen, Wünsche, Kritik, Anmerkungen?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104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8048"/>
            <a:ext cx="9144000" cy="899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7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sz="3200" dirty="0" smtClean="0"/>
          </a:p>
          <a:p>
            <a:pPr marL="0" indent="0" algn="ctr">
              <a:buNone/>
            </a:pPr>
            <a:r>
              <a:rPr lang="de-DE" sz="6000" dirty="0" smtClean="0"/>
              <a:t>Experimente</a:t>
            </a:r>
          </a:p>
          <a:p>
            <a:pPr marL="0" indent="0" algn="ctr">
              <a:buNone/>
            </a:pPr>
            <a:r>
              <a:rPr lang="de-DE" sz="6000" dirty="0" smtClean="0"/>
              <a:t>&lt;&gt;</a:t>
            </a:r>
          </a:p>
          <a:p>
            <a:pPr marL="0" indent="0" algn="ctr">
              <a:buNone/>
            </a:pPr>
            <a:r>
              <a:rPr lang="de-DE" sz="6000" dirty="0" err="1" smtClean="0"/>
              <a:t>Algorithmik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397111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Ausgangssituation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25"/>
          <a:stretch/>
        </p:blipFill>
        <p:spPr>
          <a:xfrm>
            <a:off x="539552" y="1484784"/>
            <a:ext cx="7452000" cy="1967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30000"/>
              </a:srgbClr>
            </a:outerShdw>
          </a:effectLst>
        </p:spPr>
      </p:pic>
      <p:sp>
        <p:nvSpPr>
          <p:cNvPr id="4" name="Rechteck 3"/>
          <p:cNvSpPr/>
          <p:nvPr/>
        </p:nvSpPr>
        <p:spPr>
          <a:xfrm>
            <a:off x="2303748" y="4365104"/>
            <a:ext cx="4536504" cy="1368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2987824" y="4725144"/>
            <a:ext cx="316835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/>
              <a:t>Hashing</a:t>
            </a:r>
            <a:r>
              <a:rPr lang="de-DE" sz="3200" dirty="0" smtClean="0"/>
              <a:t>!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43747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ussdiagramm: Magnetplattenspeicher 7"/>
          <p:cNvSpPr/>
          <p:nvPr/>
        </p:nvSpPr>
        <p:spPr>
          <a:xfrm>
            <a:off x="4596916" y="4162720"/>
            <a:ext cx="1368152" cy="1656184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xplosion 1 3"/>
          <p:cNvSpPr/>
          <p:nvPr/>
        </p:nvSpPr>
        <p:spPr>
          <a:xfrm>
            <a:off x="5239411" y="5054801"/>
            <a:ext cx="387959" cy="432048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Testen </a:t>
            </a:r>
            <a:r>
              <a:rPr lang="de-DE" dirty="0" smtClean="0"/>
              <a:t>verschiedener Hashverfahren</a:t>
            </a:r>
            <a:endParaRPr lang="de-DE" dirty="0" smtClean="0"/>
          </a:p>
          <a:p>
            <a:pPr lvl="1"/>
            <a:r>
              <a:rPr lang="de-DE" dirty="0" smtClean="0"/>
              <a:t>Wie schneller Zugriff auf Informationen?</a:t>
            </a:r>
          </a:p>
          <a:p>
            <a:pPr lvl="1"/>
            <a:r>
              <a:rPr lang="de-DE" dirty="0" smtClean="0"/>
              <a:t>Wie effizient ist das Kollisionsverhalten?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Picture 3" descr="C:\Users\Derc\AppData\Local\Microsoft\Windows\INetCache\IE\SK2ND2J9\question-850361_960_72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524" y="3903844"/>
            <a:ext cx="1109332" cy="110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erc\AppData\Local\Microsoft\Windows\INetCache\IE\SK2ND2J9\Current_event_clo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499796"/>
            <a:ext cx="1260741" cy="126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ussdiagramm: Magnetplattenspeicher 8"/>
          <p:cNvSpPr/>
          <p:nvPr/>
        </p:nvSpPr>
        <p:spPr>
          <a:xfrm>
            <a:off x="6156176" y="4162720"/>
            <a:ext cx="1368152" cy="1656184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Document"/>
          <p:cNvSpPr>
            <a:spLocks noEditPoints="1" noChangeArrowheads="1"/>
          </p:cNvSpPr>
          <p:nvPr/>
        </p:nvSpPr>
        <p:spPr bwMode="auto">
          <a:xfrm rot="2065210">
            <a:off x="4909854" y="5129513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Document"/>
          <p:cNvSpPr>
            <a:spLocks noEditPoints="1" noChangeArrowheads="1"/>
          </p:cNvSpPr>
          <p:nvPr/>
        </p:nvSpPr>
        <p:spPr bwMode="auto">
          <a:xfrm rot="20940735">
            <a:off x="5014861" y="5320321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55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 – 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Wir </a:t>
            </a:r>
            <a:r>
              <a:rPr lang="de-DE" dirty="0"/>
              <a:t>erstellen für jede </a:t>
            </a:r>
            <a:r>
              <a:rPr lang="de-DE" dirty="0" smtClean="0"/>
              <a:t>Hashfunktion </a:t>
            </a:r>
            <a:r>
              <a:rPr lang="de-DE" dirty="0"/>
              <a:t>eine </a:t>
            </a:r>
            <a:r>
              <a:rPr lang="de-DE" dirty="0" err="1"/>
              <a:t>Map</a:t>
            </a:r>
            <a:r>
              <a:rPr lang="de-DE" dirty="0"/>
              <a:t> und füllen sie dann mit einer der Zeilen aus einer der </a:t>
            </a:r>
            <a:r>
              <a:rPr lang="de-DE" dirty="0" smtClean="0"/>
              <a:t>Lexika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1979712" y="3429000"/>
            <a:ext cx="4752528" cy="2520280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339752" y="3701931"/>
            <a:ext cx="20162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Spooky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Highway</a:t>
            </a:r>
          </a:p>
          <a:p>
            <a:endParaRPr lang="de-DE" dirty="0"/>
          </a:p>
          <a:p>
            <a:r>
              <a:rPr lang="de-DE" dirty="0" smtClean="0"/>
              <a:t>…</a:t>
            </a:r>
          </a:p>
          <a:p>
            <a:endParaRPr lang="de-DE" dirty="0"/>
          </a:p>
          <a:p>
            <a:r>
              <a:rPr lang="de-DE" dirty="0" smtClean="0"/>
              <a:t> Bad Hash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148064" y="3717032"/>
            <a:ext cx="20162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Lexikon</a:t>
            </a:r>
          </a:p>
          <a:p>
            <a:endParaRPr lang="de-DE" dirty="0"/>
          </a:p>
          <a:p>
            <a:r>
              <a:rPr lang="de-DE" dirty="0" err="1" smtClean="0"/>
              <a:t>OnlyB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Links</a:t>
            </a:r>
          </a:p>
          <a:p>
            <a:endParaRPr lang="de-DE" dirty="0"/>
          </a:p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339752" y="306896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Hashfunktion 		Lexika</a:t>
            </a:r>
            <a:endParaRPr lang="de-DE" dirty="0"/>
          </a:p>
        </p:txBody>
      </p:sp>
      <p:cxnSp>
        <p:nvCxnSpPr>
          <p:cNvPr id="15" name="Gerade Verbindung mit Pfeil 14"/>
          <p:cNvCxnSpPr/>
          <p:nvPr/>
        </p:nvCxnSpPr>
        <p:spPr>
          <a:xfrm flipH="1">
            <a:off x="3491880" y="4005064"/>
            <a:ext cx="1656184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>
            <a:off x="3635896" y="4437112"/>
            <a:ext cx="1584176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3347864" y="4005064"/>
            <a:ext cx="1800200" cy="10713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 flipV="1">
            <a:off x="3367724" y="5093360"/>
            <a:ext cx="1780340" cy="5042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3367724" y="4005064"/>
            <a:ext cx="1780340" cy="93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 flipV="1">
            <a:off x="3357794" y="4014370"/>
            <a:ext cx="1780340" cy="4227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3503356" y="4437112"/>
            <a:ext cx="1656184" cy="93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 flipV="1">
            <a:off x="3503356" y="4455724"/>
            <a:ext cx="1634778" cy="5214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H="1" flipV="1">
            <a:off x="3515456" y="4455724"/>
            <a:ext cx="1622678" cy="11419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H="1">
            <a:off x="3644458" y="4005064"/>
            <a:ext cx="1493676" cy="15307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H="1">
            <a:off x="3644458" y="5026674"/>
            <a:ext cx="1493676" cy="4905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 flipV="1">
            <a:off x="3644458" y="5537330"/>
            <a:ext cx="1493676" cy="200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3491880" y="5026674"/>
            <a:ext cx="1574246" cy="666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H="1">
            <a:off x="3347864" y="4455724"/>
            <a:ext cx="1811676" cy="6376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3367724" y="4014370"/>
            <a:ext cx="1770410" cy="10456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Betrachtung drei verschiedener Datensätze:</a:t>
            </a:r>
          </a:p>
          <a:p>
            <a:pPr lvl="1"/>
            <a:r>
              <a:rPr lang="de-DE" dirty="0" smtClean="0"/>
              <a:t>Deutsches Lexikon (113.439 Zeilen)	1407 </a:t>
            </a:r>
            <a:r>
              <a:rPr lang="de-DE" dirty="0" err="1" smtClean="0"/>
              <a:t>kB</a:t>
            </a:r>
            <a:endParaRPr lang="de-DE" dirty="0" smtClean="0"/>
          </a:p>
          <a:p>
            <a:pPr marL="365760" lvl="1" indent="0">
              <a:buNone/>
            </a:pPr>
            <a:r>
              <a:rPr lang="de-DE" dirty="0" smtClean="0"/>
              <a:t>	</a:t>
            </a:r>
            <a:r>
              <a:rPr lang="de-DE" dirty="0" err="1" smtClean="0"/>
              <a:t>Bsp</a:t>
            </a:r>
            <a:r>
              <a:rPr lang="de-DE" dirty="0" smtClean="0"/>
              <a:t>: Jonglierer, Logarithmus</a:t>
            </a:r>
          </a:p>
          <a:p>
            <a:pPr lvl="1"/>
            <a:r>
              <a:rPr lang="de-DE" dirty="0" smtClean="0"/>
              <a:t>Alle Wörter mit B (8167 Zeilen)		    99 </a:t>
            </a:r>
            <a:r>
              <a:rPr lang="de-DE" dirty="0" err="1" smtClean="0"/>
              <a:t>kB</a:t>
            </a:r>
            <a:endParaRPr lang="de-DE" dirty="0" smtClean="0"/>
          </a:p>
          <a:p>
            <a:pPr marL="365760" lvl="1" indent="0">
              <a:buNone/>
            </a:pPr>
            <a:r>
              <a:rPr lang="de-DE" dirty="0" smtClean="0"/>
              <a:t>	</a:t>
            </a:r>
            <a:r>
              <a:rPr lang="de-DE" dirty="0" err="1" smtClean="0"/>
              <a:t>Bsp</a:t>
            </a:r>
            <a:r>
              <a:rPr lang="de-DE" dirty="0" smtClean="0"/>
              <a:t>: Baustelle, Beamter</a:t>
            </a:r>
          </a:p>
          <a:p>
            <a:pPr lvl="1"/>
            <a:r>
              <a:rPr lang="de-DE" dirty="0" smtClean="0"/>
              <a:t>Links (17395 Zeilen)			1181 </a:t>
            </a:r>
            <a:r>
              <a:rPr lang="de-DE" dirty="0" err="1" smtClean="0"/>
              <a:t>kB</a:t>
            </a:r>
            <a:endParaRPr lang="de-DE" dirty="0" smtClean="0"/>
          </a:p>
          <a:p>
            <a:pPr marL="365760" lvl="1" indent="0">
              <a:buNone/>
            </a:pPr>
            <a:r>
              <a:rPr lang="de-DE" dirty="0" smtClean="0"/>
              <a:t>	</a:t>
            </a:r>
            <a:r>
              <a:rPr lang="de-DE" dirty="0" err="1" smtClean="0"/>
              <a:t>Bsp</a:t>
            </a:r>
            <a:r>
              <a:rPr lang="de-DE" dirty="0" smtClean="0"/>
              <a:t>: https://www.thm.de, https://www.giessen.de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/>
              <a:t>Programm: Standard Bibliotheken von C++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36712" y="6093296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CPU: Intel Core i5-3450 </a:t>
            </a:r>
            <a:r>
              <a:rPr lang="de-DE" dirty="0" err="1"/>
              <a:t>Quadcore</a:t>
            </a:r>
            <a:r>
              <a:rPr lang="de-DE" dirty="0"/>
              <a:t> @ 3.10 GHz; RAM: 16 GB</a:t>
            </a:r>
          </a:p>
          <a:p>
            <a:r>
              <a:rPr lang="de-DE" dirty="0"/>
              <a:t>Windows 10; Microsoft Visual Studio - Kompiliert auf Release x64</a:t>
            </a:r>
          </a:p>
        </p:txBody>
      </p:sp>
    </p:spTree>
    <p:extLst>
      <p:ext uri="{BB962C8B-B14F-4D97-AF65-F5344CB8AC3E}">
        <p14:creationId xmlns:p14="http://schemas.microsoft.com/office/powerpoint/2010/main" val="215244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 – 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Dann </a:t>
            </a:r>
            <a:r>
              <a:rPr lang="de-DE" dirty="0"/>
              <a:t>wählen wir 4 zufällige </a:t>
            </a:r>
            <a:r>
              <a:rPr lang="de-DE" dirty="0" smtClean="0"/>
              <a:t>Keys aus, </a:t>
            </a:r>
            <a:r>
              <a:rPr lang="de-DE" dirty="0"/>
              <a:t>für die jeweils die Zeit gemessen </a:t>
            </a:r>
            <a:r>
              <a:rPr lang="de-DE" dirty="0" smtClean="0"/>
              <a:t>wird, </a:t>
            </a:r>
            <a:r>
              <a:rPr lang="de-DE" dirty="0"/>
              <a:t>die benötigt </a:t>
            </a:r>
            <a:r>
              <a:rPr lang="de-DE" dirty="0" smtClean="0"/>
              <a:t>wird, </a:t>
            </a:r>
            <a:r>
              <a:rPr lang="de-DE" dirty="0"/>
              <a:t>um </a:t>
            </a:r>
            <a:r>
              <a:rPr lang="de-DE" dirty="0" smtClean="0"/>
              <a:t>200.000 </a:t>
            </a:r>
            <a:r>
              <a:rPr lang="de-DE" dirty="0"/>
              <a:t>mal auf diesen Key </a:t>
            </a:r>
            <a:r>
              <a:rPr lang="de-DE" dirty="0" smtClean="0"/>
              <a:t>zuzugreifen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1979712" y="3429000"/>
            <a:ext cx="4752528" cy="2520280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339752" y="3701931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Zugriff auf </a:t>
            </a:r>
            <a:r>
              <a:rPr lang="de-DE" dirty="0" smtClean="0">
                <a:sym typeface="Wingdings" panose="05000000000000000000" pitchFamily="2" charset="2"/>
              </a:rPr>
              <a:t> „</a:t>
            </a:r>
            <a:r>
              <a:rPr lang="de-DE" dirty="0" err="1" smtClean="0">
                <a:sym typeface="Wingdings" panose="05000000000000000000" pitchFamily="2" charset="2"/>
              </a:rPr>
              <a:t>Blabla</a:t>
            </a:r>
            <a:r>
              <a:rPr lang="de-DE" dirty="0" smtClean="0">
                <a:sym typeface="Wingdings" panose="05000000000000000000" pitchFamily="2" charset="2"/>
              </a:rPr>
              <a:t>“</a:t>
            </a:r>
          </a:p>
        </p:txBody>
      </p:sp>
      <p:pic>
        <p:nvPicPr>
          <p:cNvPr id="2051" name="Picture 3" descr="C:\Users\Derc\AppData\Local\Microsoft\Windows\INetCache\IE\SK2ND2J9\question-850361_960_72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797" y="4450695"/>
            <a:ext cx="802435" cy="8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Derc\AppData\Local\Microsoft\Windows\INetCache\IE\SK2ND2J9\Current_event_clo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157" y="4865165"/>
            <a:ext cx="911957" cy="91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Derc\AppData\Local\Microsoft\Windows\INetCache\IE\SK2ND2J9\hand-806392_960_72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10230"/>
            <a:ext cx="971600" cy="4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ocument"/>
          <p:cNvSpPr>
            <a:spLocks noEditPoints="1" noChangeArrowheads="1"/>
          </p:cNvSpPr>
          <p:nvPr/>
        </p:nvSpPr>
        <p:spPr bwMode="auto">
          <a:xfrm>
            <a:off x="3569163" y="5013176"/>
            <a:ext cx="768562" cy="3241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843808" y="4643844"/>
            <a:ext cx="114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200.000x</a:t>
            </a:r>
            <a:endParaRPr lang="de-DE" dirty="0" smtClean="0">
              <a:sym typeface="Wingdings" panose="05000000000000000000" pitchFamily="2" charset="2"/>
            </a:endParaRPr>
          </a:p>
        </p:txBody>
      </p:sp>
      <p:sp>
        <p:nvSpPr>
          <p:cNvPr id="14" name="Document"/>
          <p:cNvSpPr>
            <a:spLocks noEditPoints="1" noChangeArrowheads="1"/>
          </p:cNvSpPr>
          <p:nvPr/>
        </p:nvSpPr>
        <p:spPr bwMode="auto">
          <a:xfrm>
            <a:off x="4020475" y="5553015"/>
            <a:ext cx="770177" cy="307418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" name="Gerade Verbindung mit Pfeil 9"/>
          <p:cNvCxnSpPr>
            <a:stCxn id="8" idx="0"/>
          </p:cNvCxnSpPr>
          <p:nvPr/>
        </p:nvCxnSpPr>
        <p:spPr>
          <a:xfrm>
            <a:off x="3951914" y="5337806"/>
            <a:ext cx="251662" cy="23255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3513875" y="4941168"/>
            <a:ext cx="105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Blabla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3995936" y="5507940"/>
            <a:ext cx="105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543…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597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reus">
  <a:themeElements>
    <a:clrScheme name="Nereus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Nereus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reus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676</Words>
  <Application>Microsoft Office PowerPoint</Application>
  <PresentationFormat>Bildschirmpräsentation (4:3)</PresentationFormat>
  <Paragraphs>152</Paragraphs>
  <Slides>31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2" baseType="lpstr">
      <vt:lpstr>Nereus</vt:lpstr>
      <vt:lpstr>PowerPoint-Präsentation</vt:lpstr>
      <vt:lpstr>Effizienz verschiedener Hashverfahren</vt:lpstr>
      <vt:lpstr>Gliederung</vt:lpstr>
      <vt:lpstr>Einführung</vt:lpstr>
      <vt:lpstr>Ausgangssituation</vt:lpstr>
      <vt:lpstr>Ziel</vt:lpstr>
      <vt:lpstr>Vorgehen – 1)</vt:lpstr>
      <vt:lpstr>Implementation</vt:lpstr>
      <vt:lpstr>Vorgehen – 2)</vt:lpstr>
      <vt:lpstr>Vorgehen – 3)</vt:lpstr>
      <vt:lpstr>Vorgehen – 3)</vt:lpstr>
      <vt:lpstr>Vorgehen – 3)</vt:lpstr>
      <vt:lpstr>Hashes – Bad Hash</vt:lpstr>
      <vt:lpstr>Hashes – Low Quality Hash</vt:lpstr>
      <vt:lpstr>Hashes – Jenkins Hash </vt:lpstr>
      <vt:lpstr>Hashes – Spooky</vt:lpstr>
      <vt:lpstr>Hashes – MurMur 3</vt:lpstr>
      <vt:lpstr>Hashes - SIP</vt:lpstr>
      <vt:lpstr>Hashes – HighWay Hash</vt:lpstr>
      <vt:lpstr>Zugriffszeit – OnlyB Nichtlogarithmisch Ein Beispiel</vt:lpstr>
      <vt:lpstr>Zugriffszeit – AllWords</vt:lpstr>
      <vt:lpstr>Zugriffszeit – OnlyB</vt:lpstr>
      <vt:lpstr>Zugriffszeit – Links</vt:lpstr>
      <vt:lpstr>Kollisionen</vt:lpstr>
      <vt:lpstr>Fazit</vt:lpstr>
      <vt:lpstr>Fazit</vt:lpstr>
      <vt:lpstr>Literatur</vt:lpstr>
      <vt:lpstr>Quellen</vt:lpstr>
      <vt:lpstr>Quellen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BubbleSort</dc:title>
  <dc:creator>Derc</dc:creator>
  <cp:lastModifiedBy>Chris</cp:lastModifiedBy>
  <cp:revision>151</cp:revision>
  <dcterms:created xsi:type="dcterms:W3CDTF">2017-11-11T10:10:47Z</dcterms:created>
  <dcterms:modified xsi:type="dcterms:W3CDTF">2018-01-15T16:03:23Z</dcterms:modified>
</cp:coreProperties>
</file>