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301" r:id="rId3"/>
    <p:sldId id="258" r:id="rId4"/>
    <p:sldId id="293" r:id="rId5"/>
    <p:sldId id="308" r:id="rId6"/>
    <p:sldId id="309" r:id="rId7"/>
    <p:sldId id="310" r:id="rId8"/>
    <p:sldId id="311" r:id="rId9"/>
    <p:sldId id="312" r:id="rId10"/>
    <p:sldId id="297" r:id="rId11"/>
    <p:sldId id="316" r:id="rId12"/>
    <p:sldId id="317" r:id="rId13"/>
    <p:sldId id="314" r:id="rId14"/>
    <p:sldId id="315" r:id="rId15"/>
    <p:sldId id="296" r:id="rId16"/>
    <p:sldId id="291" r:id="rId17"/>
    <p:sldId id="275" r:id="rId18"/>
    <p:sldId id="302" r:id="rId19"/>
    <p:sldId id="292" r:id="rId20"/>
    <p:sldId id="276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C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1" autoAdjust="0"/>
    <p:restoredTop sz="94533" autoAdjust="0"/>
  </p:normalViewPr>
  <p:slideViewPr>
    <p:cSldViewPr>
      <p:cViewPr>
        <p:scale>
          <a:sx n="75" d="100"/>
          <a:sy n="75" d="100"/>
        </p:scale>
        <p:origin x="-98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941656" y="280364"/>
            <a:ext cx="5662792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2" name="Gerade Verbindung 21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0" name="Gerade Verbindung 29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Gerade Verbindung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Gerade Verbindung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Gerade Verbindung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htec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Gerade Verbindung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8" name="Gerade Verbindung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Gerade Verbindung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htec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Gerade Verbindung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21" name="Datumsplatzhalt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5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Fußzeilenplatzhalter 22"/>
          <p:cNvSpPr>
            <a:spLocks noGrp="1"/>
          </p:cNvSpPr>
          <p:nvPr>
            <p:ph type="ftr" sz="quarter" idx="16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erade Verbindung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10" name="Gerade Verbindung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htec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Gerade Verbindung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Gerade Verbindung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Gerade Verbindung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fld id="{1BA50D42-C9CD-4801-B293-61D1F53EC57E}" type="datetimeFigureOut">
              <a:rPr lang="de-DE" smtClean="0"/>
              <a:t>14.01.2018</a:t>
            </a:fld>
            <a:endParaRPr lang="de-DE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>
          <a:xfrm rot="5400000">
            <a:off x="7132320" y="3694192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 smtClean="0"/>
              <a:t>Textmasterformat bearbeiten</a:t>
            </a:r>
          </a:p>
          <a:p>
            <a:pPr lvl="1" eaLnBrk="1" latinLnBrk="0" hangingPunct="1"/>
            <a:r>
              <a:rPr kumimoji="0" lang="de-DE" dirty="0" smtClean="0"/>
              <a:t>Zweite Ebene</a:t>
            </a:r>
          </a:p>
          <a:p>
            <a:pPr lvl="2" eaLnBrk="1" latinLnBrk="0" hangingPunct="1"/>
            <a:r>
              <a:rPr kumimoji="0" lang="de-DE" dirty="0" smtClean="0"/>
              <a:t>Dritte Ebene</a:t>
            </a:r>
          </a:p>
          <a:p>
            <a:pPr lvl="3" eaLnBrk="1" latinLnBrk="0" hangingPunct="1"/>
            <a:r>
              <a:rPr kumimoji="0" lang="de-DE" dirty="0" smtClean="0"/>
              <a:t>Vierte Ebene</a:t>
            </a:r>
          </a:p>
          <a:p>
            <a:pPr lvl="4" eaLnBrk="1" latinLnBrk="0" hangingPunct="1"/>
            <a:r>
              <a:rPr kumimoji="0" lang="de-DE" dirty="0" smtClean="0"/>
              <a:t>Fünfte Ebene</a:t>
            </a:r>
            <a:endParaRPr kumimoji="0" lang="en-US" dirty="0"/>
          </a:p>
        </p:txBody>
      </p:sp>
      <p:sp>
        <p:nvSpPr>
          <p:cNvPr id="15" name="Gerade Verbindung 14"/>
          <p:cNvSpPr>
            <a:spLocks noChangeShapeType="1"/>
          </p:cNvSpPr>
          <p:nvPr userDrawn="1"/>
        </p:nvSpPr>
        <p:spPr bwMode="auto">
          <a:xfrm>
            <a:off x="3549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Gerade Verbindung 16"/>
          <p:cNvSpPr>
            <a:spLocks noChangeShapeType="1"/>
          </p:cNvSpPr>
          <p:nvPr userDrawn="1"/>
        </p:nvSpPr>
        <p:spPr bwMode="auto">
          <a:xfrm>
            <a:off x="9113856" y="0"/>
            <a:ext cx="0" cy="68580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>
            <a:lumMod val="50000"/>
          </a:schemeClr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432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18872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2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Bad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E</a:t>
            </a:r>
            <a:r>
              <a:rPr lang="de-DE" dirty="0" smtClean="0"/>
              <a:t>in </a:t>
            </a:r>
            <a:r>
              <a:rPr lang="de-DE"/>
              <a:t>schlechter </a:t>
            </a:r>
            <a:r>
              <a:rPr lang="de-DE" smtClean="0"/>
              <a:t>Hash, </a:t>
            </a:r>
            <a:r>
              <a:rPr lang="de-DE" dirty="0"/>
              <a:t>der immer den selben Wert </a:t>
            </a:r>
            <a:r>
              <a:rPr lang="de-DE" dirty="0" smtClean="0"/>
              <a:t>zurückgibt</a:t>
            </a:r>
            <a:r>
              <a:rPr lang="de-DE" dirty="0"/>
              <a:t>.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52893"/>
            <a:ext cx="8532440" cy="8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Low Quality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96442"/>
            <a:ext cx="7903444" cy="21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</a:t>
            </a:r>
            <a:r>
              <a:rPr lang="de-DE" dirty="0" err="1" smtClean="0"/>
              <a:t>Example</a:t>
            </a:r>
            <a:r>
              <a:rPr lang="de-DE" dirty="0" smtClean="0"/>
              <a:t> Hash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 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708920"/>
            <a:ext cx="820161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– Jenkins Hash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Vorläufer von </a:t>
            </a:r>
            <a:r>
              <a:rPr lang="de-DE" dirty="0" err="1" smtClean="0"/>
              <a:t>lookup</a:t>
            </a:r>
            <a:r>
              <a:rPr lang="de-DE" dirty="0" smtClean="0"/>
              <a:t>, </a:t>
            </a:r>
            <a:r>
              <a:rPr lang="de-DE" dirty="0" err="1"/>
              <a:t>SpookyHash</a:t>
            </a:r>
            <a:endParaRPr lang="de-DE" dirty="0"/>
          </a:p>
          <a:p>
            <a:r>
              <a:rPr lang="de-DE" dirty="0" err="1" smtClean="0"/>
              <a:t>Avalanche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8" y="2708919"/>
            <a:ext cx="7848873" cy="36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4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Hashes</a:t>
            </a:r>
            <a:r>
              <a:rPr lang="de-DE" dirty="0" smtClean="0"/>
              <a:t> - Weitere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err="1" smtClean="0"/>
              <a:t>Aaa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831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Vergleich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VERGLEICHSGRAPH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3304" y="602128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CPU</a:t>
            </a:r>
            <a:r>
              <a:rPr lang="de-DE" dirty="0"/>
              <a:t>: Intel Core i5-3450 </a:t>
            </a:r>
            <a:r>
              <a:rPr lang="de-DE" dirty="0" err="1"/>
              <a:t>Quadcore</a:t>
            </a:r>
            <a:r>
              <a:rPr lang="de-DE" dirty="0"/>
              <a:t> @ 3.10 </a:t>
            </a:r>
            <a:r>
              <a:rPr lang="de-DE" dirty="0" smtClean="0"/>
              <a:t>GHz; RAM</a:t>
            </a:r>
            <a:r>
              <a:rPr lang="de-DE" dirty="0"/>
              <a:t>: 16 </a:t>
            </a:r>
            <a:r>
              <a:rPr lang="de-DE" dirty="0" smtClean="0"/>
              <a:t>GB</a:t>
            </a:r>
          </a:p>
          <a:p>
            <a:r>
              <a:rPr lang="de-DE" dirty="0" smtClean="0"/>
              <a:t>Windows 10; Microsoft </a:t>
            </a:r>
            <a:r>
              <a:rPr lang="de-DE" dirty="0"/>
              <a:t>Visual Studio - Kompiliert auf </a:t>
            </a:r>
            <a:r>
              <a:rPr lang="de-DE" dirty="0" smtClean="0"/>
              <a:t>Release </a:t>
            </a:r>
            <a:r>
              <a:rPr lang="de-DE" dirty="0"/>
              <a:t>x64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6804248" y="2132856"/>
            <a:ext cx="2016223" cy="3312369"/>
          </a:xfrm>
          <a:prstGeom prst="wedgeRoundRectCallout">
            <a:avLst>
              <a:gd name="adj1" fmla="val -52200"/>
              <a:gd name="adj2" fmla="val 5540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6948264" y="2204865"/>
            <a:ext cx="1728192" cy="313932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Segoe UI" panose="020B0502040204020203" pitchFamily="34" charset="0"/>
                <a:cs typeface="Segoe UI" panose="020B0502040204020203" pitchFamily="34" charset="0"/>
              </a:rPr>
              <a:t>Experiment-</a:t>
            </a:r>
          </a:p>
          <a:p>
            <a:pPr algn="ctr"/>
            <a:r>
              <a:rPr lang="de-DE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Erkenntnis</a:t>
            </a:r>
          </a:p>
          <a:p>
            <a:pPr algn="ctr"/>
            <a:r>
              <a:rPr lang="de-DE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(Gesamt):</a:t>
            </a:r>
          </a:p>
          <a:p>
            <a:pPr algn="ctr"/>
            <a:endParaRPr lang="de-DE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de-DE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64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Effizienter Hash wichtig für zügigen Zugriff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Best Case, </a:t>
            </a:r>
            <a:r>
              <a:rPr lang="de-DE" i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Worst</a:t>
            </a:r>
            <a:r>
              <a:rPr lang="de-DE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Case …</a:t>
            </a:r>
            <a:endParaRPr lang="de-DE" i="1" dirty="0" smtClean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/>
              <a:t>C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775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Literatur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71184" cy="4873752"/>
          </a:xfrm>
        </p:spPr>
        <p:txBody>
          <a:bodyPr/>
          <a:lstStyle/>
          <a:p>
            <a:r>
              <a:rPr lang="de-DE" dirty="0" smtClean="0"/>
              <a:t>Algorithmen und Datenstrukturen, Thomas Ottmann, Peter </a:t>
            </a:r>
            <a:r>
              <a:rPr lang="de-DE" dirty="0" err="1" smtClean="0"/>
              <a:t>Widmayer</a:t>
            </a:r>
            <a:r>
              <a:rPr lang="de-DE" dirty="0" smtClean="0"/>
              <a:t>, 5. Auflage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Algorithms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Data </a:t>
            </a:r>
            <a:r>
              <a:rPr lang="de-DE" dirty="0" err="1" smtClean="0"/>
              <a:t>Structures</a:t>
            </a:r>
            <a:r>
              <a:rPr lang="de-DE" dirty="0" smtClean="0"/>
              <a:t> – The Basic Toolbox, Kurt Mehlhorn, Peter Sanders</a:t>
            </a:r>
          </a:p>
        </p:txBody>
      </p:sp>
    </p:spTree>
    <p:extLst>
      <p:ext uri="{BB962C8B-B14F-4D97-AF65-F5344CB8AC3E}">
        <p14:creationId xmlns:p14="http://schemas.microsoft.com/office/powerpoint/2010/main" val="13742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673224" y="1600200"/>
            <a:ext cx="7571184" cy="4873752"/>
          </a:xfrm>
        </p:spPr>
        <p:txBody>
          <a:bodyPr/>
          <a:lstStyle/>
          <a:p>
            <a:pPr marL="0" indent="0">
              <a:buNone/>
            </a:pPr>
            <a:endParaRPr lang="de-DE" dirty="0" smtClean="0"/>
          </a:p>
          <a:p>
            <a:pPr marL="0" indent="0" algn="ctr">
              <a:buNone/>
            </a:pPr>
            <a:r>
              <a:rPr lang="de-DE" sz="96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de-DE" sz="96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 smtClean="0"/>
              <a:t>Fragen, Wünsche, Kritik, Anmerkungen?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71600" y="1052736"/>
            <a:ext cx="7344816" cy="183444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Effizienz nichtkryptographischer </a:t>
            </a:r>
            <a:r>
              <a:rPr lang="de-DE" sz="60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Hashverfahren</a:t>
            </a:r>
            <a:endParaRPr lang="de-DE" sz="60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5536" y="5974432"/>
            <a:ext cx="8280920" cy="694928"/>
          </a:xfrm>
        </p:spPr>
        <p:txBody>
          <a:bodyPr>
            <a:normAutofit lnSpcReduction="10000"/>
          </a:bodyPr>
          <a:lstStyle/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von</a:t>
            </a:r>
          </a:p>
          <a:p>
            <a:r>
              <a:rPr lang="de-DE" sz="1800" b="0" dirty="0" smtClean="0">
                <a:latin typeface="Segoe UI" panose="020B0502040204020203" pitchFamily="34" charset="0"/>
                <a:cs typeface="Segoe UI" panose="020B0502040204020203" pitchFamily="34" charset="0"/>
              </a:rPr>
              <a:t>Ivan Kalinin, Christopher </a:t>
            </a:r>
            <a:r>
              <a:rPr lang="de-DE" b="0" dirty="0"/>
              <a:t>Sann, Niklas </a:t>
            </a:r>
            <a:r>
              <a:rPr lang="de-DE" b="0" dirty="0" err="1"/>
              <a:t>Warmuth</a:t>
            </a:r>
            <a:endParaRPr lang="de-DE" sz="1800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2" descr="Bildergebnis für non cryptographic h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6952"/>
            <a:ext cx="3950105" cy="302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68048"/>
            <a:ext cx="9144000" cy="899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7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Einführung</a:t>
            </a:r>
          </a:p>
          <a:p>
            <a:r>
              <a:rPr lang="de-DE" dirty="0" smtClean="0"/>
              <a:t>Ausgangssituation</a:t>
            </a:r>
          </a:p>
          <a:p>
            <a:r>
              <a:rPr lang="de-DE" dirty="0" smtClean="0"/>
              <a:t>Ziel</a:t>
            </a:r>
          </a:p>
          <a:p>
            <a:r>
              <a:rPr lang="de-DE" dirty="0" err="1" smtClean="0"/>
              <a:t>Hashes</a:t>
            </a:r>
            <a:endParaRPr lang="de-DE" dirty="0" smtClean="0"/>
          </a:p>
          <a:p>
            <a:r>
              <a:rPr lang="de-DE" dirty="0" smtClean="0"/>
              <a:t>Ergebnisse</a:t>
            </a:r>
          </a:p>
          <a:p>
            <a:r>
              <a:rPr lang="de-DE" dirty="0" smtClean="0"/>
              <a:t>Zusammenfassung</a:t>
            </a:r>
          </a:p>
          <a:p>
            <a:r>
              <a:rPr lang="de-DE" dirty="0" smtClean="0"/>
              <a:t>Fazit</a:t>
            </a:r>
          </a:p>
          <a:p>
            <a:r>
              <a:rPr lang="de-DE" dirty="0" smtClean="0"/>
              <a:t>Literatur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20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DE" sz="3200" dirty="0" smtClean="0"/>
          </a:p>
          <a:p>
            <a:pPr marL="0" indent="0" algn="ctr">
              <a:buNone/>
            </a:pPr>
            <a:r>
              <a:rPr lang="de-DE" sz="6000" dirty="0" smtClean="0"/>
              <a:t>Experimente</a:t>
            </a:r>
          </a:p>
          <a:p>
            <a:pPr marL="0" indent="0" algn="ctr">
              <a:buNone/>
            </a:pPr>
            <a:r>
              <a:rPr lang="de-DE" sz="6000" dirty="0" smtClean="0"/>
              <a:t>&lt;&gt;</a:t>
            </a:r>
          </a:p>
          <a:p>
            <a:pPr marL="0" indent="0" algn="ctr">
              <a:buNone/>
            </a:pPr>
            <a:r>
              <a:rPr lang="de-DE" sz="6000" dirty="0" err="1" smtClean="0"/>
              <a:t>Algorithmik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97111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Ausgangssituation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Quellinformationen </a:t>
            </a:r>
            <a:r>
              <a:rPr lang="de-DE" dirty="0"/>
              <a:t>in </a:t>
            </a:r>
            <a:r>
              <a:rPr lang="de-DE" dirty="0" smtClean="0"/>
              <a:t>Listenform</a:t>
            </a:r>
          </a:p>
          <a:p>
            <a:pPr lvl="1"/>
            <a:r>
              <a:rPr lang="de-DE" dirty="0" smtClean="0"/>
              <a:t>Deutsches Lexikon (113.439 Zeilen)</a:t>
            </a:r>
          </a:p>
          <a:p>
            <a:pPr lvl="1"/>
            <a:r>
              <a:rPr lang="de-DE" dirty="0" smtClean="0"/>
              <a:t>Alle Wörter mit B (8167 Zeilen)</a:t>
            </a:r>
          </a:p>
          <a:p>
            <a:pPr lvl="1"/>
            <a:r>
              <a:rPr lang="de-DE" dirty="0" smtClean="0"/>
              <a:t>Links (17395 Zeilen)</a:t>
            </a:r>
          </a:p>
          <a:p>
            <a:pPr marL="365760" lvl="1" indent="0">
              <a:buNone/>
            </a:pPr>
            <a:endParaRPr lang="de-DE" dirty="0" smtClean="0"/>
          </a:p>
          <a:p>
            <a:r>
              <a:rPr lang="de-DE" dirty="0" smtClean="0"/>
              <a:t>Programm: Standard Bibliotheken von C++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25"/>
          <a:stretch/>
        </p:blipFill>
        <p:spPr>
          <a:xfrm>
            <a:off x="539552" y="1484784"/>
            <a:ext cx="7452000" cy="1967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4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Magnetplattenspeicher 7"/>
          <p:cNvSpPr/>
          <p:nvPr/>
        </p:nvSpPr>
        <p:spPr>
          <a:xfrm>
            <a:off x="4596916" y="4162720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xplosion 1 3"/>
          <p:cNvSpPr/>
          <p:nvPr/>
        </p:nvSpPr>
        <p:spPr>
          <a:xfrm>
            <a:off x="5239411" y="5054801"/>
            <a:ext cx="387959" cy="432048"/>
          </a:xfrm>
          <a:prstGeom prst="irregularSeal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de-DE" dirty="0" smtClean="0"/>
              <a:t>Testen </a:t>
            </a:r>
            <a:r>
              <a:rPr lang="de-DE" dirty="0" smtClean="0"/>
              <a:t>nichtkryptografischer </a:t>
            </a:r>
            <a:r>
              <a:rPr lang="de-DE" dirty="0" smtClean="0"/>
              <a:t>Hashverfahren</a:t>
            </a:r>
          </a:p>
          <a:p>
            <a:pPr lvl="1"/>
            <a:r>
              <a:rPr lang="de-DE" dirty="0" smtClean="0"/>
              <a:t>Wie schneller Zugriff auf Informationen?</a:t>
            </a:r>
          </a:p>
          <a:p>
            <a:pPr lvl="1"/>
            <a:r>
              <a:rPr lang="de-DE" dirty="0" smtClean="0"/>
              <a:t>Wie viele </a:t>
            </a:r>
            <a:r>
              <a:rPr lang="de-DE" dirty="0" smtClean="0"/>
              <a:t>Kollisionen?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3" descr="C:\Users\Derc\AppData\Local\Microsoft\Windows\INetCache\IE\SK2ND2J9\question-85036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24" y="3903844"/>
            <a:ext cx="1109332" cy="110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erc\AppData\Local\Microsoft\Windows\INetCache\IE\SK2ND2J9\Current_event_clo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99796"/>
            <a:ext cx="1260741" cy="126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ussdiagramm: Magnetplattenspeicher 8"/>
          <p:cNvSpPr/>
          <p:nvPr/>
        </p:nvSpPr>
        <p:spPr>
          <a:xfrm>
            <a:off x="6156176" y="4162720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65210">
            <a:off x="4909854" y="51295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Document"/>
          <p:cNvSpPr>
            <a:spLocks noEditPoints="1" noChangeArrowheads="1"/>
          </p:cNvSpPr>
          <p:nvPr/>
        </p:nvSpPr>
        <p:spPr bwMode="auto">
          <a:xfrm rot="20940735">
            <a:off x="5014861" y="5320321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55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Wir </a:t>
            </a:r>
            <a:r>
              <a:rPr lang="de-DE" dirty="0"/>
              <a:t>erstellen für jede </a:t>
            </a:r>
            <a:r>
              <a:rPr lang="de-DE" dirty="0" smtClean="0"/>
              <a:t>Hashfunktion </a:t>
            </a:r>
            <a:r>
              <a:rPr lang="de-DE" dirty="0"/>
              <a:t>eine </a:t>
            </a:r>
            <a:r>
              <a:rPr lang="de-DE" dirty="0" err="1"/>
              <a:t>Map</a:t>
            </a:r>
            <a:r>
              <a:rPr lang="de-DE" dirty="0"/>
              <a:t> und füllen sie dann mit einer der Zeilen aus einer der </a:t>
            </a:r>
            <a:r>
              <a:rPr lang="de-DE" dirty="0" smtClean="0"/>
              <a:t>Lexika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3429000"/>
            <a:ext cx="4752528" cy="2520280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9752" y="3701931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Key 1</a:t>
            </a:r>
          </a:p>
          <a:p>
            <a:endParaRPr lang="de-DE" dirty="0"/>
          </a:p>
          <a:p>
            <a:r>
              <a:rPr lang="de-DE" dirty="0" smtClean="0"/>
              <a:t>Key 2</a:t>
            </a:r>
          </a:p>
          <a:p>
            <a:endParaRPr lang="de-DE" dirty="0"/>
          </a:p>
          <a:p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/>
              <a:t> Key 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148064" y="371703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Datensatz 1</a:t>
            </a:r>
          </a:p>
          <a:p>
            <a:endParaRPr lang="de-DE" dirty="0"/>
          </a:p>
          <a:p>
            <a:r>
              <a:rPr lang="de-DE" dirty="0" smtClean="0"/>
              <a:t>Datensatz 2</a:t>
            </a:r>
          </a:p>
          <a:p>
            <a:endParaRPr lang="de-DE" dirty="0"/>
          </a:p>
          <a:p>
            <a:r>
              <a:rPr lang="de-DE" dirty="0" smtClean="0"/>
              <a:t>…</a:t>
            </a:r>
          </a:p>
          <a:p>
            <a:endParaRPr lang="de-DE" dirty="0"/>
          </a:p>
          <a:p>
            <a:r>
              <a:rPr lang="de-DE" dirty="0" smtClean="0"/>
              <a:t>Datensatz n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491880" y="3068960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Hashfunction</a:t>
            </a:r>
            <a:endParaRPr lang="de-DE" dirty="0"/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3203848" y="4005064"/>
            <a:ext cx="1944216" cy="4320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H="1">
            <a:off x="3203848" y="4437112"/>
            <a:ext cx="2016224" cy="11605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H="1" flipV="1">
            <a:off x="3131840" y="4005064"/>
            <a:ext cx="2016224" cy="10713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3203848" y="5076462"/>
            <a:ext cx="1944216" cy="52116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Dann </a:t>
            </a:r>
            <a:r>
              <a:rPr lang="de-DE" dirty="0"/>
              <a:t>wählen wir 4 zufällige </a:t>
            </a:r>
            <a:r>
              <a:rPr lang="de-DE" dirty="0" smtClean="0"/>
              <a:t>Keys aus, </a:t>
            </a:r>
            <a:r>
              <a:rPr lang="de-DE" dirty="0"/>
              <a:t>für die jeweils die Zeit gemessen </a:t>
            </a:r>
            <a:r>
              <a:rPr lang="de-DE" dirty="0" smtClean="0"/>
              <a:t>wird, </a:t>
            </a:r>
            <a:r>
              <a:rPr lang="de-DE" dirty="0"/>
              <a:t>die benötigt </a:t>
            </a:r>
            <a:r>
              <a:rPr lang="de-DE" dirty="0" smtClean="0"/>
              <a:t>wird, </a:t>
            </a:r>
            <a:r>
              <a:rPr lang="de-DE" dirty="0"/>
              <a:t>um </a:t>
            </a:r>
            <a:r>
              <a:rPr lang="de-DE" dirty="0" smtClean="0"/>
              <a:t>200.000 </a:t>
            </a:r>
            <a:r>
              <a:rPr lang="de-DE" dirty="0"/>
              <a:t>mal auf diesen Key </a:t>
            </a:r>
            <a:r>
              <a:rPr lang="de-DE" dirty="0" smtClean="0"/>
              <a:t>zuzugreifen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979712" y="3429000"/>
            <a:ext cx="4752528" cy="2520280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9752" y="370193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Zugriff auf </a:t>
            </a:r>
            <a:r>
              <a:rPr lang="de-DE" dirty="0" smtClean="0">
                <a:sym typeface="Wingdings" panose="05000000000000000000" pitchFamily="2" charset="2"/>
              </a:rPr>
              <a:t> „</a:t>
            </a:r>
            <a:r>
              <a:rPr lang="de-DE" dirty="0" err="1" smtClean="0">
                <a:sym typeface="Wingdings" panose="05000000000000000000" pitchFamily="2" charset="2"/>
              </a:rPr>
              <a:t>Blabla</a:t>
            </a:r>
            <a:r>
              <a:rPr lang="de-DE" dirty="0" smtClean="0">
                <a:sym typeface="Wingdings" panose="05000000000000000000" pitchFamily="2" charset="2"/>
              </a:rPr>
              <a:t>“</a:t>
            </a:r>
          </a:p>
        </p:txBody>
      </p:sp>
      <p:pic>
        <p:nvPicPr>
          <p:cNvPr id="2051" name="Picture 3" descr="C:\Users\Derc\AppData\Local\Microsoft\Windows\INetCache\IE\SK2ND2J9\question-850361_960_72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97" y="4450695"/>
            <a:ext cx="802435" cy="8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erc\AppData\Local\Microsoft\Windows\INetCache\IE\SK2ND2J9\Current_event_cloc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57" y="4865165"/>
            <a:ext cx="911957" cy="91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Derc\AppData\Local\Microsoft\Windows\INetCache\IE\SK2ND2J9\hand-806392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010230"/>
            <a:ext cx="971600" cy="4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cument"/>
          <p:cNvSpPr>
            <a:spLocks noEditPoints="1" noChangeArrowheads="1"/>
          </p:cNvSpPr>
          <p:nvPr/>
        </p:nvSpPr>
        <p:spPr bwMode="auto">
          <a:xfrm>
            <a:off x="3569163" y="5013176"/>
            <a:ext cx="768562" cy="324150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2843808" y="4643844"/>
            <a:ext cx="11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200.000x</a:t>
            </a:r>
            <a:endParaRPr lang="de-DE" dirty="0" smtClean="0">
              <a:sym typeface="Wingdings" panose="05000000000000000000" pitchFamily="2" charset="2"/>
            </a:endParaRPr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>
            <a:off x="4020475" y="5553015"/>
            <a:ext cx="770177" cy="307418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0" name="Gerade Verbindung mit Pfeil 9"/>
          <p:cNvCxnSpPr>
            <a:stCxn id="8" idx="0"/>
          </p:cNvCxnSpPr>
          <p:nvPr/>
        </p:nvCxnSpPr>
        <p:spPr>
          <a:xfrm>
            <a:off x="3951914" y="5337806"/>
            <a:ext cx="251662" cy="23255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513875" y="4941168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Blabla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995936" y="5507940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543…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97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Danach </a:t>
            </a:r>
            <a:r>
              <a:rPr lang="de-DE" dirty="0"/>
              <a:t>lassen wir die K</a:t>
            </a:r>
            <a:r>
              <a:rPr lang="de-DE" dirty="0" smtClean="0"/>
              <a:t>eys </a:t>
            </a:r>
            <a:r>
              <a:rPr lang="de-DE" dirty="0"/>
              <a:t>auf G</a:t>
            </a:r>
            <a:r>
              <a:rPr lang="de-DE" dirty="0" smtClean="0"/>
              <a:t>rundlage </a:t>
            </a:r>
            <a:r>
              <a:rPr lang="de-DE" dirty="0"/>
              <a:t>ihres </a:t>
            </a:r>
            <a:r>
              <a:rPr lang="de-DE" dirty="0" err="1"/>
              <a:t>H</a:t>
            </a:r>
            <a:r>
              <a:rPr lang="de-DE" dirty="0" err="1" smtClean="0"/>
              <a:t>ashes</a:t>
            </a:r>
            <a:r>
              <a:rPr lang="de-DE" dirty="0" smtClean="0"/>
              <a:t> </a:t>
            </a:r>
            <a:r>
              <a:rPr lang="de-DE" dirty="0"/>
              <a:t>auf n </a:t>
            </a:r>
            <a:r>
              <a:rPr lang="de-DE" dirty="0" err="1"/>
              <a:t>B</a:t>
            </a:r>
            <a:r>
              <a:rPr lang="de-DE" dirty="0" err="1" smtClean="0"/>
              <a:t>uckets</a:t>
            </a:r>
            <a:r>
              <a:rPr lang="de-DE" dirty="0" smtClean="0"/>
              <a:t> </a:t>
            </a:r>
            <a:r>
              <a:rPr lang="de-DE" dirty="0"/>
              <a:t>verteilen und berechnen die Standardabweichung von </a:t>
            </a:r>
            <a:r>
              <a:rPr lang="de-DE" dirty="0" smtClean="0"/>
              <a:t>der </a:t>
            </a:r>
            <a:r>
              <a:rPr lang="de-DE" dirty="0" err="1" smtClean="0"/>
              <a:t>Durchschitts</a:t>
            </a:r>
            <a:r>
              <a:rPr lang="de-DE" dirty="0" smtClean="0"/>
              <a:t>-verteilung </a:t>
            </a:r>
            <a:r>
              <a:rPr lang="de-DE" dirty="0"/>
              <a:t>bei n </a:t>
            </a:r>
            <a:r>
              <a:rPr lang="de-DE" dirty="0" err="1" smtClean="0"/>
              <a:t>Buckets</a:t>
            </a:r>
            <a:endParaRPr lang="de-DE" dirty="0"/>
          </a:p>
          <a:p>
            <a:r>
              <a:rPr lang="de-DE" dirty="0" smtClean="0"/>
              <a:t>Das </a:t>
            </a:r>
            <a:r>
              <a:rPr lang="de-DE" dirty="0"/>
              <a:t>machen wir für n von 2 bis zur </a:t>
            </a:r>
            <a:r>
              <a:rPr lang="de-DE" dirty="0" smtClean="0"/>
              <a:t>Länge </a:t>
            </a:r>
            <a:r>
              <a:rPr lang="de-DE" dirty="0"/>
              <a:t>der </a:t>
            </a:r>
            <a:r>
              <a:rPr lang="de-DE" dirty="0" err="1"/>
              <a:t>M</a:t>
            </a:r>
            <a:r>
              <a:rPr lang="de-DE" dirty="0" err="1" smtClean="0"/>
              <a:t>ap</a:t>
            </a:r>
            <a:endParaRPr lang="de-DE" dirty="0"/>
          </a:p>
        </p:txBody>
      </p:sp>
      <p:sp>
        <p:nvSpPr>
          <p:cNvPr id="5" name="Flussdiagramm: Magnetplattenspeicher 4"/>
          <p:cNvSpPr/>
          <p:nvPr/>
        </p:nvSpPr>
        <p:spPr>
          <a:xfrm>
            <a:off x="827584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Magnetplattenspeicher 5"/>
          <p:cNvSpPr/>
          <p:nvPr/>
        </p:nvSpPr>
        <p:spPr>
          <a:xfrm>
            <a:off x="26997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Magnetplattenspeicher 6"/>
          <p:cNvSpPr/>
          <p:nvPr/>
        </p:nvSpPr>
        <p:spPr>
          <a:xfrm>
            <a:off x="4499992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Magnetplattenspeicher 7"/>
          <p:cNvSpPr/>
          <p:nvPr/>
        </p:nvSpPr>
        <p:spPr>
          <a:xfrm>
            <a:off x="6372200" y="4437112"/>
            <a:ext cx="1368152" cy="1656184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4130951" y="2861937"/>
            <a:ext cx="306034" cy="6912768"/>
          </a:xfrm>
          <a:prstGeom prst="rightBrac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4139952" y="641666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</a:t>
            </a:r>
            <a:endParaRPr lang="de-DE" dirty="0"/>
          </a:p>
        </p:txBody>
      </p:sp>
      <p:sp>
        <p:nvSpPr>
          <p:cNvPr id="11" name="Document"/>
          <p:cNvSpPr>
            <a:spLocks noEditPoints="1" noChangeArrowheads="1"/>
          </p:cNvSpPr>
          <p:nvPr/>
        </p:nvSpPr>
        <p:spPr bwMode="auto">
          <a:xfrm rot="20180384">
            <a:off x="1245530" y="54435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2" name="Document"/>
          <p:cNvSpPr>
            <a:spLocks noEditPoints="1" noChangeArrowheads="1"/>
          </p:cNvSpPr>
          <p:nvPr/>
        </p:nvSpPr>
        <p:spPr bwMode="auto">
          <a:xfrm>
            <a:off x="1397930" y="559590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3" name="Document"/>
          <p:cNvSpPr>
            <a:spLocks noEditPoints="1" noChangeArrowheads="1"/>
          </p:cNvSpPr>
          <p:nvPr/>
        </p:nvSpPr>
        <p:spPr bwMode="auto">
          <a:xfrm rot="1277228">
            <a:off x="1131800" y="5687946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4" name="Document"/>
          <p:cNvSpPr>
            <a:spLocks noEditPoints="1" noChangeArrowheads="1"/>
          </p:cNvSpPr>
          <p:nvPr/>
        </p:nvSpPr>
        <p:spPr bwMode="auto">
          <a:xfrm rot="20940735">
            <a:off x="3117737" y="5594713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Document"/>
          <p:cNvSpPr>
            <a:spLocks noEditPoints="1" noChangeArrowheads="1"/>
          </p:cNvSpPr>
          <p:nvPr/>
        </p:nvSpPr>
        <p:spPr bwMode="auto">
          <a:xfrm rot="20103764">
            <a:off x="7030245" y="5779096"/>
            <a:ext cx="532259" cy="114952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Document"/>
          <p:cNvSpPr>
            <a:spLocks noEditPoints="1" noChangeArrowheads="1"/>
          </p:cNvSpPr>
          <p:nvPr/>
        </p:nvSpPr>
        <p:spPr bwMode="auto">
          <a:xfrm rot="995925">
            <a:off x="6529798" y="5742851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Document"/>
          <p:cNvSpPr>
            <a:spLocks noEditPoints="1" noChangeArrowheads="1"/>
          </p:cNvSpPr>
          <p:nvPr/>
        </p:nvSpPr>
        <p:spPr bwMode="auto">
          <a:xfrm rot="871900">
            <a:off x="6983771" y="5509857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9" name="Document"/>
          <p:cNvSpPr>
            <a:spLocks noEditPoints="1" noChangeArrowheads="1"/>
          </p:cNvSpPr>
          <p:nvPr/>
        </p:nvSpPr>
        <p:spPr bwMode="auto">
          <a:xfrm>
            <a:off x="6516216" y="5517232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5" name="Document"/>
          <p:cNvSpPr>
            <a:spLocks noEditPoints="1" noChangeArrowheads="1"/>
          </p:cNvSpPr>
          <p:nvPr/>
        </p:nvSpPr>
        <p:spPr bwMode="auto">
          <a:xfrm>
            <a:off x="6790146" y="5645398"/>
            <a:ext cx="532259" cy="134003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Pfeil nach rechts 20"/>
          <p:cNvSpPr/>
          <p:nvPr/>
        </p:nvSpPr>
        <p:spPr>
          <a:xfrm rot="5400000">
            <a:off x="1306878" y="4328332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Document"/>
          <p:cNvSpPr>
            <a:spLocks noEditPoints="1" noChangeArrowheads="1"/>
          </p:cNvSpPr>
          <p:nvPr/>
        </p:nvSpPr>
        <p:spPr bwMode="auto">
          <a:xfrm>
            <a:off x="6630344" y="3933056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Pfeil nach rechts 23"/>
          <p:cNvSpPr/>
          <p:nvPr/>
        </p:nvSpPr>
        <p:spPr>
          <a:xfrm rot="5400000">
            <a:off x="6854328" y="4328332"/>
            <a:ext cx="409563" cy="33909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6682227" y="3851756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9984…</a:t>
            </a:r>
            <a:endParaRPr lang="de-DE" dirty="0"/>
          </a:p>
        </p:txBody>
      </p:sp>
      <p:sp>
        <p:nvSpPr>
          <p:cNvPr id="26" name="Document"/>
          <p:cNvSpPr>
            <a:spLocks noEditPoints="1" noChangeArrowheads="1"/>
          </p:cNvSpPr>
          <p:nvPr/>
        </p:nvSpPr>
        <p:spPr bwMode="auto">
          <a:xfrm>
            <a:off x="1013720" y="3942348"/>
            <a:ext cx="893984" cy="251151"/>
          </a:xfrm>
          <a:custGeom>
            <a:avLst/>
            <a:gdLst>
              <a:gd name="T0" fmla="*/ 10757 w 21600"/>
              <a:gd name="T1" fmla="*/ 21632 h 21600"/>
              <a:gd name="T2" fmla="*/ 85 w 21600"/>
              <a:gd name="T3" fmla="*/ 10849 h 21600"/>
              <a:gd name="T4" fmla="*/ 10757 w 21600"/>
              <a:gd name="T5" fmla="*/ 81 h 21600"/>
              <a:gd name="T6" fmla="*/ 21706 w 21600"/>
              <a:gd name="T7" fmla="*/ 10652 h 21600"/>
              <a:gd name="T8" fmla="*/ 10757 w 21600"/>
              <a:gd name="T9" fmla="*/ 21632 h 21600"/>
              <a:gd name="T10" fmla="*/ 0 w 21600"/>
              <a:gd name="T11" fmla="*/ 0 h 21600"/>
              <a:gd name="T12" fmla="*/ 21600 w 21600"/>
              <a:gd name="T13" fmla="*/ 0 h 21600"/>
              <a:gd name="T14" fmla="*/ 21600 w 21600"/>
              <a:gd name="T15" fmla="*/ 21600 h 21600"/>
              <a:gd name="T16" fmla="*/ 977 w 21600"/>
              <a:gd name="T17" fmla="*/ 818 h 21600"/>
              <a:gd name="T18" fmla="*/ 20622 w 21600"/>
              <a:gd name="T19" fmla="*/ 1642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1065603" y="3861048"/>
            <a:ext cx="1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0142…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46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reus">
  <a:themeElements>
    <a:clrScheme name="Nereus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Nereus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reus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309</Words>
  <Application>Microsoft Office PowerPoint</Application>
  <PresentationFormat>Bildschirmpräsentation 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Nereus</vt:lpstr>
      <vt:lpstr>PowerPoint-Präsentation</vt:lpstr>
      <vt:lpstr>Effizienz nichtkryptographischer Hashverfahren</vt:lpstr>
      <vt:lpstr>Gliederung</vt:lpstr>
      <vt:lpstr>Einführung</vt:lpstr>
      <vt:lpstr>Ausgangssituation</vt:lpstr>
      <vt:lpstr>Ziel</vt:lpstr>
      <vt:lpstr>Vorgehen</vt:lpstr>
      <vt:lpstr>Vorgehen</vt:lpstr>
      <vt:lpstr>Vorgehen</vt:lpstr>
      <vt:lpstr>Hashes – Bad Hash</vt:lpstr>
      <vt:lpstr>Hashes – Low Quality Hash</vt:lpstr>
      <vt:lpstr>Hashes – Example Hash</vt:lpstr>
      <vt:lpstr>Hashes – Jenkins Hash </vt:lpstr>
      <vt:lpstr>Hashes - Weitere</vt:lpstr>
      <vt:lpstr>Vergleich</vt:lpstr>
      <vt:lpstr>Zusammenfassung</vt:lpstr>
      <vt:lpstr>Fazit</vt:lpstr>
      <vt:lpstr>Literatur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BubbleSort</dc:title>
  <dc:creator>Derc</dc:creator>
  <cp:lastModifiedBy>Derc</cp:lastModifiedBy>
  <cp:revision>82</cp:revision>
  <dcterms:created xsi:type="dcterms:W3CDTF">2017-11-11T10:10:47Z</dcterms:created>
  <dcterms:modified xsi:type="dcterms:W3CDTF">2018-01-14T14:55:00Z</dcterms:modified>
</cp:coreProperties>
</file>