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11"/>
  </p:notesMasterIdLst>
  <p:handoutMasterIdLst>
    <p:handoutMasterId r:id="rId12"/>
  </p:handoutMasterIdLst>
  <p:sldIdLst>
    <p:sldId id="493" r:id="rId2"/>
    <p:sldId id="538" r:id="rId3"/>
    <p:sldId id="544" r:id="rId4"/>
    <p:sldId id="545" r:id="rId5"/>
    <p:sldId id="521" r:id="rId6"/>
    <p:sldId id="546" r:id="rId7"/>
    <p:sldId id="548" r:id="rId8"/>
    <p:sldId id="547" r:id="rId9"/>
    <p:sldId id="537"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F4F97"/>
    <a:srgbClr val="F6CE86"/>
    <a:srgbClr val="AEF8E5"/>
    <a:srgbClr val="0A8464"/>
    <a:srgbClr val="0DB78A"/>
    <a:srgbClr val="D68F10"/>
    <a:srgbClr val="F1B13D"/>
    <a:srgbClr val="10D6A2"/>
    <a:srgbClr val="2DEFBC"/>
    <a:srgbClr val="11D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02DB8-B465-524A-9047-B0435D8BD6CB}" v="26" dt="2020-09-17T23:15:44.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247" autoAdjust="0"/>
    <p:restoredTop sz="95732" autoAdjust="0"/>
  </p:normalViewPr>
  <p:slideViewPr>
    <p:cSldViewPr snapToGrid="0">
      <p:cViewPr>
        <p:scale>
          <a:sx n="66" d="100"/>
          <a:sy n="66" d="100"/>
        </p:scale>
        <p:origin x="-1552" y="2024"/>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in, Stephen" userId="da4bdc5c-639c-4506-8691-22148cf88445" providerId="ADAL" clId="{2C602DB8-B465-524A-9047-B0435D8BD6CB}"/>
    <pc:docChg chg="modSld">
      <pc:chgData name="Herbein, Stephen" userId="da4bdc5c-639c-4506-8691-22148cf88445" providerId="ADAL" clId="{2C602DB8-B465-524A-9047-B0435D8BD6CB}" dt="2020-09-18T18:05:22.621" v="109" actId="2711"/>
      <pc:docMkLst>
        <pc:docMk/>
      </pc:docMkLst>
      <pc:sldChg chg="modSp mod">
        <pc:chgData name="Herbein, Stephen" userId="da4bdc5c-639c-4506-8691-22148cf88445" providerId="ADAL" clId="{2C602DB8-B465-524A-9047-B0435D8BD6CB}" dt="2020-09-18T18:05:22.621" v="109" actId="2711"/>
        <pc:sldMkLst>
          <pc:docMk/>
          <pc:sldMk cId="1395530725" sldId="548"/>
        </pc:sldMkLst>
        <pc:spChg chg="mod">
          <ac:chgData name="Herbein, Stephen" userId="da4bdc5c-639c-4506-8691-22148cf88445" providerId="ADAL" clId="{2C602DB8-B465-524A-9047-B0435D8BD6CB}" dt="2020-09-18T18:05:22.621" v="109" actId="2711"/>
          <ac:spMkLst>
            <pc:docMk/>
            <pc:sldMk cId="1395530725" sldId="548"/>
            <ac:spMk id="3" creationId="{7B3BF10A-88F4-D341-AFDA-6444BBDDA0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9/18/20</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9/18/20</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1507663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504" y="3193257"/>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728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91181" y="6416000"/>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LLNL-PRES-XXXXXX</a:t>
            </a: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550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3" name="Text Placeholder 2"/>
          <p:cNvSpPr>
            <a:spLocks noGrp="1"/>
          </p:cNvSpPr>
          <p:nvPr>
            <p:ph type="body" sz="quarter" idx="14" hasCustomPrompt="1"/>
          </p:nvPr>
        </p:nvSpPr>
        <p:spPr>
          <a:xfrm>
            <a:off x="6096001" y="3096715"/>
            <a:ext cx="6096000" cy="477838"/>
          </a:xfrm>
        </p:spPr>
        <p:txBody>
          <a:bodyPr rIns="18288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a:p>
            <a:pPr lvl="0"/>
            <a:r>
              <a:rPr lang="en-US" dirty="0"/>
              <a:t>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646609" y="6698653"/>
            <a:ext cx="1165161" cy="92333"/>
          </a:xfrm>
          <a:prstGeom prst="rect">
            <a:avLst/>
          </a:prstGeom>
          <a:noFill/>
        </p:spPr>
        <p:txBody>
          <a:bodyPr wrap="square" lIns="0" tIns="0" rIns="0" bIns="0" rtlCol="0" anchor="b" anchorCtr="0">
            <a:spAutoFit/>
          </a:bodyPr>
          <a:lstStyle/>
          <a:p>
            <a:pPr algn="l"/>
            <a:r>
              <a:rPr lang="en-US" sz="600" dirty="0">
                <a:latin typeface="Arial"/>
                <a:cs typeface="Arial"/>
              </a:rPr>
              <a:t>LLNL-PRES-xxxxxx</a:t>
            </a: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venturebeat.com/2020/08/19/cerebras-puts-worlds-largest-computer-chip-in-lassen-supercomputer/" TargetMode="External"/><Relationship Id="rId2" Type="http://schemas.openxmlformats.org/officeDocument/2006/relationships/hyperlink" Target="https://github.com/flux-framework/flux-sched/pull/62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Calibri" panose="020F0502020204030204" pitchFamily="34" charset="0"/>
                <a:cs typeface="Calibri" panose="020F0502020204030204" pitchFamily="34" charset="0"/>
              </a:rPr>
              <a:t>Flux’s Resource Model and </a:t>
            </a:r>
            <a:r>
              <a:rPr lang="en-US" dirty="0" err="1">
                <a:latin typeface="Calibri" panose="020F0502020204030204" pitchFamily="34" charset="0"/>
                <a:cs typeface="Calibri" panose="020F0502020204030204" pitchFamily="34" charset="0"/>
              </a:rPr>
              <a:t>Jobspec</a:t>
            </a:r>
            <a:endParaRPr lang="en-US" dirty="0">
              <a:latin typeface="Calibri" panose="020F0502020204030204" pitchFamily="34" charset="0"/>
              <a:cs typeface="Calibri" panose="020F0502020204030204" pitchFamily="34" charset="0"/>
            </a:endParaRPr>
          </a:p>
        </p:txBody>
      </p:sp>
      <p:sp>
        <p:nvSpPr>
          <p:cNvPr id="11" name="Text Placeholder 10"/>
          <p:cNvSpPr>
            <a:spLocks noGrp="1"/>
          </p:cNvSpPr>
          <p:nvPr>
            <p:ph type="body" sz="quarter" idx="13"/>
          </p:nvPr>
        </p:nvSpPr>
        <p:spPr/>
        <p:txBody>
          <a:bodyPr/>
          <a:lstStyle/>
          <a:p>
            <a:pPr marL="58738" indent="-1588"/>
            <a:r>
              <a:rPr lang="en-US" dirty="0">
                <a:latin typeface="Calibri" panose="020F0502020204030204" pitchFamily="34" charset="0"/>
                <a:cs typeface="Calibri" panose="020F0502020204030204" pitchFamily="34" charset="0"/>
              </a:rPr>
              <a:t>Representing and Requesting Resources in Flux</a:t>
            </a:r>
          </a:p>
        </p:txBody>
      </p:sp>
      <p:sp>
        <p:nvSpPr>
          <p:cNvPr id="9" name="Text Placeholder 10"/>
          <p:cNvSpPr txBox="1">
            <a:spLocks/>
          </p:cNvSpPr>
          <p:nvPr/>
        </p:nvSpPr>
        <p:spPr>
          <a:xfrm>
            <a:off x="609600" y="3640568"/>
            <a:ext cx="3278508" cy="397500"/>
          </a:xfrm>
          <a:prstGeom prst="rect">
            <a:avLst/>
          </a:prstGeom>
        </p:spPr>
        <p:txBody>
          <a:bodyPr vert="horz" lIns="0" tIns="91440" rIns="0" rtlCol="0" anchor="ctr" anchorCtr="0">
            <a:noAutofit/>
          </a:bodyPr>
          <a:lstStyle/>
          <a:p>
            <a:pPr lvl="0">
              <a:lnSpc>
                <a:spcPct val="80000"/>
              </a:lnSpc>
            </a:pPr>
            <a:r>
              <a:rPr lang="en-US" sz="1600" dirty="0">
                <a:cs typeface="Lucida Handwriting"/>
              </a:rPr>
              <a:t>September 17, 2020</a:t>
            </a:r>
          </a:p>
        </p:txBody>
      </p:sp>
      <p:sp>
        <p:nvSpPr>
          <p:cNvPr id="3" name="Text Placeholder 2">
            <a:extLst>
              <a:ext uri="{FF2B5EF4-FFF2-40B4-BE49-F238E27FC236}">
                <a16:creationId xmlns:a16="http://schemas.microsoft.com/office/drawing/2014/main" id="{283BD35D-58E9-534C-A9EA-52767DB1F933}"/>
              </a:ext>
            </a:extLst>
          </p:cNvPr>
          <p:cNvSpPr>
            <a:spLocks noGrp="1"/>
          </p:cNvSpPr>
          <p:nvPr>
            <p:ph type="body" sz="quarter" idx="14"/>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219514"/>
            <a:ext cx="9902289" cy="1008771"/>
          </a:xfrm>
        </p:spPr>
        <p:txBody>
          <a:bodyPr/>
          <a:lstStyle/>
          <a:p>
            <a:r>
              <a:rPr lang="en-US" dirty="0"/>
              <a:t>Flux’s Graph Resource Model</a:t>
            </a:r>
            <a:endParaRPr lang="en-US" sz="2400" b="0" dirty="0"/>
          </a:p>
        </p:txBody>
      </p:sp>
      <p:pic>
        <p:nvPicPr>
          <p:cNvPr id="7" name="Picture 6" descr="A picture containing drawing, computer&#10;&#10;Description automatically generated">
            <a:extLst>
              <a:ext uri="{FF2B5EF4-FFF2-40B4-BE49-F238E27FC236}">
                <a16:creationId xmlns:a16="http://schemas.microsoft.com/office/drawing/2014/main" id="{8085A671-DD28-C64F-AA25-678852D71225}"/>
              </a:ext>
            </a:extLst>
          </p:cNvPr>
          <p:cNvPicPr>
            <a:picLocks noChangeAspect="1"/>
          </p:cNvPicPr>
          <p:nvPr/>
        </p:nvPicPr>
        <p:blipFill>
          <a:blip r:embed="rId2"/>
          <a:stretch>
            <a:fillRect/>
          </a:stretch>
        </p:blipFill>
        <p:spPr>
          <a:xfrm>
            <a:off x="1782703" y="2446049"/>
            <a:ext cx="3798120" cy="3566930"/>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C78FE5C5-4F1F-384F-AD06-22155E98D3FA}"/>
              </a:ext>
            </a:extLst>
          </p:cNvPr>
          <p:cNvPicPr>
            <a:picLocks noChangeAspect="1"/>
          </p:cNvPicPr>
          <p:nvPr/>
        </p:nvPicPr>
        <p:blipFill>
          <a:blip r:embed="rId3"/>
          <a:stretch>
            <a:fillRect/>
          </a:stretch>
        </p:blipFill>
        <p:spPr>
          <a:xfrm>
            <a:off x="6826250" y="2453268"/>
            <a:ext cx="3583047" cy="3735658"/>
          </a:xfrm>
          <a:prstGeom prst="rect">
            <a:avLst/>
          </a:prstGeom>
        </p:spPr>
      </p:pic>
      <p:sp>
        <p:nvSpPr>
          <p:cNvPr id="11" name="Content Placeholder 5">
            <a:extLst>
              <a:ext uri="{FF2B5EF4-FFF2-40B4-BE49-F238E27FC236}">
                <a16:creationId xmlns:a16="http://schemas.microsoft.com/office/drawing/2014/main" id="{6F629E73-40DF-DD42-B4BE-5E0C55CCA871}"/>
              </a:ext>
            </a:extLst>
          </p:cNvPr>
          <p:cNvSpPr>
            <a:spLocks noGrp="1"/>
          </p:cNvSpPr>
          <p:nvPr>
            <p:ph idx="1"/>
          </p:nvPr>
        </p:nvSpPr>
        <p:spPr>
          <a:xfrm>
            <a:off x="621101" y="1436688"/>
            <a:ext cx="10998470" cy="4881532"/>
          </a:xfrm>
        </p:spPr>
        <p:txBody>
          <a:bodyPr/>
          <a:lstStyle/>
          <a:p>
            <a:r>
              <a:rPr lang="en-US" dirty="0"/>
              <a:t>Resources are vertices, resource relationships are edges (both </a:t>
            </a:r>
            <a:r>
              <a:rPr lang="en-US" dirty="0" err="1"/>
              <a:t>uni</a:t>
            </a:r>
            <a:r>
              <a:rPr lang="en-US" dirty="0"/>
              <a:t>- and bi-directional) </a:t>
            </a:r>
          </a:p>
        </p:txBody>
      </p:sp>
    </p:spTree>
    <p:extLst>
      <p:ext uri="{BB962C8B-B14F-4D97-AF65-F5344CB8AC3E}">
        <p14:creationId xmlns:p14="http://schemas.microsoft.com/office/powerpoint/2010/main" val="263780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6F629E73-40DF-DD42-B4BE-5E0C55CCA871}"/>
              </a:ext>
            </a:extLst>
          </p:cNvPr>
          <p:cNvSpPr>
            <a:spLocks noGrp="1"/>
          </p:cNvSpPr>
          <p:nvPr>
            <p:ph idx="1"/>
          </p:nvPr>
        </p:nvSpPr>
        <p:spPr>
          <a:xfrm>
            <a:off x="5560744" y="1436688"/>
            <a:ext cx="6203445" cy="4881532"/>
          </a:xfrm>
        </p:spPr>
        <p:txBody>
          <a:bodyPr/>
          <a:lstStyle/>
          <a:p>
            <a:r>
              <a:rPr lang="en-US" dirty="0"/>
              <a:t>An example of how a cluster and a network would be represented independently</a:t>
            </a:r>
          </a:p>
        </p:txBody>
      </p:sp>
      <p:sp>
        <p:nvSpPr>
          <p:cNvPr id="13" name="Title 12"/>
          <p:cNvSpPr>
            <a:spLocks noGrp="1"/>
          </p:cNvSpPr>
          <p:nvPr>
            <p:ph type="title"/>
          </p:nvPr>
        </p:nvSpPr>
        <p:spPr>
          <a:xfrm>
            <a:off x="609600" y="219514"/>
            <a:ext cx="9902289" cy="1008771"/>
          </a:xfrm>
        </p:spPr>
        <p:txBody>
          <a:bodyPr/>
          <a:lstStyle/>
          <a:p>
            <a:r>
              <a:rPr lang="en-US" dirty="0"/>
              <a:t>Flux’s Graph Resource Model</a:t>
            </a:r>
            <a:endParaRPr lang="en-US" sz="2400" b="0" dirty="0"/>
          </a:p>
        </p:txBody>
      </p:sp>
      <p:pic>
        <p:nvPicPr>
          <p:cNvPr id="3" name="Picture 2" descr="A picture containing clock&#10;&#10;Description automatically generated">
            <a:extLst>
              <a:ext uri="{FF2B5EF4-FFF2-40B4-BE49-F238E27FC236}">
                <a16:creationId xmlns:a16="http://schemas.microsoft.com/office/drawing/2014/main" id="{A5CB899D-B6E5-7B44-AD27-C7F1C7E78D44}"/>
              </a:ext>
            </a:extLst>
          </p:cNvPr>
          <p:cNvPicPr>
            <a:picLocks noChangeAspect="1"/>
          </p:cNvPicPr>
          <p:nvPr/>
        </p:nvPicPr>
        <p:blipFill>
          <a:blip r:embed="rId2"/>
          <a:stretch>
            <a:fillRect/>
          </a:stretch>
        </p:blipFill>
        <p:spPr>
          <a:xfrm>
            <a:off x="1189466" y="1436688"/>
            <a:ext cx="3408760" cy="5421312"/>
          </a:xfrm>
          <a:prstGeom prst="rect">
            <a:avLst/>
          </a:prstGeom>
        </p:spPr>
      </p:pic>
      <p:pic>
        <p:nvPicPr>
          <p:cNvPr id="5" name="Picture 4" descr="A picture containing game&#10;&#10;Description automatically generated">
            <a:extLst>
              <a:ext uri="{FF2B5EF4-FFF2-40B4-BE49-F238E27FC236}">
                <a16:creationId xmlns:a16="http://schemas.microsoft.com/office/drawing/2014/main" id="{74085A01-0772-E345-8134-494614F44C11}"/>
              </a:ext>
            </a:extLst>
          </p:cNvPr>
          <p:cNvPicPr>
            <a:picLocks noChangeAspect="1"/>
          </p:cNvPicPr>
          <p:nvPr/>
        </p:nvPicPr>
        <p:blipFill>
          <a:blip r:embed="rId3"/>
          <a:stretch>
            <a:fillRect/>
          </a:stretch>
        </p:blipFill>
        <p:spPr>
          <a:xfrm>
            <a:off x="6096000" y="2542478"/>
            <a:ext cx="2323411" cy="4315522"/>
          </a:xfrm>
          <a:prstGeom prst="rect">
            <a:avLst/>
          </a:prstGeom>
        </p:spPr>
      </p:pic>
    </p:spTree>
    <p:extLst>
      <p:ext uri="{BB962C8B-B14F-4D97-AF65-F5344CB8AC3E}">
        <p14:creationId xmlns:p14="http://schemas.microsoft.com/office/powerpoint/2010/main" val="202061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5">
            <a:extLst>
              <a:ext uri="{FF2B5EF4-FFF2-40B4-BE49-F238E27FC236}">
                <a16:creationId xmlns:a16="http://schemas.microsoft.com/office/drawing/2014/main" id="{6F629E73-40DF-DD42-B4BE-5E0C55CCA871}"/>
              </a:ext>
            </a:extLst>
          </p:cNvPr>
          <p:cNvSpPr>
            <a:spLocks noGrp="1"/>
          </p:cNvSpPr>
          <p:nvPr>
            <p:ph idx="1"/>
          </p:nvPr>
        </p:nvSpPr>
        <p:spPr>
          <a:xfrm>
            <a:off x="5560744" y="1436688"/>
            <a:ext cx="6203445" cy="4881532"/>
          </a:xfrm>
        </p:spPr>
        <p:txBody>
          <a:bodyPr/>
          <a:lstStyle/>
          <a:p>
            <a:r>
              <a:rPr lang="en-US" dirty="0"/>
              <a:t>An example of how a cluster and a network would be represented combined</a:t>
            </a:r>
          </a:p>
        </p:txBody>
      </p:sp>
      <p:sp>
        <p:nvSpPr>
          <p:cNvPr id="13" name="Title 12"/>
          <p:cNvSpPr>
            <a:spLocks noGrp="1"/>
          </p:cNvSpPr>
          <p:nvPr>
            <p:ph type="title"/>
          </p:nvPr>
        </p:nvSpPr>
        <p:spPr>
          <a:xfrm>
            <a:off x="609600" y="219514"/>
            <a:ext cx="9902289" cy="1008771"/>
          </a:xfrm>
        </p:spPr>
        <p:txBody>
          <a:bodyPr/>
          <a:lstStyle/>
          <a:p>
            <a:r>
              <a:rPr lang="en-US" dirty="0"/>
              <a:t>Flux’s Graph Resource Model</a:t>
            </a:r>
            <a:endParaRPr lang="en-US" sz="2400" b="0" dirty="0"/>
          </a:p>
        </p:txBody>
      </p:sp>
      <p:pic>
        <p:nvPicPr>
          <p:cNvPr id="4" name="Picture 3" descr="A close up of a logo&#10;&#10;Description automatically generated">
            <a:extLst>
              <a:ext uri="{FF2B5EF4-FFF2-40B4-BE49-F238E27FC236}">
                <a16:creationId xmlns:a16="http://schemas.microsoft.com/office/drawing/2014/main" id="{DABF48AB-D549-4C4C-83C9-60F521121991}"/>
              </a:ext>
            </a:extLst>
          </p:cNvPr>
          <p:cNvPicPr>
            <a:picLocks noChangeAspect="1"/>
          </p:cNvPicPr>
          <p:nvPr/>
        </p:nvPicPr>
        <p:blipFill>
          <a:blip r:embed="rId2"/>
          <a:stretch>
            <a:fillRect/>
          </a:stretch>
        </p:blipFill>
        <p:spPr>
          <a:xfrm>
            <a:off x="427811" y="1436688"/>
            <a:ext cx="4861565" cy="5421312"/>
          </a:xfrm>
          <a:prstGeom prst="rect">
            <a:avLst/>
          </a:prstGeom>
        </p:spPr>
      </p:pic>
    </p:spTree>
    <p:extLst>
      <p:ext uri="{BB962C8B-B14F-4D97-AF65-F5344CB8AC3E}">
        <p14:creationId xmlns:p14="http://schemas.microsoft.com/office/powerpoint/2010/main" val="280572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Flux’s </a:t>
            </a:r>
            <a:r>
              <a:rPr lang="en-US" dirty="0" err="1"/>
              <a:t>Jobspec</a:t>
            </a:r>
            <a:endParaRPr lang="en-US" dirty="0"/>
          </a:p>
        </p:txBody>
      </p:sp>
      <p:sp>
        <p:nvSpPr>
          <p:cNvPr id="4" name="Content Placeholder 5">
            <a:extLst>
              <a:ext uri="{FF2B5EF4-FFF2-40B4-BE49-F238E27FC236}">
                <a16:creationId xmlns:a16="http://schemas.microsoft.com/office/drawing/2014/main" id="{742B38E3-52BB-8348-A34D-772D1ED0490B}"/>
              </a:ext>
            </a:extLst>
          </p:cNvPr>
          <p:cNvSpPr txBox="1">
            <a:spLocks/>
          </p:cNvSpPr>
          <p:nvPr/>
        </p:nvSpPr>
        <p:spPr>
          <a:xfrm>
            <a:off x="621101" y="1436688"/>
            <a:ext cx="11310704" cy="4881532"/>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err="1"/>
              <a:t>Yaml</a:t>
            </a:r>
            <a:r>
              <a:rPr lang="en-US" dirty="0"/>
              <a:t> format for requesting abstract set of resources and specifying coarse task mapping </a:t>
            </a:r>
          </a:p>
        </p:txBody>
      </p:sp>
      <p:pic>
        <p:nvPicPr>
          <p:cNvPr id="3" name="Picture 2" descr="A screenshot of a cell phone&#10;&#10;Description automatically generated">
            <a:extLst>
              <a:ext uri="{FF2B5EF4-FFF2-40B4-BE49-F238E27FC236}">
                <a16:creationId xmlns:a16="http://schemas.microsoft.com/office/drawing/2014/main" id="{45F99617-87E0-624F-AAEC-5AF30DFB24C4}"/>
              </a:ext>
            </a:extLst>
          </p:cNvPr>
          <p:cNvPicPr>
            <a:picLocks noChangeAspect="1"/>
          </p:cNvPicPr>
          <p:nvPr/>
        </p:nvPicPr>
        <p:blipFill>
          <a:blip r:embed="rId2"/>
          <a:stretch>
            <a:fillRect/>
          </a:stretch>
        </p:blipFill>
        <p:spPr>
          <a:xfrm>
            <a:off x="2828694" y="1936720"/>
            <a:ext cx="2705100" cy="43815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BF71BF94-A6B2-DD4F-9CDA-D9AFF1ADE87C}"/>
              </a:ext>
            </a:extLst>
          </p:cNvPr>
          <p:cNvPicPr>
            <a:picLocks noChangeAspect="1"/>
          </p:cNvPicPr>
          <p:nvPr/>
        </p:nvPicPr>
        <p:blipFill>
          <a:blip r:embed="rId3"/>
          <a:stretch>
            <a:fillRect/>
          </a:stretch>
        </p:blipFill>
        <p:spPr>
          <a:xfrm>
            <a:off x="6658207" y="1936720"/>
            <a:ext cx="2667000" cy="502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Support for more complex requests</a:t>
            </a:r>
          </a:p>
        </p:txBody>
      </p:sp>
      <p:pic>
        <p:nvPicPr>
          <p:cNvPr id="5" name="Picture 4" descr="A screenshot of a cell phone&#10;&#10;Description automatically generated">
            <a:extLst>
              <a:ext uri="{FF2B5EF4-FFF2-40B4-BE49-F238E27FC236}">
                <a16:creationId xmlns:a16="http://schemas.microsoft.com/office/drawing/2014/main" id="{25BD0218-74EF-E243-8352-36BBC121703A}"/>
              </a:ext>
            </a:extLst>
          </p:cNvPr>
          <p:cNvPicPr>
            <a:picLocks noChangeAspect="1"/>
          </p:cNvPicPr>
          <p:nvPr/>
        </p:nvPicPr>
        <p:blipFill>
          <a:blip r:embed="rId2"/>
          <a:stretch>
            <a:fillRect/>
          </a:stretch>
        </p:blipFill>
        <p:spPr>
          <a:xfrm>
            <a:off x="5162550" y="1676400"/>
            <a:ext cx="1866900" cy="236220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4DCDFB3F-D1D9-1245-ACE5-D667CA317D68}"/>
              </a:ext>
            </a:extLst>
          </p:cNvPr>
          <p:cNvPicPr>
            <a:picLocks noChangeAspect="1"/>
          </p:cNvPicPr>
          <p:nvPr/>
        </p:nvPicPr>
        <p:blipFill>
          <a:blip r:embed="rId3"/>
          <a:stretch>
            <a:fillRect/>
          </a:stretch>
        </p:blipFill>
        <p:spPr>
          <a:xfrm>
            <a:off x="264686" y="1676400"/>
            <a:ext cx="3187700" cy="350520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85F6707C-7CDD-6F49-866C-89169BDE17C1}"/>
              </a:ext>
            </a:extLst>
          </p:cNvPr>
          <p:cNvPicPr>
            <a:picLocks noChangeAspect="1"/>
          </p:cNvPicPr>
          <p:nvPr/>
        </p:nvPicPr>
        <p:blipFill>
          <a:blip r:embed="rId4"/>
          <a:stretch>
            <a:fillRect/>
          </a:stretch>
        </p:blipFill>
        <p:spPr>
          <a:xfrm>
            <a:off x="8277770" y="605364"/>
            <a:ext cx="2984500" cy="60325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E2DDCFAB-AF8E-D049-9EF3-9F1141C234F6}"/>
              </a:ext>
            </a:extLst>
          </p:cNvPr>
          <p:cNvPicPr>
            <a:picLocks noChangeAspect="1"/>
          </p:cNvPicPr>
          <p:nvPr/>
        </p:nvPicPr>
        <p:blipFill>
          <a:blip r:embed="rId5"/>
          <a:stretch>
            <a:fillRect/>
          </a:stretch>
        </p:blipFill>
        <p:spPr>
          <a:xfrm>
            <a:off x="-25243" y="5114538"/>
            <a:ext cx="7835900" cy="1816100"/>
          </a:xfrm>
          <a:prstGeom prst="rect">
            <a:avLst/>
          </a:prstGeom>
        </p:spPr>
      </p:pic>
    </p:spTree>
    <p:extLst>
      <p:ext uri="{BB962C8B-B14F-4D97-AF65-F5344CB8AC3E}">
        <p14:creationId xmlns:p14="http://schemas.microsoft.com/office/powerpoint/2010/main" val="2975872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25D2-746B-2740-B695-D6DE5550FF9F}"/>
              </a:ext>
            </a:extLst>
          </p:cNvPr>
          <p:cNvSpPr>
            <a:spLocks noGrp="1"/>
          </p:cNvSpPr>
          <p:nvPr>
            <p:ph type="title"/>
          </p:nvPr>
        </p:nvSpPr>
        <p:spPr/>
        <p:txBody>
          <a:bodyPr/>
          <a:lstStyle/>
          <a:p>
            <a:r>
              <a:rPr lang="en-US" dirty="0"/>
              <a:t>Lessons Learned So Far</a:t>
            </a:r>
          </a:p>
        </p:txBody>
      </p:sp>
      <p:sp>
        <p:nvSpPr>
          <p:cNvPr id="3" name="Content Placeholder 5">
            <a:extLst>
              <a:ext uri="{FF2B5EF4-FFF2-40B4-BE49-F238E27FC236}">
                <a16:creationId xmlns:a16="http://schemas.microsoft.com/office/drawing/2014/main" id="{7B3BF10A-88F4-D341-AFDA-6444BBDDA08F}"/>
              </a:ext>
            </a:extLst>
          </p:cNvPr>
          <p:cNvSpPr txBox="1">
            <a:spLocks/>
          </p:cNvSpPr>
          <p:nvPr/>
        </p:nvSpPr>
        <p:spPr>
          <a:xfrm>
            <a:off x="609600" y="1295400"/>
            <a:ext cx="11310704" cy="4597400"/>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What’s worked well</a:t>
            </a:r>
          </a:p>
          <a:p>
            <a:pPr lvl="1" defTabSz="914400"/>
            <a:r>
              <a:rPr lang="en-US" dirty="0"/>
              <a:t>Tying resource specification to a file format/labels is way more flexible than a CLI</a:t>
            </a:r>
          </a:p>
          <a:p>
            <a:pPr lvl="2" defTabSz="914400"/>
            <a:r>
              <a:rPr lang="en-US" dirty="0"/>
              <a:t>It is not scalable to have a `--X-per-Y` flag for every combination of resources X and Y</a:t>
            </a:r>
          </a:p>
          <a:p>
            <a:pPr lvl="2" defTabSz="914400"/>
            <a:r>
              <a:rPr lang="en-US" dirty="0"/>
              <a:t>Much better job provenance</a:t>
            </a:r>
          </a:p>
          <a:p>
            <a:pPr lvl="1" defTabSz="914400"/>
            <a:r>
              <a:rPr lang="en-US" dirty="0"/>
              <a:t>Breaking node-centricity (i.e., support for resources outside of the node) has been hugely beneficial</a:t>
            </a:r>
          </a:p>
          <a:p>
            <a:pPr lvl="2" defTabSz="914400"/>
            <a:r>
              <a:rPr lang="en-US" dirty="0"/>
              <a:t>Let’s us easily explore and specify complex scenarios like multi-tier storage systems: </a:t>
            </a:r>
            <a:r>
              <a:rPr lang="en-US" dirty="0">
                <a:hlinkClick r:id="rId2"/>
              </a:rPr>
              <a:t>https://github.com/flux-framework/flux-sched/pull/620</a:t>
            </a:r>
            <a:endParaRPr lang="en-US" dirty="0"/>
          </a:p>
          <a:p>
            <a:pPr lvl="2" defTabSz="914400"/>
            <a:r>
              <a:rPr lang="en-US" dirty="0"/>
              <a:t>Also relevant to heterogeneous clusters, like Flux’s Cloud bursting and LLNL’s </a:t>
            </a:r>
            <a:r>
              <a:rPr lang="en-US" dirty="0">
                <a:hlinkClick r:id="rId3"/>
              </a:rPr>
              <a:t>Lassen + </a:t>
            </a:r>
            <a:r>
              <a:rPr lang="en-US" dirty="0" err="1">
                <a:hlinkClick r:id="rId3"/>
              </a:rPr>
              <a:t>Cerebras</a:t>
            </a:r>
            <a:r>
              <a:rPr lang="en-US" dirty="0">
                <a:hlinkClick r:id="rId3"/>
              </a:rPr>
              <a:t> AI </a:t>
            </a:r>
            <a:endParaRPr lang="en-US" dirty="0"/>
          </a:p>
          <a:p>
            <a:pPr lvl="1" defTabSz="914400"/>
            <a:r>
              <a:rPr lang="en-US" dirty="0"/>
              <a:t>Having the virtual slot resource makes specifying exactly how you want containment applied much easier (e.g., everything in a slot is a </a:t>
            </a:r>
            <a:r>
              <a:rPr lang="en-US" dirty="0" err="1"/>
              <a:t>cgroup</a:t>
            </a:r>
            <a:r>
              <a:rPr lang="en-US" dirty="0"/>
              <a:t>)</a:t>
            </a:r>
          </a:p>
          <a:p>
            <a:pPr defTabSz="914400"/>
            <a:r>
              <a:rPr lang="en-US" dirty="0"/>
              <a:t>What’s hard and needs more work</a:t>
            </a:r>
          </a:p>
          <a:p>
            <a:pPr lvl="1" defTabSz="914400"/>
            <a:r>
              <a:rPr lang="en-US" dirty="0" err="1"/>
              <a:t>Jobspec</a:t>
            </a:r>
            <a:r>
              <a:rPr lang="en-US" dirty="0"/>
              <a:t> cross-system portability</a:t>
            </a:r>
          </a:p>
          <a:p>
            <a:pPr lvl="2" defTabSz="914400"/>
            <a:r>
              <a:rPr lang="en-US" dirty="0"/>
              <a:t>Is it possible to portably support running the same </a:t>
            </a:r>
            <a:r>
              <a:rPr lang="en-US" dirty="0" err="1"/>
              <a:t>jobspec</a:t>
            </a:r>
            <a:r>
              <a:rPr lang="en-US" dirty="0"/>
              <a:t> across systems where the </a:t>
            </a:r>
            <a:r>
              <a:rPr lang="en-US" dirty="0" err="1"/>
              <a:t>gpu</a:t>
            </a:r>
            <a:r>
              <a:rPr lang="en-US" dirty="0"/>
              <a:t>/memory is a child of node versus a child of the socket?</a:t>
            </a:r>
          </a:p>
          <a:p>
            <a:pPr lvl="1" defTabSz="914400"/>
            <a:r>
              <a:rPr lang="en-US" dirty="0"/>
              <a:t>Achieving complete canonical </a:t>
            </a:r>
            <a:r>
              <a:rPr lang="en-US" dirty="0" err="1"/>
              <a:t>Jobspec</a:t>
            </a:r>
            <a:r>
              <a:rPr lang="en-US" dirty="0"/>
              <a:t> support (see next slide)</a:t>
            </a:r>
          </a:p>
          <a:p>
            <a:pPr lvl="1" defTabSz="914400"/>
            <a:r>
              <a:rPr lang="en-US" dirty="0"/>
              <a:t>Specifying the distribution of resources across unbounded resources (</a:t>
            </a:r>
            <a:r>
              <a:rPr lang="en-US" dirty="0">
                <a:latin typeface="Monaco" pitchFamily="2" charset="77"/>
              </a:rPr>
              <a:t>node[*]-&gt;core[100]</a:t>
            </a:r>
            <a:r>
              <a:rPr lang="en-US" dirty="0"/>
              <a:t>)</a:t>
            </a:r>
          </a:p>
        </p:txBody>
      </p:sp>
    </p:spTree>
    <p:extLst>
      <p:ext uri="{BB962C8B-B14F-4D97-AF65-F5344CB8AC3E}">
        <p14:creationId xmlns:p14="http://schemas.microsoft.com/office/powerpoint/2010/main" val="139553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E72A-9575-9842-94A9-469F307F4849}"/>
              </a:ext>
            </a:extLst>
          </p:cNvPr>
          <p:cNvSpPr>
            <a:spLocks noGrp="1"/>
          </p:cNvSpPr>
          <p:nvPr>
            <p:ph type="title"/>
          </p:nvPr>
        </p:nvSpPr>
        <p:spPr/>
        <p:txBody>
          <a:bodyPr/>
          <a:lstStyle/>
          <a:p>
            <a:r>
              <a:rPr lang="en-US" dirty="0"/>
              <a:t>Achieving 100% Canonical </a:t>
            </a:r>
            <a:r>
              <a:rPr lang="en-US" dirty="0" err="1"/>
              <a:t>Jobspec</a:t>
            </a:r>
            <a:r>
              <a:rPr lang="en-US" dirty="0"/>
              <a:t> Compliance is Hard</a:t>
            </a:r>
          </a:p>
        </p:txBody>
      </p:sp>
      <p:sp>
        <p:nvSpPr>
          <p:cNvPr id="3" name="Content Placeholder 5">
            <a:extLst>
              <a:ext uri="{FF2B5EF4-FFF2-40B4-BE49-F238E27FC236}">
                <a16:creationId xmlns:a16="http://schemas.microsoft.com/office/drawing/2014/main" id="{3D74B03E-58EF-594B-8E64-4C20142F102F}"/>
              </a:ext>
            </a:extLst>
          </p:cNvPr>
          <p:cNvSpPr txBox="1">
            <a:spLocks/>
          </p:cNvSpPr>
          <p:nvPr/>
        </p:nvSpPr>
        <p:spPr>
          <a:xfrm>
            <a:off x="621101" y="1436688"/>
            <a:ext cx="11310704" cy="592834"/>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Created a </a:t>
            </a:r>
            <a:r>
              <a:rPr lang="en-US" dirty="0" err="1"/>
              <a:t>Jobspec</a:t>
            </a:r>
            <a:r>
              <a:rPr lang="en-US" dirty="0"/>
              <a:t> V1 that significantly pares down the support resources and ordering</a:t>
            </a:r>
          </a:p>
        </p:txBody>
      </p:sp>
      <p:sp>
        <p:nvSpPr>
          <p:cNvPr id="4" name="Content Placeholder 5">
            <a:extLst>
              <a:ext uri="{FF2B5EF4-FFF2-40B4-BE49-F238E27FC236}">
                <a16:creationId xmlns:a16="http://schemas.microsoft.com/office/drawing/2014/main" id="{06ACE8D7-1861-8442-8330-742696EBB735}"/>
              </a:ext>
            </a:extLst>
          </p:cNvPr>
          <p:cNvSpPr txBox="1">
            <a:spLocks/>
          </p:cNvSpPr>
          <p:nvPr/>
        </p:nvSpPr>
        <p:spPr>
          <a:xfrm>
            <a:off x="621101" y="3344497"/>
            <a:ext cx="11310704" cy="592834"/>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defTabSz="914400"/>
            <a:r>
              <a:rPr lang="en-US" dirty="0"/>
              <a:t>WIP </a:t>
            </a:r>
            <a:r>
              <a:rPr lang="en-US" dirty="0" err="1"/>
              <a:t>Jobspec</a:t>
            </a:r>
            <a:r>
              <a:rPr lang="en-US" dirty="0"/>
              <a:t> V2: opens up supported resource set and orderings:</a:t>
            </a:r>
          </a:p>
          <a:p>
            <a:pPr lvl="1" defTabSz="914400">
              <a:spcAft>
                <a:spcPts val="1200"/>
              </a:spcAft>
            </a:pPr>
            <a:r>
              <a:rPr lang="en-US" sz="2200" dirty="0"/>
              <a:t>Resource set: node, socket, core, hardware-thread, </a:t>
            </a:r>
            <a:r>
              <a:rPr lang="en-US" sz="2200" dirty="0" err="1"/>
              <a:t>gpu</a:t>
            </a:r>
            <a:r>
              <a:rPr lang="en-US" sz="2200" dirty="0"/>
              <a:t>, memory, storage, and slot</a:t>
            </a:r>
          </a:p>
          <a:p>
            <a:pPr lvl="1" defTabSz="914400">
              <a:spcAft>
                <a:spcPts val="1200"/>
              </a:spcAft>
            </a:pPr>
            <a:r>
              <a:rPr lang="en-US" sz="2200" dirty="0"/>
              <a:t>Compute hardware “spine” (intermediate resources optional): </a:t>
            </a:r>
            <a:br>
              <a:rPr lang="en-US" sz="2200" dirty="0"/>
            </a:br>
            <a:r>
              <a:rPr lang="en-US" sz="2200" dirty="0">
                <a:latin typeface="Monaco" pitchFamily="2" charset="77"/>
              </a:rPr>
              <a:t>node-&gt;socket-&gt;core-&gt;hardware-thread</a:t>
            </a:r>
          </a:p>
          <a:p>
            <a:pPr lvl="1" defTabSz="914400">
              <a:spcAft>
                <a:spcPts val="1200"/>
              </a:spcAft>
            </a:pPr>
            <a:r>
              <a:rPr lang="en-US" sz="2200" dirty="0"/>
              <a:t>“</a:t>
            </a:r>
            <a:r>
              <a:rPr lang="en-US" sz="2200" dirty="0" err="1"/>
              <a:t>Auxillary</a:t>
            </a:r>
            <a:r>
              <a:rPr lang="en-US" sz="2200" dirty="0"/>
              <a:t>” resources (i.e., memory, storage, </a:t>
            </a:r>
            <a:r>
              <a:rPr lang="en-US" sz="2200" dirty="0" err="1"/>
              <a:t>gpu</a:t>
            </a:r>
            <a:r>
              <a:rPr lang="en-US" sz="2200" dirty="0"/>
              <a:t>) can ”hang off” of anywhere:</a:t>
            </a:r>
            <a:br>
              <a:rPr lang="en-US" sz="2200" dirty="0"/>
            </a:br>
            <a:r>
              <a:rPr lang="en-US" sz="2200" dirty="0">
                <a:latin typeface="Monaco" pitchFamily="2" charset="77"/>
              </a:rPr>
              <a:t>(node-&gt;(socket-&gt;(</a:t>
            </a:r>
            <a:r>
              <a:rPr lang="en-US" sz="2200" dirty="0" err="1">
                <a:latin typeface="Monaco" pitchFamily="2" charset="77"/>
              </a:rPr>
              <a:t>core,gpu</a:t>
            </a:r>
            <a:r>
              <a:rPr lang="en-US" sz="2200" dirty="0">
                <a:latin typeface="Monaco" pitchFamily="2" charset="77"/>
              </a:rPr>
              <a:t>), memory), storage)</a:t>
            </a:r>
          </a:p>
        </p:txBody>
      </p:sp>
      <p:pic>
        <p:nvPicPr>
          <p:cNvPr id="6" name="Picture 5" descr="A screenshot of a cell phone&#10;&#10;Description automatically generated">
            <a:extLst>
              <a:ext uri="{FF2B5EF4-FFF2-40B4-BE49-F238E27FC236}">
                <a16:creationId xmlns:a16="http://schemas.microsoft.com/office/drawing/2014/main" id="{A0E3F322-BA3F-8E49-9DBB-64CE891167D9}"/>
              </a:ext>
            </a:extLst>
          </p:cNvPr>
          <p:cNvPicPr>
            <a:picLocks noChangeAspect="1"/>
          </p:cNvPicPr>
          <p:nvPr/>
        </p:nvPicPr>
        <p:blipFill>
          <a:blip r:embed="rId2"/>
          <a:stretch>
            <a:fillRect/>
          </a:stretch>
        </p:blipFill>
        <p:spPr>
          <a:xfrm>
            <a:off x="860864" y="1794687"/>
            <a:ext cx="2628900" cy="1422400"/>
          </a:xfrm>
          <a:prstGeom prst="rect">
            <a:avLst/>
          </a:prstGeom>
        </p:spPr>
      </p:pic>
    </p:spTree>
    <p:extLst>
      <p:ext uri="{BB962C8B-B14F-4D97-AF65-F5344CB8AC3E}">
        <p14:creationId xmlns:p14="http://schemas.microsoft.com/office/powerpoint/2010/main" val="315429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0" y="4896502"/>
            <a:ext cx="57150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18_PPT_UNC_V5.23_wide-16x9.potx" id="{83130911-C7AB-48B9-8C29-C9D32ACF0083}" vid="{243C0807-7D1A-4674-975A-BB624B104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566</Words>
  <Application>Microsoft Macintosh PowerPoint</Application>
  <PresentationFormat>Widescreen</PresentationFormat>
  <Paragraphs>35</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Lucida Grande</vt:lpstr>
      <vt:lpstr>Monaco</vt:lpstr>
      <vt:lpstr>Open Sans</vt:lpstr>
      <vt:lpstr>Wingdings</vt:lpstr>
      <vt:lpstr>Wingdings 2</vt:lpstr>
      <vt:lpstr>2015_PPT_UNC_V7.06 (1)</vt:lpstr>
      <vt:lpstr>Flux’s Resource Model and Jobspec</vt:lpstr>
      <vt:lpstr>Flux’s Graph Resource Model</vt:lpstr>
      <vt:lpstr>Flux’s Graph Resource Model</vt:lpstr>
      <vt:lpstr>Flux’s Graph Resource Model</vt:lpstr>
      <vt:lpstr>Flux’s Jobspec</vt:lpstr>
      <vt:lpstr>Support for more complex requests</vt:lpstr>
      <vt:lpstr>Lessons Learned So Far</vt:lpstr>
      <vt:lpstr>Achieving 100% Canonical Jobspec Compliance is Hard</vt:lpstr>
      <vt:lpstr>PowerPoint Presentation</vt:lpstr>
    </vt:vector>
  </TitlesOfParts>
  <Company>LLNL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Should not exceed two lines</dc:title>
  <dc:creator>Hadley, Kirk</dc:creator>
  <cp:lastModifiedBy>Herbein, Stephen</cp:lastModifiedBy>
  <cp:revision>3</cp:revision>
  <cp:lastPrinted>2018-03-02T18:21:35Z</cp:lastPrinted>
  <dcterms:created xsi:type="dcterms:W3CDTF">2018-05-23T22:06:01Z</dcterms:created>
  <dcterms:modified xsi:type="dcterms:W3CDTF">2020-09-18T18:05:25Z</dcterms:modified>
</cp:coreProperties>
</file>