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8" r:id="rId4"/>
    <p:sldId id="264" r:id="rId5"/>
    <p:sldId id="265" r:id="rId6"/>
    <p:sldId id="266" r:id="rId7"/>
    <p:sldId id="267" r:id="rId8"/>
    <p:sldId id="261" r:id="rId9"/>
    <p:sldId id="269" r:id="rId10"/>
    <p:sldId id="262" r:id="rId11"/>
    <p:sldId id="257" r:id="rId12"/>
    <p:sldId id="260" r:id="rId13"/>
    <p:sldId id="270" r:id="rId14"/>
    <p:sldId id="271" r:id="rId15"/>
    <p:sldId id="272" r:id="rId16"/>
    <p:sldId id="273" r:id="rId17"/>
    <p:sldId id="274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86877" autoAdjust="0"/>
  </p:normalViewPr>
  <p:slideViewPr>
    <p:cSldViewPr>
      <p:cViewPr varScale="1">
        <p:scale>
          <a:sx n="120" d="100"/>
          <a:sy n="120" d="100"/>
        </p:scale>
        <p:origin x="16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Lines of Code in our Project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Test Code</c:v>
                </c:pt>
                <c:pt idx="1">
                  <c:v>Implementation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754</c:v>
                </c:pt>
                <c:pt idx="1">
                  <c:v>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5-467C-AB0D-5594B0D4E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Industrial Project</a:t>
            </a:r>
            <a:r>
              <a:rPr lang="en-US" baseline="0" dirty="0"/>
              <a:t> Example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30-4608-835D-64680D2E03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30-4608-835D-64680D2E030C}"/>
              </c:ext>
            </c:extLst>
          </c:dPt>
          <c:cat>
            <c:strRef>
              <c:f>Sheet1!$A$2:$A$3</c:f>
              <c:strCache>
                <c:ptCount val="2"/>
                <c:pt idx="0">
                  <c:v>Test Code</c:v>
                </c:pt>
                <c:pt idx="1">
                  <c:v>Implementation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30-4608-835D-64680D2E0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c/COMP370" TargetMode="External"/><Relationship Id="rId2" Type="http://schemas.openxmlformats.org/officeDocument/2006/relationships/hyperlink" Target="http://caxe.thomasmclennan.c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axe.thomasmclennan.ca/test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Comp 370 final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Chocoholics anonymous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5715000"/>
            <a:ext cx="3246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Thomas </a:t>
            </a:r>
            <a:r>
              <a:rPr lang="en-CA" sz="1600" dirty="0" err="1"/>
              <a:t>Mclennan</a:t>
            </a:r>
            <a:r>
              <a:rPr lang="en-CA" sz="1600" dirty="0"/>
              <a:t> - </a:t>
            </a:r>
          </a:p>
          <a:p>
            <a:r>
              <a:rPr lang="en-CA" sz="1600" dirty="0" err="1"/>
              <a:t>Farzin</a:t>
            </a:r>
            <a:r>
              <a:rPr lang="en-CA" sz="1600" dirty="0"/>
              <a:t> </a:t>
            </a:r>
            <a:r>
              <a:rPr lang="en-CA" sz="1600" dirty="0" err="1"/>
              <a:t>Dhanji</a:t>
            </a:r>
            <a:r>
              <a:rPr lang="en-CA" sz="1600" dirty="0"/>
              <a:t> 	 - 300034277</a:t>
            </a:r>
          </a:p>
          <a:p>
            <a:r>
              <a:rPr lang="en-CA" sz="1600" dirty="0"/>
              <a:t>Karanvir Gill	 - 300093063</a:t>
            </a:r>
          </a:p>
        </p:txBody>
      </p:sp>
      <p:pic>
        <p:nvPicPr>
          <p:cNvPr id="1026" name="Picture 2" descr="C:\Users\Navi\Desktop\hero-image-par.img.md.20160119T1631152120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46" y="304800"/>
            <a:ext cx="5613400" cy="2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vi\Desktop\chocolat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1" t="16280"/>
          <a:stretch/>
        </p:blipFill>
        <p:spPr bwMode="auto">
          <a:xfrm>
            <a:off x="379828" y="304800"/>
            <a:ext cx="2816118" cy="2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9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design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7" y="1219200"/>
            <a:ext cx="7696200" cy="5482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Languages</a:t>
            </a:r>
          </a:p>
          <a:p>
            <a:pPr lvl="1"/>
            <a:r>
              <a:rPr lang="en-CA" dirty="0" err="1"/>
              <a:t>Php</a:t>
            </a:r>
            <a:endParaRPr lang="en-CA" dirty="0"/>
          </a:p>
          <a:p>
            <a:pPr lvl="1"/>
            <a:r>
              <a:rPr lang="en-CA" dirty="0"/>
              <a:t>Html5</a:t>
            </a:r>
          </a:p>
          <a:p>
            <a:pPr lvl="1"/>
            <a:r>
              <a:rPr lang="en-CA" dirty="0"/>
              <a:t>Css3</a:t>
            </a:r>
          </a:p>
          <a:p>
            <a:pPr lvl="1"/>
            <a:r>
              <a:rPr lang="en-CA" dirty="0" err="1"/>
              <a:t>javaScript</a:t>
            </a:r>
            <a:endParaRPr lang="en-CA" dirty="0"/>
          </a:p>
          <a:p>
            <a:pPr lvl="1"/>
            <a:r>
              <a:rPr lang="en-CA" dirty="0"/>
              <a:t>SQL</a:t>
            </a:r>
          </a:p>
          <a:p>
            <a:endParaRPr lang="en-CA" dirty="0"/>
          </a:p>
          <a:p>
            <a:r>
              <a:rPr lang="en-CA" dirty="0"/>
              <a:t>Website - </a:t>
            </a:r>
            <a:r>
              <a:rPr lang="en-CA" dirty="0">
                <a:hlinkClick r:id="rId2"/>
              </a:rPr>
              <a:t>http://caxe.thomasmclennan.ca/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dirty="0"/>
              <a:t>Source Code - </a:t>
            </a:r>
            <a:r>
              <a:rPr lang="en-CA" dirty="0">
                <a:hlinkClick r:id="rId3"/>
              </a:rPr>
              <a:t>https://github.com/Exac/COMP370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26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Tested each class during implementation</a:t>
            </a:r>
          </a:p>
          <a:p>
            <a:endParaRPr lang="en-CA" dirty="0"/>
          </a:p>
          <a:p>
            <a:r>
              <a:rPr lang="en-CA" dirty="0"/>
              <a:t>Black box testing</a:t>
            </a:r>
          </a:p>
          <a:p>
            <a:pPr lvl="1"/>
            <a:r>
              <a:rPr lang="en-CA" dirty="0">
                <a:hlinkClick r:id="rId2"/>
              </a:rPr>
              <a:t>http://caxe.thomasmclennan.ca/tests/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36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PHP (released 1995)</a:t>
            </a:r>
          </a:p>
          <a:p>
            <a:r>
              <a:rPr lang="en-CA" dirty="0"/>
              <a:t>Object Oriented PHP (2004)</a:t>
            </a:r>
          </a:p>
          <a:p>
            <a:r>
              <a:rPr lang="en-CA" dirty="0" err="1"/>
              <a:t>PHPUnit</a:t>
            </a:r>
            <a:r>
              <a:rPr lang="en-CA" dirty="0"/>
              <a:t> (2004)</a:t>
            </a:r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01" y="3935370"/>
            <a:ext cx="61055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064698"/>
              </p:ext>
            </p:extLst>
          </p:nvPr>
        </p:nvGraphicFramePr>
        <p:xfrm>
          <a:off x="457200" y="1752600"/>
          <a:ext cx="41148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336692"/>
              </p:ext>
            </p:extLst>
          </p:nvPr>
        </p:nvGraphicFramePr>
        <p:xfrm>
          <a:off x="4267200" y="1752600"/>
          <a:ext cx="41148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70032" y="3801105"/>
            <a:ext cx="1289135" cy="276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9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414+ Assertions</a:t>
            </a:r>
            <a:endParaRPr lang="en-US" sz="119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2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Testing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237685"/>
              </p:ext>
            </p:extLst>
          </p:nvPr>
        </p:nvGraphicFramePr>
        <p:xfrm>
          <a:off x="426128" y="1752600"/>
          <a:ext cx="8229600" cy="1336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89019">
                  <a:extLst>
                    <a:ext uri="{9D8B030D-6E8A-4147-A177-3AD203B41FA5}">
                      <a16:colId xmlns:a16="http://schemas.microsoft.com/office/drawing/2014/main" val="1050701409"/>
                    </a:ext>
                  </a:extLst>
                </a:gridCol>
                <a:gridCol w="1540581">
                  <a:extLst>
                    <a:ext uri="{9D8B030D-6E8A-4147-A177-3AD203B41FA5}">
                      <a16:colId xmlns:a16="http://schemas.microsoft.com/office/drawing/2014/main" val="291257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MySQL Database 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11265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Password is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036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Password's first character is alphanumeric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107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Password &lt; 1 character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3260596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91771"/>
              </p:ext>
            </p:extLst>
          </p:nvPr>
        </p:nvGraphicFramePr>
        <p:xfrm>
          <a:off x="426128" y="3394078"/>
          <a:ext cx="8229600" cy="233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9392">
                  <a:extLst>
                    <a:ext uri="{9D8B030D-6E8A-4147-A177-3AD203B41FA5}">
                      <a16:colId xmlns:a16="http://schemas.microsoft.com/office/drawing/2014/main" val="2544977394"/>
                    </a:ext>
                  </a:extLst>
                </a:gridCol>
                <a:gridCol w="1570208">
                  <a:extLst>
                    <a:ext uri="{9D8B030D-6E8A-4147-A177-3AD203B41FA5}">
                      <a16:colId xmlns:a16="http://schemas.microsoft.com/office/drawing/2014/main" val="1263245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Database.member_name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147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member_name</a:t>
                      </a:r>
                      <a:r>
                        <a:rPr lang="en-US" sz="1200" dirty="0">
                          <a:effectLst/>
                        </a:rPr>
                        <a:t> is created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68972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member_name can be "m"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987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member_name can be "1"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2710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member_name</a:t>
                      </a:r>
                      <a:r>
                        <a:rPr lang="en-US" sz="1200" dirty="0">
                          <a:effectLst/>
                        </a:rPr>
                        <a:t> can be "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“ (24/25)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46038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member_name</a:t>
                      </a:r>
                      <a:r>
                        <a:rPr lang="en-US" sz="1200" dirty="0">
                          <a:effectLst/>
                        </a:rPr>
                        <a:t> cannot be "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xxxx</a:t>
                      </a:r>
                      <a:r>
                        <a:rPr lang="en-US" sz="1200" dirty="0">
                          <a:effectLst/>
                        </a:rPr>
                        <a:t>“ (29/25)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22512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member_name</a:t>
                      </a:r>
                      <a:r>
                        <a:rPr lang="en-US" sz="1200" dirty="0">
                          <a:effectLst/>
                        </a:rPr>
                        <a:t> cannot be ""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acceptable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7236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7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38565"/>
              </p:ext>
            </p:extLst>
          </p:nvPr>
        </p:nvGraphicFramePr>
        <p:xfrm>
          <a:off x="426128" y="1752600"/>
          <a:ext cx="8229600" cy="2823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3749">
                  <a:extLst>
                    <a:ext uri="{9D8B030D-6E8A-4147-A177-3AD203B41FA5}">
                      <a16:colId xmlns:a16="http://schemas.microsoft.com/office/drawing/2014/main" val="878735423"/>
                    </a:ext>
                  </a:extLst>
                </a:gridCol>
                <a:gridCol w="1915851">
                  <a:extLst>
                    <a:ext uri="{9D8B030D-6E8A-4147-A177-3AD203B41FA5}">
                      <a16:colId xmlns:a16="http://schemas.microsoft.com/office/drawing/2014/main" val="3323603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Database.member_province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50131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member_province is created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18700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member_province</a:t>
                      </a:r>
                      <a:r>
                        <a:rPr lang="en-US" sz="1200" dirty="0">
                          <a:effectLst/>
                        </a:rPr>
                        <a:t> can be "B.C."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193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member_province</a:t>
                      </a:r>
                      <a:r>
                        <a:rPr lang="en-US" sz="1200" dirty="0">
                          <a:effectLst/>
                        </a:rPr>
                        <a:t> cannot be "British Columbia"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Acceptable (BC)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8981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member_province cannot be "CB"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64075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member_province</a:t>
                      </a:r>
                      <a:r>
                        <a:rPr lang="en-US" sz="1200" dirty="0">
                          <a:effectLst/>
                        </a:rPr>
                        <a:t> cannot be “</a:t>
                      </a:r>
                      <a:r>
                        <a:rPr lang="en-US" sz="1200" dirty="0" err="1">
                          <a:effectLst/>
                        </a:rPr>
                        <a:t>Manito</a:t>
                      </a:r>
                      <a:r>
                        <a:rPr lang="en-US" sz="1200" b="1" dirty="0" err="1">
                          <a:effectLst/>
                        </a:rPr>
                        <a:t>Ba</a:t>
                      </a:r>
                      <a:r>
                        <a:rPr lang="en-US" sz="1200" b="1" dirty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Acceptable (MB)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8618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member_province cannot be "NWT"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acceptable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8572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member_province cannot be "CB"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acceptable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02743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128" y="487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27" y="4192998"/>
            <a:ext cx="5945673" cy="2588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73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128" y="487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294299"/>
              </p:ext>
            </p:extLst>
          </p:nvPr>
        </p:nvGraphicFramePr>
        <p:xfrm>
          <a:off x="441664" y="2057400"/>
          <a:ext cx="8229600" cy="3341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7511">
                  <a:extLst>
                    <a:ext uri="{9D8B030D-6E8A-4147-A177-3AD203B41FA5}">
                      <a16:colId xmlns:a16="http://schemas.microsoft.com/office/drawing/2014/main" val="259639289"/>
                    </a:ext>
                  </a:extLst>
                </a:gridCol>
                <a:gridCol w="2082089">
                  <a:extLst>
                    <a:ext uri="{9D8B030D-6E8A-4147-A177-3AD203B41FA5}">
                      <a16:colId xmlns:a16="http://schemas.microsoft.com/office/drawing/2014/main" val="106183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member_status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 CHAR(1) NOT NULL DEFAULT 'A'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7080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member_status is created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97588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member_status can be "A"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2047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member_status can be "S"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8567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member_status cannot be "Suspended"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acceptable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218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member_status cannot be "Active"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acceptable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28555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member_status cannot be "a"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acceptable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06857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member_status cannot be "s"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acceptable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2829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member_status cannot be "0"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true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30211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member_status cannot be "null"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2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348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01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Analysis and Design – </a:t>
            </a:r>
            <a:r>
              <a:rPr lang="en-CA" dirty="0" err="1"/>
              <a:t>Farzin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r>
              <a:rPr lang="en-CA" dirty="0"/>
              <a:t>Implementation and testing – Thomas &amp; Karanvir </a:t>
            </a:r>
          </a:p>
        </p:txBody>
      </p:sp>
    </p:spTree>
    <p:extLst>
      <p:ext uri="{BB962C8B-B14F-4D97-AF65-F5344CB8AC3E}">
        <p14:creationId xmlns:p14="http://schemas.microsoft.com/office/powerpoint/2010/main" val="31953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4525"/>
            <a:ext cx="8382000" cy="4968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Requirements - manager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2781" r="44786" b="6364"/>
          <a:stretch/>
        </p:blipFill>
        <p:spPr>
          <a:xfrm>
            <a:off x="397042" y="2285996"/>
            <a:ext cx="3986463" cy="339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C:\Users\Navi\Google Drive\Manag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9228" r="39590" b="48348"/>
          <a:stretch/>
        </p:blipFill>
        <p:spPr bwMode="auto">
          <a:xfrm>
            <a:off x="4860758" y="1852860"/>
            <a:ext cx="3970421" cy="4259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5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Requirements - manager</a:t>
            </a:r>
          </a:p>
        </p:txBody>
      </p:sp>
      <p:pic>
        <p:nvPicPr>
          <p:cNvPr id="1028" name="Picture 4" descr="C:\Users\Navi\Google Drive\manag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" y="1680411"/>
            <a:ext cx="8458200" cy="4981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7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Requirements - operator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3705" t="13953" b="3603"/>
          <a:stretch/>
        </p:blipFill>
        <p:spPr>
          <a:xfrm>
            <a:off x="457200" y="1748589"/>
            <a:ext cx="4336983" cy="4680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C:\Users\Navi\Google Drive\Operato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9167" r="29997" b="26425"/>
          <a:stretch/>
        </p:blipFill>
        <p:spPr bwMode="auto">
          <a:xfrm>
            <a:off x="5257800" y="1748589"/>
            <a:ext cx="3352800" cy="468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Requirements - provider</a:t>
            </a:r>
          </a:p>
        </p:txBody>
      </p:sp>
      <p:pic>
        <p:nvPicPr>
          <p:cNvPr id="3074" name="Picture 2" descr="C:\Users\Navi\Google Drive\provid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t="8118" r="26126" b="39940"/>
          <a:stretch/>
        </p:blipFill>
        <p:spPr bwMode="auto">
          <a:xfrm>
            <a:off x="4724400" y="1752600"/>
            <a:ext cx="4129749" cy="4672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5360" r="38786" b="47403"/>
          <a:stretch/>
        </p:blipFill>
        <p:spPr>
          <a:xfrm>
            <a:off x="168442" y="2667000"/>
            <a:ext cx="4419600" cy="226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39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Requirements - provider</a:t>
            </a:r>
          </a:p>
        </p:txBody>
      </p:sp>
      <p:pic>
        <p:nvPicPr>
          <p:cNvPr id="4098" name="Picture 2" descr="C:\Users\Navi\Google Drive\provider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t="12106" r="9333" b="16352"/>
          <a:stretch/>
        </p:blipFill>
        <p:spPr bwMode="auto">
          <a:xfrm>
            <a:off x="990600" y="1708484"/>
            <a:ext cx="7162800" cy="4883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7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analysis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5904411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2611" y="2286000"/>
            <a:ext cx="2707105" cy="3754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>
                <a:latin typeface="Baskerville Old Face" pitchFamily="18" charset="0"/>
              </a:rPr>
              <a:t>Operator maintains a provider, updates provider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>
                <a:latin typeface="Baskerville Old Face" pitchFamily="18" charset="0"/>
              </a:rPr>
              <a:t>Operator Maintains a member, updates member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>
                <a:latin typeface="Baskerville Old Face" pitchFamily="18" charset="0"/>
              </a:rPr>
              <a:t>Operator maintains services, updates services database.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24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Analysis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"/>
            <a:ext cx="5867400" cy="6235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04999"/>
            <a:ext cx="2574758" cy="4093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>
                <a:latin typeface="Baskerville Old Face" pitchFamily="18" charset="0"/>
              </a:rPr>
              <a:t>Provider verifies member using member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>
                <a:latin typeface="Baskerville Old Face" pitchFamily="18" charset="0"/>
              </a:rPr>
              <a:t>Provider processes a claim using claims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>
                <a:latin typeface="Baskerville Old Face" pitchFamily="18" charset="0"/>
              </a:rPr>
              <a:t>Provider directory is generated after provider login (when the provider is verified)</a:t>
            </a:r>
          </a:p>
        </p:txBody>
      </p:sp>
    </p:spTree>
    <p:extLst>
      <p:ext uri="{BB962C8B-B14F-4D97-AF65-F5344CB8AC3E}">
        <p14:creationId xmlns:p14="http://schemas.microsoft.com/office/powerpoint/2010/main" val="397599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286</TotalTime>
  <Words>361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Baskerville Old Face</vt:lpstr>
      <vt:lpstr>Book Antiqua</vt:lpstr>
      <vt:lpstr>Calibri</vt:lpstr>
      <vt:lpstr>Century Gothic</vt:lpstr>
      <vt:lpstr>Times New Roman</vt:lpstr>
      <vt:lpstr>Apothecary</vt:lpstr>
      <vt:lpstr>Chocoholics anonymous</vt:lpstr>
      <vt:lpstr>requirements</vt:lpstr>
      <vt:lpstr>Requirements - manager</vt:lpstr>
      <vt:lpstr>Requirements - manager</vt:lpstr>
      <vt:lpstr>Requirements - operator</vt:lpstr>
      <vt:lpstr>Requirements - provider</vt:lpstr>
      <vt:lpstr>Requirements - provider</vt:lpstr>
      <vt:lpstr>analysis</vt:lpstr>
      <vt:lpstr>Analysis</vt:lpstr>
      <vt:lpstr>design</vt:lpstr>
      <vt:lpstr>implementation </vt:lpstr>
      <vt:lpstr>Testing</vt:lpstr>
      <vt:lpstr>Testing</vt:lpstr>
      <vt:lpstr>Testing</vt:lpstr>
      <vt:lpstr>Testing</vt:lpstr>
      <vt:lpstr>Testing</vt:lpstr>
      <vt:lpstr>Testing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</dc:creator>
  <cp:lastModifiedBy>Thomas McLennan</cp:lastModifiedBy>
  <cp:revision>28</cp:revision>
  <dcterms:created xsi:type="dcterms:W3CDTF">2006-08-16T00:00:00Z</dcterms:created>
  <dcterms:modified xsi:type="dcterms:W3CDTF">2016-03-31T05:05:43Z</dcterms:modified>
</cp:coreProperties>
</file>