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600" cy="86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600" cy="86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600" cy="86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600" cy="86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600" cy="86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600" cy="86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600" cy="86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27040" y="262080"/>
            <a:ext cx="10362600" cy="400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600" cy="86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600" cy="86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600" cy="86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600" cy="86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600" cy="86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600" cy="86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600" cy="86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600" cy="86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600" cy="86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600" cy="86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27040" y="262080"/>
            <a:ext cx="10362600" cy="400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600" cy="86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600" cy="86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600" cy="86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de-CH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31.03.17</a:t>
            </a:r>
            <a:endParaRPr b="0" lang="de-CH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C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FA44A60-4AF7-49A3-B3AF-2FA477476D41}" type="slidenum">
              <a:rPr b="0" lang="de-CH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de-CH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600" cy="8629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152000" y="2854080"/>
            <a:ext cx="503640" cy="32292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2"/>
          <p:cNvSpPr/>
          <p:nvPr/>
        </p:nvSpPr>
        <p:spPr>
          <a:xfrm flipV="1">
            <a:off x="5938200" y="1442160"/>
            <a:ext cx="0" cy="451440"/>
          </a:xfrm>
          <a:prstGeom prst="line">
            <a:avLst/>
          </a:prstGeom>
          <a:ln w="38160">
            <a:solidFill>
              <a:srgbClr val="fe494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3"/>
          <p:cNvSpPr/>
          <p:nvPr/>
        </p:nvSpPr>
        <p:spPr>
          <a:xfrm>
            <a:off x="4527720" y="1068480"/>
            <a:ext cx="360" cy="1721880"/>
          </a:xfrm>
          <a:prstGeom prst="line">
            <a:avLst/>
          </a:prstGeom>
          <a:ln w="38160">
            <a:solidFill>
              <a:srgbClr val="fe494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4"/>
          <p:cNvSpPr/>
          <p:nvPr/>
        </p:nvSpPr>
        <p:spPr>
          <a:xfrm>
            <a:off x="3409920" y="788400"/>
            <a:ext cx="360" cy="2040120"/>
          </a:xfrm>
          <a:prstGeom prst="line">
            <a:avLst/>
          </a:prstGeom>
          <a:ln w="38160">
            <a:solidFill>
              <a:srgbClr val="fe494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5"/>
          <p:cNvSpPr/>
          <p:nvPr/>
        </p:nvSpPr>
        <p:spPr>
          <a:xfrm>
            <a:off x="2452320" y="1458360"/>
            <a:ext cx="360" cy="1355760"/>
          </a:xfrm>
          <a:prstGeom prst="line">
            <a:avLst/>
          </a:prstGeom>
          <a:ln w="38160">
            <a:solidFill>
              <a:srgbClr val="fe494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6"/>
          <p:cNvSpPr/>
          <p:nvPr/>
        </p:nvSpPr>
        <p:spPr>
          <a:xfrm>
            <a:off x="9301320" y="1385280"/>
            <a:ext cx="360" cy="1428840"/>
          </a:xfrm>
          <a:prstGeom prst="line">
            <a:avLst/>
          </a:prstGeom>
          <a:ln w="3816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7"/>
          <p:cNvSpPr/>
          <p:nvPr/>
        </p:nvSpPr>
        <p:spPr>
          <a:xfrm>
            <a:off x="8089920" y="2099880"/>
            <a:ext cx="360" cy="660600"/>
          </a:xfrm>
          <a:prstGeom prst="line">
            <a:avLst/>
          </a:prstGeom>
          <a:ln w="3816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8"/>
          <p:cNvSpPr/>
          <p:nvPr/>
        </p:nvSpPr>
        <p:spPr>
          <a:xfrm>
            <a:off x="4310280" y="1348920"/>
            <a:ext cx="360" cy="1429200"/>
          </a:xfrm>
          <a:prstGeom prst="line">
            <a:avLst/>
          </a:prstGeom>
          <a:ln w="3816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9"/>
          <p:cNvSpPr/>
          <p:nvPr/>
        </p:nvSpPr>
        <p:spPr>
          <a:xfrm>
            <a:off x="2150640" y="2099880"/>
            <a:ext cx="360" cy="660600"/>
          </a:xfrm>
          <a:prstGeom prst="line">
            <a:avLst/>
          </a:prstGeom>
          <a:ln w="3816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10"/>
          <p:cNvSpPr/>
          <p:nvPr/>
        </p:nvSpPr>
        <p:spPr>
          <a:xfrm>
            <a:off x="8640000" y="2822400"/>
            <a:ext cx="540000" cy="360"/>
          </a:xfrm>
          <a:prstGeom prst="line">
            <a:avLst/>
          </a:prstGeom>
          <a:ln w="381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1"/>
          <p:cNvSpPr/>
          <p:nvPr/>
        </p:nvSpPr>
        <p:spPr>
          <a:xfrm>
            <a:off x="9163800" y="2693160"/>
            <a:ext cx="271080" cy="250560"/>
          </a:xfrm>
          <a:prstGeom prst="ellipse">
            <a:avLst/>
          </a:prstGeom>
          <a:solidFill>
            <a:srgbClr val="4472c4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2"/>
          <p:cNvSpPr/>
          <p:nvPr/>
        </p:nvSpPr>
        <p:spPr>
          <a:xfrm>
            <a:off x="8456760" y="2854800"/>
            <a:ext cx="485280" cy="32292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3"/>
          <p:cNvSpPr/>
          <p:nvPr/>
        </p:nvSpPr>
        <p:spPr>
          <a:xfrm>
            <a:off x="6256440" y="2854800"/>
            <a:ext cx="971280" cy="32292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4"/>
          <p:cNvSpPr/>
          <p:nvPr/>
        </p:nvSpPr>
        <p:spPr>
          <a:xfrm>
            <a:off x="4094280" y="2854800"/>
            <a:ext cx="971280" cy="32292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5"/>
          <p:cNvSpPr/>
          <p:nvPr/>
        </p:nvSpPr>
        <p:spPr>
          <a:xfrm>
            <a:off x="3024000" y="2854800"/>
            <a:ext cx="971280" cy="32292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6"/>
          <p:cNvSpPr/>
          <p:nvPr/>
        </p:nvSpPr>
        <p:spPr>
          <a:xfrm>
            <a:off x="1945800" y="2854080"/>
            <a:ext cx="971280" cy="32292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17"/>
          <p:cNvSpPr/>
          <p:nvPr/>
        </p:nvSpPr>
        <p:spPr>
          <a:xfrm>
            <a:off x="8100000" y="2822400"/>
            <a:ext cx="540000" cy="360"/>
          </a:xfrm>
          <a:prstGeom prst="line">
            <a:avLst/>
          </a:prstGeom>
          <a:ln w="3816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18"/>
          <p:cNvSpPr/>
          <p:nvPr/>
        </p:nvSpPr>
        <p:spPr>
          <a:xfrm>
            <a:off x="7560000" y="2822400"/>
            <a:ext cx="540000" cy="360"/>
          </a:xfrm>
          <a:prstGeom prst="line">
            <a:avLst/>
          </a:prstGeom>
          <a:ln w="38160">
            <a:solidFill>
              <a:srgbClr val="a9d18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19"/>
          <p:cNvSpPr/>
          <p:nvPr/>
        </p:nvSpPr>
        <p:spPr>
          <a:xfrm>
            <a:off x="7020000" y="2822400"/>
            <a:ext cx="540000" cy="360"/>
          </a:xfrm>
          <a:prstGeom prst="line">
            <a:avLst/>
          </a:prstGeom>
          <a:ln w="38160">
            <a:solidFill>
              <a:srgbClr val="a9d18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20"/>
          <p:cNvSpPr/>
          <p:nvPr/>
        </p:nvSpPr>
        <p:spPr>
          <a:xfrm>
            <a:off x="6480000" y="2822400"/>
            <a:ext cx="540000" cy="360"/>
          </a:xfrm>
          <a:prstGeom prst="line">
            <a:avLst/>
          </a:prstGeom>
          <a:ln w="38160">
            <a:solidFill>
              <a:srgbClr val="a9d18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21"/>
          <p:cNvSpPr/>
          <p:nvPr/>
        </p:nvSpPr>
        <p:spPr>
          <a:xfrm>
            <a:off x="5940000" y="2822400"/>
            <a:ext cx="540000" cy="360"/>
          </a:xfrm>
          <a:prstGeom prst="line">
            <a:avLst/>
          </a:prstGeom>
          <a:ln w="38160">
            <a:solidFill>
              <a:srgbClr val="a9d18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22"/>
          <p:cNvSpPr/>
          <p:nvPr/>
        </p:nvSpPr>
        <p:spPr>
          <a:xfrm>
            <a:off x="5400000" y="2822400"/>
            <a:ext cx="540000" cy="360"/>
          </a:xfrm>
          <a:prstGeom prst="line">
            <a:avLst/>
          </a:prstGeom>
          <a:ln w="38160">
            <a:solidFill>
              <a:srgbClr val="a9d18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23"/>
          <p:cNvSpPr/>
          <p:nvPr/>
        </p:nvSpPr>
        <p:spPr>
          <a:xfrm>
            <a:off x="4860000" y="2822400"/>
            <a:ext cx="540000" cy="360"/>
          </a:xfrm>
          <a:prstGeom prst="line">
            <a:avLst/>
          </a:prstGeom>
          <a:ln w="38160">
            <a:solidFill>
              <a:srgbClr val="a9d18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24"/>
          <p:cNvSpPr/>
          <p:nvPr/>
        </p:nvSpPr>
        <p:spPr>
          <a:xfrm>
            <a:off x="4320000" y="2822400"/>
            <a:ext cx="540000" cy="360"/>
          </a:xfrm>
          <a:prstGeom prst="line">
            <a:avLst/>
          </a:prstGeom>
          <a:ln w="38160">
            <a:solidFill>
              <a:srgbClr val="a9d18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25"/>
          <p:cNvSpPr/>
          <p:nvPr/>
        </p:nvSpPr>
        <p:spPr>
          <a:xfrm>
            <a:off x="2160000" y="2822400"/>
            <a:ext cx="540000" cy="360"/>
          </a:xfrm>
          <a:prstGeom prst="line">
            <a:avLst/>
          </a:prstGeom>
          <a:ln w="38160">
            <a:solidFill>
              <a:srgbClr val="dbdbd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26"/>
          <p:cNvSpPr/>
          <p:nvPr/>
        </p:nvSpPr>
        <p:spPr>
          <a:xfrm>
            <a:off x="3780000" y="2822400"/>
            <a:ext cx="540000" cy="360"/>
          </a:xfrm>
          <a:prstGeom prst="line">
            <a:avLst/>
          </a:prstGeom>
          <a:ln w="38160">
            <a:solidFill>
              <a:srgbClr val="dbdbd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27"/>
          <p:cNvSpPr/>
          <p:nvPr/>
        </p:nvSpPr>
        <p:spPr>
          <a:xfrm>
            <a:off x="3240000" y="2822400"/>
            <a:ext cx="540000" cy="360"/>
          </a:xfrm>
          <a:prstGeom prst="line">
            <a:avLst/>
          </a:prstGeom>
          <a:ln w="38160">
            <a:solidFill>
              <a:srgbClr val="dbdbd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28"/>
          <p:cNvSpPr/>
          <p:nvPr/>
        </p:nvSpPr>
        <p:spPr>
          <a:xfrm>
            <a:off x="2700000" y="2822400"/>
            <a:ext cx="540000" cy="360"/>
          </a:xfrm>
          <a:prstGeom prst="line">
            <a:avLst/>
          </a:prstGeom>
          <a:ln w="38160">
            <a:solidFill>
              <a:srgbClr val="dbdbd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29"/>
          <p:cNvSpPr/>
          <p:nvPr/>
        </p:nvSpPr>
        <p:spPr>
          <a:xfrm>
            <a:off x="1061640" y="2822400"/>
            <a:ext cx="534240" cy="360"/>
          </a:xfrm>
          <a:prstGeom prst="line">
            <a:avLst/>
          </a:prstGeom>
          <a:ln w="38160">
            <a:solidFill>
              <a:srgbClr val="f4b18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0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41F4984-D846-41A9-91B7-B19B235BEB5A}" type="slidenum">
              <a:rPr b="0" lang="de-CH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&lt;Foliennummer&gt;</a:t>
            </a:fld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Line 31"/>
          <p:cNvSpPr/>
          <p:nvPr/>
        </p:nvSpPr>
        <p:spPr>
          <a:xfrm>
            <a:off x="1598760" y="2822400"/>
            <a:ext cx="540000" cy="360"/>
          </a:xfrm>
          <a:prstGeom prst="line">
            <a:avLst/>
          </a:prstGeom>
          <a:ln w="38160">
            <a:solidFill>
              <a:srgbClr val="dbdbd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2"/>
          <p:cNvSpPr/>
          <p:nvPr/>
        </p:nvSpPr>
        <p:spPr>
          <a:xfrm>
            <a:off x="3698280" y="2754000"/>
            <a:ext cx="145800" cy="134640"/>
          </a:xfrm>
          <a:prstGeom prst="ellipse">
            <a:avLst/>
          </a:prstGeom>
          <a:solidFill>
            <a:srgbClr val="4472c4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3"/>
          <p:cNvSpPr/>
          <p:nvPr/>
        </p:nvSpPr>
        <p:spPr>
          <a:xfrm>
            <a:off x="4778280" y="2754000"/>
            <a:ext cx="145440" cy="13428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4"/>
          <p:cNvSpPr/>
          <p:nvPr/>
        </p:nvSpPr>
        <p:spPr>
          <a:xfrm>
            <a:off x="9212400" y="2778120"/>
            <a:ext cx="173880" cy="9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9974"/>
                </a:moveTo>
                <a:lnTo>
                  <a:pt x="7066" y="21600"/>
                </a:lnTo>
                <a:lnTo>
                  <a:pt x="21600" y="0"/>
                </a:lnTo>
              </a:path>
            </a:pathLst>
          </a:custGeom>
          <a:noFill/>
          <a:ln w="7632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5"/>
          <p:cNvSpPr/>
          <p:nvPr/>
        </p:nvSpPr>
        <p:spPr>
          <a:xfrm flipH="1">
            <a:off x="1887480" y="2966040"/>
            <a:ext cx="96120" cy="7848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Grafik 1" descr=""/>
          <p:cNvPicPr/>
          <p:nvPr/>
        </p:nvPicPr>
        <p:blipFill>
          <a:blip r:embed="rId1"/>
          <a:stretch/>
        </p:blipFill>
        <p:spPr>
          <a:xfrm>
            <a:off x="701640" y="2528640"/>
            <a:ext cx="583560" cy="583560"/>
          </a:xfrm>
          <a:prstGeom prst="rect">
            <a:avLst/>
          </a:prstGeom>
          <a:ln>
            <a:noFill/>
          </a:ln>
        </p:spPr>
      </p:pic>
      <p:sp>
        <p:nvSpPr>
          <p:cNvPr id="111" name="CustomShape 36"/>
          <p:cNvSpPr/>
          <p:nvPr/>
        </p:nvSpPr>
        <p:spPr>
          <a:xfrm>
            <a:off x="3158280" y="2754000"/>
            <a:ext cx="144360" cy="134640"/>
          </a:xfrm>
          <a:prstGeom prst="ellipse">
            <a:avLst/>
          </a:prstGeom>
          <a:solidFill>
            <a:srgbClr val="4472c4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7"/>
          <p:cNvSpPr/>
          <p:nvPr/>
        </p:nvSpPr>
        <p:spPr>
          <a:xfrm>
            <a:off x="1538280" y="2751120"/>
            <a:ext cx="144360" cy="134640"/>
          </a:xfrm>
          <a:prstGeom prst="ellipse">
            <a:avLst/>
          </a:prstGeom>
          <a:solidFill>
            <a:srgbClr val="4472c4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8"/>
          <p:cNvSpPr/>
          <p:nvPr/>
        </p:nvSpPr>
        <p:spPr>
          <a:xfrm>
            <a:off x="2078280" y="2754000"/>
            <a:ext cx="144360" cy="134640"/>
          </a:xfrm>
          <a:prstGeom prst="ellipse">
            <a:avLst/>
          </a:prstGeom>
          <a:solidFill>
            <a:srgbClr val="4472c4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9"/>
          <p:cNvSpPr/>
          <p:nvPr/>
        </p:nvSpPr>
        <p:spPr>
          <a:xfrm>
            <a:off x="2618280" y="2754000"/>
            <a:ext cx="144360" cy="134640"/>
          </a:xfrm>
          <a:prstGeom prst="ellipse">
            <a:avLst/>
          </a:prstGeom>
          <a:solidFill>
            <a:srgbClr val="4472c4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0"/>
          <p:cNvSpPr/>
          <p:nvPr/>
        </p:nvSpPr>
        <p:spPr>
          <a:xfrm>
            <a:off x="6397200" y="2754000"/>
            <a:ext cx="143640" cy="13428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41"/>
          <p:cNvSpPr/>
          <p:nvPr/>
        </p:nvSpPr>
        <p:spPr>
          <a:xfrm>
            <a:off x="6937200" y="2754000"/>
            <a:ext cx="143640" cy="13428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42"/>
          <p:cNvSpPr/>
          <p:nvPr/>
        </p:nvSpPr>
        <p:spPr>
          <a:xfrm>
            <a:off x="8557200" y="2754000"/>
            <a:ext cx="143640" cy="13428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3"/>
          <p:cNvSpPr/>
          <p:nvPr/>
        </p:nvSpPr>
        <p:spPr>
          <a:xfrm>
            <a:off x="5170680" y="2854800"/>
            <a:ext cx="971280" cy="32292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4"/>
          <p:cNvSpPr/>
          <p:nvPr/>
        </p:nvSpPr>
        <p:spPr>
          <a:xfrm>
            <a:off x="7361280" y="2854800"/>
            <a:ext cx="971280" cy="32292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5"/>
          <p:cNvSpPr/>
          <p:nvPr/>
        </p:nvSpPr>
        <p:spPr>
          <a:xfrm flipH="1">
            <a:off x="2971800" y="2966400"/>
            <a:ext cx="96120" cy="7848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6"/>
          <p:cNvSpPr/>
          <p:nvPr/>
        </p:nvSpPr>
        <p:spPr>
          <a:xfrm flipH="1">
            <a:off x="4039920" y="2966400"/>
            <a:ext cx="96120" cy="7848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7"/>
          <p:cNvSpPr/>
          <p:nvPr/>
        </p:nvSpPr>
        <p:spPr>
          <a:xfrm flipH="1">
            <a:off x="5116320" y="2966400"/>
            <a:ext cx="96120" cy="7848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8"/>
          <p:cNvSpPr/>
          <p:nvPr/>
        </p:nvSpPr>
        <p:spPr>
          <a:xfrm flipH="1">
            <a:off x="6202440" y="2966400"/>
            <a:ext cx="96120" cy="7848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9"/>
          <p:cNvSpPr/>
          <p:nvPr/>
        </p:nvSpPr>
        <p:spPr>
          <a:xfrm flipH="1">
            <a:off x="7307280" y="2966400"/>
            <a:ext cx="96120" cy="7848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50"/>
          <p:cNvSpPr/>
          <p:nvPr/>
        </p:nvSpPr>
        <p:spPr>
          <a:xfrm flipH="1">
            <a:off x="8402400" y="2966400"/>
            <a:ext cx="96120" cy="7848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51"/>
          <p:cNvSpPr/>
          <p:nvPr/>
        </p:nvSpPr>
        <p:spPr>
          <a:xfrm>
            <a:off x="1938960" y="3022920"/>
            <a:ext cx="360" cy="142884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2"/>
          <p:cNvSpPr/>
          <p:nvPr/>
        </p:nvSpPr>
        <p:spPr>
          <a:xfrm>
            <a:off x="1898640" y="4452120"/>
            <a:ext cx="71928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1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Line 53"/>
          <p:cNvSpPr/>
          <p:nvPr/>
        </p:nvSpPr>
        <p:spPr>
          <a:xfrm>
            <a:off x="3016800" y="3045240"/>
            <a:ext cx="360" cy="66060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54"/>
          <p:cNvSpPr/>
          <p:nvPr/>
        </p:nvSpPr>
        <p:spPr>
          <a:xfrm>
            <a:off x="5170320" y="3060360"/>
            <a:ext cx="360" cy="66096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55"/>
          <p:cNvSpPr/>
          <p:nvPr/>
        </p:nvSpPr>
        <p:spPr>
          <a:xfrm>
            <a:off x="6251760" y="3022920"/>
            <a:ext cx="360" cy="142884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6"/>
          <p:cNvSpPr/>
          <p:nvPr/>
        </p:nvSpPr>
        <p:spPr>
          <a:xfrm>
            <a:off x="6204600" y="4452120"/>
            <a:ext cx="81504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5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Line 57"/>
          <p:cNvSpPr/>
          <p:nvPr/>
        </p:nvSpPr>
        <p:spPr>
          <a:xfrm>
            <a:off x="7355160" y="3047400"/>
            <a:ext cx="360" cy="66096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58"/>
          <p:cNvSpPr/>
          <p:nvPr/>
        </p:nvSpPr>
        <p:spPr>
          <a:xfrm>
            <a:off x="8453160" y="3013920"/>
            <a:ext cx="360" cy="142884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9"/>
          <p:cNvSpPr/>
          <p:nvPr/>
        </p:nvSpPr>
        <p:spPr>
          <a:xfrm>
            <a:off x="8405640" y="4443120"/>
            <a:ext cx="1208880" cy="100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7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60"/>
          <p:cNvSpPr/>
          <p:nvPr/>
        </p:nvSpPr>
        <p:spPr>
          <a:xfrm>
            <a:off x="2106720" y="1891800"/>
            <a:ext cx="886320" cy="199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Projektplan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61"/>
          <p:cNvSpPr/>
          <p:nvPr/>
        </p:nvSpPr>
        <p:spPr>
          <a:xfrm>
            <a:off x="4237200" y="2754000"/>
            <a:ext cx="145440" cy="13428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2"/>
          <p:cNvSpPr/>
          <p:nvPr/>
        </p:nvSpPr>
        <p:spPr>
          <a:xfrm>
            <a:off x="4269960" y="1157400"/>
            <a:ext cx="944280" cy="1897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Elaboration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63"/>
          <p:cNvSpPr/>
          <p:nvPr/>
        </p:nvSpPr>
        <p:spPr>
          <a:xfrm>
            <a:off x="5318280" y="2754000"/>
            <a:ext cx="143640" cy="13428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64"/>
          <p:cNvSpPr/>
          <p:nvPr/>
        </p:nvSpPr>
        <p:spPr>
          <a:xfrm>
            <a:off x="8046360" y="1891800"/>
            <a:ext cx="100188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Construction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5"/>
          <p:cNvSpPr/>
          <p:nvPr/>
        </p:nvSpPr>
        <p:spPr>
          <a:xfrm>
            <a:off x="9280440" y="1194480"/>
            <a:ext cx="944280" cy="1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Transition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Line 66"/>
          <p:cNvSpPr/>
          <p:nvPr/>
        </p:nvSpPr>
        <p:spPr>
          <a:xfrm>
            <a:off x="9301320" y="535680"/>
            <a:ext cx="360" cy="658800"/>
          </a:xfrm>
          <a:prstGeom prst="line">
            <a:avLst/>
          </a:prstGeom>
          <a:ln w="38160">
            <a:solidFill>
              <a:srgbClr val="fe494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67"/>
          <p:cNvSpPr/>
          <p:nvPr/>
        </p:nvSpPr>
        <p:spPr>
          <a:xfrm>
            <a:off x="9280440" y="309960"/>
            <a:ext cx="1910880" cy="1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Schlusspräsentation/-abgabe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68"/>
          <p:cNvSpPr/>
          <p:nvPr/>
        </p:nvSpPr>
        <p:spPr>
          <a:xfrm>
            <a:off x="2415960" y="1254240"/>
            <a:ext cx="970200" cy="2228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RV1 Projektplan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69"/>
          <p:cNvSpPr/>
          <p:nvPr/>
        </p:nvSpPr>
        <p:spPr>
          <a:xfrm>
            <a:off x="1609920" y="1328040"/>
            <a:ext cx="360" cy="1428840"/>
          </a:xfrm>
          <a:prstGeom prst="line">
            <a:avLst/>
          </a:prstGeom>
          <a:ln w="3816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70"/>
          <p:cNvSpPr/>
          <p:nvPr/>
        </p:nvSpPr>
        <p:spPr>
          <a:xfrm>
            <a:off x="1555560" y="1129680"/>
            <a:ext cx="944280" cy="1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Inception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71"/>
          <p:cNvSpPr/>
          <p:nvPr/>
        </p:nvSpPr>
        <p:spPr>
          <a:xfrm>
            <a:off x="3394080" y="586800"/>
            <a:ext cx="1996200" cy="2030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RV2 Anforderungen und Analyse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72"/>
          <p:cNvSpPr/>
          <p:nvPr/>
        </p:nvSpPr>
        <p:spPr>
          <a:xfrm>
            <a:off x="4508280" y="852480"/>
            <a:ext cx="1254600" cy="171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RV3 Ende Elaboration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3"/>
          <p:cNvSpPr/>
          <p:nvPr/>
        </p:nvSpPr>
        <p:spPr>
          <a:xfrm>
            <a:off x="5892480" y="1225080"/>
            <a:ext cx="1370880" cy="18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RV4 Architektur/Design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74"/>
          <p:cNvSpPr/>
          <p:nvPr/>
        </p:nvSpPr>
        <p:spPr>
          <a:xfrm>
            <a:off x="7477200" y="2754000"/>
            <a:ext cx="143640" cy="13428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75"/>
          <p:cNvSpPr/>
          <p:nvPr/>
        </p:nvSpPr>
        <p:spPr>
          <a:xfrm>
            <a:off x="8017200" y="2754000"/>
            <a:ext cx="143640" cy="13428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76"/>
          <p:cNvSpPr/>
          <p:nvPr/>
        </p:nvSpPr>
        <p:spPr>
          <a:xfrm>
            <a:off x="5857200" y="2754000"/>
            <a:ext cx="143640" cy="13428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77"/>
          <p:cNvSpPr/>
          <p:nvPr/>
        </p:nvSpPr>
        <p:spPr>
          <a:xfrm flipH="1">
            <a:off x="1101240" y="2960280"/>
            <a:ext cx="96120" cy="7848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78"/>
          <p:cNvSpPr/>
          <p:nvPr/>
        </p:nvSpPr>
        <p:spPr>
          <a:xfrm>
            <a:off x="1145160" y="3045600"/>
            <a:ext cx="360" cy="66060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79"/>
          <p:cNvSpPr/>
          <p:nvPr/>
        </p:nvSpPr>
        <p:spPr>
          <a:xfrm>
            <a:off x="1104840" y="3705840"/>
            <a:ext cx="7005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0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80"/>
          <p:cNvSpPr/>
          <p:nvPr/>
        </p:nvSpPr>
        <p:spPr>
          <a:xfrm>
            <a:off x="2977560" y="3723840"/>
            <a:ext cx="595440" cy="225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2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81"/>
          <p:cNvSpPr/>
          <p:nvPr/>
        </p:nvSpPr>
        <p:spPr>
          <a:xfrm>
            <a:off x="5124240" y="3738960"/>
            <a:ext cx="543240" cy="2102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4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82"/>
          <p:cNvSpPr/>
          <p:nvPr/>
        </p:nvSpPr>
        <p:spPr>
          <a:xfrm>
            <a:off x="7315560" y="3726000"/>
            <a:ext cx="621720" cy="1954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6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Line 83"/>
          <p:cNvSpPr/>
          <p:nvPr/>
        </p:nvSpPr>
        <p:spPr>
          <a:xfrm>
            <a:off x="4095000" y="3060360"/>
            <a:ext cx="360" cy="142884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84"/>
          <p:cNvSpPr/>
          <p:nvPr/>
        </p:nvSpPr>
        <p:spPr>
          <a:xfrm>
            <a:off x="4061880" y="4498200"/>
            <a:ext cx="719280" cy="2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3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Line 85"/>
          <p:cNvSpPr/>
          <p:nvPr/>
        </p:nvSpPr>
        <p:spPr>
          <a:xfrm>
            <a:off x="5927760" y="2099880"/>
            <a:ext cx="360" cy="660600"/>
          </a:xfrm>
          <a:prstGeom prst="line">
            <a:avLst/>
          </a:prstGeom>
          <a:ln w="3816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86"/>
          <p:cNvSpPr/>
          <p:nvPr/>
        </p:nvSpPr>
        <p:spPr>
          <a:xfrm>
            <a:off x="5884200" y="1891800"/>
            <a:ext cx="100188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Alpha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Line 87"/>
          <p:cNvSpPr/>
          <p:nvPr/>
        </p:nvSpPr>
        <p:spPr>
          <a:xfrm>
            <a:off x="6986880" y="2099880"/>
            <a:ext cx="360" cy="660600"/>
          </a:xfrm>
          <a:prstGeom prst="line">
            <a:avLst/>
          </a:prstGeom>
          <a:ln w="3816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88"/>
          <p:cNvSpPr/>
          <p:nvPr/>
        </p:nvSpPr>
        <p:spPr>
          <a:xfrm>
            <a:off x="6943320" y="1891800"/>
            <a:ext cx="1001880" cy="2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Beta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ne 1"/>
          <p:cNvSpPr/>
          <p:nvPr/>
        </p:nvSpPr>
        <p:spPr>
          <a:xfrm flipH="1">
            <a:off x="895680" y="392040"/>
            <a:ext cx="1428840" cy="360"/>
          </a:xfrm>
          <a:prstGeom prst="line">
            <a:avLst/>
          </a:prstGeom>
          <a:ln w="3816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2"/>
          <p:cNvSpPr/>
          <p:nvPr/>
        </p:nvSpPr>
        <p:spPr>
          <a:xfrm>
            <a:off x="871200" y="59040"/>
            <a:ext cx="360" cy="6179760"/>
          </a:xfrm>
          <a:prstGeom prst="line">
            <a:avLst/>
          </a:prstGeom>
          <a:ln w="38160">
            <a:solidFill>
              <a:srgbClr val="dbdbdb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 rot="5400000">
            <a:off x="822960" y="335880"/>
            <a:ext cx="144360" cy="134640"/>
          </a:xfrm>
          <a:prstGeom prst="ellipse">
            <a:avLst/>
          </a:prstGeom>
          <a:solidFill>
            <a:srgbClr val="4472c4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>
            <a:off x="2335680" y="331200"/>
            <a:ext cx="234540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Inception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01.03.2017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Kickoff, Projektantrag, Gitlab einrichten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Line 5"/>
          <p:cNvSpPr/>
          <p:nvPr/>
        </p:nvSpPr>
        <p:spPr>
          <a:xfrm flipH="1">
            <a:off x="894960" y="892440"/>
            <a:ext cx="1428840" cy="360"/>
          </a:xfrm>
          <a:prstGeom prst="line">
            <a:avLst/>
          </a:prstGeom>
          <a:ln w="3816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6"/>
          <p:cNvSpPr/>
          <p:nvPr/>
        </p:nvSpPr>
        <p:spPr>
          <a:xfrm rot="5400000">
            <a:off x="824760" y="835920"/>
            <a:ext cx="144360" cy="134640"/>
          </a:xfrm>
          <a:prstGeom prst="ellipse">
            <a:avLst/>
          </a:prstGeom>
          <a:solidFill>
            <a:srgbClr val="4472c4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7"/>
          <p:cNvSpPr/>
          <p:nvPr/>
        </p:nvSpPr>
        <p:spPr>
          <a:xfrm>
            <a:off x="2335680" y="831240"/>
            <a:ext cx="234540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Projektplan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03.03.2017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Projektplan einreichen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Line 8"/>
          <p:cNvSpPr/>
          <p:nvPr/>
        </p:nvSpPr>
        <p:spPr>
          <a:xfrm flipH="1">
            <a:off x="894960" y="1394640"/>
            <a:ext cx="1428840" cy="36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9"/>
          <p:cNvSpPr/>
          <p:nvPr/>
        </p:nvSpPr>
        <p:spPr>
          <a:xfrm rot="5400000">
            <a:off x="824760" y="1332000"/>
            <a:ext cx="144360" cy="13464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0"/>
          <p:cNvSpPr/>
          <p:nvPr/>
        </p:nvSpPr>
        <p:spPr>
          <a:xfrm>
            <a:off x="2335680" y="1327320"/>
            <a:ext cx="376344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RV1 Projektplan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09.03.2017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Review Projektplan mit Zeitplan und aktuellen Iterationsplänen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Line 11"/>
          <p:cNvSpPr/>
          <p:nvPr/>
        </p:nvSpPr>
        <p:spPr>
          <a:xfrm flipH="1">
            <a:off x="907200" y="1897200"/>
            <a:ext cx="1428840" cy="36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2"/>
          <p:cNvSpPr/>
          <p:nvPr/>
        </p:nvSpPr>
        <p:spPr>
          <a:xfrm rot="5400000">
            <a:off x="834480" y="1840680"/>
            <a:ext cx="144360" cy="13464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13"/>
          <p:cNvSpPr/>
          <p:nvPr/>
        </p:nvSpPr>
        <p:spPr>
          <a:xfrm flipH="1">
            <a:off x="906480" y="2397600"/>
            <a:ext cx="1428840" cy="360"/>
          </a:xfrm>
          <a:prstGeom prst="line">
            <a:avLst/>
          </a:prstGeom>
          <a:ln w="3816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4"/>
          <p:cNvSpPr/>
          <p:nvPr/>
        </p:nvSpPr>
        <p:spPr>
          <a:xfrm rot="5400000">
            <a:off x="836280" y="2341080"/>
            <a:ext cx="144360" cy="134640"/>
          </a:xfrm>
          <a:prstGeom prst="ellipse">
            <a:avLst/>
          </a:prstGeom>
          <a:solidFill>
            <a:srgbClr val="4472c4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15"/>
          <p:cNvSpPr/>
          <p:nvPr/>
        </p:nvSpPr>
        <p:spPr>
          <a:xfrm flipH="1">
            <a:off x="906480" y="2899440"/>
            <a:ext cx="1428840" cy="36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6"/>
          <p:cNvSpPr/>
          <p:nvPr/>
        </p:nvSpPr>
        <p:spPr>
          <a:xfrm rot="5400000">
            <a:off x="836280" y="2836800"/>
            <a:ext cx="144360" cy="13464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17"/>
          <p:cNvSpPr/>
          <p:nvPr/>
        </p:nvSpPr>
        <p:spPr>
          <a:xfrm flipH="1">
            <a:off x="907200" y="3407040"/>
            <a:ext cx="1428840" cy="36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8"/>
          <p:cNvSpPr/>
          <p:nvPr/>
        </p:nvSpPr>
        <p:spPr>
          <a:xfrm rot="5400000">
            <a:off x="834480" y="3350520"/>
            <a:ext cx="144360" cy="13464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19"/>
          <p:cNvSpPr/>
          <p:nvPr/>
        </p:nvSpPr>
        <p:spPr>
          <a:xfrm flipH="1">
            <a:off x="906480" y="4909320"/>
            <a:ext cx="1428840" cy="360"/>
          </a:xfrm>
          <a:prstGeom prst="line">
            <a:avLst/>
          </a:prstGeom>
          <a:ln w="3816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0"/>
          <p:cNvSpPr/>
          <p:nvPr/>
        </p:nvSpPr>
        <p:spPr>
          <a:xfrm rot="5400000">
            <a:off x="836280" y="3850920"/>
            <a:ext cx="144360" cy="134640"/>
          </a:xfrm>
          <a:prstGeom prst="ellipse">
            <a:avLst/>
          </a:prstGeom>
          <a:solidFill>
            <a:srgbClr val="4472c4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21"/>
          <p:cNvSpPr/>
          <p:nvPr/>
        </p:nvSpPr>
        <p:spPr>
          <a:xfrm flipH="1">
            <a:off x="906480" y="5411160"/>
            <a:ext cx="1428840" cy="360"/>
          </a:xfrm>
          <a:prstGeom prst="line">
            <a:avLst/>
          </a:prstGeom>
          <a:ln w="3816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2"/>
          <p:cNvSpPr/>
          <p:nvPr/>
        </p:nvSpPr>
        <p:spPr>
          <a:xfrm rot="5400000">
            <a:off x="836280" y="4346640"/>
            <a:ext cx="144360" cy="134640"/>
          </a:xfrm>
          <a:prstGeom prst="ellipse">
            <a:avLst/>
          </a:prstGeom>
          <a:solidFill>
            <a:srgbClr val="4472c4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23"/>
          <p:cNvSpPr/>
          <p:nvPr/>
        </p:nvSpPr>
        <p:spPr>
          <a:xfrm flipH="1">
            <a:off x="907200" y="5900400"/>
            <a:ext cx="1428840" cy="36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4"/>
          <p:cNvSpPr/>
          <p:nvPr/>
        </p:nvSpPr>
        <p:spPr>
          <a:xfrm rot="5400000">
            <a:off x="834480" y="5840280"/>
            <a:ext cx="144360" cy="13464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5"/>
          <p:cNvSpPr/>
          <p:nvPr/>
        </p:nvSpPr>
        <p:spPr>
          <a:xfrm>
            <a:off x="2349360" y="1836000"/>
            <a:ext cx="397296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RV2 Anforderung und Analyse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23.03.2017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Review der Anforderungsspezifikation und der Domainanalyse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6"/>
          <p:cNvSpPr/>
          <p:nvPr/>
        </p:nvSpPr>
        <p:spPr>
          <a:xfrm>
            <a:off x="2349360" y="2331720"/>
            <a:ext cx="449856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Elaboration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30.03.2017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Use Cases, Domain Modell, Architektur, Infrastruktur steht, Prototyp Backend/Frontend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7"/>
          <p:cNvSpPr/>
          <p:nvPr/>
        </p:nvSpPr>
        <p:spPr>
          <a:xfrm>
            <a:off x="2349360" y="2837160"/>
            <a:ext cx="449856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RV3 Ende Elaboration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06.04.2017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Zwischenpräsentation mit Demo eines Architekturprototypen, Review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8"/>
          <p:cNvSpPr/>
          <p:nvPr/>
        </p:nvSpPr>
        <p:spPr>
          <a:xfrm>
            <a:off x="2339640" y="3341160"/>
            <a:ext cx="373968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RV4 Architektur/Design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27.04.2017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Review von Architektur/Design und Architekturdokumentation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9"/>
          <p:cNvSpPr/>
          <p:nvPr/>
        </p:nvSpPr>
        <p:spPr>
          <a:xfrm>
            <a:off x="2339640" y="4847040"/>
            <a:ext cx="234540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Construction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19.05.2017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Code Freeze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0"/>
          <p:cNvSpPr/>
          <p:nvPr/>
        </p:nvSpPr>
        <p:spPr>
          <a:xfrm>
            <a:off x="2329920" y="5343840"/>
            <a:ext cx="234540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Transition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02.06.2017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Clean-up, Arbeiten abgschliessen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31"/>
          <p:cNvSpPr/>
          <p:nvPr/>
        </p:nvSpPr>
        <p:spPr>
          <a:xfrm>
            <a:off x="2320200" y="5839560"/>
            <a:ext cx="234540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Schlusspräsentation/-abgabe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02.06.2017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Präsentation und Demo der Software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2"/>
          <p:cNvSpPr/>
          <p:nvPr/>
        </p:nvSpPr>
        <p:spPr>
          <a:xfrm rot="5400000">
            <a:off x="834480" y="4865040"/>
            <a:ext cx="144360" cy="134640"/>
          </a:xfrm>
          <a:prstGeom prst="ellipse">
            <a:avLst/>
          </a:prstGeom>
          <a:solidFill>
            <a:srgbClr val="4472c4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33"/>
          <p:cNvSpPr/>
          <p:nvPr/>
        </p:nvSpPr>
        <p:spPr>
          <a:xfrm rot="5400000">
            <a:off x="834480" y="5360760"/>
            <a:ext cx="144360" cy="134640"/>
          </a:xfrm>
          <a:prstGeom prst="ellipse">
            <a:avLst/>
          </a:prstGeom>
          <a:solidFill>
            <a:srgbClr val="4472c4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34"/>
          <p:cNvSpPr/>
          <p:nvPr/>
        </p:nvSpPr>
        <p:spPr>
          <a:xfrm flipH="1">
            <a:off x="871200" y="3895920"/>
            <a:ext cx="1428840" cy="360"/>
          </a:xfrm>
          <a:prstGeom prst="line">
            <a:avLst/>
          </a:prstGeom>
          <a:ln w="3816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35"/>
          <p:cNvSpPr/>
          <p:nvPr/>
        </p:nvSpPr>
        <p:spPr>
          <a:xfrm flipH="1">
            <a:off x="871200" y="4397760"/>
            <a:ext cx="1428840" cy="360"/>
          </a:xfrm>
          <a:prstGeom prst="line">
            <a:avLst/>
          </a:prstGeom>
          <a:ln w="3816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36"/>
          <p:cNvSpPr/>
          <p:nvPr/>
        </p:nvSpPr>
        <p:spPr>
          <a:xfrm>
            <a:off x="2323800" y="3833640"/>
            <a:ext cx="234540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Alpha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27.04.2017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Alpha Release der Applikation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7"/>
          <p:cNvSpPr/>
          <p:nvPr/>
        </p:nvSpPr>
        <p:spPr>
          <a:xfrm>
            <a:off x="2323800" y="4330440"/>
            <a:ext cx="2345400" cy="41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28080" rIns="28080" tIns="28080" bIns="28080"/>
          <a:p>
            <a:pPr>
              <a:lnSpc>
                <a:spcPct val="100000"/>
              </a:lnSpc>
            </a:pPr>
            <a:r>
              <a:rPr b="1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Beta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11.05.2017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CH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Beta Release der Applikation</a:t>
            </a: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Table 1"/>
          <p:cNvGraphicFramePr/>
          <p:nvPr/>
        </p:nvGraphicFramePr>
        <p:xfrm>
          <a:off x="812520" y="540000"/>
          <a:ext cx="10553400" cy="5784840"/>
        </p:xfrm>
        <a:graphic>
          <a:graphicData uri="http://schemas.openxmlformats.org/drawingml/2006/table">
            <a:tbl>
              <a:tblPr/>
              <a:tblGrid>
                <a:gridCol w="1674000"/>
                <a:gridCol w="2221200"/>
                <a:gridCol w="2219400"/>
                <a:gridCol w="2219400"/>
                <a:gridCol w="2219760"/>
              </a:tblGrid>
              <a:tr h="670680"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Release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Setup Phase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Release 1.0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Release 1.1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Release 1.2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a9ccee"/>
                    </a:solidFill>
                  </a:tcPr>
                </a:tc>
              </a:tr>
              <a:tr h="461160"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Sprint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Sprint 0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Sprint 1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Sprint 2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Sprint 3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</a:tr>
              <a:tr h="461160"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Phase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Inception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Elaboration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Elaboration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Construction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</a:tr>
              <a:tr h="461160"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Datum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20.2.17 – 01.03.17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02.03.17 – 16.03.17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17.03.17 – 30.03.17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31.03.17 – 12.04.17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</a:tr>
              <a:tr h="461160"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Milestones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MS Inception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MS Projektplan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RV1 Projektplan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RV2 Anforderungen/Analyse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MS Elaboration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RV3 Ende Elaboration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</a:tr>
              <a:tr h="461160"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Zeitbudget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34.5h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69h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69h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69h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</a:tr>
              <a:tr h="2808720"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Arbeitspakete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8200" rIns="88200"/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Projektantrag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Projektplan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Gitlab einrichten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8200" rIns="88200"/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Projektplan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Domain Modell erstellen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Use Cases erfassen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Nicht-funktionale Anforderungen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Wireframes/Personas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Recherche Infrastruktur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Recherche Framework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Architektur-Entscheidungen treffen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Sprint Planning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Stand-up Meeting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8200" rIns="88200"/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Aufbau Infrastruktur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Architektur-Schichten Diagramm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Datenmodell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Prototyping Backend/Frontend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Sprint Planning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Stand-up Meeting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Retrospektive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8200" rIns="88200"/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Umsetzung Use Cases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Sprint Planning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Stand-up Meeting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Table 1"/>
          <p:cNvGraphicFramePr/>
          <p:nvPr/>
        </p:nvGraphicFramePr>
        <p:xfrm>
          <a:off x="812520" y="540000"/>
          <a:ext cx="10558440" cy="5784840"/>
        </p:xfrm>
        <a:graphic>
          <a:graphicData uri="http://schemas.openxmlformats.org/drawingml/2006/table">
            <a:tbl>
              <a:tblPr/>
              <a:tblGrid>
                <a:gridCol w="1674000"/>
                <a:gridCol w="2221200"/>
                <a:gridCol w="2221200"/>
                <a:gridCol w="2221200"/>
                <a:gridCol w="2221200"/>
              </a:tblGrid>
              <a:tr h="670680"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Release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Release 1.3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Release 1.4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Release 1.5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4472c4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Release 2.0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12240">
                      <a:solidFill>
                        <a:srgbClr val="4472c4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a9ccee"/>
                    </a:solidFill>
                  </a:tcPr>
                </a:tc>
              </a:tr>
              <a:tr h="461160"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Sprint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Sprint 4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Sprint 5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Sprint 6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Sprint 7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</a:tr>
              <a:tr h="461160"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Phase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Construction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Construction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Construction / Transition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Transition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</a:tr>
              <a:tr h="461160"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Datum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13.04.17 – 27.04.17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28.04.17 – 11.05.17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12.05.17 – 25.05.17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26.05.17 – 02.06.17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</a:tr>
              <a:tr h="461160"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Milestones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RV4 Architektur/Design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Alpha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Beta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MS Construction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MS Transition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Schlusspräsentation/-abgabe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</a:tr>
              <a:tr h="461160"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Zeitbudget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69h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69h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69h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34.5h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</a:tr>
              <a:tr h="2808720">
                <a:tc>
                  <a:txBody>
                    <a:bodyPr lIns="88200" rIns="882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Arbeitspakete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8200" rIns="88200"/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Umsetzung Use Cases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Sprint Planning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Stand-up Meeting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Retrospektive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8200" rIns="88200"/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Umsetzung Use Cases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Sprint Planning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Stand-up Meeting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Retrospektive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8200" rIns="88200"/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Umsetzung Use Cases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Sprint Planning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Stand-up Meeting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8200" rIns="88200"/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Clean-Up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Abschluss vorbereiten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Sprint Planning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1360" indent="-171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de-CH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Stand-up Meeting</a:t>
                      </a: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de-CH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2017-03-01T18:45:27Z</dcterms:created>
  <dc:creator>Jonas Matter</dc:creator>
  <dc:description/>
  <dc:language>de-CH</dc:language>
  <cp:lastModifiedBy/>
  <dcterms:modified xsi:type="dcterms:W3CDTF">2017-03-31T09:30:33Z</dcterms:modified>
  <cp:revision>21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