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536" autoAdjust="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E255-DD68-4468-96C4-68B2804A118F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480A9-D5C9-494F-813B-62790574E53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89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https://www.iconfinder.com/icons/1016086/analytics_charts_diagram_graph_marketing_icon#size=128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480A9-D5C9-494F-813B-62790574E53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782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3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510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38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06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2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55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01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23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08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3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2615-81F6-4A4F-8BD4-9C3F0A64C1AB}" type="datetimeFigureOut">
              <a:rPr lang="de-CH" smtClean="0"/>
              <a:t>31.05.17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CD94-8AFE-478B-BF9E-085CF09AC8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6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51704" y="1129277"/>
            <a:ext cx="2052000" cy="10081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lt1"/>
                </a:solidFill>
              </a:rPr>
              <a:t>Einstiegspunkte</a:t>
            </a:r>
          </a:p>
        </p:txBody>
      </p:sp>
      <p:sp>
        <p:nvSpPr>
          <p:cNvPr id="5" name="Abgerundetes Rechteck 5"/>
          <p:cNvSpPr/>
          <p:nvPr/>
        </p:nvSpPr>
        <p:spPr>
          <a:xfrm>
            <a:off x="254539" y="2255263"/>
            <a:ext cx="648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 err="1"/>
              <a:t>Registrie-rung</a:t>
            </a:r>
            <a:endParaRPr lang="de-CH" sz="800" dirty="0"/>
          </a:p>
        </p:txBody>
      </p:sp>
      <p:sp>
        <p:nvSpPr>
          <p:cNvPr id="6" name="Abgerundetes Rechteck 95"/>
          <p:cNvSpPr/>
          <p:nvPr/>
        </p:nvSpPr>
        <p:spPr>
          <a:xfrm>
            <a:off x="955151" y="2255263"/>
            <a:ext cx="648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Abgerundetes Rechteck 99"/>
          <p:cNvSpPr/>
          <p:nvPr/>
        </p:nvSpPr>
        <p:spPr>
          <a:xfrm>
            <a:off x="1655704" y="2255263"/>
            <a:ext cx="648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</a:rPr>
              <a:t>Dash-board</a:t>
            </a:r>
          </a:p>
        </p:txBody>
      </p:sp>
    </p:spTree>
    <p:extLst>
      <p:ext uri="{BB962C8B-B14F-4D97-AF65-F5344CB8AC3E}">
        <p14:creationId xmlns:p14="http://schemas.microsoft.com/office/powerpoint/2010/main" val="21257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857250" y="2012950"/>
            <a:ext cx="5464175" cy="2725304"/>
            <a:chOff x="857250" y="2012950"/>
            <a:chExt cx="5464175" cy="2725304"/>
          </a:xfrm>
        </p:grpSpPr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857250" y="2012950"/>
              <a:ext cx="1535113" cy="26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355" tIns="33677" rIns="67355" bIns="33677">
              <a:spAutoFit/>
            </a:bodyPr>
            <a:lstStyle>
              <a:lvl1pPr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547688" indent="-211138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84137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17792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1516063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9732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4304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8876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3448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de-CH" altLang="de-DE" sz="1300" b="1" dirty="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Prüfung erstellen</a:t>
              </a:r>
            </a:p>
          </p:txBody>
        </p:sp>
        <p:grpSp>
          <p:nvGrpSpPr>
            <p:cNvPr id="25" name="Group 38"/>
            <p:cNvGrpSpPr>
              <a:grpSpLocks/>
            </p:cNvGrpSpPr>
            <p:nvPr/>
          </p:nvGrpSpPr>
          <p:grpSpPr bwMode="auto">
            <a:xfrm>
              <a:off x="2541589" y="2022473"/>
              <a:ext cx="1991082" cy="2715781"/>
              <a:chOff x="2287816" y="851693"/>
              <a:chExt cx="2274508" cy="1098226"/>
            </a:xfrm>
          </p:grpSpPr>
          <p:cxnSp>
            <p:nvCxnSpPr>
              <p:cNvPr id="26" name="Straight Connector 42"/>
              <p:cNvCxnSpPr/>
              <p:nvPr/>
            </p:nvCxnSpPr>
            <p:spPr>
              <a:xfrm>
                <a:off x="2287816" y="851693"/>
                <a:ext cx="0" cy="1098226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43"/>
              <p:cNvCxnSpPr/>
              <p:nvPr/>
            </p:nvCxnSpPr>
            <p:spPr>
              <a:xfrm flipH="1">
                <a:off x="4562324" y="851693"/>
                <a:ext cx="0" cy="1097668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2541590" y="2012950"/>
              <a:ext cx="1991082" cy="26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355" tIns="33677" rIns="67355" bIns="33677">
              <a:spAutoFit/>
            </a:bodyPr>
            <a:lstStyle>
              <a:lvl1pPr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547688" indent="-211138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84137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17792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1516063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9732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4304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8876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3448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de-CH" altLang="de-DE" sz="1300" b="1" dirty="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Prüfung </a:t>
              </a:r>
              <a:r>
                <a:rPr lang="de-CH" altLang="de-DE" sz="1300" b="1" dirty="0" smtClean="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durchführen</a:t>
              </a:r>
              <a:endParaRPr lang="de-CH" altLang="de-DE" sz="1300" b="1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4786313" y="2022474"/>
              <a:ext cx="1535112" cy="268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7355" tIns="33677" rIns="67355" bIns="33677">
              <a:spAutoFit/>
            </a:bodyPr>
            <a:lstStyle>
              <a:lvl1pPr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547688" indent="-211138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84137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17792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1516063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9732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4304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8876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3448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de-CH" altLang="de-DE" sz="1300" b="1" dirty="0">
                  <a:solidFill>
                    <a:srgbClr val="595959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Analysieren</a:t>
              </a:r>
            </a:p>
          </p:txBody>
        </p:sp>
        <p:sp>
          <p:nvSpPr>
            <p:cNvPr id="32" name="Rounded Rectangular Callout 65"/>
            <p:cNvSpPr/>
            <p:nvPr/>
          </p:nvSpPr>
          <p:spPr>
            <a:xfrm>
              <a:off x="857250" y="3762375"/>
              <a:ext cx="1535113" cy="901989"/>
            </a:xfrm>
            <a:prstGeom prst="wedgeRoundRectCallout">
              <a:avLst>
                <a:gd name="adj1" fmla="val -20396"/>
                <a:gd name="adj2" fmla="val -66667"/>
                <a:gd name="adj3" fmla="val 16667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sx="102000" sy="102000" algn="ctr" rotWithShape="0">
                <a:schemeClr val="tx1">
                  <a:lumMod val="50000"/>
                  <a:lumOff val="50000"/>
                  <a:alpha val="43000"/>
                </a:schemeClr>
              </a:outerShdw>
            </a:effectLst>
          </p:spPr>
          <p:txBody>
            <a:bodyPr lIns="0" tIns="0" rIns="0" bIns="0"/>
            <a:lstStyle>
              <a:lvl1pPr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547688" indent="-211138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84137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17792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1516063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9732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4304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8876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3448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de-CH" altLang="de-DE" sz="1300" dirty="0">
                  <a:solidFill>
                    <a:srgbClr val="595959"/>
                  </a:solidFill>
                  <a:latin typeface="ITC Legacy Serif Std Medium"/>
                  <a:ea typeface="ＭＳ Ｐゴシック" panose="020B0600070205080204" pitchFamily="34" charset="-128"/>
                  <a:cs typeface="Arial" panose="020B0604020202020204" pitchFamily="34" charset="0"/>
                </a:rPr>
                <a:t>«Prüfungen zentral online erfassen, kollaborieren und ausdrucken»</a:t>
              </a:r>
            </a:p>
          </p:txBody>
        </p:sp>
        <p:sp>
          <p:nvSpPr>
            <p:cNvPr id="33" name="Rounded Rectangular Callout 66"/>
            <p:cNvSpPr/>
            <p:nvPr/>
          </p:nvSpPr>
          <p:spPr>
            <a:xfrm>
              <a:off x="2814638" y="3762375"/>
              <a:ext cx="1535112" cy="901989"/>
            </a:xfrm>
            <a:prstGeom prst="wedgeRoundRectCallout">
              <a:avLst>
                <a:gd name="adj1" fmla="val -20396"/>
                <a:gd name="adj2" fmla="val -66667"/>
                <a:gd name="adj3" fmla="val 16667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sx="102000" sy="102000" algn="ctr" rotWithShape="0">
                <a:schemeClr val="tx1">
                  <a:lumMod val="50000"/>
                  <a:lumOff val="50000"/>
                  <a:alpha val="43000"/>
                </a:schemeClr>
              </a:outerShdw>
            </a:effectLst>
          </p:spPr>
          <p:txBody>
            <a:bodyPr lIns="0" tIns="0" rIns="0" bIns="0"/>
            <a:lstStyle>
              <a:lvl1pPr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547688" indent="-211138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84137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17792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1516063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9732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4304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8876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3448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de-CH" altLang="de-DE" sz="1300" dirty="0">
                  <a:solidFill>
                    <a:srgbClr val="595959"/>
                  </a:solidFill>
                  <a:latin typeface="ITC Legacy Serif Std Medium"/>
                  <a:ea typeface="ＭＳ Ｐゴシック" panose="020B0600070205080204" pitchFamily="34" charset="-128"/>
                  <a:cs typeface="Arial" panose="020B0604020202020204" pitchFamily="34" charset="0"/>
                </a:rPr>
                <a:t>«Prüfung durchführen, scannen, online auswerten»</a:t>
              </a:r>
            </a:p>
          </p:txBody>
        </p:sp>
        <p:sp>
          <p:nvSpPr>
            <p:cNvPr id="34" name="Rounded Rectangular Callout 67"/>
            <p:cNvSpPr/>
            <p:nvPr/>
          </p:nvSpPr>
          <p:spPr>
            <a:xfrm>
              <a:off x="4786313" y="3762375"/>
              <a:ext cx="1535112" cy="901989"/>
            </a:xfrm>
            <a:prstGeom prst="wedgeRoundRectCallout">
              <a:avLst>
                <a:gd name="adj1" fmla="val -20396"/>
                <a:gd name="adj2" fmla="val -66667"/>
                <a:gd name="adj3" fmla="val 16667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sx="102000" sy="102000" algn="ctr" rotWithShape="0">
                <a:schemeClr val="tx1">
                  <a:lumMod val="50000"/>
                  <a:lumOff val="50000"/>
                  <a:alpha val="43000"/>
                </a:schemeClr>
              </a:outerShdw>
            </a:effectLst>
          </p:spPr>
          <p:txBody>
            <a:bodyPr lIns="0" tIns="0" rIns="0" bIns="0"/>
            <a:lstStyle>
              <a:lvl1pPr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547688" indent="-211138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84137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177925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1516063" indent="-168275" defTabSz="336550" eaLnBrk="0" hangingPunct="0"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19732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4304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28876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344863" indent="-168275" algn="ctr" defTabSz="33655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de-CH" altLang="de-DE" sz="1300" dirty="0">
                  <a:solidFill>
                    <a:srgbClr val="595959"/>
                  </a:solidFill>
                  <a:latin typeface="ITC Legacy Serif Std Medium"/>
                  <a:ea typeface="ＭＳ Ｐゴシック" panose="020B0600070205080204" pitchFamily="34" charset="-128"/>
                  <a:cs typeface="Arial" panose="020B0604020202020204" pitchFamily="34" charset="0"/>
                </a:rPr>
                <a:t>«</a:t>
              </a:r>
              <a:r>
                <a:rPr lang="de-CH" altLang="de-DE" sz="1300" dirty="0" err="1">
                  <a:solidFill>
                    <a:srgbClr val="595959"/>
                  </a:solidFill>
                  <a:latin typeface="ITC Legacy Serif Std Medium"/>
                  <a:ea typeface="ＭＳ Ｐゴシック" panose="020B0600070205080204" pitchFamily="34" charset="-128"/>
                  <a:cs typeface="Arial" panose="020B0604020202020204" pitchFamily="34" charset="0"/>
                </a:rPr>
                <a:t>Aufgabendurchfüh-rung</a:t>
              </a:r>
              <a:r>
                <a:rPr lang="de-CH" altLang="de-DE" sz="1300" dirty="0">
                  <a:solidFill>
                    <a:srgbClr val="595959"/>
                  </a:solidFill>
                  <a:latin typeface="ITC Legacy Serif Std Medium"/>
                  <a:ea typeface="ＭＳ Ｐゴシック" panose="020B0600070205080204" pitchFamily="34" charset="-128"/>
                  <a:cs typeface="Arial" panose="020B0604020202020204" pitchFamily="34" charset="0"/>
                </a:rPr>
                <a:t> analysieren und Schlüsse für Unterricht ziehen»</a:t>
              </a:r>
            </a:p>
          </p:txBody>
        </p:sp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903" y="2358230"/>
              <a:ext cx="1219200" cy="1219200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087" y="2290541"/>
              <a:ext cx="1219200" cy="1219200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771" y="2278063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550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Gill Sans</vt:lpstr>
      <vt:lpstr>ITC Legacy Serif Std Medium</vt:lpstr>
      <vt:lpstr>ＭＳ Ｐゴシック</vt:lpstr>
      <vt:lpstr>Arial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Scherler Patrick</cp:lastModifiedBy>
  <cp:revision>6</cp:revision>
  <dcterms:created xsi:type="dcterms:W3CDTF">2017-03-02T21:08:49Z</dcterms:created>
  <dcterms:modified xsi:type="dcterms:W3CDTF">2017-05-31T06:59:54Z</dcterms:modified>
</cp:coreProperties>
</file>