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C6A6-6B88-47CD-A4C8-73718E3169B5}" type="datetimeFigureOut">
              <a:rPr lang="de-CH" smtClean="0"/>
              <a:t>03.03.2017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0ABD-C996-43FC-91F4-807153BFC1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149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C6A6-6B88-47CD-A4C8-73718E3169B5}" type="datetimeFigureOut">
              <a:rPr lang="de-CH" smtClean="0"/>
              <a:t>03.03.2017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0ABD-C996-43FC-91F4-807153BFC1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018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C6A6-6B88-47CD-A4C8-73718E3169B5}" type="datetimeFigureOut">
              <a:rPr lang="de-CH" smtClean="0"/>
              <a:t>03.03.2017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0ABD-C996-43FC-91F4-807153BFC1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3850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27040" y="262080"/>
            <a:ext cx="1036296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56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C6A6-6B88-47CD-A4C8-73718E3169B5}" type="datetimeFigureOut">
              <a:rPr lang="de-CH" smtClean="0"/>
              <a:t>03.03.2017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0ABD-C996-43FC-91F4-807153BFC1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351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C6A6-6B88-47CD-A4C8-73718E3169B5}" type="datetimeFigureOut">
              <a:rPr lang="de-CH" smtClean="0"/>
              <a:t>03.03.2017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0ABD-C996-43FC-91F4-807153BFC1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263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C6A6-6B88-47CD-A4C8-73718E3169B5}" type="datetimeFigureOut">
              <a:rPr lang="de-CH" smtClean="0"/>
              <a:t>03.03.2017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0ABD-C996-43FC-91F4-807153BFC1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12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C6A6-6B88-47CD-A4C8-73718E3169B5}" type="datetimeFigureOut">
              <a:rPr lang="de-CH" smtClean="0"/>
              <a:t>03.03.2017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0ABD-C996-43FC-91F4-807153BFC1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319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C6A6-6B88-47CD-A4C8-73718E3169B5}" type="datetimeFigureOut">
              <a:rPr lang="de-CH" smtClean="0"/>
              <a:t>03.03.2017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0ABD-C996-43FC-91F4-807153BFC1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4830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C6A6-6B88-47CD-A4C8-73718E3169B5}" type="datetimeFigureOut">
              <a:rPr lang="de-CH" smtClean="0"/>
              <a:t>03.03.2017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0ABD-C996-43FC-91F4-807153BFC1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234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C6A6-6B88-47CD-A4C8-73718E3169B5}" type="datetimeFigureOut">
              <a:rPr lang="de-CH" smtClean="0"/>
              <a:t>03.03.2017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0ABD-C996-43FC-91F4-807153BFC1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344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C6A6-6B88-47CD-A4C8-73718E3169B5}" type="datetimeFigureOut">
              <a:rPr lang="de-CH" smtClean="0"/>
              <a:t>03.03.2017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0ABD-C996-43FC-91F4-807153BFC1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887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DC6A6-6B88-47CD-A4C8-73718E3169B5}" type="datetimeFigureOut">
              <a:rPr lang="de-CH" smtClean="0"/>
              <a:t>03.03.2017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B0ABD-C996-43FC-91F4-807153BFC1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624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152000" y="2854080"/>
            <a:ext cx="504000" cy="323280"/>
          </a:xfrm>
          <a:prstGeom prst="roundRect">
            <a:avLst>
              <a:gd name="adj" fmla="val 32606"/>
            </a:avLst>
          </a:prstGeom>
          <a:noFill/>
          <a:ln w="38160">
            <a:solidFill>
              <a:srgbClr val="00BAF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Line 2"/>
          <p:cNvSpPr/>
          <p:nvPr/>
        </p:nvSpPr>
        <p:spPr>
          <a:xfrm>
            <a:off x="5671800" y="1443960"/>
            <a:ext cx="360" cy="1356120"/>
          </a:xfrm>
          <a:prstGeom prst="line">
            <a:avLst/>
          </a:prstGeom>
          <a:ln w="38160">
            <a:solidFill>
              <a:srgbClr val="FE494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Line 3"/>
          <p:cNvSpPr/>
          <p:nvPr/>
        </p:nvSpPr>
        <p:spPr>
          <a:xfrm>
            <a:off x="4527962" y="1068480"/>
            <a:ext cx="360" cy="1721880"/>
          </a:xfrm>
          <a:prstGeom prst="line">
            <a:avLst/>
          </a:prstGeom>
          <a:ln w="38160">
            <a:solidFill>
              <a:srgbClr val="FE494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Line 4"/>
          <p:cNvSpPr/>
          <p:nvPr/>
        </p:nvSpPr>
        <p:spPr>
          <a:xfrm>
            <a:off x="3409920" y="788400"/>
            <a:ext cx="360" cy="2040120"/>
          </a:xfrm>
          <a:prstGeom prst="line">
            <a:avLst/>
          </a:prstGeom>
          <a:ln w="38160">
            <a:solidFill>
              <a:srgbClr val="FE494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Line 5"/>
          <p:cNvSpPr/>
          <p:nvPr/>
        </p:nvSpPr>
        <p:spPr>
          <a:xfrm>
            <a:off x="2452320" y="1458360"/>
            <a:ext cx="360" cy="1355760"/>
          </a:xfrm>
          <a:prstGeom prst="line">
            <a:avLst/>
          </a:prstGeom>
          <a:ln w="38160">
            <a:solidFill>
              <a:srgbClr val="FE494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Line 6"/>
          <p:cNvSpPr/>
          <p:nvPr/>
        </p:nvSpPr>
        <p:spPr>
          <a:xfrm>
            <a:off x="9301320" y="1385280"/>
            <a:ext cx="360" cy="1428840"/>
          </a:xfrm>
          <a:prstGeom prst="line">
            <a:avLst/>
          </a:prstGeom>
          <a:ln w="3816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Line 7"/>
          <p:cNvSpPr/>
          <p:nvPr/>
        </p:nvSpPr>
        <p:spPr>
          <a:xfrm>
            <a:off x="8089920" y="2099880"/>
            <a:ext cx="360" cy="660600"/>
          </a:xfrm>
          <a:prstGeom prst="line">
            <a:avLst/>
          </a:prstGeom>
          <a:ln w="3816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Line 8"/>
          <p:cNvSpPr/>
          <p:nvPr/>
        </p:nvSpPr>
        <p:spPr>
          <a:xfrm>
            <a:off x="4310280" y="1348920"/>
            <a:ext cx="360" cy="1429200"/>
          </a:xfrm>
          <a:prstGeom prst="line">
            <a:avLst/>
          </a:prstGeom>
          <a:ln w="3816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Line 9"/>
          <p:cNvSpPr/>
          <p:nvPr/>
        </p:nvSpPr>
        <p:spPr>
          <a:xfrm>
            <a:off x="2150640" y="2099880"/>
            <a:ext cx="360" cy="660600"/>
          </a:xfrm>
          <a:prstGeom prst="line">
            <a:avLst/>
          </a:prstGeom>
          <a:ln w="3816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Line 10"/>
          <p:cNvSpPr/>
          <p:nvPr/>
        </p:nvSpPr>
        <p:spPr>
          <a:xfrm>
            <a:off x="8640000" y="2822400"/>
            <a:ext cx="540000" cy="360"/>
          </a:xfrm>
          <a:prstGeom prst="line">
            <a:avLst/>
          </a:prstGeom>
          <a:ln w="38160">
            <a:solidFill>
              <a:schemeClr val="accent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11"/>
          <p:cNvSpPr/>
          <p:nvPr/>
        </p:nvSpPr>
        <p:spPr>
          <a:xfrm>
            <a:off x="9163800" y="2693160"/>
            <a:ext cx="271440" cy="250920"/>
          </a:xfrm>
          <a:prstGeom prst="ellipse">
            <a:avLst/>
          </a:prstGeom>
          <a:solidFill>
            <a:schemeClr val="accent1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CustomShape 12"/>
          <p:cNvSpPr/>
          <p:nvPr/>
        </p:nvSpPr>
        <p:spPr>
          <a:xfrm>
            <a:off x="8456760" y="2854800"/>
            <a:ext cx="485640" cy="323280"/>
          </a:xfrm>
          <a:prstGeom prst="roundRect">
            <a:avLst>
              <a:gd name="adj" fmla="val 32606"/>
            </a:avLst>
          </a:prstGeom>
          <a:noFill/>
          <a:ln w="38160">
            <a:solidFill>
              <a:srgbClr val="00BAF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13"/>
          <p:cNvSpPr/>
          <p:nvPr/>
        </p:nvSpPr>
        <p:spPr>
          <a:xfrm>
            <a:off x="6256440" y="2854800"/>
            <a:ext cx="971640" cy="323280"/>
          </a:xfrm>
          <a:prstGeom prst="roundRect">
            <a:avLst>
              <a:gd name="adj" fmla="val 32606"/>
            </a:avLst>
          </a:prstGeom>
          <a:noFill/>
          <a:ln w="38160">
            <a:solidFill>
              <a:srgbClr val="00BAF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14"/>
          <p:cNvSpPr/>
          <p:nvPr/>
        </p:nvSpPr>
        <p:spPr>
          <a:xfrm>
            <a:off x="4094280" y="2854800"/>
            <a:ext cx="971640" cy="323280"/>
          </a:xfrm>
          <a:prstGeom prst="roundRect">
            <a:avLst>
              <a:gd name="adj" fmla="val 32606"/>
            </a:avLst>
          </a:prstGeom>
          <a:noFill/>
          <a:ln w="38160">
            <a:solidFill>
              <a:srgbClr val="00BAF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15"/>
          <p:cNvSpPr/>
          <p:nvPr/>
        </p:nvSpPr>
        <p:spPr>
          <a:xfrm>
            <a:off x="3024000" y="2854800"/>
            <a:ext cx="971640" cy="323280"/>
          </a:xfrm>
          <a:prstGeom prst="roundRect">
            <a:avLst>
              <a:gd name="adj" fmla="val 32606"/>
            </a:avLst>
          </a:prstGeom>
          <a:noFill/>
          <a:ln w="38160">
            <a:solidFill>
              <a:srgbClr val="00BAF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16"/>
          <p:cNvSpPr/>
          <p:nvPr/>
        </p:nvSpPr>
        <p:spPr>
          <a:xfrm>
            <a:off x="1945800" y="2854080"/>
            <a:ext cx="971640" cy="323280"/>
          </a:xfrm>
          <a:prstGeom prst="roundRect">
            <a:avLst>
              <a:gd name="adj" fmla="val 32606"/>
            </a:avLst>
          </a:prstGeom>
          <a:noFill/>
          <a:ln w="38160">
            <a:solidFill>
              <a:srgbClr val="00BAF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Line 17"/>
          <p:cNvSpPr/>
          <p:nvPr/>
        </p:nvSpPr>
        <p:spPr>
          <a:xfrm>
            <a:off x="8100000" y="2822400"/>
            <a:ext cx="540000" cy="360"/>
          </a:xfrm>
          <a:prstGeom prst="line">
            <a:avLst/>
          </a:prstGeom>
          <a:ln w="38160">
            <a:solidFill>
              <a:schemeClr val="accent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Line 18"/>
          <p:cNvSpPr/>
          <p:nvPr/>
        </p:nvSpPr>
        <p:spPr>
          <a:xfrm>
            <a:off x="7560000" y="2822400"/>
            <a:ext cx="540000" cy="360"/>
          </a:xfrm>
          <a:prstGeom prst="line">
            <a:avLst/>
          </a:prstGeom>
          <a:ln w="38160">
            <a:solidFill>
              <a:schemeClr val="accent6">
                <a:lumMod val="60000"/>
                <a:lumOff val="4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Line 19"/>
          <p:cNvSpPr/>
          <p:nvPr/>
        </p:nvSpPr>
        <p:spPr>
          <a:xfrm>
            <a:off x="7020000" y="2822400"/>
            <a:ext cx="540000" cy="360"/>
          </a:xfrm>
          <a:prstGeom prst="line">
            <a:avLst/>
          </a:prstGeom>
          <a:ln w="38160">
            <a:solidFill>
              <a:schemeClr val="accent6">
                <a:lumMod val="60000"/>
                <a:lumOff val="4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Line 20"/>
          <p:cNvSpPr/>
          <p:nvPr/>
        </p:nvSpPr>
        <p:spPr>
          <a:xfrm>
            <a:off x="6480000" y="2822400"/>
            <a:ext cx="540000" cy="360"/>
          </a:xfrm>
          <a:prstGeom prst="line">
            <a:avLst/>
          </a:prstGeom>
          <a:ln w="38160">
            <a:solidFill>
              <a:schemeClr val="accent6">
                <a:lumMod val="60000"/>
                <a:lumOff val="4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Line 21"/>
          <p:cNvSpPr/>
          <p:nvPr/>
        </p:nvSpPr>
        <p:spPr>
          <a:xfrm>
            <a:off x="5940000" y="2822400"/>
            <a:ext cx="540000" cy="360"/>
          </a:xfrm>
          <a:prstGeom prst="line">
            <a:avLst/>
          </a:prstGeom>
          <a:ln w="38160">
            <a:solidFill>
              <a:schemeClr val="accent6">
                <a:lumMod val="60000"/>
                <a:lumOff val="4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Line 22"/>
          <p:cNvSpPr/>
          <p:nvPr/>
        </p:nvSpPr>
        <p:spPr>
          <a:xfrm>
            <a:off x="5400000" y="2822400"/>
            <a:ext cx="540000" cy="360"/>
          </a:xfrm>
          <a:prstGeom prst="line">
            <a:avLst/>
          </a:prstGeom>
          <a:ln w="38160">
            <a:solidFill>
              <a:schemeClr val="accent6">
                <a:lumMod val="60000"/>
                <a:lumOff val="4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Line 23"/>
          <p:cNvSpPr/>
          <p:nvPr/>
        </p:nvSpPr>
        <p:spPr>
          <a:xfrm>
            <a:off x="4860000" y="2822400"/>
            <a:ext cx="540000" cy="360"/>
          </a:xfrm>
          <a:prstGeom prst="line">
            <a:avLst/>
          </a:prstGeom>
          <a:ln w="38160">
            <a:solidFill>
              <a:schemeClr val="accent6">
                <a:lumMod val="60000"/>
                <a:lumOff val="4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Line 24"/>
          <p:cNvSpPr/>
          <p:nvPr/>
        </p:nvSpPr>
        <p:spPr>
          <a:xfrm>
            <a:off x="4320000" y="2822400"/>
            <a:ext cx="540000" cy="360"/>
          </a:xfrm>
          <a:prstGeom prst="line">
            <a:avLst/>
          </a:prstGeom>
          <a:ln w="38160">
            <a:solidFill>
              <a:schemeClr val="accent6">
                <a:lumMod val="60000"/>
                <a:lumOff val="4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Line 25"/>
          <p:cNvSpPr/>
          <p:nvPr/>
        </p:nvSpPr>
        <p:spPr>
          <a:xfrm>
            <a:off x="2160000" y="2822400"/>
            <a:ext cx="540000" cy="360"/>
          </a:xfrm>
          <a:prstGeom prst="line">
            <a:avLst/>
          </a:prstGeom>
          <a:ln w="38160">
            <a:solidFill>
              <a:schemeClr val="accent3">
                <a:lumMod val="40000"/>
                <a:lumOff val="6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Line 26"/>
          <p:cNvSpPr/>
          <p:nvPr/>
        </p:nvSpPr>
        <p:spPr>
          <a:xfrm>
            <a:off x="3780000" y="2822400"/>
            <a:ext cx="540000" cy="360"/>
          </a:xfrm>
          <a:prstGeom prst="line">
            <a:avLst/>
          </a:prstGeom>
          <a:ln w="38160">
            <a:solidFill>
              <a:schemeClr val="accent3">
                <a:lumMod val="40000"/>
                <a:lumOff val="6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Line 27"/>
          <p:cNvSpPr/>
          <p:nvPr/>
        </p:nvSpPr>
        <p:spPr>
          <a:xfrm>
            <a:off x="3240000" y="2822400"/>
            <a:ext cx="540000" cy="360"/>
          </a:xfrm>
          <a:prstGeom prst="line">
            <a:avLst/>
          </a:prstGeom>
          <a:ln w="38160">
            <a:solidFill>
              <a:schemeClr val="accent3">
                <a:lumMod val="40000"/>
                <a:lumOff val="6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Line 28"/>
          <p:cNvSpPr/>
          <p:nvPr/>
        </p:nvSpPr>
        <p:spPr>
          <a:xfrm>
            <a:off x="2700000" y="2822400"/>
            <a:ext cx="540000" cy="360"/>
          </a:xfrm>
          <a:prstGeom prst="line">
            <a:avLst/>
          </a:prstGeom>
          <a:ln w="38160">
            <a:solidFill>
              <a:schemeClr val="accent3">
                <a:lumMod val="40000"/>
                <a:lumOff val="6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Line 29"/>
          <p:cNvSpPr/>
          <p:nvPr/>
        </p:nvSpPr>
        <p:spPr>
          <a:xfrm>
            <a:off x="1061640" y="2822400"/>
            <a:ext cx="534240" cy="360"/>
          </a:xfrm>
          <a:prstGeom prst="line">
            <a:avLst/>
          </a:prstGeom>
          <a:ln w="38160">
            <a:solidFill>
              <a:schemeClr val="accent2">
                <a:lumMod val="60000"/>
                <a:lumOff val="4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TextShape 30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1731AD6-7BC1-46F9-A66A-64397AC52F25}" type="slidenum">
              <a:rPr lang="de-CH" sz="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1</a:t>
            </a:fld>
            <a:endParaRPr lang="de-CH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5" name="Line 31"/>
          <p:cNvSpPr/>
          <p:nvPr/>
        </p:nvSpPr>
        <p:spPr>
          <a:xfrm>
            <a:off x="1598760" y="2822400"/>
            <a:ext cx="540000" cy="360"/>
          </a:xfrm>
          <a:prstGeom prst="line">
            <a:avLst/>
          </a:prstGeom>
          <a:ln w="38160">
            <a:solidFill>
              <a:schemeClr val="accent3">
                <a:lumMod val="40000"/>
                <a:lumOff val="6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32"/>
          <p:cNvSpPr/>
          <p:nvPr/>
        </p:nvSpPr>
        <p:spPr>
          <a:xfrm>
            <a:off x="3698280" y="2754000"/>
            <a:ext cx="146160" cy="135000"/>
          </a:xfrm>
          <a:prstGeom prst="ellipse">
            <a:avLst/>
          </a:prstGeom>
          <a:solidFill>
            <a:schemeClr val="accent1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33"/>
          <p:cNvSpPr/>
          <p:nvPr/>
        </p:nvSpPr>
        <p:spPr>
          <a:xfrm>
            <a:off x="4778280" y="2754000"/>
            <a:ext cx="145800" cy="134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34"/>
          <p:cNvSpPr/>
          <p:nvPr/>
        </p:nvSpPr>
        <p:spPr>
          <a:xfrm>
            <a:off x="9212400" y="2778120"/>
            <a:ext cx="174240" cy="97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9974"/>
                </a:moveTo>
                <a:lnTo>
                  <a:pt x="7066" y="21600"/>
                </a:lnTo>
                <a:lnTo>
                  <a:pt x="21600" y="0"/>
                </a:lnTo>
              </a:path>
            </a:pathLst>
          </a:custGeom>
          <a:noFill/>
          <a:ln w="7632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35"/>
          <p:cNvSpPr/>
          <p:nvPr/>
        </p:nvSpPr>
        <p:spPr>
          <a:xfrm flipH="1">
            <a:off x="1888920" y="2966040"/>
            <a:ext cx="96480" cy="78840"/>
          </a:xfrm>
          <a:prstGeom prst="triangle">
            <a:avLst>
              <a:gd name="adj" fmla="val 50000"/>
            </a:avLst>
          </a:prstGeom>
          <a:solidFill>
            <a:srgbClr val="00BAFB"/>
          </a:solidFill>
          <a:ln w="25560">
            <a:solidFill>
              <a:srgbClr val="00BAF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10" name="Grafik 1"/>
          <p:cNvPicPr/>
          <p:nvPr/>
        </p:nvPicPr>
        <p:blipFill>
          <a:blip r:embed="rId2"/>
          <a:stretch/>
        </p:blipFill>
        <p:spPr>
          <a:xfrm>
            <a:off x="701640" y="2528640"/>
            <a:ext cx="583920" cy="583920"/>
          </a:xfrm>
          <a:prstGeom prst="rect">
            <a:avLst/>
          </a:prstGeom>
          <a:ln>
            <a:noFill/>
          </a:ln>
        </p:spPr>
      </p:pic>
      <p:sp>
        <p:nvSpPr>
          <p:cNvPr id="211" name="CustomShape 36"/>
          <p:cNvSpPr/>
          <p:nvPr/>
        </p:nvSpPr>
        <p:spPr>
          <a:xfrm>
            <a:off x="3158280" y="2754000"/>
            <a:ext cx="144720" cy="135000"/>
          </a:xfrm>
          <a:prstGeom prst="ellipse">
            <a:avLst/>
          </a:prstGeom>
          <a:solidFill>
            <a:schemeClr val="accent1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37"/>
          <p:cNvSpPr/>
          <p:nvPr/>
        </p:nvSpPr>
        <p:spPr>
          <a:xfrm>
            <a:off x="1538280" y="2751120"/>
            <a:ext cx="144720" cy="135000"/>
          </a:xfrm>
          <a:prstGeom prst="ellipse">
            <a:avLst/>
          </a:prstGeom>
          <a:solidFill>
            <a:schemeClr val="accent1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38"/>
          <p:cNvSpPr/>
          <p:nvPr/>
        </p:nvSpPr>
        <p:spPr>
          <a:xfrm>
            <a:off x="2078280" y="2754000"/>
            <a:ext cx="144720" cy="135000"/>
          </a:xfrm>
          <a:prstGeom prst="ellipse">
            <a:avLst/>
          </a:prstGeom>
          <a:solidFill>
            <a:schemeClr val="accent1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CustomShape 39"/>
          <p:cNvSpPr/>
          <p:nvPr/>
        </p:nvSpPr>
        <p:spPr>
          <a:xfrm>
            <a:off x="2618280" y="2754000"/>
            <a:ext cx="144720" cy="135000"/>
          </a:xfrm>
          <a:prstGeom prst="ellipse">
            <a:avLst/>
          </a:prstGeom>
          <a:solidFill>
            <a:schemeClr val="accent1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40"/>
          <p:cNvSpPr/>
          <p:nvPr/>
        </p:nvSpPr>
        <p:spPr>
          <a:xfrm>
            <a:off x="6397200" y="2754000"/>
            <a:ext cx="144000" cy="134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41"/>
          <p:cNvSpPr/>
          <p:nvPr/>
        </p:nvSpPr>
        <p:spPr>
          <a:xfrm>
            <a:off x="6937200" y="2754000"/>
            <a:ext cx="144000" cy="134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CustomShape 42"/>
          <p:cNvSpPr/>
          <p:nvPr/>
        </p:nvSpPr>
        <p:spPr>
          <a:xfrm>
            <a:off x="8557200" y="2754000"/>
            <a:ext cx="144000" cy="134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CustomShape 43"/>
          <p:cNvSpPr/>
          <p:nvPr/>
        </p:nvSpPr>
        <p:spPr>
          <a:xfrm>
            <a:off x="5170680" y="2854800"/>
            <a:ext cx="971640" cy="323280"/>
          </a:xfrm>
          <a:prstGeom prst="roundRect">
            <a:avLst>
              <a:gd name="adj" fmla="val 32606"/>
            </a:avLst>
          </a:prstGeom>
          <a:noFill/>
          <a:ln w="38160">
            <a:solidFill>
              <a:srgbClr val="00BAF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CustomShape 44"/>
          <p:cNvSpPr/>
          <p:nvPr/>
        </p:nvSpPr>
        <p:spPr>
          <a:xfrm>
            <a:off x="7361280" y="2854800"/>
            <a:ext cx="971640" cy="323280"/>
          </a:xfrm>
          <a:prstGeom prst="roundRect">
            <a:avLst>
              <a:gd name="adj" fmla="val 32606"/>
            </a:avLst>
          </a:prstGeom>
          <a:noFill/>
          <a:ln w="38160">
            <a:solidFill>
              <a:srgbClr val="00BAF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CustomShape 45"/>
          <p:cNvSpPr/>
          <p:nvPr/>
        </p:nvSpPr>
        <p:spPr>
          <a:xfrm flipH="1">
            <a:off x="2973240" y="2966400"/>
            <a:ext cx="96480" cy="78840"/>
          </a:xfrm>
          <a:prstGeom prst="triangle">
            <a:avLst>
              <a:gd name="adj" fmla="val 50000"/>
            </a:avLst>
          </a:prstGeom>
          <a:solidFill>
            <a:srgbClr val="00BAFB"/>
          </a:solidFill>
          <a:ln w="25560">
            <a:solidFill>
              <a:srgbClr val="00BAF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CustomShape 46"/>
          <p:cNvSpPr/>
          <p:nvPr/>
        </p:nvSpPr>
        <p:spPr>
          <a:xfrm flipH="1">
            <a:off x="4041360" y="2966400"/>
            <a:ext cx="96480" cy="78840"/>
          </a:xfrm>
          <a:prstGeom prst="triangle">
            <a:avLst>
              <a:gd name="adj" fmla="val 50000"/>
            </a:avLst>
          </a:prstGeom>
          <a:solidFill>
            <a:srgbClr val="00BAFB"/>
          </a:solidFill>
          <a:ln w="25560">
            <a:solidFill>
              <a:srgbClr val="00BAF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CustomShape 47"/>
          <p:cNvSpPr/>
          <p:nvPr/>
        </p:nvSpPr>
        <p:spPr>
          <a:xfrm flipH="1">
            <a:off x="5117760" y="2966400"/>
            <a:ext cx="96480" cy="78840"/>
          </a:xfrm>
          <a:prstGeom prst="triangle">
            <a:avLst>
              <a:gd name="adj" fmla="val 50000"/>
            </a:avLst>
          </a:prstGeom>
          <a:solidFill>
            <a:srgbClr val="00BAFB"/>
          </a:solidFill>
          <a:ln w="25560">
            <a:solidFill>
              <a:srgbClr val="00BAF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CustomShape 48"/>
          <p:cNvSpPr/>
          <p:nvPr/>
        </p:nvSpPr>
        <p:spPr>
          <a:xfrm flipH="1">
            <a:off x="6203880" y="2966400"/>
            <a:ext cx="96480" cy="78840"/>
          </a:xfrm>
          <a:prstGeom prst="triangle">
            <a:avLst>
              <a:gd name="adj" fmla="val 50000"/>
            </a:avLst>
          </a:prstGeom>
          <a:solidFill>
            <a:srgbClr val="00BAFB"/>
          </a:solidFill>
          <a:ln w="25560">
            <a:solidFill>
              <a:srgbClr val="00BAF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CustomShape 49"/>
          <p:cNvSpPr/>
          <p:nvPr/>
        </p:nvSpPr>
        <p:spPr>
          <a:xfrm flipH="1">
            <a:off x="7308720" y="2966400"/>
            <a:ext cx="96480" cy="78840"/>
          </a:xfrm>
          <a:prstGeom prst="triangle">
            <a:avLst>
              <a:gd name="adj" fmla="val 50000"/>
            </a:avLst>
          </a:prstGeom>
          <a:solidFill>
            <a:srgbClr val="00BAFB"/>
          </a:solidFill>
          <a:ln w="25560">
            <a:solidFill>
              <a:srgbClr val="00BAF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CustomShape 50"/>
          <p:cNvSpPr/>
          <p:nvPr/>
        </p:nvSpPr>
        <p:spPr>
          <a:xfrm flipH="1">
            <a:off x="8403840" y="2966400"/>
            <a:ext cx="96480" cy="78840"/>
          </a:xfrm>
          <a:prstGeom prst="triangle">
            <a:avLst>
              <a:gd name="adj" fmla="val 50000"/>
            </a:avLst>
          </a:prstGeom>
          <a:solidFill>
            <a:srgbClr val="00BAFB"/>
          </a:solidFill>
          <a:ln w="25560">
            <a:solidFill>
              <a:srgbClr val="00BAF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Line 51"/>
          <p:cNvSpPr/>
          <p:nvPr/>
        </p:nvSpPr>
        <p:spPr>
          <a:xfrm>
            <a:off x="1938960" y="3022920"/>
            <a:ext cx="360" cy="1428840"/>
          </a:xfrm>
          <a:prstGeom prst="line">
            <a:avLst/>
          </a:prstGeom>
          <a:ln w="38160">
            <a:solidFill>
              <a:srgbClr val="00BAF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CustomShape 52"/>
          <p:cNvSpPr/>
          <p:nvPr/>
        </p:nvSpPr>
        <p:spPr>
          <a:xfrm>
            <a:off x="1898640" y="4452120"/>
            <a:ext cx="719640" cy="2560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080" tIns="28080" rIns="28080" bIns="28080"/>
          <a:lstStyle/>
          <a:p>
            <a:pPr>
              <a:lnSpc>
                <a:spcPct val="100000"/>
              </a:lnSpc>
            </a:pPr>
            <a:r>
              <a:rPr lang="de-CH" sz="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Sprint 1</a:t>
            </a:r>
            <a:endParaRPr lang="de-CH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Line 53"/>
          <p:cNvSpPr/>
          <p:nvPr/>
        </p:nvSpPr>
        <p:spPr>
          <a:xfrm>
            <a:off x="3016800" y="3045240"/>
            <a:ext cx="360" cy="660600"/>
          </a:xfrm>
          <a:prstGeom prst="line">
            <a:avLst/>
          </a:prstGeom>
          <a:ln w="38160">
            <a:solidFill>
              <a:srgbClr val="00BAF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Line 56"/>
          <p:cNvSpPr/>
          <p:nvPr/>
        </p:nvSpPr>
        <p:spPr>
          <a:xfrm>
            <a:off x="5170320" y="3060360"/>
            <a:ext cx="360" cy="660960"/>
          </a:xfrm>
          <a:prstGeom prst="line">
            <a:avLst/>
          </a:prstGeom>
          <a:ln w="38160">
            <a:solidFill>
              <a:srgbClr val="00BAF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Line 57"/>
          <p:cNvSpPr/>
          <p:nvPr/>
        </p:nvSpPr>
        <p:spPr>
          <a:xfrm>
            <a:off x="6251760" y="3022920"/>
            <a:ext cx="360" cy="1428840"/>
          </a:xfrm>
          <a:prstGeom prst="line">
            <a:avLst/>
          </a:prstGeom>
          <a:ln w="38160">
            <a:solidFill>
              <a:srgbClr val="00BAF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CustomShape 58"/>
          <p:cNvSpPr/>
          <p:nvPr/>
        </p:nvSpPr>
        <p:spPr>
          <a:xfrm>
            <a:off x="6204600" y="4452120"/>
            <a:ext cx="815400" cy="2560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080" tIns="28080" rIns="28080" bIns="28080"/>
          <a:lstStyle/>
          <a:p>
            <a:pPr>
              <a:lnSpc>
                <a:spcPct val="100000"/>
              </a:lnSpc>
            </a:pPr>
            <a:r>
              <a:rPr lang="de-CH" sz="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Sprint 5</a:t>
            </a:r>
            <a:endParaRPr lang="de-CH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Line 59"/>
          <p:cNvSpPr/>
          <p:nvPr/>
        </p:nvSpPr>
        <p:spPr>
          <a:xfrm>
            <a:off x="7355160" y="3047400"/>
            <a:ext cx="360" cy="660960"/>
          </a:xfrm>
          <a:prstGeom prst="line">
            <a:avLst/>
          </a:prstGeom>
          <a:ln w="38160">
            <a:solidFill>
              <a:srgbClr val="00BAF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Line 60"/>
          <p:cNvSpPr/>
          <p:nvPr/>
        </p:nvSpPr>
        <p:spPr>
          <a:xfrm>
            <a:off x="8453160" y="3013920"/>
            <a:ext cx="360" cy="1428840"/>
          </a:xfrm>
          <a:prstGeom prst="line">
            <a:avLst/>
          </a:prstGeom>
          <a:ln w="38160">
            <a:solidFill>
              <a:srgbClr val="00BAF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61"/>
          <p:cNvSpPr/>
          <p:nvPr/>
        </p:nvSpPr>
        <p:spPr>
          <a:xfrm>
            <a:off x="8405640" y="4443120"/>
            <a:ext cx="1209240" cy="100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080" tIns="28080" rIns="28080" bIns="28080"/>
          <a:lstStyle/>
          <a:p>
            <a:pPr>
              <a:lnSpc>
                <a:spcPct val="100000"/>
              </a:lnSpc>
            </a:pPr>
            <a:r>
              <a:rPr lang="de-CH" sz="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Sprint 7</a:t>
            </a:r>
            <a:endParaRPr lang="de-CH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62"/>
          <p:cNvSpPr/>
          <p:nvPr/>
        </p:nvSpPr>
        <p:spPr>
          <a:xfrm>
            <a:off x="2106720" y="1891800"/>
            <a:ext cx="886680" cy="1998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080" tIns="28080" rIns="28080" bIns="28080"/>
          <a:lstStyle/>
          <a:p>
            <a:pPr>
              <a:lnSpc>
                <a:spcPct val="100000"/>
              </a:lnSpc>
            </a:pPr>
            <a:r>
              <a:rPr lang="de-CH" sz="9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MS Projektplan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63"/>
          <p:cNvSpPr/>
          <p:nvPr/>
        </p:nvSpPr>
        <p:spPr>
          <a:xfrm>
            <a:off x="4237200" y="2754000"/>
            <a:ext cx="145800" cy="134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CustomShape 64"/>
          <p:cNvSpPr/>
          <p:nvPr/>
        </p:nvSpPr>
        <p:spPr>
          <a:xfrm>
            <a:off x="4269960" y="1157400"/>
            <a:ext cx="944640" cy="1900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080" tIns="28080" rIns="28080" bIns="28080"/>
          <a:lstStyle/>
          <a:p>
            <a:pPr>
              <a:lnSpc>
                <a:spcPct val="100000"/>
              </a:lnSpc>
            </a:pPr>
            <a:r>
              <a:rPr lang="de-CH" sz="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MS Elaboration</a:t>
            </a:r>
            <a:endParaRPr lang="de-CH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65"/>
          <p:cNvSpPr/>
          <p:nvPr/>
        </p:nvSpPr>
        <p:spPr>
          <a:xfrm>
            <a:off x="5318280" y="2754000"/>
            <a:ext cx="144000" cy="134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CustomShape 66"/>
          <p:cNvSpPr/>
          <p:nvPr/>
        </p:nvSpPr>
        <p:spPr>
          <a:xfrm>
            <a:off x="8046360" y="1891800"/>
            <a:ext cx="1002240" cy="20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080" tIns="28080" rIns="28080" bIns="28080"/>
          <a:lstStyle/>
          <a:p>
            <a:pPr>
              <a:lnSpc>
                <a:spcPct val="100000"/>
              </a:lnSpc>
            </a:pPr>
            <a:r>
              <a:rPr lang="de-CH" sz="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MS Construction</a:t>
            </a:r>
            <a:endParaRPr lang="de-CH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67"/>
          <p:cNvSpPr/>
          <p:nvPr/>
        </p:nvSpPr>
        <p:spPr>
          <a:xfrm>
            <a:off x="9280440" y="1194480"/>
            <a:ext cx="944640" cy="19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080" tIns="28080" rIns="28080" bIns="28080"/>
          <a:lstStyle/>
          <a:p>
            <a:pPr>
              <a:lnSpc>
                <a:spcPct val="100000"/>
              </a:lnSpc>
            </a:pPr>
            <a:r>
              <a:rPr lang="de-CH" sz="9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MS Transition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Line 68"/>
          <p:cNvSpPr/>
          <p:nvPr/>
        </p:nvSpPr>
        <p:spPr>
          <a:xfrm>
            <a:off x="9301320" y="535680"/>
            <a:ext cx="360" cy="658800"/>
          </a:xfrm>
          <a:prstGeom prst="line">
            <a:avLst/>
          </a:prstGeom>
          <a:ln w="38160">
            <a:solidFill>
              <a:srgbClr val="FE494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69"/>
          <p:cNvSpPr/>
          <p:nvPr/>
        </p:nvSpPr>
        <p:spPr>
          <a:xfrm>
            <a:off x="9280440" y="309960"/>
            <a:ext cx="1911240" cy="15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080" tIns="28080" rIns="28080" bIns="28080"/>
          <a:lstStyle/>
          <a:p>
            <a:pPr>
              <a:lnSpc>
                <a:spcPct val="100000"/>
              </a:lnSpc>
            </a:pPr>
            <a:r>
              <a:rPr lang="de-CH" sz="9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Schlusspräsentation/-abgabe</a:t>
            </a:r>
            <a:endParaRPr lang="de-CH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70"/>
          <p:cNvSpPr/>
          <p:nvPr/>
        </p:nvSpPr>
        <p:spPr>
          <a:xfrm>
            <a:off x="2415960" y="1254240"/>
            <a:ext cx="970560" cy="2232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080" tIns="28080" rIns="28080" bIns="28080"/>
          <a:lstStyle/>
          <a:p>
            <a:pPr>
              <a:lnSpc>
                <a:spcPct val="100000"/>
              </a:lnSpc>
            </a:pPr>
            <a:r>
              <a:rPr lang="de-CH" sz="9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RV1 Projektplan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Line 71"/>
          <p:cNvSpPr/>
          <p:nvPr/>
        </p:nvSpPr>
        <p:spPr>
          <a:xfrm>
            <a:off x="1609920" y="1328040"/>
            <a:ext cx="360" cy="1428840"/>
          </a:xfrm>
          <a:prstGeom prst="line">
            <a:avLst/>
          </a:prstGeom>
          <a:ln w="3816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72"/>
          <p:cNvSpPr/>
          <p:nvPr/>
        </p:nvSpPr>
        <p:spPr>
          <a:xfrm>
            <a:off x="1555560" y="1129680"/>
            <a:ext cx="944640" cy="19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080" tIns="28080" rIns="28080" bIns="28080"/>
          <a:lstStyle/>
          <a:p>
            <a:pPr>
              <a:lnSpc>
                <a:spcPct val="100000"/>
              </a:lnSpc>
            </a:pPr>
            <a:r>
              <a:rPr lang="de-CH" sz="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MS Inception</a:t>
            </a:r>
            <a:endParaRPr lang="de-CH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73"/>
          <p:cNvSpPr/>
          <p:nvPr/>
        </p:nvSpPr>
        <p:spPr>
          <a:xfrm>
            <a:off x="3394080" y="586800"/>
            <a:ext cx="1996560" cy="2034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080" tIns="28080" rIns="28080" bIns="28080"/>
          <a:lstStyle/>
          <a:p>
            <a:pPr>
              <a:lnSpc>
                <a:spcPct val="100000"/>
              </a:lnSpc>
            </a:pPr>
            <a:r>
              <a:rPr lang="de-CH" sz="9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RV2 Anforderungen und Analyse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74"/>
          <p:cNvSpPr/>
          <p:nvPr/>
        </p:nvSpPr>
        <p:spPr>
          <a:xfrm>
            <a:off x="4508457" y="852480"/>
            <a:ext cx="1254960" cy="1717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080" tIns="28080" rIns="28080" bIns="28080"/>
          <a:lstStyle/>
          <a:p>
            <a:pPr>
              <a:lnSpc>
                <a:spcPct val="100000"/>
              </a:lnSpc>
            </a:pPr>
            <a:r>
              <a:rPr lang="de-CH" sz="9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RV3 Ende Elaboration</a:t>
            </a:r>
            <a:endParaRPr lang="de-CH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75"/>
          <p:cNvSpPr/>
          <p:nvPr/>
        </p:nvSpPr>
        <p:spPr>
          <a:xfrm>
            <a:off x="5667840" y="1262520"/>
            <a:ext cx="1371240" cy="1814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080" tIns="28080" rIns="28080" bIns="28080"/>
          <a:lstStyle/>
          <a:p>
            <a:pPr>
              <a:lnSpc>
                <a:spcPct val="100000"/>
              </a:lnSpc>
            </a:pPr>
            <a:r>
              <a:rPr lang="de-CH" sz="9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RV4 Architektur/Design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76"/>
          <p:cNvSpPr/>
          <p:nvPr/>
        </p:nvSpPr>
        <p:spPr>
          <a:xfrm>
            <a:off x="7477200" y="2754000"/>
            <a:ext cx="144000" cy="134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CustomShape 77"/>
          <p:cNvSpPr/>
          <p:nvPr/>
        </p:nvSpPr>
        <p:spPr>
          <a:xfrm>
            <a:off x="8017200" y="2754000"/>
            <a:ext cx="144000" cy="134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CustomShape 78"/>
          <p:cNvSpPr/>
          <p:nvPr/>
        </p:nvSpPr>
        <p:spPr>
          <a:xfrm>
            <a:off x="5857200" y="2754000"/>
            <a:ext cx="144000" cy="134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79"/>
          <p:cNvSpPr/>
          <p:nvPr/>
        </p:nvSpPr>
        <p:spPr>
          <a:xfrm flipH="1">
            <a:off x="1102680" y="2960280"/>
            <a:ext cx="96480" cy="78840"/>
          </a:xfrm>
          <a:prstGeom prst="triangle">
            <a:avLst>
              <a:gd name="adj" fmla="val 50000"/>
            </a:avLst>
          </a:prstGeom>
          <a:solidFill>
            <a:srgbClr val="00BAFB"/>
          </a:solidFill>
          <a:ln w="25560">
            <a:solidFill>
              <a:srgbClr val="00BAF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Line 80"/>
          <p:cNvSpPr/>
          <p:nvPr/>
        </p:nvSpPr>
        <p:spPr>
          <a:xfrm>
            <a:off x="1145160" y="3045600"/>
            <a:ext cx="360" cy="660600"/>
          </a:xfrm>
          <a:prstGeom prst="line">
            <a:avLst/>
          </a:prstGeom>
          <a:ln w="38160">
            <a:solidFill>
              <a:srgbClr val="00BAF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81"/>
          <p:cNvSpPr/>
          <p:nvPr/>
        </p:nvSpPr>
        <p:spPr>
          <a:xfrm>
            <a:off x="1104840" y="3705840"/>
            <a:ext cx="700920" cy="2435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080" tIns="28080" rIns="28080" bIns="28080"/>
          <a:lstStyle/>
          <a:p>
            <a:pPr>
              <a:lnSpc>
                <a:spcPct val="100000"/>
              </a:lnSpc>
            </a:pPr>
            <a:r>
              <a:rPr lang="de-CH" sz="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Sprint 0</a:t>
            </a:r>
            <a:endParaRPr lang="de-CH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82"/>
          <p:cNvSpPr/>
          <p:nvPr/>
        </p:nvSpPr>
        <p:spPr>
          <a:xfrm>
            <a:off x="2977560" y="3723840"/>
            <a:ext cx="595930" cy="22559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080" tIns="28080" rIns="28080" bIns="28080"/>
          <a:lstStyle/>
          <a:p>
            <a:pPr>
              <a:lnSpc>
                <a:spcPct val="100000"/>
              </a:lnSpc>
            </a:pPr>
            <a:r>
              <a:rPr lang="de-CH" sz="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Sprint 2</a:t>
            </a:r>
            <a:endParaRPr lang="de-CH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83"/>
          <p:cNvSpPr/>
          <p:nvPr/>
        </p:nvSpPr>
        <p:spPr>
          <a:xfrm>
            <a:off x="5124240" y="3738960"/>
            <a:ext cx="543600" cy="21047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080" tIns="28080" rIns="28080" bIns="28080"/>
          <a:lstStyle/>
          <a:p>
            <a:pPr>
              <a:lnSpc>
                <a:spcPct val="100000"/>
              </a:lnSpc>
            </a:pPr>
            <a:r>
              <a:rPr lang="de-CH" sz="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Sprint 4</a:t>
            </a:r>
            <a:endParaRPr lang="de-CH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CH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84"/>
          <p:cNvSpPr/>
          <p:nvPr/>
        </p:nvSpPr>
        <p:spPr>
          <a:xfrm>
            <a:off x="7315560" y="3726000"/>
            <a:ext cx="622210" cy="1958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080" tIns="28080" rIns="28080" bIns="28080"/>
          <a:lstStyle/>
          <a:p>
            <a:pPr>
              <a:lnSpc>
                <a:spcPct val="100000"/>
              </a:lnSpc>
            </a:pPr>
            <a:r>
              <a:rPr lang="de-CH" sz="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Sprint 6</a:t>
            </a:r>
            <a:endParaRPr lang="de-CH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CH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Line 51"/>
          <p:cNvSpPr/>
          <p:nvPr/>
        </p:nvSpPr>
        <p:spPr>
          <a:xfrm>
            <a:off x="4095180" y="3060360"/>
            <a:ext cx="360" cy="1428840"/>
          </a:xfrm>
          <a:prstGeom prst="line">
            <a:avLst/>
          </a:prstGeom>
          <a:ln w="38160">
            <a:solidFill>
              <a:srgbClr val="00BAF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52"/>
          <p:cNvSpPr/>
          <p:nvPr/>
        </p:nvSpPr>
        <p:spPr>
          <a:xfrm>
            <a:off x="4061724" y="4498200"/>
            <a:ext cx="719640" cy="2560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080" tIns="28080" rIns="28080" bIns="28080"/>
          <a:lstStyle/>
          <a:p>
            <a:pPr>
              <a:lnSpc>
                <a:spcPct val="100000"/>
              </a:lnSpc>
            </a:pPr>
            <a:r>
              <a:rPr lang="de-CH" sz="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Sprint 3</a:t>
            </a:r>
            <a:endParaRPr lang="de-CH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Line 7"/>
          <p:cNvSpPr/>
          <p:nvPr/>
        </p:nvSpPr>
        <p:spPr>
          <a:xfrm>
            <a:off x="5927760" y="2099880"/>
            <a:ext cx="360" cy="660600"/>
          </a:xfrm>
          <a:prstGeom prst="line">
            <a:avLst/>
          </a:prstGeom>
          <a:ln w="3816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66"/>
          <p:cNvSpPr/>
          <p:nvPr/>
        </p:nvSpPr>
        <p:spPr>
          <a:xfrm>
            <a:off x="5884200" y="1891800"/>
            <a:ext cx="1002240" cy="20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080" tIns="28080" rIns="28080" bIns="28080"/>
          <a:lstStyle/>
          <a:p>
            <a:pPr>
              <a:lnSpc>
                <a:spcPct val="100000"/>
              </a:lnSpc>
            </a:pPr>
            <a:r>
              <a:rPr lang="de-CH" sz="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Alpha</a:t>
            </a:r>
            <a:endParaRPr lang="de-CH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Line 7"/>
          <p:cNvSpPr/>
          <p:nvPr/>
        </p:nvSpPr>
        <p:spPr>
          <a:xfrm>
            <a:off x="6986880" y="2099880"/>
            <a:ext cx="360" cy="660600"/>
          </a:xfrm>
          <a:prstGeom prst="line">
            <a:avLst/>
          </a:prstGeom>
          <a:ln w="3816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66"/>
          <p:cNvSpPr/>
          <p:nvPr/>
        </p:nvSpPr>
        <p:spPr>
          <a:xfrm>
            <a:off x="6943320" y="1891800"/>
            <a:ext cx="1002240" cy="20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080" tIns="28080" rIns="28080" bIns="28080"/>
          <a:lstStyle/>
          <a:p>
            <a:pPr>
              <a:lnSpc>
                <a:spcPct val="100000"/>
              </a:lnSpc>
            </a:pPr>
            <a:r>
              <a:rPr lang="de-CH" sz="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Beta</a:t>
            </a:r>
            <a:endParaRPr lang="de-CH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81938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1"/>
          <p:cNvSpPr/>
          <p:nvPr/>
        </p:nvSpPr>
        <p:spPr>
          <a:xfrm rot="5400000">
            <a:off x="1609920" y="-321855"/>
            <a:ext cx="360" cy="1428840"/>
          </a:xfrm>
          <a:prstGeom prst="line">
            <a:avLst/>
          </a:prstGeom>
          <a:ln w="3816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Line 31"/>
          <p:cNvSpPr/>
          <p:nvPr/>
        </p:nvSpPr>
        <p:spPr>
          <a:xfrm flipH="1">
            <a:off x="871328" y="59107"/>
            <a:ext cx="0" cy="6180049"/>
          </a:xfrm>
          <a:prstGeom prst="line">
            <a:avLst/>
          </a:prstGeom>
          <a:ln w="38160">
            <a:solidFill>
              <a:schemeClr val="accent3">
                <a:lumMod val="40000"/>
                <a:lumOff val="6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37"/>
          <p:cNvSpPr/>
          <p:nvPr/>
        </p:nvSpPr>
        <p:spPr>
          <a:xfrm rot="5400000">
            <a:off x="822662" y="335919"/>
            <a:ext cx="144720" cy="135000"/>
          </a:xfrm>
          <a:prstGeom prst="ellipse">
            <a:avLst/>
          </a:prstGeom>
          <a:solidFill>
            <a:schemeClr val="accent1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72"/>
          <p:cNvSpPr/>
          <p:nvPr/>
        </p:nvSpPr>
        <p:spPr>
          <a:xfrm>
            <a:off x="2335616" y="331059"/>
            <a:ext cx="2345714" cy="41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080" tIns="28080" rIns="28080" bIns="28080"/>
          <a:lstStyle/>
          <a:p>
            <a:pPr>
              <a:lnSpc>
                <a:spcPct val="100000"/>
              </a:lnSpc>
            </a:pPr>
            <a:r>
              <a:rPr lang="de-CH" sz="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MS Inception</a:t>
            </a:r>
          </a:p>
          <a:p>
            <a:pPr>
              <a:lnSpc>
                <a:spcPct val="100000"/>
              </a:lnSpc>
            </a:pPr>
            <a:r>
              <a:rPr lang="de-CH" sz="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01.03.2017</a:t>
            </a:r>
          </a:p>
          <a:p>
            <a:pPr>
              <a:lnSpc>
                <a:spcPct val="100000"/>
              </a:lnSpc>
            </a:pPr>
            <a:r>
              <a:rPr lang="de-CH" sz="9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Kickoff, Projektantrag, </a:t>
            </a:r>
            <a:r>
              <a:rPr lang="de-CH" sz="9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Gitlab</a:t>
            </a:r>
            <a:r>
              <a:rPr lang="de-CH" sz="9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einrichten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Line 71"/>
          <p:cNvSpPr/>
          <p:nvPr/>
        </p:nvSpPr>
        <p:spPr>
          <a:xfrm rot="5400000">
            <a:off x="1609200" y="178413"/>
            <a:ext cx="360" cy="1428840"/>
          </a:xfrm>
          <a:prstGeom prst="line">
            <a:avLst/>
          </a:prstGeom>
          <a:ln w="3816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37"/>
          <p:cNvSpPr/>
          <p:nvPr/>
        </p:nvSpPr>
        <p:spPr>
          <a:xfrm rot="5400000">
            <a:off x="824400" y="836185"/>
            <a:ext cx="144720" cy="135000"/>
          </a:xfrm>
          <a:prstGeom prst="ellipse">
            <a:avLst/>
          </a:prstGeom>
          <a:solidFill>
            <a:schemeClr val="accent1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72"/>
          <p:cNvSpPr/>
          <p:nvPr/>
        </p:nvSpPr>
        <p:spPr>
          <a:xfrm>
            <a:off x="2335616" y="831325"/>
            <a:ext cx="2345714" cy="41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080" tIns="28080" rIns="28080" bIns="28080"/>
          <a:lstStyle/>
          <a:p>
            <a:pPr>
              <a:lnSpc>
                <a:spcPct val="100000"/>
              </a:lnSpc>
            </a:pPr>
            <a:r>
              <a:rPr lang="de-CH" sz="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MS Projektplan</a:t>
            </a:r>
          </a:p>
          <a:p>
            <a:pPr>
              <a:lnSpc>
                <a:spcPct val="100000"/>
              </a:lnSpc>
            </a:pPr>
            <a:r>
              <a:rPr lang="de-CH" sz="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03.03.2017</a:t>
            </a:r>
          </a:p>
          <a:p>
            <a:pPr>
              <a:lnSpc>
                <a:spcPct val="100000"/>
              </a:lnSpc>
            </a:pPr>
            <a:r>
              <a:rPr lang="de-CH" sz="9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Projektplan einreichen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Line 71"/>
          <p:cNvSpPr/>
          <p:nvPr/>
        </p:nvSpPr>
        <p:spPr>
          <a:xfrm rot="5400000">
            <a:off x="1609200" y="680400"/>
            <a:ext cx="360" cy="1428840"/>
          </a:xfrm>
          <a:prstGeom prst="line">
            <a:avLst/>
          </a:prstGeom>
          <a:ln w="381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37"/>
          <p:cNvSpPr/>
          <p:nvPr/>
        </p:nvSpPr>
        <p:spPr>
          <a:xfrm rot="5400000">
            <a:off x="824400" y="1332000"/>
            <a:ext cx="144720" cy="135000"/>
          </a:xfrm>
          <a:prstGeom prst="ellipse">
            <a:avLst/>
          </a:prstGeom>
          <a:solidFill>
            <a:srgbClr val="FF000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72"/>
          <p:cNvSpPr/>
          <p:nvPr/>
        </p:nvSpPr>
        <p:spPr>
          <a:xfrm>
            <a:off x="2335615" y="1327140"/>
            <a:ext cx="3763627" cy="41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080" tIns="28080" rIns="28080" bIns="28080"/>
          <a:lstStyle/>
          <a:p>
            <a:pPr>
              <a:lnSpc>
                <a:spcPct val="100000"/>
              </a:lnSpc>
            </a:pPr>
            <a:r>
              <a:rPr lang="de-CH" sz="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RV1 Projektplan</a:t>
            </a:r>
          </a:p>
          <a:p>
            <a:pPr>
              <a:lnSpc>
                <a:spcPct val="100000"/>
              </a:lnSpc>
            </a:pPr>
            <a:r>
              <a:rPr lang="de-CH" sz="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09.03.2017</a:t>
            </a:r>
          </a:p>
          <a:p>
            <a:pPr>
              <a:lnSpc>
                <a:spcPct val="100000"/>
              </a:lnSpc>
            </a:pPr>
            <a:r>
              <a:rPr lang="de-CH" sz="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Review Projektplan mit Zeitplan und aktuellen Iterationsplänen</a:t>
            </a:r>
          </a:p>
        </p:txBody>
      </p:sp>
      <p:sp>
        <p:nvSpPr>
          <p:cNvPr id="12" name="Line 71"/>
          <p:cNvSpPr/>
          <p:nvPr/>
        </p:nvSpPr>
        <p:spPr>
          <a:xfrm rot="5400000">
            <a:off x="1621736" y="1183141"/>
            <a:ext cx="360" cy="1428840"/>
          </a:xfrm>
          <a:prstGeom prst="line">
            <a:avLst/>
          </a:prstGeom>
          <a:ln w="381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37"/>
          <p:cNvSpPr/>
          <p:nvPr/>
        </p:nvSpPr>
        <p:spPr>
          <a:xfrm rot="5400000">
            <a:off x="834478" y="1840915"/>
            <a:ext cx="144720" cy="135000"/>
          </a:xfrm>
          <a:prstGeom prst="ellipse">
            <a:avLst/>
          </a:prstGeom>
          <a:solidFill>
            <a:srgbClr val="FF000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Line 71"/>
          <p:cNvSpPr/>
          <p:nvPr/>
        </p:nvSpPr>
        <p:spPr>
          <a:xfrm rot="5400000">
            <a:off x="1621016" y="1683409"/>
            <a:ext cx="360" cy="1428840"/>
          </a:xfrm>
          <a:prstGeom prst="line">
            <a:avLst/>
          </a:prstGeom>
          <a:ln w="3816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37"/>
          <p:cNvSpPr/>
          <p:nvPr/>
        </p:nvSpPr>
        <p:spPr>
          <a:xfrm rot="5400000">
            <a:off x="836216" y="2341181"/>
            <a:ext cx="144720" cy="135000"/>
          </a:xfrm>
          <a:prstGeom prst="ellipse">
            <a:avLst/>
          </a:prstGeom>
          <a:solidFill>
            <a:schemeClr val="accent1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Line 71"/>
          <p:cNvSpPr/>
          <p:nvPr/>
        </p:nvSpPr>
        <p:spPr>
          <a:xfrm rot="5400000">
            <a:off x="1621016" y="2185396"/>
            <a:ext cx="360" cy="1428840"/>
          </a:xfrm>
          <a:prstGeom prst="line">
            <a:avLst/>
          </a:prstGeom>
          <a:ln w="381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37"/>
          <p:cNvSpPr/>
          <p:nvPr/>
        </p:nvSpPr>
        <p:spPr>
          <a:xfrm rot="5400000">
            <a:off x="836216" y="2836996"/>
            <a:ext cx="144720" cy="135000"/>
          </a:xfrm>
          <a:prstGeom prst="ellipse">
            <a:avLst/>
          </a:prstGeom>
          <a:solidFill>
            <a:srgbClr val="FF000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Line 71"/>
          <p:cNvSpPr/>
          <p:nvPr/>
        </p:nvSpPr>
        <p:spPr>
          <a:xfrm rot="5400000">
            <a:off x="1621736" y="2692904"/>
            <a:ext cx="360" cy="1428840"/>
          </a:xfrm>
          <a:prstGeom prst="line">
            <a:avLst/>
          </a:prstGeom>
          <a:ln w="381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CustomShape 37"/>
          <p:cNvSpPr/>
          <p:nvPr/>
        </p:nvSpPr>
        <p:spPr>
          <a:xfrm rot="5400000">
            <a:off x="834478" y="3350678"/>
            <a:ext cx="144720" cy="135000"/>
          </a:xfrm>
          <a:prstGeom prst="ellipse">
            <a:avLst/>
          </a:prstGeom>
          <a:solidFill>
            <a:srgbClr val="FF000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Line 71"/>
          <p:cNvSpPr/>
          <p:nvPr/>
        </p:nvSpPr>
        <p:spPr>
          <a:xfrm rot="5400000">
            <a:off x="1621016" y="4195225"/>
            <a:ext cx="360" cy="1428840"/>
          </a:xfrm>
          <a:prstGeom prst="line">
            <a:avLst/>
          </a:prstGeom>
          <a:ln w="3816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37"/>
          <p:cNvSpPr/>
          <p:nvPr/>
        </p:nvSpPr>
        <p:spPr>
          <a:xfrm rot="5400000">
            <a:off x="836216" y="3850944"/>
            <a:ext cx="144720" cy="135000"/>
          </a:xfrm>
          <a:prstGeom prst="ellipse">
            <a:avLst/>
          </a:prstGeom>
          <a:solidFill>
            <a:schemeClr val="accent1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Line 71"/>
          <p:cNvSpPr/>
          <p:nvPr/>
        </p:nvSpPr>
        <p:spPr>
          <a:xfrm rot="5400000">
            <a:off x="1621016" y="4697212"/>
            <a:ext cx="360" cy="1428840"/>
          </a:xfrm>
          <a:prstGeom prst="line">
            <a:avLst/>
          </a:prstGeom>
          <a:ln w="3816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CustomShape 37"/>
          <p:cNvSpPr/>
          <p:nvPr/>
        </p:nvSpPr>
        <p:spPr>
          <a:xfrm rot="5400000">
            <a:off x="836216" y="4346759"/>
            <a:ext cx="144720" cy="135000"/>
          </a:xfrm>
          <a:prstGeom prst="ellipse">
            <a:avLst/>
          </a:prstGeom>
          <a:solidFill>
            <a:schemeClr val="accent1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Line 71"/>
          <p:cNvSpPr/>
          <p:nvPr/>
        </p:nvSpPr>
        <p:spPr>
          <a:xfrm rot="5400000">
            <a:off x="1621736" y="5186487"/>
            <a:ext cx="360" cy="1428840"/>
          </a:xfrm>
          <a:prstGeom prst="line">
            <a:avLst/>
          </a:prstGeom>
          <a:ln w="381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CustomShape 37"/>
          <p:cNvSpPr/>
          <p:nvPr/>
        </p:nvSpPr>
        <p:spPr>
          <a:xfrm rot="5400000">
            <a:off x="834478" y="5840428"/>
            <a:ext cx="144720" cy="135000"/>
          </a:xfrm>
          <a:prstGeom prst="ellipse">
            <a:avLst/>
          </a:prstGeom>
          <a:solidFill>
            <a:srgbClr val="FF000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CustomShape 72"/>
          <p:cNvSpPr/>
          <p:nvPr/>
        </p:nvSpPr>
        <p:spPr>
          <a:xfrm>
            <a:off x="2349520" y="1836055"/>
            <a:ext cx="3973458" cy="41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080" tIns="28080" rIns="28080" bIns="28080"/>
          <a:lstStyle/>
          <a:p>
            <a:pPr>
              <a:lnSpc>
                <a:spcPct val="100000"/>
              </a:lnSpc>
            </a:pPr>
            <a:r>
              <a:rPr lang="de-CH" sz="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RV2 Anforderung und Analyse</a:t>
            </a:r>
          </a:p>
          <a:p>
            <a:pPr>
              <a:lnSpc>
                <a:spcPct val="100000"/>
              </a:lnSpc>
            </a:pPr>
            <a:r>
              <a:rPr lang="de-CH" sz="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23.03.2017</a:t>
            </a:r>
          </a:p>
          <a:p>
            <a:pPr>
              <a:lnSpc>
                <a:spcPct val="100000"/>
              </a:lnSpc>
            </a:pPr>
            <a:r>
              <a:rPr lang="de-CH" sz="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Review der Anforderungsspezifikation und der Domainanalyse</a:t>
            </a:r>
          </a:p>
        </p:txBody>
      </p:sp>
      <p:sp>
        <p:nvSpPr>
          <p:cNvPr id="31" name="CustomShape 72"/>
          <p:cNvSpPr/>
          <p:nvPr/>
        </p:nvSpPr>
        <p:spPr>
          <a:xfrm>
            <a:off x="2349519" y="2331870"/>
            <a:ext cx="4498753" cy="41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080" tIns="28080" rIns="28080" bIns="28080"/>
          <a:lstStyle/>
          <a:p>
            <a:pPr>
              <a:lnSpc>
                <a:spcPct val="100000"/>
              </a:lnSpc>
            </a:pPr>
            <a:r>
              <a:rPr lang="de-CH" sz="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MS Elaboration</a:t>
            </a:r>
          </a:p>
          <a:p>
            <a:pPr>
              <a:lnSpc>
                <a:spcPct val="100000"/>
              </a:lnSpc>
            </a:pPr>
            <a:r>
              <a:rPr lang="de-CH" sz="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30.03.2017</a:t>
            </a:r>
          </a:p>
          <a:p>
            <a:pPr>
              <a:lnSpc>
                <a:spcPct val="100000"/>
              </a:lnSpc>
            </a:pPr>
            <a:r>
              <a:rPr lang="de-CH" sz="9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</a:t>
            </a:r>
            <a:r>
              <a:rPr lang="de-CH" sz="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Cases, Domain Modell, Architektur, Infrastruktur steht, Prototyp Backend/Frontend</a:t>
            </a:r>
          </a:p>
        </p:txBody>
      </p:sp>
      <p:sp>
        <p:nvSpPr>
          <p:cNvPr id="32" name="CustomShape 72"/>
          <p:cNvSpPr/>
          <p:nvPr/>
        </p:nvSpPr>
        <p:spPr>
          <a:xfrm>
            <a:off x="2349520" y="2837181"/>
            <a:ext cx="4498752" cy="41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080" tIns="28080" rIns="28080" bIns="28080"/>
          <a:lstStyle/>
          <a:p>
            <a:pPr>
              <a:lnSpc>
                <a:spcPct val="100000"/>
              </a:lnSpc>
            </a:pPr>
            <a:r>
              <a:rPr lang="de-CH" sz="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RV3 Ende Elaboration</a:t>
            </a:r>
          </a:p>
          <a:p>
            <a:pPr>
              <a:lnSpc>
                <a:spcPct val="100000"/>
              </a:lnSpc>
            </a:pPr>
            <a:r>
              <a:rPr lang="de-CH" sz="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06.04.2017</a:t>
            </a:r>
          </a:p>
          <a:p>
            <a:pPr>
              <a:lnSpc>
                <a:spcPct val="100000"/>
              </a:lnSpc>
            </a:pPr>
            <a:r>
              <a:rPr lang="de-CH" sz="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Zwischenpräsentation mit Demo eines Architekturprototypen, Review</a:t>
            </a:r>
          </a:p>
        </p:txBody>
      </p:sp>
      <p:sp>
        <p:nvSpPr>
          <p:cNvPr id="33" name="CustomShape 72"/>
          <p:cNvSpPr/>
          <p:nvPr/>
        </p:nvSpPr>
        <p:spPr>
          <a:xfrm>
            <a:off x="2339792" y="3341051"/>
            <a:ext cx="3739994" cy="41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080" tIns="28080" rIns="28080" bIns="28080"/>
          <a:lstStyle/>
          <a:p>
            <a:pPr>
              <a:lnSpc>
                <a:spcPct val="100000"/>
              </a:lnSpc>
            </a:pPr>
            <a:r>
              <a:rPr lang="de-CH" sz="9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RV4 Architektur/Design</a:t>
            </a:r>
            <a:endParaRPr lang="de-CH" sz="9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ヒラギノ角ゴ ProN W3"/>
            </a:endParaRPr>
          </a:p>
          <a:p>
            <a:pPr>
              <a:lnSpc>
                <a:spcPct val="100000"/>
              </a:lnSpc>
            </a:pPr>
            <a:r>
              <a:rPr lang="de-CH" sz="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20.04.2017</a:t>
            </a:r>
          </a:p>
          <a:p>
            <a:pPr>
              <a:lnSpc>
                <a:spcPct val="100000"/>
              </a:lnSpc>
            </a:pPr>
            <a:r>
              <a:rPr lang="de-CH" sz="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Review von Architektur/Design und Architekturdokumentation</a:t>
            </a:r>
          </a:p>
        </p:txBody>
      </p:sp>
      <p:sp>
        <p:nvSpPr>
          <p:cNvPr id="34" name="CustomShape 72"/>
          <p:cNvSpPr/>
          <p:nvPr/>
        </p:nvSpPr>
        <p:spPr>
          <a:xfrm>
            <a:off x="2339792" y="4846974"/>
            <a:ext cx="2345714" cy="41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080" tIns="28080" rIns="28080" bIns="28080"/>
          <a:lstStyle/>
          <a:p>
            <a:pPr>
              <a:lnSpc>
                <a:spcPct val="100000"/>
              </a:lnSpc>
            </a:pPr>
            <a:r>
              <a:rPr lang="de-CH" sz="9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MS Construction</a:t>
            </a:r>
            <a:endParaRPr lang="de-CH" sz="9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ヒラギノ角ゴ ProN W3"/>
            </a:endParaRPr>
          </a:p>
          <a:p>
            <a:pPr>
              <a:lnSpc>
                <a:spcPct val="100000"/>
              </a:lnSpc>
            </a:pPr>
            <a:r>
              <a:rPr lang="de-CH" sz="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19.05.2017</a:t>
            </a:r>
          </a:p>
          <a:p>
            <a:pPr>
              <a:lnSpc>
                <a:spcPct val="100000"/>
              </a:lnSpc>
            </a:pPr>
            <a:r>
              <a:rPr lang="de-CH" sz="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Code </a:t>
            </a:r>
            <a:r>
              <a:rPr lang="de-CH" sz="9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Freeze</a:t>
            </a:r>
            <a:endParaRPr lang="de-CH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CustomShape 72"/>
          <p:cNvSpPr/>
          <p:nvPr/>
        </p:nvSpPr>
        <p:spPr>
          <a:xfrm>
            <a:off x="2330064" y="5343952"/>
            <a:ext cx="2345714" cy="41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080" tIns="28080" rIns="28080" bIns="28080"/>
          <a:lstStyle/>
          <a:p>
            <a:pPr>
              <a:lnSpc>
                <a:spcPct val="100000"/>
              </a:lnSpc>
            </a:pPr>
            <a:r>
              <a:rPr lang="de-CH" sz="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MS Transition</a:t>
            </a:r>
          </a:p>
          <a:p>
            <a:pPr>
              <a:lnSpc>
                <a:spcPct val="100000"/>
              </a:lnSpc>
            </a:pPr>
            <a:r>
              <a:rPr lang="de-CH" sz="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02.06.2017</a:t>
            </a:r>
          </a:p>
          <a:p>
            <a:pPr>
              <a:lnSpc>
                <a:spcPct val="100000"/>
              </a:lnSpc>
            </a:pPr>
            <a:r>
              <a:rPr lang="de-CH" sz="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Clean-</a:t>
            </a:r>
            <a:r>
              <a:rPr lang="de-CH" sz="9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</a:t>
            </a:r>
            <a:r>
              <a:rPr lang="de-CH" sz="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Arbeiten </a:t>
            </a:r>
            <a:r>
              <a:rPr lang="de-CH" sz="9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abgschliessen</a:t>
            </a:r>
            <a:endParaRPr lang="de-CH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CustomShape 72"/>
          <p:cNvSpPr/>
          <p:nvPr/>
        </p:nvSpPr>
        <p:spPr>
          <a:xfrm>
            <a:off x="2320336" y="5839401"/>
            <a:ext cx="2345714" cy="41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080" tIns="28080" rIns="28080" bIns="28080"/>
          <a:lstStyle/>
          <a:p>
            <a:pPr>
              <a:lnSpc>
                <a:spcPct val="100000"/>
              </a:lnSpc>
            </a:pPr>
            <a:r>
              <a:rPr lang="de-CH" sz="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Schlusspräsentation/-abgabe</a:t>
            </a:r>
          </a:p>
          <a:p>
            <a:r>
              <a:rPr lang="de-CH" sz="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02.06.2017</a:t>
            </a:r>
          </a:p>
          <a:p>
            <a:r>
              <a:rPr lang="de-CH" sz="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Präsentation und Demo der Software</a:t>
            </a:r>
          </a:p>
          <a:p>
            <a:pPr>
              <a:lnSpc>
                <a:spcPct val="100000"/>
              </a:lnSpc>
            </a:pPr>
            <a:endParaRPr lang="de-CH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37"/>
          <p:cNvSpPr/>
          <p:nvPr/>
        </p:nvSpPr>
        <p:spPr>
          <a:xfrm rot="5400000">
            <a:off x="834478" y="4865046"/>
            <a:ext cx="144720" cy="135000"/>
          </a:xfrm>
          <a:prstGeom prst="ellipse">
            <a:avLst/>
          </a:prstGeom>
          <a:solidFill>
            <a:schemeClr val="accent1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CustomShape 37"/>
          <p:cNvSpPr/>
          <p:nvPr/>
        </p:nvSpPr>
        <p:spPr>
          <a:xfrm rot="5400000">
            <a:off x="834478" y="5360861"/>
            <a:ext cx="144720" cy="135000"/>
          </a:xfrm>
          <a:prstGeom prst="ellipse">
            <a:avLst/>
          </a:prstGeom>
          <a:solidFill>
            <a:schemeClr val="accent1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Line 71"/>
          <p:cNvSpPr/>
          <p:nvPr/>
        </p:nvSpPr>
        <p:spPr>
          <a:xfrm rot="5400000">
            <a:off x="1585568" y="3181819"/>
            <a:ext cx="360" cy="1428840"/>
          </a:xfrm>
          <a:prstGeom prst="line">
            <a:avLst/>
          </a:prstGeom>
          <a:ln w="3816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Line 71"/>
          <p:cNvSpPr/>
          <p:nvPr/>
        </p:nvSpPr>
        <p:spPr>
          <a:xfrm rot="5400000">
            <a:off x="1585568" y="3683806"/>
            <a:ext cx="360" cy="1428840"/>
          </a:xfrm>
          <a:prstGeom prst="line">
            <a:avLst/>
          </a:prstGeom>
          <a:ln w="3816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72"/>
          <p:cNvSpPr/>
          <p:nvPr/>
        </p:nvSpPr>
        <p:spPr>
          <a:xfrm>
            <a:off x="2323800" y="3833568"/>
            <a:ext cx="2345714" cy="41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080" tIns="28080" rIns="28080" bIns="28080"/>
          <a:lstStyle/>
          <a:p>
            <a:pPr>
              <a:lnSpc>
                <a:spcPct val="100000"/>
              </a:lnSpc>
            </a:pPr>
            <a:r>
              <a:rPr lang="de-CH" sz="9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Alpha</a:t>
            </a:r>
            <a:endParaRPr lang="de-CH" sz="9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ヒラギノ角ゴ ProN W3"/>
            </a:endParaRPr>
          </a:p>
          <a:p>
            <a:pPr>
              <a:lnSpc>
                <a:spcPct val="100000"/>
              </a:lnSpc>
            </a:pPr>
            <a:r>
              <a:rPr lang="de-CH" sz="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27.04.2017</a:t>
            </a:r>
          </a:p>
          <a:p>
            <a:pPr>
              <a:lnSpc>
                <a:spcPct val="100000"/>
              </a:lnSpc>
            </a:pPr>
            <a:r>
              <a:rPr lang="de-CH" sz="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Alpha Release der Applikation</a:t>
            </a:r>
          </a:p>
        </p:txBody>
      </p:sp>
      <p:sp>
        <p:nvSpPr>
          <p:cNvPr id="42" name="CustomShape 72"/>
          <p:cNvSpPr/>
          <p:nvPr/>
        </p:nvSpPr>
        <p:spPr>
          <a:xfrm>
            <a:off x="2323800" y="4330546"/>
            <a:ext cx="2345714" cy="41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080" tIns="28080" rIns="28080" bIns="28080"/>
          <a:lstStyle/>
          <a:p>
            <a:pPr>
              <a:lnSpc>
                <a:spcPct val="100000"/>
              </a:lnSpc>
            </a:pPr>
            <a:r>
              <a:rPr lang="de-CH" sz="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Beta</a:t>
            </a:r>
          </a:p>
          <a:p>
            <a:pPr>
              <a:lnSpc>
                <a:spcPct val="100000"/>
              </a:lnSpc>
            </a:pPr>
            <a:r>
              <a:rPr lang="de-CH" sz="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11.05.2017</a:t>
            </a:r>
          </a:p>
          <a:p>
            <a:r>
              <a:rPr lang="de-CH" sz="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Beta Release der Applikation</a:t>
            </a:r>
          </a:p>
          <a:p>
            <a:pPr>
              <a:lnSpc>
                <a:spcPct val="100000"/>
              </a:lnSpc>
            </a:pPr>
            <a:endParaRPr lang="de-CH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0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448335145"/>
              </p:ext>
            </p:extLst>
          </p:nvPr>
        </p:nvGraphicFramePr>
        <p:xfrm>
          <a:off x="812351" y="539942"/>
          <a:ext cx="10554213" cy="5785200"/>
        </p:xfrm>
        <a:graphic>
          <a:graphicData uri="http://schemas.openxmlformats.org/drawingml/2006/table">
            <a:tbl>
              <a:tblPr/>
              <a:tblGrid>
                <a:gridCol w="16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9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9671">
                  <a:extLst>
                    <a:ext uri="{9D8B030D-6E8A-4147-A177-3AD203B41FA5}">
                      <a16:colId xmlns:a16="http://schemas.microsoft.com/office/drawing/2014/main" val="402416736"/>
                    </a:ext>
                  </a:extLst>
                </a:gridCol>
                <a:gridCol w="2219671">
                  <a:extLst>
                    <a:ext uri="{9D8B030D-6E8A-4147-A177-3AD203B41FA5}">
                      <a16:colId xmlns:a16="http://schemas.microsoft.com/office/drawing/2014/main" val="42297575"/>
                    </a:ext>
                  </a:extLst>
                </a:gridCol>
              </a:tblGrid>
              <a:tr h="670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CH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Release</a:t>
                      </a:r>
                      <a:endParaRPr lang="de-CH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A9CC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CH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Setup Phase</a:t>
                      </a:r>
                      <a:endParaRPr lang="de-CH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A9CC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4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Release 1.0</a:t>
                      </a:r>
                    </a:p>
                  </a:txBody>
                  <a:tcPr marL="88200" marR="882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>
                      <a:solidFill>
                        <a:srgbClr val="4662AA"/>
                      </a:solidFill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CC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b="1" strike="noStrike" kern="1200" spc="-1" noProof="0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Release 1.1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endParaRPr lang="de-CH" sz="14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8200" marR="882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CC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b="1" strike="noStrike" kern="1200" spc="-1" noProof="0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Release 1.2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endParaRPr lang="de-CH" sz="14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8200" marR="882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CC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CH" sz="11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</a:t>
                      </a:r>
                      <a:endParaRPr lang="de-CH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CH" sz="11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0</a:t>
                      </a:r>
                      <a:endParaRPr lang="de-CH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CH" sz="11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1</a:t>
                      </a:r>
                      <a:endParaRPr lang="de-CH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Sprint 2</a:t>
                      </a: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Sprint 3</a:t>
                      </a: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16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Phase</a:t>
                      </a: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Inception</a:t>
                      </a: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Elaboration</a:t>
                      </a: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Elaboration</a:t>
                      </a: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Construction</a:t>
                      </a: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252778"/>
                  </a:ext>
                </a:extLst>
              </a:tr>
              <a:tr h="46116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Datum</a:t>
                      </a: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20.2.17 – 01.03.17</a:t>
                      </a: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02.03.17 – 16.03.17</a:t>
                      </a: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17.03.17 – 30.03.17</a:t>
                      </a: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31.03.17</a:t>
                      </a:r>
                      <a:r>
                        <a:rPr lang="de-CH" sz="1100" b="1" strike="noStrike" kern="1200" spc="-1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– 12.04.17</a:t>
                      </a:r>
                      <a:endParaRPr lang="de-CH" sz="11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322007"/>
                  </a:ext>
                </a:extLst>
              </a:tr>
              <a:tr h="46116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Milestones</a:t>
                      </a: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MS Inception</a:t>
                      </a: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MS Projektplan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RV1</a:t>
                      </a:r>
                      <a:r>
                        <a:rPr lang="de-CH" sz="1100" b="1" strike="noStrike" kern="1200" spc="-1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Projektplan</a:t>
                      </a:r>
                      <a:endParaRPr lang="de-CH" sz="11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RV2 Anforderungen/Analyse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MS Elaboration</a:t>
                      </a: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RV3 Ende Elaboration</a:t>
                      </a: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659175"/>
                  </a:ext>
                </a:extLst>
              </a:tr>
              <a:tr h="46116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Zeitbudget</a:t>
                      </a: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34.5h</a:t>
                      </a: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69h</a:t>
                      </a: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69h</a:t>
                      </a: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69h</a:t>
                      </a: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1802"/>
                  </a:ext>
                </a:extLst>
              </a:tr>
              <a:tr h="280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CH" sz="11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Arbeitspakete</a:t>
                      </a:r>
                      <a:endParaRPr lang="de-CH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Projektantrag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Projektplan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CH" sz="1100" b="1" strike="noStrike" kern="1200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Gitlab</a:t>
                      </a: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einrichten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de-CH" sz="11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Projektplan</a:t>
                      </a: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Domain Modell erstellen</a:t>
                      </a: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strike="noStrike" kern="1200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</a:t>
                      </a:r>
                      <a:r>
                        <a:rPr lang="de-DE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Cases erfassen</a:t>
                      </a: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Nicht-funktionale Anforderungen</a:t>
                      </a: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strike="noStrike" kern="1200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Wireframes</a:t>
                      </a:r>
                      <a:r>
                        <a:rPr lang="de-DE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/Personas</a:t>
                      </a: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Recherche Infrastruktur</a:t>
                      </a: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Recherche Framework</a:t>
                      </a: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Architektur-Entscheidungen treffen</a:t>
                      </a: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Sprint</a:t>
                      </a:r>
                      <a:r>
                        <a:rPr lang="de-DE" sz="1100" b="1" strike="noStrike" kern="1200" spc="-1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100" b="1" strike="noStrike" kern="1200" spc="-1" baseline="0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Planning</a:t>
                      </a:r>
                      <a:endParaRPr lang="de-DE" sz="1100" b="1" strike="noStrike" kern="1200" spc="-1" baseline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strike="noStrike" kern="1200" spc="-1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Stand-</a:t>
                      </a:r>
                      <a:r>
                        <a:rPr lang="de-DE" sz="1100" b="1" strike="noStrike" kern="1200" spc="-1" baseline="0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up</a:t>
                      </a:r>
                      <a:r>
                        <a:rPr lang="de-DE" sz="1100" b="1" strike="noStrike" kern="1200" spc="-1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Meeting</a:t>
                      </a:r>
                      <a:endParaRPr lang="de-DE" sz="11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de-DE" sz="11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Aufbau Infrastruktur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Architektur-Schichten Diagramm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Datenmodell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CH" sz="1100" b="1" strike="noStrike" kern="1200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Prototyping</a:t>
                      </a: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Backend/Frontend</a:t>
                      </a: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Sprint</a:t>
                      </a:r>
                      <a:r>
                        <a:rPr lang="de-DE" sz="1100" b="1" strike="noStrike" kern="1200" spc="-1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100" b="1" strike="noStrike" kern="1200" spc="-1" baseline="0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Planning</a:t>
                      </a:r>
                      <a:endParaRPr lang="de-DE" sz="1100" b="1" strike="noStrike" kern="1200" spc="-1" baseline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strike="noStrike" kern="1200" spc="-1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Stand-</a:t>
                      </a:r>
                      <a:r>
                        <a:rPr lang="de-DE" sz="1100" b="1" strike="noStrike" kern="1200" spc="-1" baseline="0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up</a:t>
                      </a:r>
                      <a:r>
                        <a:rPr lang="de-DE" sz="1100" b="1" strike="noStrike" kern="1200" spc="-1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Meeting</a:t>
                      </a:r>
                      <a:endParaRPr lang="de-DE" sz="11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Retrospektive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de-CH" sz="11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Umsetzung </a:t>
                      </a:r>
                      <a:r>
                        <a:rPr lang="de-DE" sz="1100" b="1" strike="noStrike" kern="1200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</a:t>
                      </a:r>
                      <a:r>
                        <a:rPr lang="de-DE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Cases</a:t>
                      </a: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Sprint</a:t>
                      </a:r>
                      <a:r>
                        <a:rPr lang="de-DE" sz="1100" b="1" strike="noStrike" kern="1200" spc="-1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100" b="1" strike="noStrike" kern="1200" spc="-1" baseline="0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Planning</a:t>
                      </a:r>
                      <a:endParaRPr lang="de-DE" sz="1100" b="1" strike="noStrike" kern="1200" spc="-1" baseline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strike="noStrike" kern="1200" spc="-1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Stand-</a:t>
                      </a:r>
                      <a:r>
                        <a:rPr lang="de-DE" sz="1100" b="1" strike="noStrike" kern="1200" spc="-1" baseline="0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up</a:t>
                      </a:r>
                      <a:r>
                        <a:rPr lang="de-DE" sz="1100" b="1" strike="noStrike" kern="1200" spc="-1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Meeting</a:t>
                      </a:r>
                      <a:endParaRPr lang="de-DE" sz="11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de-DE" sz="11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endParaRPr lang="de-DE" sz="11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53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3926332276"/>
              </p:ext>
            </p:extLst>
          </p:nvPr>
        </p:nvGraphicFramePr>
        <p:xfrm>
          <a:off x="812343" y="539942"/>
          <a:ext cx="10558800" cy="5785200"/>
        </p:xfrm>
        <a:graphic>
          <a:graphicData uri="http://schemas.openxmlformats.org/drawingml/2006/table">
            <a:tbl>
              <a:tblPr/>
              <a:tblGrid>
                <a:gridCol w="16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1200">
                  <a:extLst>
                    <a:ext uri="{9D8B030D-6E8A-4147-A177-3AD203B41FA5}">
                      <a16:colId xmlns:a16="http://schemas.microsoft.com/office/drawing/2014/main" val="402416736"/>
                    </a:ext>
                  </a:extLst>
                </a:gridCol>
                <a:gridCol w="2221200">
                  <a:extLst>
                    <a:ext uri="{9D8B030D-6E8A-4147-A177-3AD203B41FA5}">
                      <a16:colId xmlns:a16="http://schemas.microsoft.com/office/drawing/2014/main" val="42297575"/>
                    </a:ext>
                  </a:extLst>
                </a:gridCol>
                <a:gridCol w="2221200">
                  <a:extLst>
                    <a:ext uri="{9D8B030D-6E8A-4147-A177-3AD203B41FA5}">
                      <a16:colId xmlns:a16="http://schemas.microsoft.com/office/drawing/2014/main" val="1430034506"/>
                    </a:ext>
                  </a:extLst>
                </a:gridCol>
              </a:tblGrid>
              <a:tr h="670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CH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Release</a:t>
                      </a:r>
                      <a:endParaRPr lang="de-CH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A9CC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CH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Release 1.3</a:t>
                      </a:r>
                      <a:endParaRPr lang="de-CH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00" marR="882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>
                      <a:solidFill>
                        <a:srgbClr val="4662AA"/>
                      </a:solidFill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CC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1400" b="1" i="0" u="none" strike="noStrike" kern="1200" cap="none" spc="-1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Release 1.4</a:t>
                      </a:r>
                      <a:endParaRPr kumimoji="0" lang="de-CH" sz="1800" b="0" i="0" u="none" strike="noStrike" kern="1200" cap="none" spc="-1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de-CH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00" marR="882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CC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1400" b="1" i="0" u="none" strike="noStrike" kern="1200" cap="none" spc="-1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Release 1.5</a:t>
                      </a:r>
                      <a:endParaRPr kumimoji="0" lang="de-CH" sz="1800" b="0" i="0" u="none" strike="noStrike" kern="1200" cap="none" spc="-1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de-CH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00" marR="882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CC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1400" b="1" i="0" u="none" strike="noStrike" kern="1200" cap="none" spc="-1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Release 2.0</a:t>
                      </a:r>
                      <a:endParaRPr kumimoji="0" lang="de-CH" sz="1800" b="0" i="0" u="none" strike="noStrike" kern="1200" cap="none" spc="-1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de-CH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00" marR="882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CC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CH" sz="11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</a:t>
                      </a:r>
                      <a:endParaRPr lang="de-CH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CH" sz="11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4</a:t>
                      </a:r>
                      <a:endParaRPr lang="de-CH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Sprint 5</a:t>
                      </a: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Sprint 6</a:t>
                      </a: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Sprint 7</a:t>
                      </a: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16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Phase</a:t>
                      </a: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Construction</a:t>
                      </a: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Construction</a:t>
                      </a: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Construction / Transition</a:t>
                      </a: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Transition</a:t>
                      </a: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252778"/>
                  </a:ext>
                </a:extLst>
              </a:tr>
              <a:tr h="46116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Datum</a:t>
                      </a: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13.04.17</a:t>
                      </a:r>
                      <a:r>
                        <a:rPr lang="de-CH" sz="1100" b="1" strike="noStrike" kern="1200" spc="-1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– 27.04.17</a:t>
                      </a:r>
                      <a:endParaRPr lang="de-CH" sz="11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28.04.17 – 11.05.17</a:t>
                      </a: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12.05.17 – 25.05.17</a:t>
                      </a: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26.05.17</a:t>
                      </a:r>
                      <a:r>
                        <a:rPr lang="de-CH" sz="1100" b="1" strike="noStrike" kern="1200" spc="-1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– 02.06.17</a:t>
                      </a:r>
                      <a:endParaRPr lang="de-CH" sz="11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322007"/>
                  </a:ext>
                </a:extLst>
              </a:tr>
              <a:tr h="46116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Milestones</a:t>
                      </a: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RV4 Architektur/Design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Alpha</a:t>
                      </a: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Beta</a:t>
                      </a: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MS Construction</a:t>
                      </a: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MS Transition</a:t>
                      </a:r>
                      <a:endParaRPr lang="de-CH" sz="11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Schlusspräsentation/-abgabe</a:t>
                      </a: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995744"/>
                  </a:ext>
                </a:extLst>
              </a:tr>
              <a:tr h="46116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Zeitbudget</a:t>
                      </a: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69h</a:t>
                      </a: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69h</a:t>
                      </a: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69h</a:t>
                      </a: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34.5h</a:t>
                      </a: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1802"/>
                  </a:ext>
                </a:extLst>
              </a:tr>
              <a:tr h="280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CH" sz="11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Arbeitspakete</a:t>
                      </a:r>
                      <a:endParaRPr lang="de-CH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Umsetzung </a:t>
                      </a:r>
                      <a:r>
                        <a:rPr lang="de-DE" sz="1100" b="1" strike="noStrike" kern="1200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</a:t>
                      </a:r>
                      <a:r>
                        <a:rPr lang="de-DE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Cases</a:t>
                      </a: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Sprint</a:t>
                      </a:r>
                      <a:r>
                        <a:rPr lang="de-DE" sz="1100" b="1" strike="noStrike" kern="1200" spc="-1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100" b="1" strike="noStrike" kern="1200" spc="-1" baseline="0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Planning</a:t>
                      </a:r>
                      <a:endParaRPr lang="de-DE" sz="1100" b="1" strike="noStrike" kern="1200" spc="-1" baseline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strike="noStrike" kern="1200" spc="-1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Stand-</a:t>
                      </a:r>
                      <a:r>
                        <a:rPr lang="de-DE" sz="1100" b="1" strike="noStrike" kern="1200" spc="-1" baseline="0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up</a:t>
                      </a:r>
                      <a:r>
                        <a:rPr lang="de-DE" sz="1100" b="1" strike="noStrike" kern="1200" spc="-1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Meeting</a:t>
                      </a: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strike="noStrike" kern="1200" spc="-1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Retrospektive</a:t>
                      </a:r>
                      <a:endParaRPr lang="de-DE" sz="11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de-DE" sz="11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endParaRPr lang="de-DE" sz="11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Umsetzung </a:t>
                      </a:r>
                      <a:r>
                        <a:rPr lang="de-DE" sz="1100" b="1" strike="noStrike" kern="1200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</a:t>
                      </a:r>
                      <a:r>
                        <a:rPr lang="de-DE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Cases</a:t>
                      </a: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Sprint</a:t>
                      </a:r>
                      <a:r>
                        <a:rPr lang="de-DE" sz="1100" b="1" strike="noStrike" kern="1200" spc="-1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100" b="1" strike="noStrike" kern="1200" spc="-1" baseline="0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Planning</a:t>
                      </a:r>
                      <a:endParaRPr lang="de-DE" sz="1100" b="1" strike="noStrike" kern="1200" spc="-1" baseline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strike="noStrike" kern="1200" spc="-1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Stand-</a:t>
                      </a:r>
                      <a:r>
                        <a:rPr lang="de-DE" sz="1100" b="1" strike="noStrike" kern="1200" spc="-1" baseline="0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up</a:t>
                      </a:r>
                      <a:r>
                        <a:rPr lang="de-DE" sz="1100" b="1" strike="noStrike" kern="1200" spc="-1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Meeting</a:t>
                      </a: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strike="noStrike" kern="1200" spc="-1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Retrospektive</a:t>
                      </a:r>
                      <a:endParaRPr lang="de-DE" sz="11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endParaRPr lang="de-DE" sz="11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Umsetzung </a:t>
                      </a:r>
                      <a:r>
                        <a:rPr lang="de-DE" sz="1100" b="1" strike="noStrike" kern="1200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</a:t>
                      </a:r>
                      <a:r>
                        <a:rPr lang="de-DE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Cases</a:t>
                      </a: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Sprint</a:t>
                      </a:r>
                      <a:r>
                        <a:rPr lang="de-DE" sz="1100" b="1" strike="noStrike" kern="1200" spc="-1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100" b="1" strike="noStrike" kern="1200" spc="-1" baseline="0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Planning</a:t>
                      </a:r>
                      <a:endParaRPr lang="de-DE" sz="1100" b="1" strike="noStrike" kern="1200" spc="-1" baseline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strike="noStrike" kern="1200" spc="-1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Stand-</a:t>
                      </a:r>
                      <a:r>
                        <a:rPr lang="de-DE" sz="1100" b="1" strike="noStrike" kern="1200" spc="-1" baseline="0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up</a:t>
                      </a:r>
                      <a:r>
                        <a:rPr lang="de-DE" sz="1100" b="1" strike="noStrike" kern="1200" spc="-1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Meeting</a:t>
                      </a:r>
                      <a:endParaRPr lang="de-DE" sz="11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endParaRPr lang="de-DE" sz="11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Clean-</a:t>
                      </a:r>
                      <a:r>
                        <a:rPr lang="de-DE" sz="1100" b="1" strike="noStrike" kern="1200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Up</a:t>
                      </a:r>
                      <a:endParaRPr lang="de-DE" sz="11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Abschluss vorbereiten</a:t>
                      </a: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Sprint</a:t>
                      </a:r>
                      <a:r>
                        <a:rPr lang="de-DE" sz="1100" b="1" strike="noStrike" kern="1200" spc="-1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100" b="1" strike="noStrike" kern="1200" spc="-1" baseline="0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Planning</a:t>
                      </a:r>
                      <a:endParaRPr lang="de-DE" sz="1100" b="1" strike="noStrike" kern="1200" spc="-1" baseline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strike="noStrike" kern="1200" spc="-1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Stand-</a:t>
                      </a:r>
                      <a:r>
                        <a:rPr lang="de-DE" sz="1100" b="1" strike="noStrike" kern="1200" spc="-1" baseline="0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up</a:t>
                      </a:r>
                      <a:r>
                        <a:rPr lang="de-DE" sz="1100" b="1" strike="noStrike" kern="1200" spc="-1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Meeting</a:t>
                      </a:r>
                      <a:endParaRPr lang="de-DE" sz="11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de-DE" sz="11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50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</Words>
  <Application>Microsoft Office PowerPoint</Application>
  <PresentationFormat>Breitbild</PresentationFormat>
  <Paragraphs>161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ヒラギノ角ゴ ProN W3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Matter</dc:creator>
  <cp:lastModifiedBy>Jonas Matter</cp:lastModifiedBy>
  <cp:revision>18</cp:revision>
  <dcterms:created xsi:type="dcterms:W3CDTF">2017-03-01T18:45:27Z</dcterms:created>
  <dcterms:modified xsi:type="dcterms:W3CDTF">2017-03-03T09:28:55Z</dcterms:modified>
</cp:coreProperties>
</file>