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8CA8BFF3-A768-4F9D-A5B9-913658DECEA1}"/>
              </a:ext>
            </a:extLst>
          </p:cNvPr>
          <p:cNvGrpSpPr/>
          <p:nvPr/>
        </p:nvGrpSpPr>
        <p:grpSpPr>
          <a:xfrm>
            <a:off x="-10" y="-8467"/>
            <a:ext cx="12192015" cy="6866467"/>
            <a:chOff x="-10" y="-8467"/>
            <a:chExt cx="12192015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97F9DC88-E7DF-4EFE-AFBC-B71637E9EA55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5AB8F26D-2D1A-46CA-B77E-06C76D9367E6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3A242018-DE1A-481A-AC64-376E31C508C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9CD69B0F-4EF1-4E44-A848-4A00E5E02FE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F6C4C09B-D40D-45D2-9C3C-C495DAE7F050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1EC13AC3-E951-406E-857B-E309E260E1CC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0DC4D38C-B132-4C53-8228-3557C677DD8A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DA4FC780-416A-4C7D-A483-A7737652AD27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74324E4A-5656-495B-87EF-07799BA38EC1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ABDFC2FC-9411-4AAF-954E-685CD9C32C75}"/>
                </a:ext>
              </a:extLst>
            </p:cNvPr>
            <p:cNvSpPr/>
            <p:nvPr/>
          </p:nvSpPr>
          <p:spPr>
            <a:xfrm rot="10799991">
              <a:off x="-10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FB74A23-B591-4F11-9425-1D22D000C9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FC11086-7BA1-45AF-BB4A-DA9A77321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658B6F2-5AEE-4D03-AFA4-420882E1E1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7DEBA-D4A8-45F0-9A26-EF272776172B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1184F2F-25FA-4980-9405-D6B63F4ECE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C43E5B2-79D5-429A-8F40-F16A9669B7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C1D2CB-B6CC-4B6D-9804-8D7BD54302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48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3E30-162B-4147-9561-024E071A3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9817E-1ECE-404E-B123-4D8D43BDBC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4D43-AB3E-4623-85E2-E8EA371762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0D1B8-1B4A-45BB-9B6E-BFD6D8B9C90B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BEA1-0C35-45C9-9F96-C7595344BA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E1E2-C5B7-4929-B511-4358360776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6AD86B-B4B1-4B26-904A-15818F05BC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44C3-3C1D-40CB-A3CE-3B48810D8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0802C4-ABAF-46B7-B30A-01E17C2F66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4BE0C-6D15-4D9B-A36C-243F3CD420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246BE5-DB87-435A-B993-D1CDE5AD2A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29AF9A-3B68-4AA9-BF2C-922AB4465FFD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314E70-0911-4AC2-9F0E-073D7FD08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375A47-E277-46E3-94BC-01BB98754D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BFCF5-261D-4E79-9AFD-025AA4233159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EFA23160-92E9-4CAD-A29C-D0A0D1AA612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34825AB5-D5C1-4300-9379-E898C1FEBCE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3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2B1F-5517-49FB-BC92-E78A48944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331C-E10F-47A3-8D78-41160BCF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7DF4-58CB-4068-8627-AE9E7C3232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AE77F7-2B56-4DC5-AE1D-35D1FCA994EA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8E93-1C96-4F43-AEF7-56566C7D7D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DA0B-7245-46BB-A83B-CE4FFA408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9A5F4-D2DC-4BE6-97A4-93AC0AB347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9719-AD06-4A5F-9376-C0269BD3E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0BAFCF5-F433-4F61-B4A3-02E2B57B31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EE40CD-EB46-4A59-A1CF-932DF17242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D0FE14-D689-4407-B2A7-924D1FF920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891F78-06AD-41EA-B255-FD4590329B3F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3F45C7-A48B-4D63-B02F-FD236EEAD4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2AB694-D16C-4F14-9055-907B737056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E40913-58F7-49FE-9E1F-BC4D1FFEBDFB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302B0849-DEBD-4DA0-B397-F7D9B5D720C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0CB121AD-1A39-4138-8AD1-BECDA99A5AD5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33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953-4FF4-4557-9446-3274540F6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991AA7E-61C2-4FCC-A3EE-2C9B4E7521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035303-7246-493B-A37D-C335A60039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45BDBD-0F7B-4533-A416-98C27209E8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314A23-257D-41DC-A845-2383F7216EB7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E59ACC-1692-412E-9C7C-4B2B9A09CF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E4C3F-30B2-4867-BAB3-0FA5EC6FD7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BBF20C-5D0B-419A-AADC-4860B92B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6A-C512-465C-BD85-9C8199FF49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70BA2-4241-468F-A3FB-66F8808A285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E882-B983-42BB-93BE-047A9B6421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4CB3CB-90EA-4953-B1F2-48AF89942989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B896-1A7C-4E75-AA43-A12E2AAC23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35CC-EC1F-47C6-935F-E23BA5F75A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5377F-3F4E-4261-818C-26A018150E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5A1A8-11F7-4F02-8B0E-6DF0D2E67A3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7873F-A480-46B3-A855-7DE116574F9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3BF0-75BB-4EC3-A2F7-6877B2341E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83EBC2-535A-4D01-825B-9C7AEE1FC5DC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C7E0-DD17-4546-99DD-DB8393DCA1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1A0C-36DC-4295-BA1A-031BD9A04D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DD3287-FD60-47C1-ADD2-66569D9DFC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9BB4-A781-4002-B490-CF79023685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2B9E-8DCC-4199-B2E0-21B7C702DE6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1E29-D27A-4F49-A0AE-279B83ABBE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099E7-25F2-4EF5-8269-16BF0DA70F0D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CC9B-6308-44DE-A77A-6BA02D5F2F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998A-DBD0-4BF1-9D25-A24AE50BFF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F47695-0CA5-47AD-904F-EFEEDAD0C0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55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ACDD-B6B3-46C4-AC2A-7C17EFAAF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4C7DA-5A64-4928-BAC8-AE1CADEEE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A92-3C93-4103-AF5A-908D1612AA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22FDC7-A006-48EA-8828-3A6ADBB05C1A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C18E-7C8D-4DCD-AA75-9CC64E0DCA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2DB7-3213-4F15-B0C2-0F4F35D43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799794-2A7E-48FA-BAD6-1ABF385408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78D1-46EB-492A-A217-C414E80875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2DF0-9D6A-4969-96A2-1F55F2F8FF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C9918-10C7-46B5-A1F0-365E181F62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12D42-377D-4402-B269-C38628342F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52EC9E-FCAE-4949-B7D6-4824734901E6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F6FA-AEE6-42EF-987E-27A4322C74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B4F1-0C88-49B3-B4DA-8F8A2F8093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56250-B6ED-47E3-82D7-D7ACBC172C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277F-CF43-4A1A-A175-A1F003DBA5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1EDD-448D-4E2B-9ED5-962C50CEB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F3E1-C8D8-479E-ACC6-6492C89F99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97DBF-C5D1-49C2-91AA-A7F6BC415CD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62083-8471-4C8F-8BC0-D9230748B05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948C5-74D3-45E4-9F57-52E0D04C39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F5197A-A561-44BD-A25C-D4AAF218816B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10A8-46B9-48EB-BC62-D6EA9C371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9B4B7-5A4A-4C72-916F-B0EDC9485A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C5EB43-4DC2-4EAA-8E49-276AFCA23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247C-91BF-4910-839E-220BF7BD3D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9048-A393-478D-BFD7-991D960AB6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6CEA75-5C17-4EC2-BC52-BC5F4FC3224D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A2A-724A-433E-8B2D-93F3CF5B7A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82795-19C4-4C65-B3F1-36B1752389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E7E526-9299-4F97-BDFB-98E9596ACB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3B9C6-CFE7-47F0-A1CE-2E8EFAD5B7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66159-8C29-4397-B98E-60AE6073C458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EF6EC-BBA0-4424-ACF0-659D263997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85D9-77CE-4B23-9B29-D19A46DCD9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C45CA-ADC8-4487-85D3-8735FC47E0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735B-08B5-4FB7-AF67-8E11F7708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7FF8-48EF-44C4-B62D-7E4D353AD2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DE58-7D70-49E1-8EC2-6F5212DCDC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CD75-8D11-4773-B8EA-A2CA3B5DAA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3BAF32-3FF4-4498-BC0B-69A29999622C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534F-0B5E-453C-B294-0572864ACE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3555-766F-4A72-AB29-81A8235BEC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348E13-702F-4C19-9380-341E50D2E4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917A-4BCD-47BA-8068-4697560E3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2E6AA-E4AD-4B52-AC32-5BCA7FB09B2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4B43A-9D26-4388-94F3-4567AC0195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86B7-9096-49D0-906B-D292129E3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BCC6FA-A4DE-4319-AF7B-B9AA6F3CF122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7EA8-E436-483C-84E2-72A4A443CC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B4485-1812-45EF-8A9B-E963B29899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BA5C2D-1110-4CBC-9C96-353E4EDEDA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2B8C3C38-38C6-46F3-8780-B9489EC4213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074D1A37-9E9E-4D63-9EC2-04E4484A7DA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DA8816C1-23EF-48C4-882D-622AAF90D629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D9FA467-C7E9-42E2-9086-5CA8E2EBE6F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A57B84B-B3E9-4F97-AB7A-7D87CCCF8E24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F1CA37DF-61C2-454C-93AC-6648B566E03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1A5CC917-63CA-42B5-B512-3B16BDE0FAAA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DD9CB5DF-5AB8-4093-B879-8F12DE510DC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E88DB87-9AA9-4D0A-B70C-3D44D83E1A42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9169DA08-8A47-40E6-8DDB-DD259E13ABA3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3990764A-432A-427C-B28A-0960C39794D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0DFA220-7CD2-4D0C-9AA4-095786EC9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0F89F8C-2BC1-4735-8986-A3EAE8D87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532A6AC-41E7-4A12-BD9B-B3656FBF91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A52A4BEB-B717-409F-A0D4-D5EF4B9D2DAE}" type="datetime1">
              <a:rPr lang="en-US"/>
              <a:pPr lvl="0"/>
              <a:t>3/26/2020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E368DC-E93E-495C-99E3-A4D9DC2F965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2B1D74D-86CC-4BD6-96CA-765CDAA2D4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6CEA2D49-FA4F-4643-83EF-F78C093F021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0694-44A8-4287-8EEA-850A5982512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Shopping App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3F36A-96D5-4BC0-93F1-75310B9797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An app for online shopping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41BF512-64AF-4854-929D-0078124DC9B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7932DE7-5B18-4EDA-8A13-98A9C09F1B3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512DD629-8FA3-41F7-B3C2-8D950BC53821}"/>
              </a:ext>
            </a:extLst>
          </p:cNvPr>
          <p:cNvCxnSpPr>
            <a:cxnSpLocks noMove="1" noResize="1"/>
          </p:cNvCxnSpPr>
          <p:nvPr/>
        </p:nvCxnSpPr>
        <p:spPr>
          <a:xfrm>
            <a:off x="5111313" y="0"/>
            <a:ext cx="1219197" cy="6858000"/>
          </a:xfrm>
          <a:prstGeom prst="straightConnector1">
            <a:avLst/>
          </a:prstGeom>
          <a:noFill/>
          <a:ln w="9528" cap="rnd">
            <a:solidFill>
              <a:srgbClr val="6C911D"/>
            </a:solidFill>
            <a:prstDash val="solid"/>
            <a:miter/>
          </a:ln>
        </p:spPr>
      </p:cxn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C407AC7D-9E89-493A-83ED-4A50BDB00951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3290980" y="3681410"/>
            <a:ext cx="4763558" cy="3176590"/>
          </a:xfrm>
          <a:prstGeom prst="straightConnector1">
            <a:avLst/>
          </a:prstGeom>
          <a:noFill/>
          <a:ln w="9528" cap="rnd">
            <a:solidFill>
              <a:srgbClr val="7F7F7F">
                <a:alpha val="80000"/>
              </a:srgbClr>
            </a:solidFill>
            <a:prstDash val="solid"/>
            <a:miter/>
          </a:ln>
        </p:spPr>
      </p:cxnSp>
      <p:sp>
        <p:nvSpPr>
          <p:cNvPr id="6" name="Rectangle 23">
            <a:extLst>
              <a:ext uri="{FF2B5EF4-FFF2-40B4-BE49-F238E27FC236}">
                <a16:creationId xmlns:a16="http://schemas.microsoft.com/office/drawing/2014/main" id="{937089C4-26E3-4B34-B825-2F226085484D}"/>
              </a:ext>
            </a:extLst>
          </p:cNvPr>
          <p:cNvSpPr>
            <a:spLocks noMove="1" noResize="1"/>
          </p:cNvSpPr>
          <p:nvPr/>
        </p:nvSpPr>
        <p:spPr>
          <a:xfrm>
            <a:off x="4482571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+- f4 0 f2"/>
              <a:gd name="f9" fmla="+- f3 0 f2"/>
              <a:gd name="f10" fmla="*/ f9 1 3007349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65E39FE6-E1EF-4AB0-89F8-FC50C3E382A6}"/>
              </a:ext>
            </a:extLst>
          </p:cNvPr>
          <p:cNvSpPr>
            <a:spLocks noMove="1" noResize="1"/>
          </p:cNvSpPr>
          <p:nvPr/>
        </p:nvSpPr>
        <p:spPr>
          <a:xfrm>
            <a:off x="490453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+- f4 0 f2"/>
              <a:gd name="f9" fmla="+- f3 0 f2"/>
              <a:gd name="f10" fmla="*/ f9 1 2573311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971B4380-FE90-44D4-9FA1-B0F168162C0E}"/>
              </a:ext>
            </a:extLst>
          </p:cNvPr>
          <p:cNvSpPr>
            <a:spLocks noMove="1" noResize="1"/>
          </p:cNvSpPr>
          <p:nvPr/>
        </p:nvSpPr>
        <p:spPr>
          <a:xfrm>
            <a:off x="4233425" y="3047996"/>
            <a:ext cx="3259671" cy="381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24C08A4-D919-45FB-B6A0-A773A48E498B}"/>
              </a:ext>
            </a:extLst>
          </p:cNvPr>
          <p:cNvSpPr>
            <a:spLocks noMove="1" noResize="1"/>
          </p:cNvSpPr>
          <p:nvPr/>
        </p:nvSpPr>
        <p:spPr>
          <a:xfrm>
            <a:off x="46355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+- f4 0 f2"/>
              <a:gd name="f9" fmla="+- f3 0 f2"/>
              <a:gd name="f10" fmla="*/ f9 1 2858013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Isosceles Triangle 25">
            <a:extLst>
              <a:ext uri="{FF2B5EF4-FFF2-40B4-BE49-F238E27FC236}">
                <a16:creationId xmlns:a16="http://schemas.microsoft.com/office/drawing/2014/main" id="{397EB504-782E-4D23-91FC-62B7AE4D7B8D}"/>
              </a:ext>
            </a:extLst>
          </p:cNvPr>
          <p:cNvSpPr>
            <a:spLocks noMove="1" noResize="1"/>
          </p:cNvSpPr>
          <p:nvPr/>
        </p:nvSpPr>
        <p:spPr>
          <a:xfrm>
            <a:off x="5672754" y="3589870"/>
            <a:ext cx="1817159" cy="32681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4ECD8632-6379-4B10-A62F-E39DF60219A8}"/>
              </a:ext>
            </a:extLst>
          </p:cNvPr>
          <p:cNvSpPr>
            <a:spLocks noMove="1" noResize="1"/>
          </p:cNvSpPr>
          <p:nvPr/>
        </p:nvSpPr>
        <p:spPr>
          <a:xfrm>
            <a:off x="6197629" y="-8467"/>
            <a:ext cx="5994367" cy="6866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94369"/>
              <a:gd name="f7" fmla="val 6866467"/>
              <a:gd name="f8" fmla="val 1249825"/>
              <a:gd name="f9" fmla="val 8467"/>
              <a:gd name="f10" fmla="val 1109382"/>
              <a:gd name="f11" fmla="+- 0 0 -90"/>
              <a:gd name="f12" fmla="*/ f3 1 5994369"/>
              <a:gd name="f13" fmla="*/ f4 1 6866467"/>
              <a:gd name="f14" fmla="+- f7 0 f5"/>
              <a:gd name="f15" fmla="+- f6 0 f5"/>
              <a:gd name="f16" fmla="*/ f11 f0 1"/>
              <a:gd name="f17" fmla="*/ f15 1 5994369"/>
              <a:gd name="f18" fmla="*/ f14 1 6866467"/>
              <a:gd name="f19" fmla="*/ 0 f15 1"/>
              <a:gd name="f20" fmla="*/ 0 f14 1"/>
              <a:gd name="f21" fmla="*/ 1249825 f15 1"/>
              <a:gd name="f22" fmla="*/ 8467 f14 1"/>
              <a:gd name="f23" fmla="*/ 5994369 f15 1"/>
              <a:gd name="f24" fmla="*/ 6866467 f14 1"/>
              <a:gd name="f25" fmla="*/ 1109382 f15 1"/>
              <a:gd name="f26" fmla="*/ f16 1 f2"/>
              <a:gd name="f27" fmla="*/ f19 1 5994369"/>
              <a:gd name="f28" fmla="*/ f20 1 6866467"/>
              <a:gd name="f29" fmla="*/ f21 1 5994369"/>
              <a:gd name="f30" fmla="*/ f22 1 6866467"/>
              <a:gd name="f31" fmla="*/ f23 1 5994369"/>
              <a:gd name="f32" fmla="*/ f24 1 6866467"/>
              <a:gd name="f33" fmla="*/ f25 1 5994369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7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1"/>
              </a:cxn>
              <a:cxn ang="f38">
                <a:pos x="f52" y="f53"/>
              </a:cxn>
              <a:cxn ang="f38">
                <a:pos x="f54" y="f53"/>
              </a:cxn>
              <a:cxn ang="f38">
                <a:pos x="f54" y="f55"/>
              </a:cxn>
              <a:cxn ang="f38">
                <a:pos x="f52" y="f55"/>
              </a:cxn>
              <a:cxn ang="f38">
                <a:pos x="f56" y="f55"/>
              </a:cxn>
            </a:cxnLst>
            <a:rect l="f46" t="f49" r="f47" b="f48"/>
            <a:pathLst>
              <a:path w="5994369" h="6866467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10" y="f7"/>
                </a:lnTo>
                <a:close/>
              </a:path>
            </a:pathLst>
          </a:custGeom>
          <a:solidFill>
            <a:srgbClr val="3F78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FAF0AF-6DD4-4F0A-B8E9-1D77BE91B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725" y="609603"/>
            <a:ext cx="4512984" cy="2227734"/>
          </a:xfrm>
        </p:spPr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Shopping Cart and the Invoice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8E6D-9903-4BC7-95D6-7FFF8BD9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35" y="1168402"/>
            <a:ext cx="2189795" cy="4610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C56B43-66C2-4726-ADD8-AF2730699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81725" y="2837328"/>
            <a:ext cx="4512984" cy="3317936"/>
          </a:xfrm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The user can add any available item in his shopping cart where he can confirm the order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If the user confirms a checkout, then the transaction is completed, and he gets to the display of the invoice of the order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When in the invoice page, the user has the option to have an email with the invoice or a pdf</a:t>
            </a:r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67B3-D8EF-46A5-AEC1-03B701218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7305" y="609603"/>
            <a:ext cx="4276694" cy="1320795"/>
          </a:xfrm>
        </p:spPr>
        <p:txBody>
          <a:bodyPr anchor="ctr"/>
          <a:lstStyle/>
          <a:p>
            <a:pPr lvl="0"/>
            <a:r>
              <a:rPr lang="en-US"/>
              <a:t>The Admin Panel</a:t>
            </a:r>
            <a:endParaRPr lang="en-GB"/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81554-BAB9-4CA3-96D1-8C1F9774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02" y="804672"/>
            <a:ext cx="2415661" cy="50856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786E4-E6A7-4E6D-89DC-6805FFA327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85820" y="2160590"/>
            <a:ext cx="4285180" cy="3768571"/>
          </a:xfrm>
        </p:spPr>
        <p:txBody>
          <a:bodyPr/>
          <a:lstStyle/>
          <a:p>
            <a:pPr lvl="0"/>
            <a:r>
              <a:rPr lang="en-US"/>
              <a:t>The admin can easily overview the available items and the registered users</a:t>
            </a:r>
          </a:p>
          <a:p>
            <a:pPr lvl="0"/>
            <a:r>
              <a:rPr lang="en-US"/>
              <a:t>The design is very intuitive and allows the admin to work easily</a:t>
            </a:r>
          </a:p>
          <a:p>
            <a:pPr lvl="0"/>
            <a:r>
              <a:rPr lang="en-US"/>
              <a:t>The admin can create, edit and delete both items and users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C351697-7680-4BCB-9275-0A659FE3602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F14D844-9C08-4D64-B15B-3154BA936B1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60129" cy="6858000"/>
          </a:xfrm>
          <a:prstGeom prst="rect">
            <a:avLst/>
          </a:prstGeom>
          <a:solidFill>
            <a:srgbClr val="2C3C4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4" name="Isosceles Triangle 13">
            <a:extLst>
              <a:ext uri="{FF2B5EF4-FFF2-40B4-BE49-F238E27FC236}">
                <a16:creationId xmlns:a16="http://schemas.microsoft.com/office/drawing/2014/main" id="{CB928CCA-F635-4516-A375-B65281606DB6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4660102" y="0"/>
            <a:ext cx="105674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C3C4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FEE142-A9C3-4E28-BAF7-BC2892D12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757" y="643463"/>
            <a:ext cx="4203048" cy="1375605"/>
          </a:xfrm>
        </p:spPr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Purchase History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40966C-FCBC-4D65-8192-3162E6C37E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3757" y="2160590"/>
            <a:ext cx="3973945" cy="3440109"/>
          </a:xfrm>
        </p:spPr>
        <p:txBody>
          <a:bodyPr/>
          <a:lstStyle/>
          <a:p>
            <a:pPr lvl="0"/>
            <a:r>
              <a:rPr lang="en-US">
                <a:solidFill>
                  <a:srgbClr val="FFFFFF"/>
                </a:solidFill>
              </a:rPr>
              <a:t>The user can see the history of his activity and his orders at any time through the “Display Orders” panel which displays the orders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Each order has a title and a detailed description and displays the sum and the time of each order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E053EC-45A3-4688-9D77-69F461C1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41" y="972610"/>
            <a:ext cx="2327623" cy="49002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Isosceles Triangle 15">
            <a:extLst>
              <a:ext uri="{FF2B5EF4-FFF2-40B4-BE49-F238E27FC236}">
                <a16:creationId xmlns:a16="http://schemas.microsoft.com/office/drawing/2014/main" id="{FC91323A-5B0E-4294-993F-51F24EF47C7F}"/>
              </a:ext>
            </a:extLst>
          </p:cNvPr>
          <p:cNvSpPr>
            <a:spLocks noMove="1" noResize="1"/>
          </p:cNvSpPr>
          <p:nvPr/>
        </p:nvSpPr>
        <p:spPr>
          <a:xfrm flipH="1">
            <a:off x="11755700" y="4013201"/>
            <a:ext cx="448732" cy="28447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rgbClr val="90C226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67D-E3F7-4417-AA5C-19666B8871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Architecture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E9E1-E73A-484B-87AF-4F9060921F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 main idea is that any input and output is taken cared in the same way</a:t>
            </a:r>
          </a:p>
          <a:p>
            <a:pPr lvl="0"/>
            <a:r>
              <a:rPr lang="en-US"/>
              <a:t>We achieve that by having  a translator in the middle which is translating the Data to OOP and the OOP to Data.</a:t>
            </a:r>
          </a:p>
          <a:p>
            <a:pPr lvl="0"/>
            <a:r>
              <a:rPr lang="en-US"/>
              <a:t>A central IO management reduces bugs and redundancy</a:t>
            </a:r>
            <a:endParaRPr lang="en-GB"/>
          </a:p>
          <a:p>
            <a:pPr lvl="0"/>
            <a:r>
              <a:rPr lang="en-GB"/>
              <a:t>The project supports both MVVM and MVC architectures</a:t>
            </a:r>
          </a:p>
          <a:p>
            <a:pPr lvl="0"/>
            <a:r>
              <a:rPr lang="en-GB"/>
              <a:t>We didn’t used Live Data to our displays, but it is supported, (probably for future use)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32350EC-34E5-4D76-8BCB-6B9B7182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25" y="1645920"/>
            <a:ext cx="5264612" cy="3521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8E55CE-2348-40CD-BADA-BC50009ECD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Model View ViewModel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2AB5D-3518-4449-B8D8-8D181762A6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5878211" cy="3880768"/>
          </a:xfrm>
        </p:spPr>
        <p:txBody>
          <a:bodyPr/>
          <a:lstStyle/>
          <a:p>
            <a:pPr lvl="0"/>
            <a:r>
              <a:rPr lang="en-US" dirty="0"/>
              <a:t>Part of the android architecture components</a:t>
            </a:r>
          </a:p>
          <a:p>
            <a:pPr lvl="0"/>
            <a:r>
              <a:rPr lang="en-US" dirty="0"/>
              <a:t>The future of android development</a:t>
            </a:r>
          </a:p>
          <a:p>
            <a:pPr lvl="0"/>
            <a:r>
              <a:rPr lang="en-US" dirty="0"/>
              <a:t>Great for the 90% of the Android applications out there</a:t>
            </a:r>
          </a:p>
          <a:p>
            <a:pPr lvl="0"/>
            <a:r>
              <a:rPr lang="en-US" dirty="0"/>
              <a:t>It locks the developers inside the box, as it doesn’t allow any creativity outside its narrow limits.</a:t>
            </a:r>
          </a:p>
          <a:p>
            <a:pPr lvl="0"/>
            <a:r>
              <a:rPr lang="en-US" dirty="0"/>
              <a:t>It has few great tricks like Rooms and </a:t>
            </a:r>
            <a:r>
              <a:rPr lang="en-US" dirty="0" err="1"/>
              <a:t>LiveData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847-8358-4BE8-A1AE-8CC9EEA2A5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Model View Controller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E816-C08C-405E-849B-CC02882D57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5418670" cy="3880768"/>
          </a:xfrm>
        </p:spPr>
        <p:txBody>
          <a:bodyPr/>
          <a:lstStyle/>
          <a:p>
            <a:pPr lvl="0"/>
            <a:r>
              <a:rPr lang="en-US" dirty="0"/>
              <a:t>It works well for us</a:t>
            </a:r>
          </a:p>
          <a:p>
            <a:pPr lvl="0"/>
            <a:r>
              <a:rPr lang="en-US" dirty="0"/>
              <a:t>It becomes a legacy for Android systems</a:t>
            </a:r>
          </a:p>
          <a:p>
            <a:pPr lvl="0"/>
            <a:r>
              <a:rPr lang="en-US" dirty="0"/>
              <a:t>More freedom</a:t>
            </a:r>
          </a:p>
          <a:p>
            <a:pPr lvl="0"/>
            <a:r>
              <a:rPr lang="en-US" dirty="0"/>
              <a:t>Not good for Architecture Components</a:t>
            </a:r>
          </a:p>
          <a:p>
            <a:pPr lvl="0"/>
            <a:r>
              <a:rPr lang="en-US" dirty="0"/>
              <a:t>More popular outside the Android community</a:t>
            </a:r>
          </a:p>
          <a:p>
            <a:pPr lvl="0"/>
            <a:r>
              <a:rPr lang="en-US" dirty="0"/>
              <a:t>Reminds JavaFX</a:t>
            </a:r>
            <a:endParaRPr lang="en-GB" dirty="0"/>
          </a:p>
        </p:txBody>
      </p:sp>
      <p:pic>
        <p:nvPicPr>
          <p:cNvPr id="4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81FF1-71E0-4ECB-A1AF-13B99D9B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1930398"/>
            <a:ext cx="2952378" cy="34285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EF208E42-DE23-47A3-AFEF-46C1E143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98" y="1822965"/>
            <a:ext cx="4075930" cy="2720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1B4DF-70F0-47AA-A337-C178E98C13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EC50-D641-4E8A-A353-994C1407CB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488616"/>
            <a:ext cx="5301437" cy="3880768"/>
          </a:xfrm>
        </p:spPr>
        <p:txBody>
          <a:bodyPr/>
          <a:lstStyle/>
          <a:p>
            <a:r>
              <a:rPr lang="en-US" dirty="0"/>
              <a:t>A good reason for stress</a:t>
            </a:r>
          </a:p>
          <a:p>
            <a:r>
              <a:rPr lang="en-US" dirty="0"/>
              <a:t>Having to access the Databases directly reduces flexibility and scalability</a:t>
            </a:r>
          </a:p>
          <a:p>
            <a:r>
              <a:rPr lang="en-US" dirty="0"/>
              <a:t>We implemented a system that takes care any possible, (preferably relational), Data Base that might get connected to the app</a:t>
            </a:r>
          </a:p>
          <a:p>
            <a:r>
              <a:rPr lang="en-US" dirty="0"/>
              <a:t>Right Now we are working with SQLite, (through Rooms), and MySQL There is a good possibility to use NoSQL Databases in the future.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C0C9-4633-472E-9998-8A5BB58982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Inputs/Outputs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1E3C-6A8F-4561-928B-B9E56D7BA5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3" y="2160590"/>
            <a:ext cx="5709400" cy="3880768"/>
          </a:xfrm>
        </p:spPr>
        <p:txBody>
          <a:bodyPr/>
          <a:lstStyle/>
          <a:p>
            <a:r>
              <a:rPr lang="en-US" dirty="0"/>
              <a:t>The app can send email through </a:t>
            </a:r>
            <a:r>
              <a:rPr lang="en-US" dirty="0" err="1"/>
              <a:t>GmailSender</a:t>
            </a:r>
            <a:endParaRPr lang="en-US" dirty="0"/>
          </a:p>
          <a:p>
            <a:r>
              <a:rPr lang="en-US" dirty="0"/>
              <a:t>The app can SMS messages</a:t>
            </a:r>
          </a:p>
          <a:p>
            <a:r>
              <a:rPr lang="en-US" dirty="0"/>
              <a:t>The app can extract the invoice as PDF</a:t>
            </a:r>
          </a:p>
          <a:p>
            <a:r>
              <a:rPr lang="en-US" dirty="0"/>
              <a:t>The app in the future will probably use Google maps and google calendars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A2A7E-A6B7-461C-89A1-7113BC6A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63" y="816642"/>
            <a:ext cx="551497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6CA8-C46D-4408-B297-F50FFD77C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thank you for your time!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9E12-7660-435F-AC9D-800F348F40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3" y="2160590"/>
            <a:ext cx="4358902" cy="3880768"/>
          </a:xfrm>
        </p:spPr>
        <p:txBody>
          <a:bodyPr/>
          <a:lstStyle/>
          <a:p>
            <a:r>
              <a:rPr lang="en-GB" dirty="0"/>
              <a:t>Abdullah Abbas </a:t>
            </a:r>
            <a:r>
              <a:rPr lang="en-GB" dirty="0" err="1"/>
              <a:t>Barahow</a:t>
            </a:r>
            <a:endParaRPr lang="en-GB" dirty="0"/>
          </a:p>
          <a:p>
            <a:r>
              <a:rPr lang="en-GB" dirty="0" err="1"/>
              <a:t>Aklilu</a:t>
            </a:r>
            <a:r>
              <a:rPr lang="en-GB" dirty="0"/>
              <a:t> </a:t>
            </a:r>
            <a:r>
              <a:rPr lang="en-GB" dirty="0" err="1"/>
              <a:t>Ghebremedhin</a:t>
            </a:r>
            <a:endParaRPr lang="en-GB" dirty="0"/>
          </a:p>
          <a:p>
            <a:r>
              <a:rPr lang="en-GB" dirty="0"/>
              <a:t>Karl </a:t>
            </a:r>
            <a:r>
              <a:rPr lang="en-GB" dirty="0" err="1"/>
              <a:t>Ingemar</a:t>
            </a:r>
            <a:r>
              <a:rPr lang="en-GB" dirty="0"/>
              <a:t> Javier </a:t>
            </a:r>
            <a:r>
              <a:rPr lang="en-GB" dirty="0" err="1"/>
              <a:t>Lundh</a:t>
            </a:r>
            <a:endParaRPr lang="en-GB" dirty="0"/>
          </a:p>
          <a:p>
            <a:r>
              <a:rPr lang="en-GB" dirty="0" err="1"/>
              <a:t>Lavdim</a:t>
            </a:r>
            <a:r>
              <a:rPr lang="en-GB" dirty="0"/>
              <a:t> </a:t>
            </a:r>
            <a:r>
              <a:rPr lang="en-GB" dirty="0" err="1"/>
              <a:t>Imeri</a:t>
            </a:r>
            <a:endParaRPr lang="en-GB" dirty="0"/>
          </a:p>
          <a:p>
            <a:r>
              <a:rPr lang="en-GB" dirty="0"/>
              <a:t>Robert Alm</a:t>
            </a:r>
          </a:p>
          <a:p>
            <a:endParaRPr lang="en-GB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E2D78A65-270E-4F6B-9397-463B3407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75" y="435952"/>
            <a:ext cx="2971800" cy="6267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4955AFE-C75C-4192-8843-C3BBC50BF24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DCFA4EB-F6CE-4E92-AF90-3B7006A39E4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60129" cy="6858000"/>
          </a:xfrm>
          <a:prstGeom prst="rect">
            <a:avLst/>
          </a:prstGeom>
          <a:solidFill>
            <a:srgbClr val="2C3C4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4" name="Isosceles Triangle 13">
            <a:extLst>
              <a:ext uri="{FF2B5EF4-FFF2-40B4-BE49-F238E27FC236}">
                <a16:creationId xmlns:a16="http://schemas.microsoft.com/office/drawing/2014/main" id="{E7130E27-45F8-4400-BB03-CF832AA2C47B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4660102" y="0"/>
            <a:ext cx="105674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2C3C4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3A2586-4E24-46E9-8BB1-C3DB7207B6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757" y="643463"/>
            <a:ext cx="4203048" cy="1375605"/>
          </a:xfrm>
        </p:spPr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The Team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52251E-19E9-4F00-BCC0-8F0DFF44E1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3757" y="2160590"/>
            <a:ext cx="3973945" cy="3440109"/>
          </a:xfrm>
        </p:spPr>
        <p:txBody>
          <a:bodyPr/>
          <a:lstStyle/>
          <a:p>
            <a:pPr lvl="0"/>
            <a:r>
              <a:rPr lang="en-GB" dirty="0">
                <a:solidFill>
                  <a:srgbClr val="FFFFFF"/>
                </a:solidFill>
              </a:rPr>
              <a:t>Abdullah Abbas </a:t>
            </a:r>
            <a:r>
              <a:rPr lang="en-GB" dirty="0" err="1">
                <a:solidFill>
                  <a:srgbClr val="FFFFFF"/>
                </a:solidFill>
              </a:rPr>
              <a:t>Barahow</a:t>
            </a:r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err="1">
                <a:solidFill>
                  <a:srgbClr val="FFFFFF"/>
                </a:solidFill>
              </a:rPr>
              <a:t>Aklilu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Ghebremedhin</a:t>
            </a:r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>
                <a:solidFill>
                  <a:srgbClr val="FFFFFF"/>
                </a:solidFill>
              </a:rPr>
              <a:t>Karl </a:t>
            </a:r>
            <a:r>
              <a:rPr lang="en-GB" dirty="0" err="1">
                <a:solidFill>
                  <a:srgbClr val="FFFFFF"/>
                </a:solidFill>
              </a:rPr>
              <a:t>Ingemar</a:t>
            </a:r>
            <a:r>
              <a:rPr lang="en-GB" dirty="0">
                <a:solidFill>
                  <a:srgbClr val="FFFFFF"/>
                </a:solidFill>
              </a:rPr>
              <a:t> Javier </a:t>
            </a:r>
            <a:r>
              <a:rPr lang="en-GB" dirty="0" err="1">
                <a:solidFill>
                  <a:srgbClr val="FFFFFF"/>
                </a:solidFill>
              </a:rPr>
              <a:t>Lundh</a:t>
            </a:r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err="1">
                <a:solidFill>
                  <a:srgbClr val="FFFFFF"/>
                </a:solidFill>
              </a:rPr>
              <a:t>Lavdim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Imeri</a:t>
            </a:r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>
                <a:solidFill>
                  <a:srgbClr val="FFFFFF"/>
                </a:solidFill>
              </a:rPr>
              <a:t>Robert Alm</a:t>
            </a:r>
          </a:p>
        </p:txBody>
      </p:sp>
      <p:pic>
        <p:nvPicPr>
          <p:cNvPr id="7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7B743235-14E7-43B3-8202-44C33454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41" y="972610"/>
            <a:ext cx="2327623" cy="49002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Isosceles Triangle 15">
            <a:extLst>
              <a:ext uri="{FF2B5EF4-FFF2-40B4-BE49-F238E27FC236}">
                <a16:creationId xmlns:a16="http://schemas.microsoft.com/office/drawing/2014/main" id="{308C7C0B-17F2-4AFA-94B6-C6F418DA2D93}"/>
              </a:ext>
            </a:extLst>
          </p:cNvPr>
          <p:cNvSpPr>
            <a:spLocks noMove="1" noResize="1"/>
          </p:cNvSpPr>
          <p:nvPr/>
        </p:nvSpPr>
        <p:spPr>
          <a:xfrm flipH="1">
            <a:off x="11755700" y="4013201"/>
            <a:ext cx="448732" cy="28447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rgbClr val="90C226">
              <a:alpha val="8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4656-51E4-4ABD-9235-FC277E652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7305" y="609603"/>
            <a:ext cx="4276694" cy="1320795"/>
          </a:xfrm>
        </p:spPr>
        <p:txBody>
          <a:bodyPr anchor="ctr"/>
          <a:lstStyle/>
          <a:p>
            <a:pPr lvl="0"/>
            <a:r>
              <a:rPr lang="en-US"/>
              <a:t>Shopping app</a:t>
            </a:r>
            <a:endParaRPr lang="en-GB"/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ED623A-77BB-433B-97A4-9ABCABAA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02" y="804672"/>
            <a:ext cx="2415661" cy="50856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5E60A2-1DC6-433D-BDF3-607443A07E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85820" y="2160590"/>
            <a:ext cx="4285180" cy="3768571"/>
          </a:xfrm>
        </p:spPr>
        <p:txBody>
          <a:bodyPr/>
          <a:lstStyle/>
          <a:p>
            <a:pPr lvl="0"/>
            <a:r>
              <a:rPr lang="en-US"/>
              <a:t>As online shopping becomes more and more prominent, android developers around the world compete to create apps that can cover the needs of the buyer.</a:t>
            </a:r>
          </a:p>
          <a:p>
            <a:pPr lvl="0"/>
            <a:r>
              <a:rPr lang="en-US"/>
              <a:t>Our focus was to create a simple and light app that will allow the user to make his purchases as quickly, easy and safely as possible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E5FB56CD-563B-4F2C-9B74-11F8A80FAEE7}"/>
              </a:ext>
            </a:extLst>
          </p:cNvPr>
          <p:cNvGrpSpPr/>
          <p:nvPr/>
        </p:nvGrpSpPr>
        <p:grpSpPr>
          <a:xfrm>
            <a:off x="-10" y="-8467"/>
            <a:ext cx="12192015" cy="6866467"/>
            <a:chOff x="-10" y="-8467"/>
            <a:chExt cx="12192015" cy="6866467"/>
          </a:xfrm>
        </p:grpSpPr>
        <p:cxnSp>
          <p:nvCxnSpPr>
            <p:cNvPr id="3" name="Straight Connector 43">
              <a:extLst>
                <a:ext uri="{FF2B5EF4-FFF2-40B4-BE49-F238E27FC236}">
                  <a16:creationId xmlns:a16="http://schemas.microsoft.com/office/drawing/2014/main" id="{80B73632-C70D-484A-8C1F-4D9F8F4A4B9E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44">
              <a:extLst>
                <a:ext uri="{FF2B5EF4-FFF2-40B4-BE49-F238E27FC236}">
                  <a16:creationId xmlns:a16="http://schemas.microsoft.com/office/drawing/2014/main" id="{4025D8C3-B62C-49F7-A573-07404828C1C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A60800-6DDF-43BD-92AC-756672DF290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A48A103D-5750-4F85-A849-8BECFDA6481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47">
              <a:extLst>
                <a:ext uri="{FF2B5EF4-FFF2-40B4-BE49-F238E27FC236}">
                  <a16:creationId xmlns:a16="http://schemas.microsoft.com/office/drawing/2014/main" id="{A730BBE8-C036-4EF8-9CFA-BE445E1F175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729EDD7-5339-498C-A7BA-1EE532FF8B92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DE15098E-E9A8-4ADF-A689-8B9948E5A732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20298783-47B3-4A3B-B409-9FCA6E7ADE4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51">
              <a:extLst>
                <a:ext uri="{FF2B5EF4-FFF2-40B4-BE49-F238E27FC236}">
                  <a16:creationId xmlns:a16="http://schemas.microsoft.com/office/drawing/2014/main" id="{FF735D5A-6405-407D-B4E3-3D19907D7E15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52">
              <a:extLst>
                <a:ext uri="{FF2B5EF4-FFF2-40B4-BE49-F238E27FC236}">
                  <a16:creationId xmlns:a16="http://schemas.microsoft.com/office/drawing/2014/main" id="{5EBCE5B6-5012-4773-B7A3-9BBD0863F940}"/>
                </a:ext>
              </a:extLst>
            </p:cNvPr>
            <p:cNvSpPr/>
            <p:nvPr/>
          </p:nvSpPr>
          <p:spPr>
            <a:xfrm rot="10799991">
              <a:off x="-10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E3ACC72-17A3-4DF7-8D79-E51F3F4C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05" r="9090" b="690"/>
          <a:stretch>
            <a:fillRect/>
          </a:stretch>
        </p:blipFill>
        <p:spPr>
          <a:xfrm>
            <a:off x="18" y="0"/>
            <a:ext cx="5394941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E614D74-71D8-4657-B7E6-668E39A5D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0567" y="1678664"/>
            <a:ext cx="3887836" cy="2372163"/>
          </a:xfrm>
        </p:spPr>
        <p:txBody>
          <a:bodyPr anchor="b"/>
          <a:lstStyle/>
          <a:p>
            <a:pPr lvl="0" algn="r">
              <a:lnSpc>
                <a:spcPct val="90000"/>
              </a:lnSpc>
            </a:pPr>
            <a:r>
              <a:rPr lang="en-US" sz="5400"/>
              <a:t>What could have been better?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B2877-181D-4DE9-914D-8EEE6D41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10" r="8627" b="1"/>
          <a:stretch>
            <a:fillRect/>
          </a:stretch>
        </p:blipFill>
        <p:spPr>
          <a:xfrm>
            <a:off x="4760886" y="0"/>
            <a:ext cx="7431109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DFFD86-62D4-4092-AC88-2964EEDCD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3851123" cy="1320795"/>
          </a:xfrm>
        </p:spPr>
        <p:txBody>
          <a:bodyPr/>
          <a:lstStyle/>
          <a:p>
            <a:pPr lvl="0"/>
            <a:r>
              <a:rPr lang="en-US"/>
              <a:t>Git and GitHub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C4DBB-0513-4A45-AFF4-E92E2F2706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3851123" cy="3880768"/>
          </a:xfrm>
        </p:spPr>
        <p:txBody>
          <a:bodyPr/>
          <a:lstStyle/>
          <a:p>
            <a:pPr lvl="0"/>
            <a:r>
              <a:rPr lang="en-US"/>
              <a:t>Avoiding conflicts it is always a struggle </a:t>
            </a:r>
          </a:p>
          <a:p>
            <a:pPr lvl="0"/>
            <a:r>
              <a:rPr lang="en-US"/>
              <a:t>GitHub Desktop it is a good tool to use</a:t>
            </a:r>
          </a:p>
          <a:p>
            <a:pPr lvl="0"/>
            <a:r>
              <a:rPr lang="en-US"/>
              <a:t>The use of branches was helpful to avoid conflicts</a:t>
            </a:r>
          </a:p>
          <a:p>
            <a:pPr lvl="0"/>
            <a:r>
              <a:rPr lang="en-US"/>
              <a:t>Conflicts need patience to be solved correctly</a:t>
            </a:r>
          </a:p>
          <a:p>
            <a:pPr lvl="0"/>
            <a:r>
              <a:rPr lang="en-US"/>
              <a:t>Git and GitHub are both a great fun!</a:t>
            </a:r>
            <a:endParaRPr lang="en-GB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F94BCA12-2BBB-419C-BABB-2FB3141A8D49}"/>
              </a:ext>
            </a:extLst>
          </p:cNvPr>
          <p:cNvCxnSpPr>
            <a:cxnSpLocks noMove="1" noResize="1"/>
          </p:cNvCxnSpPr>
          <p:nvPr/>
        </p:nvCxnSpPr>
        <p:spPr>
          <a:xfrm>
            <a:off x="9371008" y="0"/>
            <a:ext cx="1219207" cy="6858000"/>
          </a:xfrm>
          <a:prstGeom prst="straightConnector1">
            <a:avLst/>
          </a:prstGeom>
          <a:noFill/>
          <a:ln w="9528" cap="rnd">
            <a:solidFill>
              <a:srgbClr val="BFBFBF"/>
            </a:solidFill>
            <a:prstDash val="solid"/>
            <a:miter/>
          </a:ln>
        </p:spPr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47B20AD5-6BB1-4E2F-A2CC-F5394EFF05B4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425266" y="3681410"/>
            <a:ext cx="4763557" cy="3176590"/>
          </a:xfrm>
          <a:prstGeom prst="straightConnector1">
            <a:avLst/>
          </a:prstGeom>
          <a:noFill/>
          <a:ln w="9528" cap="rnd">
            <a:solidFill>
              <a:srgbClr val="D9D9D9"/>
            </a:solidFill>
            <a:prstDash val="solid"/>
            <a:miter/>
          </a:ln>
        </p:spPr>
      </p:cxnSp>
      <p:sp>
        <p:nvSpPr>
          <p:cNvPr id="7" name="Rectangle 23">
            <a:extLst>
              <a:ext uri="{FF2B5EF4-FFF2-40B4-BE49-F238E27FC236}">
                <a16:creationId xmlns:a16="http://schemas.microsoft.com/office/drawing/2014/main" id="{ED7A504C-0A68-4F15-961C-D5EE4AC572B9}"/>
              </a:ext>
            </a:extLst>
          </p:cNvPr>
          <p:cNvSpPr>
            <a:spLocks noMove="1" noResize="1"/>
          </p:cNvSpPr>
          <p:nvPr/>
        </p:nvSpPr>
        <p:spPr>
          <a:xfrm>
            <a:off x="9181472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+- f4 0 f2"/>
              <a:gd name="f9" fmla="+- f3 0 f2"/>
              <a:gd name="f10" fmla="*/ f9 1 3007349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D2C11091-1458-48E4-BCE9-79BDA8754BE3}"/>
              </a:ext>
            </a:extLst>
          </p:cNvPr>
          <p:cNvSpPr>
            <a:spLocks noMove="1" noResize="1"/>
          </p:cNvSpPr>
          <p:nvPr/>
        </p:nvSpPr>
        <p:spPr>
          <a:xfrm>
            <a:off x="960344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+- f4 0 f2"/>
              <a:gd name="f9" fmla="+- f3 0 f2"/>
              <a:gd name="f10" fmla="*/ f9 1 2573311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Isosceles Triangle 24">
            <a:extLst>
              <a:ext uri="{FF2B5EF4-FFF2-40B4-BE49-F238E27FC236}">
                <a16:creationId xmlns:a16="http://schemas.microsoft.com/office/drawing/2014/main" id="{E114CC1D-2737-40B4-A192-7BF042AC8E98}"/>
              </a:ext>
            </a:extLst>
          </p:cNvPr>
          <p:cNvSpPr>
            <a:spLocks noMove="1" noResize="1"/>
          </p:cNvSpPr>
          <p:nvPr/>
        </p:nvSpPr>
        <p:spPr>
          <a:xfrm>
            <a:off x="8932334" y="3047996"/>
            <a:ext cx="3259671" cy="381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EE44504D-DF5F-44DF-B8FF-6DFD6C701E6C}"/>
              </a:ext>
            </a:extLst>
          </p:cNvPr>
          <p:cNvSpPr>
            <a:spLocks noMove="1" noResize="1"/>
          </p:cNvSpPr>
          <p:nvPr/>
        </p:nvSpPr>
        <p:spPr>
          <a:xfrm>
            <a:off x="93344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+- f4 0 f2"/>
              <a:gd name="f9" fmla="+- f3 0 f2"/>
              <a:gd name="f10" fmla="*/ f9 1 2858013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9468190E-EED4-4D72-88AB-64504BDE70D0}"/>
              </a:ext>
            </a:extLst>
          </p:cNvPr>
          <p:cNvSpPr>
            <a:spLocks noMove="1" noResize="1"/>
          </p:cNvSpPr>
          <p:nvPr/>
        </p:nvSpPr>
        <p:spPr>
          <a:xfrm>
            <a:off x="10898733" y="-8467"/>
            <a:ext cx="1290090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90094"/>
              <a:gd name="f4" fmla="val 6858000"/>
              <a:gd name="f5" fmla="val 1019735"/>
              <a:gd name="f6" fmla="*/ f0 1 1290094"/>
              <a:gd name="f7" fmla="*/ f1 1 6858000"/>
              <a:gd name="f8" fmla="+- f4 0 f2"/>
              <a:gd name="f9" fmla="+- f3 0 f2"/>
              <a:gd name="f10" fmla="*/ f9 1 1290094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90094" h="6858000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F077861-DC97-417A-AEDE-E076B610C119}"/>
              </a:ext>
            </a:extLst>
          </p:cNvPr>
          <p:cNvSpPr>
            <a:spLocks noMove="1" noResize="1"/>
          </p:cNvSpPr>
          <p:nvPr/>
        </p:nvSpPr>
        <p:spPr>
          <a:xfrm>
            <a:off x="10938994" y="-8467"/>
            <a:ext cx="1249829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49825"/>
              <a:gd name="f4" fmla="val 6858000"/>
              <a:gd name="f5" fmla="val 1109382"/>
              <a:gd name="f6" fmla="*/ f0 1 1249825"/>
              <a:gd name="f7" fmla="*/ f1 1 6858000"/>
              <a:gd name="f8" fmla="+- f4 0 f2"/>
              <a:gd name="f9" fmla="+- f3 0 f2"/>
              <a:gd name="f10" fmla="*/ f9 1 1249825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49825" h="68580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Isosceles Triangle 29">
            <a:extLst>
              <a:ext uri="{FF2B5EF4-FFF2-40B4-BE49-F238E27FC236}">
                <a16:creationId xmlns:a16="http://schemas.microsoft.com/office/drawing/2014/main" id="{C85334D5-6BE0-4066-BBCF-49D1E7760977}"/>
              </a:ext>
            </a:extLst>
          </p:cNvPr>
          <p:cNvSpPr>
            <a:spLocks noMove="1" noResize="1"/>
          </p:cNvSpPr>
          <p:nvPr/>
        </p:nvSpPr>
        <p:spPr>
          <a:xfrm>
            <a:off x="10371664" y="3589870"/>
            <a:ext cx="1817159" cy="32681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60A3622-79B0-4FEC-B74D-4B0DFDC808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5CC9B-1931-4674-BF39-FD3A9698E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479" y="1382490"/>
            <a:ext cx="3547579" cy="4093028"/>
          </a:xfrm>
        </p:spPr>
        <p:txBody>
          <a:bodyPr anchor="ctr"/>
          <a:lstStyle/>
          <a:p>
            <a:pPr lvl="0"/>
            <a:r>
              <a:rPr lang="en-US" sz="4400"/>
              <a:t>Future plans</a:t>
            </a:r>
            <a:endParaRPr lang="en-GB" sz="440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4BB6B0D4-C57E-4480-8661-8796AF28769C}"/>
              </a:ext>
            </a:extLst>
          </p:cNvPr>
          <p:cNvGrpSpPr/>
          <p:nvPr/>
        </p:nvGrpSpPr>
        <p:grpSpPr>
          <a:xfrm>
            <a:off x="1329263" y="-8467"/>
            <a:ext cx="4766739" cy="6866467"/>
            <a:chOff x="1329263" y="-8467"/>
            <a:chExt cx="4766739" cy="6866467"/>
          </a:xfrm>
        </p:grpSpPr>
        <p:cxnSp>
          <p:nvCxnSpPr>
            <p:cNvPr id="5" name="Straight Connector 12">
              <a:extLst>
                <a:ext uri="{FF2B5EF4-FFF2-40B4-BE49-F238E27FC236}">
                  <a16:creationId xmlns:a16="http://schemas.microsoft.com/office/drawing/2014/main" id="{E54054E5-A730-41BB-965B-E19EDA10E7B9}"/>
                </a:ext>
              </a:extLst>
            </p:cNvPr>
            <p:cNvCxnSpPr/>
            <p:nvPr/>
          </p:nvCxnSpPr>
          <p:spPr>
            <a:xfrm>
              <a:off x="3275015" y="0"/>
              <a:ext cx="1219196" cy="6858000"/>
            </a:xfrm>
            <a:prstGeom prst="straightConnector1">
              <a:avLst/>
            </a:prstGeom>
            <a:noFill/>
            <a:ln w="9528" cap="rnd">
              <a:solidFill>
                <a:srgbClr val="BFBFBF">
                  <a:alpha val="75000"/>
                </a:srgbClr>
              </a:solidFill>
              <a:prstDash val="solid"/>
              <a:miter/>
            </a:ln>
          </p:spPr>
        </p:cxnSp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9959DB1A-9BA1-4140-9AD2-CB40E78449D9}"/>
                </a:ext>
              </a:extLst>
            </p:cNvPr>
            <p:cNvCxnSpPr/>
            <p:nvPr/>
          </p:nvCxnSpPr>
          <p:spPr>
            <a:xfrm flipH="1">
              <a:off x="1329263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BFBFBF">
                  <a:alpha val="80000"/>
                </a:srgbClr>
              </a:solidFill>
              <a:prstDash val="solid"/>
              <a:miter/>
            </a:ln>
          </p:spPr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93F68A02-1748-4136-8EF5-AB6FAFEFA32C}"/>
                </a:ext>
              </a:extLst>
            </p:cNvPr>
            <p:cNvSpPr/>
            <p:nvPr/>
          </p:nvSpPr>
          <p:spPr>
            <a:xfrm>
              <a:off x="3085478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46EA4686-AF33-47BB-8A4C-1396FB73D33B}"/>
                </a:ext>
              </a:extLst>
            </p:cNvPr>
            <p:cNvSpPr/>
            <p:nvPr/>
          </p:nvSpPr>
          <p:spPr>
            <a:xfrm>
              <a:off x="3507446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Isosceles Triangle 16">
              <a:extLst>
                <a:ext uri="{FF2B5EF4-FFF2-40B4-BE49-F238E27FC236}">
                  <a16:creationId xmlns:a16="http://schemas.microsoft.com/office/drawing/2014/main" id="{C1C167CC-4ABA-4488-B8C7-341C06AF3011}"/>
                </a:ext>
              </a:extLst>
            </p:cNvPr>
            <p:cNvSpPr/>
            <p:nvPr/>
          </p:nvSpPr>
          <p:spPr>
            <a:xfrm>
              <a:off x="2836331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AB0FE79F-CB8F-472F-814E-B82CE8028F30}"/>
                </a:ext>
              </a:extLst>
            </p:cNvPr>
            <p:cNvSpPr/>
            <p:nvPr/>
          </p:nvSpPr>
          <p:spPr>
            <a:xfrm>
              <a:off x="3238503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6D12B693-7834-4BB5-97D6-BE3D66DE1DDD}"/>
                </a:ext>
              </a:extLst>
            </p:cNvPr>
            <p:cNvSpPr/>
            <p:nvPr/>
          </p:nvSpPr>
          <p:spPr>
            <a:xfrm>
              <a:off x="4802730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C0BD663F-F032-4EBB-9334-60F409436708}"/>
                </a:ext>
              </a:extLst>
            </p:cNvPr>
            <p:cNvSpPr/>
            <p:nvPr/>
          </p:nvSpPr>
          <p:spPr>
            <a:xfrm>
              <a:off x="4843000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Isosceles Triangle 20">
              <a:extLst>
                <a:ext uri="{FF2B5EF4-FFF2-40B4-BE49-F238E27FC236}">
                  <a16:creationId xmlns:a16="http://schemas.microsoft.com/office/drawing/2014/main" id="{0D32DF92-2726-4338-A67A-2D536D0AE78B}"/>
                </a:ext>
              </a:extLst>
            </p:cNvPr>
            <p:cNvSpPr/>
            <p:nvPr/>
          </p:nvSpPr>
          <p:spPr>
            <a:xfrm>
              <a:off x="4275670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4" name="Rectangle 22">
            <a:extLst>
              <a:ext uri="{FF2B5EF4-FFF2-40B4-BE49-F238E27FC236}">
                <a16:creationId xmlns:a16="http://schemas.microsoft.com/office/drawing/2014/main" id="{6B0F7C3D-B313-4FF6-808A-06AC47A56EB9}"/>
              </a:ext>
            </a:extLst>
          </p:cNvPr>
          <p:cNvSpPr>
            <a:spLocks noMove="1" noResize="1"/>
          </p:cNvSpPr>
          <p:nvPr/>
        </p:nvSpPr>
        <p:spPr>
          <a:xfrm>
            <a:off x="5977716" y="0"/>
            <a:ext cx="6214280" cy="6858000"/>
          </a:xfrm>
          <a:prstGeom prst="rect">
            <a:avLst/>
          </a:prstGeom>
          <a:solidFill>
            <a:srgbClr val="90C2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grpSp>
        <p:nvGrpSpPr>
          <p:cNvPr id="15" name="Content Placeholder 2">
            <a:extLst>
              <a:ext uri="{FF2B5EF4-FFF2-40B4-BE49-F238E27FC236}">
                <a16:creationId xmlns:a16="http://schemas.microsoft.com/office/drawing/2014/main" id="{9606B0AA-4256-4CC9-AD94-530B095A8BD8}"/>
              </a:ext>
            </a:extLst>
          </p:cNvPr>
          <p:cNvGrpSpPr/>
          <p:nvPr/>
        </p:nvGrpSpPr>
        <p:grpSpPr>
          <a:xfrm>
            <a:off x="4916555" y="944986"/>
            <a:ext cx="6628805" cy="4978725"/>
            <a:chOff x="4916555" y="944986"/>
            <a:chExt cx="6628805" cy="4978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8E8999-8193-43BF-9BCE-7C3A3ABD3840}"/>
                </a:ext>
              </a:extLst>
            </p:cNvPr>
            <p:cNvSpPr/>
            <p:nvPr/>
          </p:nvSpPr>
          <p:spPr>
            <a:xfrm>
              <a:off x="4916555" y="944986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54A02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16" descr="Influencer">
              <a:extLst>
                <a:ext uri="{FF2B5EF4-FFF2-40B4-BE49-F238E27FC236}">
                  <a16:creationId xmlns:a16="http://schemas.microsoft.com/office/drawing/2014/main" id="{20F5F891-FD4F-4B3C-8C93-89DA0E76A6D6}"/>
                </a:ext>
              </a:extLst>
            </p:cNvPr>
            <p:cNvSpPr/>
            <p:nvPr/>
          </p:nvSpPr>
          <p:spPr>
            <a:xfrm>
              <a:off x="5093738" y="1076779"/>
              <a:ext cx="322152" cy="322152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BD61D2-6AD7-4219-B686-057B430FE703}"/>
                </a:ext>
              </a:extLst>
            </p:cNvPr>
            <p:cNvSpPr/>
            <p:nvPr/>
          </p:nvSpPr>
          <p:spPr>
            <a:xfrm>
              <a:off x="5593073" y="944986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The Admin would be able to see everything from the user’s perspective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787463-9826-4249-A914-B5E404793E91}"/>
                </a:ext>
              </a:extLst>
            </p:cNvPr>
            <p:cNvSpPr/>
            <p:nvPr/>
          </p:nvSpPr>
          <p:spPr>
            <a:xfrm>
              <a:off x="4916555" y="1677155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E6B91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Rectangle 19" descr="Flowchart">
              <a:extLst>
                <a:ext uri="{FF2B5EF4-FFF2-40B4-BE49-F238E27FC236}">
                  <a16:creationId xmlns:a16="http://schemas.microsoft.com/office/drawing/2014/main" id="{35FAF562-F2F1-43D4-AC7D-755C3039B00C}"/>
                </a:ext>
              </a:extLst>
            </p:cNvPr>
            <p:cNvSpPr/>
            <p:nvPr/>
          </p:nvSpPr>
          <p:spPr>
            <a:xfrm>
              <a:off x="5093738" y="1808948"/>
              <a:ext cx="322152" cy="322152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3FC34C-D7AF-4C8D-A356-7DDA5F460E9D}"/>
                </a:ext>
              </a:extLst>
            </p:cNvPr>
            <p:cNvSpPr/>
            <p:nvPr/>
          </p:nvSpPr>
          <p:spPr>
            <a:xfrm>
              <a:off x="5593073" y="1677155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The Admin will be able to have an overview of the orders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F99EB7-BB99-4926-A1A6-529EA4AA67F0}"/>
                </a:ext>
              </a:extLst>
            </p:cNvPr>
            <p:cNvSpPr/>
            <p:nvPr/>
          </p:nvSpPr>
          <p:spPr>
            <a:xfrm>
              <a:off x="4916555" y="2409315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E76618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Rectangle 22" descr="Kiosk">
              <a:extLst>
                <a:ext uri="{FF2B5EF4-FFF2-40B4-BE49-F238E27FC236}">
                  <a16:creationId xmlns:a16="http://schemas.microsoft.com/office/drawing/2014/main" id="{D801F20F-9141-4FCE-AC87-BE7FDF4FA877}"/>
                </a:ext>
              </a:extLst>
            </p:cNvPr>
            <p:cNvSpPr/>
            <p:nvPr/>
          </p:nvSpPr>
          <p:spPr>
            <a:xfrm>
              <a:off x="5093738" y="2541108"/>
              <a:ext cx="322152" cy="322152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6D631C-D7F0-4227-97B4-C9A744A5BA58}"/>
                </a:ext>
              </a:extLst>
            </p:cNvPr>
            <p:cNvSpPr/>
            <p:nvPr/>
          </p:nvSpPr>
          <p:spPr>
            <a:xfrm>
              <a:off x="5593073" y="2409315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The app will be able to track the inventory and to inform users and admins about it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BBBE83-07BF-42D6-839D-38ACB4C63734}"/>
                </a:ext>
              </a:extLst>
            </p:cNvPr>
            <p:cNvSpPr/>
            <p:nvPr/>
          </p:nvSpPr>
          <p:spPr>
            <a:xfrm>
              <a:off x="4916555" y="3141485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42F1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Rectangle 25" descr="Pencil">
              <a:extLst>
                <a:ext uri="{FF2B5EF4-FFF2-40B4-BE49-F238E27FC236}">
                  <a16:creationId xmlns:a16="http://schemas.microsoft.com/office/drawing/2014/main" id="{6B22B5B1-FB23-47C7-AE90-3E71F33920C4}"/>
                </a:ext>
              </a:extLst>
            </p:cNvPr>
            <p:cNvSpPr/>
            <p:nvPr/>
          </p:nvSpPr>
          <p:spPr>
            <a:xfrm>
              <a:off x="5093738" y="3273277"/>
              <a:ext cx="322152" cy="322152"/>
            </a:xfrm>
            <a:prstGeom prst="rect">
              <a:avLst/>
            </a:prstGeom>
            <a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6D2979-9655-4C64-A2D5-43D304D8A480}"/>
                </a:ext>
              </a:extLst>
            </p:cNvPr>
            <p:cNvSpPr/>
            <p:nvPr/>
          </p:nvSpPr>
          <p:spPr>
            <a:xfrm>
              <a:off x="5593073" y="3141485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Better Design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42F7A5-B411-469D-B10E-77101F1A795D}"/>
                </a:ext>
              </a:extLst>
            </p:cNvPr>
            <p:cNvSpPr/>
            <p:nvPr/>
          </p:nvSpPr>
          <p:spPr>
            <a:xfrm>
              <a:off x="4916555" y="3873654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918655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Rectangle 28" descr="MartialArts">
              <a:extLst>
                <a:ext uri="{FF2B5EF4-FFF2-40B4-BE49-F238E27FC236}">
                  <a16:creationId xmlns:a16="http://schemas.microsoft.com/office/drawing/2014/main" id="{849DDF4B-9407-407D-931C-DD6113C0D70E}"/>
                </a:ext>
              </a:extLst>
            </p:cNvPr>
            <p:cNvSpPr/>
            <p:nvPr/>
          </p:nvSpPr>
          <p:spPr>
            <a:xfrm>
              <a:off x="5093738" y="4005446"/>
              <a:ext cx="322152" cy="322152"/>
            </a:xfrm>
            <a:prstGeom prst="rect">
              <a:avLst/>
            </a:prstGeom>
            <a:blipFill>
              <a:blip r:embed="rId10">
                <a:alphaModFix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F12106-58CC-4C7C-88E9-3756EB7BF8C0}"/>
                </a:ext>
              </a:extLst>
            </p:cNvPr>
            <p:cNvSpPr/>
            <p:nvPr/>
          </p:nvSpPr>
          <p:spPr>
            <a:xfrm>
              <a:off x="5593073" y="3873654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More intuitive UX, (User Experience)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BF83FC-6502-42AD-811E-B320EE5F3E45}"/>
                </a:ext>
              </a:extLst>
            </p:cNvPr>
            <p:cNvSpPr/>
            <p:nvPr/>
          </p:nvSpPr>
          <p:spPr>
            <a:xfrm>
              <a:off x="4916555" y="4605814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54A02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1" descr="Bar chart">
              <a:extLst>
                <a:ext uri="{FF2B5EF4-FFF2-40B4-BE49-F238E27FC236}">
                  <a16:creationId xmlns:a16="http://schemas.microsoft.com/office/drawing/2014/main" id="{87BCF738-93CD-4A86-8B76-D0EAA1AB5517}"/>
                </a:ext>
              </a:extLst>
            </p:cNvPr>
            <p:cNvSpPr/>
            <p:nvPr/>
          </p:nvSpPr>
          <p:spPr>
            <a:xfrm>
              <a:off x="5093738" y="4737606"/>
              <a:ext cx="322152" cy="322152"/>
            </a:xfrm>
            <a:prstGeom prst="rect">
              <a:avLst/>
            </a:prstGeom>
            <a:blipFill>
              <a:blip r:embed="rId12">
                <a:alphaModFix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FDB938-B93F-4491-A5A1-4616450A04C7}"/>
                </a:ext>
              </a:extLst>
            </p:cNvPr>
            <p:cNvSpPr/>
            <p:nvPr/>
          </p:nvSpPr>
          <p:spPr>
            <a:xfrm>
              <a:off x="5593073" y="4605814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Live Data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3665D7-44C8-4CF6-83EA-F242D724A9B6}"/>
                </a:ext>
              </a:extLst>
            </p:cNvPr>
            <p:cNvSpPr/>
            <p:nvPr/>
          </p:nvSpPr>
          <p:spPr>
            <a:xfrm>
              <a:off x="4916555" y="5337983"/>
              <a:ext cx="6628805" cy="58572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E6B91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ctangle 34" descr="Lock">
              <a:extLst>
                <a:ext uri="{FF2B5EF4-FFF2-40B4-BE49-F238E27FC236}">
                  <a16:creationId xmlns:a16="http://schemas.microsoft.com/office/drawing/2014/main" id="{F6FB87E6-65E6-45AF-ABDC-170E0FCEB4A7}"/>
                </a:ext>
              </a:extLst>
            </p:cNvPr>
            <p:cNvSpPr/>
            <p:nvPr/>
          </p:nvSpPr>
          <p:spPr>
            <a:xfrm>
              <a:off x="5093738" y="5469776"/>
              <a:ext cx="322152" cy="322152"/>
            </a:xfrm>
            <a:prstGeom prst="rect">
              <a:avLst/>
            </a:prstGeom>
            <a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7BD0D3-0D2E-4E33-BABF-412653DC80B4}"/>
                </a:ext>
              </a:extLst>
            </p:cNvPr>
            <p:cNvSpPr/>
            <p:nvPr/>
          </p:nvSpPr>
          <p:spPr>
            <a:xfrm>
              <a:off x="5593073" y="5337983"/>
              <a:ext cx="5952277" cy="58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2282"/>
                <a:gd name="f7" fmla="val 585732"/>
                <a:gd name="f8" fmla="+- 0 0 -90"/>
                <a:gd name="f9" fmla="*/ f3 1 5952282"/>
                <a:gd name="f10" fmla="*/ f4 1 585732"/>
                <a:gd name="f11" fmla="+- f7 0 f5"/>
                <a:gd name="f12" fmla="+- f6 0 f5"/>
                <a:gd name="f13" fmla="*/ f8 f0 1"/>
                <a:gd name="f14" fmla="*/ f12 1 5952282"/>
                <a:gd name="f15" fmla="*/ f11 1 585732"/>
                <a:gd name="f16" fmla="*/ 0 f12 1"/>
                <a:gd name="f17" fmla="*/ 0 f11 1"/>
                <a:gd name="f18" fmla="*/ 5952282 f12 1"/>
                <a:gd name="f19" fmla="*/ 585732 f11 1"/>
                <a:gd name="f20" fmla="*/ f13 1 f2"/>
                <a:gd name="f21" fmla="*/ f16 1 5952282"/>
                <a:gd name="f22" fmla="*/ f17 1 585732"/>
                <a:gd name="f23" fmla="*/ f18 1 5952282"/>
                <a:gd name="f24" fmla="*/ f19 1 585732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952282" h="58573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61987" tIns="61987" rIns="61987" bIns="619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Better Security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B81C3A44-742B-4933-9730-CF8EB25DC81F}"/>
              </a:ext>
            </a:extLst>
          </p:cNvPr>
          <p:cNvGrpSpPr/>
          <p:nvPr/>
        </p:nvGrpSpPr>
        <p:grpSpPr>
          <a:xfrm>
            <a:off x="-10" y="-8467"/>
            <a:ext cx="12192015" cy="6866467"/>
            <a:chOff x="-10" y="-8467"/>
            <a:chExt cx="12192015" cy="6866467"/>
          </a:xfrm>
        </p:grpSpPr>
        <p:cxnSp>
          <p:nvCxnSpPr>
            <p:cNvPr id="3" name="Straight Connector 10">
              <a:extLst>
                <a:ext uri="{FF2B5EF4-FFF2-40B4-BE49-F238E27FC236}">
                  <a16:creationId xmlns:a16="http://schemas.microsoft.com/office/drawing/2014/main" id="{9F6CCDB2-E837-47DC-BB94-B7A05865C37E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11">
              <a:extLst>
                <a:ext uri="{FF2B5EF4-FFF2-40B4-BE49-F238E27FC236}">
                  <a16:creationId xmlns:a16="http://schemas.microsoft.com/office/drawing/2014/main" id="{15254A6A-D624-48F6-9C7C-CDC6797E035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F592A8F1-64F1-4769-9F17-6A5BE593F34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01AFCB7-0259-4CD2-ACC8-DF4C558FD3A1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14">
              <a:extLst>
                <a:ext uri="{FF2B5EF4-FFF2-40B4-BE49-F238E27FC236}">
                  <a16:creationId xmlns:a16="http://schemas.microsoft.com/office/drawing/2014/main" id="{AFB13112-A194-4CCE-8C4C-0E8520169CE2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3F66384-A986-4462-802E-4BC02DB893AF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63E9F044-67B6-495E-B4DC-04D385502FCA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DC3C1791-5C29-4C4E-89E1-1DA6F1F5EFD7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18">
              <a:extLst>
                <a:ext uri="{FF2B5EF4-FFF2-40B4-BE49-F238E27FC236}">
                  <a16:creationId xmlns:a16="http://schemas.microsoft.com/office/drawing/2014/main" id="{8C9114D7-F1CA-4D50-89C1-B8B4D14BCDD8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9">
              <a:extLst>
                <a:ext uri="{FF2B5EF4-FFF2-40B4-BE49-F238E27FC236}">
                  <a16:creationId xmlns:a16="http://schemas.microsoft.com/office/drawing/2014/main" id="{EB7F2B8C-A75E-4A19-A14F-22DAA60B6275}"/>
                </a:ext>
              </a:extLst>
            </p:cNvPr>
            <p:cNvSpPr/>
            <p:nvPr/>
          </p:nvSpPr>
          <p:spPr>
            <a:xfrm rot="10799991">
              <a:off x="-10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13" name="Content Placeholder 4" descr="A person sitting at a table&#10;&#10;Description automatically generated">
            <a:extLst>
              <a:ext uri="{FF2B5EF4-FFF2-40B4-BE49-F238E27FC236}">
                <a16:creationId xmlns:a16="http://schemas.microsoft.com/office/drawing/2014/main" id="{7C6EBB36-D3FF-4416-AB49-029E4C7F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234" r="9668" b="9091"/>
          <a:stretch>
            <a:fillRect/>
          </a:stretch>
        </p:blipFill>
        <p:spPr>
          <a:xfrm>
            <a:off x="4269854" y="0"/>
            <a:ext cx="7922142" cy="685800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956793C-92A7-4BF0-B638-F3849F035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865" y="1678664"/>
            <a:ext cx="4088190" cy="2369091"/>
          </a:xfrm>
        </p:spPr>
        <p:txBody>
          <a:bodyPr anchor="b"/>
          <a:lstStyle/>
          <a:p>
            <a:pPr lvl="0" algn="r"/>
            <a:r>
              <a:rPr lang="en-US" sz="4800"/>
              <a:t>Meetings</a:t>
            </a:r>
          </a:p>
        </p:txBody>
      </p: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8B00AB25-795E-4DEC-A3C8-F946B6290F89}"/>
              </a:ext>
            </a:extLst>
          </p:cNvPr>
          <p:cNvCxnSpPr>
            <a:cxnSpLocks noMove="1" noResize="1"/>
          </p:cNvCxnSpPr>
          <p:nvPr/>
        </p:nvCxnSpPr>
        <p:spPr>
          <a:xfrm>
            <a:off x="9371008" y="0"/>
            <a:ext cx="1219207" cy="6858000"/>
          </a:xfrm>
          <a:prstGeom prst="straightConnector1">
            <a:avLst/>
          </a:prstGeom>
          <a:noFill/>
          <a:ln w="9528" cap="rnd">
            <a:solidFill>
              <a:srgbClr val="BFBFBF"/>
            </a:solidFill>
            <a:prstDash val="solid"/>
            <a:miter/>
          </a:ln>
        </p:spPr>
      </p:cxnSp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id="{CBA3EDFD-4C42-423C-A03C-D74952C9BA69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425266" y="3681410"/>
            <a:ext cx="4763557" cy="3176590"/>
          </a:xfrm>
          <a:prstGeom prst="straightConnector1">
            <a:avLst/>
          </a:prstGeom>
          <a:noFill/>
          <a:ln w="9528" cap="rnd">
            <a:solidFill>
              <a:srgbClr val="D9D9D9"/>
            </a:solidFill>
            <a:prstDash val="solid"/>
            <a:miter/>
          </a:ln>
        </p:spPr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3375328A-3B6A-446F-BBB3-FB88F9B9A80F}"/>
              </a:ext>
            </a:extLst>
          </p:cNvPr>
          <p:cNvSpPr>
            <a:spLocks noMove="1" noResize="1"/>
          </p:cNvSpPr>
          <p:nvPr/>
        </p:nvSpPr>
        <p:spPr>
          <a:xfrm>
            <a:off x="9181472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+- f4 0 f2"/>
              <a:gd name="f9" fmla="+- f3 0 f2"/>
              <a:gd name="f10" fmla="*/ f9 1 3007349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50BFCFB2-21D3-429C-B7FA-C88662866699}"/>
              </a:ext>
            </a:extLst>
          </p:cNvPr>
          <p:cNvSpPr>
            <a:spLocks noMove="1" noResize="1"/>
          </p:cNvSpPr>
          <p:nvPr/>
        </p:nvSpPr>
        <p:spPr>
          <a:xfrm>
            <a:off x="960344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+- f4 0 f2"/>
              <a:gd name="f9" fmla="+- f3 0 f2"/>
              <a:gd name="f10" fmla="*/ f9 1 2573311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044F886E-10B4-4347-B0C8-85CDC2008F28}"/>
              </a:ext>
            </a:extLst>
          </p:cNvPr>
          <p:cNvSpPr>
            <a:spLocks noMove="1" noResize="1"/>
          </p:cNvSpPr>
          <p:nvPr/>
        </p:nvSpPr>
        <p:spPr>
          <a:xfrm>
            <a:off x="8932334" y="3047996"/>
            <a:ext cx="3259671" cy="381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57EDD4CE-BB76-4130-8699-BD0EED7825B5}"/>
              </a:ext>
            </a:extLst>
          </p:cNvPr>
          <p:cNvSpPr>
            <a:spLocks noMove="1" noResize="1"/>
          </p:cNvSpPr>
          <p:nvPr/>
        </p:nvSpPr>
        <p:spPr>
          <a:xfrm>
            <a:off x="93344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+- f4 0 f2"/>
              <a:gd name="f9" fmla="+- f3 0 f2"/>
              <a:gd name="f10" fmla="*/ f9 1 2858013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BF74173-0F54-4A4D-BE43-40518A6F1DA5}"/>
              </a:ext>
            </a:extLst>
          </p:cNvPr>
          <p:cNvSpPr>
            <a:spLocks noMove="1" noResize="1"/>
          </p:cNvSpPr>
          <p:nvPr/>
        </p:nvSpPr>
        <p:spPr>
          <a:xfrm>
            <a:off x="10898733" y="-8467"/>
            <a:ext cx="1290090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90094"/>
              <a:gd name="f4" fmla="val 6858000"/>
              <a:gd name="f5" fmla="val 1019735"/>
              <a:gd name="f6" fmla="*/ f0 1 1290094"/>
              <a:gd name="f7" fmla="*/ f1 1 6858000"/>
              <a:gd name="f8" fmla="+- f4 0 f2"/>
              <a:gd name="f9" fmla="+- f3 0 f2"/>
              <a:gd name="f10" fmla="*/ f9 1 1290094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90094" h="6858000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30675C22-0BBD-415A-882E-8AC6D77C9981}"/>
              </a:ext>
            </a:extLst>
          </p:cNvPr>
          <p:cNvSpPr>
            <a:spLocks noMove="1" noResize="1"/>
          </p:cNvSpPr>
          <p:nvPr/>
        </p:nvSpPr>
        <p:spPr>
          <a:xfrm>
            <a:off x="10938994" y="-8467"/>
            <a:ext cx="1249829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49825"/>
              <a:gd name="f4" fmla="val 6858000"/>
              <a:gd name="f5" fmla="val 1109382"/>
              <a:gd name="f6" fmla="*/ f0 1 1249825"/>
              <a:gd name="f7" fmla="*/ f1 1 6858000"/>
              <a:gd name="f8" fmla="+- f4 0 f2"/>
              <a:gd name="f9" fmla="+- f3 0 f2"/>
              <a:gd name="f10" fmla="*/ f9 1 1249825"/>
              <a:gd name="f11" fmla="*/ f8 1 6858000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249825" h="68580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Isosceles Triangle 29">
            <a:extLst>
              <a:ext uri="{FF2B5EF4-FFF2-40B4-BE49-F238E27FC236}">
                <a16:creationId xmlns:a16="http://schemas.microsoft.com/office/drawing/2014/main" id="{C4D7B7E5-F814-4FE8-9157-83B37079883C}"/>
              </a:ext>
            </a:extLst>
          </p:cNvPr>
          <p:cNvSpPr>
            <a:spLocks noMove="1" noResize="1"/>
          </p:cNvSpPr>
          <p:nvPr/>
        </p:nvSpPr>
        <p:spPr>
          <a:xfrm>
            <a:off x="10371664" y="3589870"/>
            <a:ext cx="1817159" cy="32681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71E8-4805-49D1-A00F-A516A3AAC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6737" y="609603"/>
            <a:ext cx="3737271" cy="1320795"/>
          </a:xfrm>
        </p:spPr>
        <p:txBody>
          <a:bodyPr/>
          <a:lstStyle/>
          <a:p>
            <a:pPr lvl="0"/>
            <a:r>
              <a:rPr lang="en-US"/>
              <a:t>Login and Register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4B42-B545-4937-B84A-AB167AF68C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09565" y="2160590"/>
            <a:ext cx="4064434" cy="3880768"/>
          </a:xfrm>
        </p:spPr>
        <p:txBody>
          <a:bodyPr/>
          <a:lstStyle/>
          <a:p>
            <a:pPr lvl="0"/>
            <a:r>
              <a:rPr lang="en-US"/>
              <a:t>The user can login, register, or reset their password</a:t>
            </a:r>
          </a:p>
          <a:p>
            <a:pPr lvl="0"/>
            <a:r>
              <a:rPr lang="en-US"/>
              <a:t>Reset password verifies the user through SMS</a:t>
            </a:r>
          </a:p>
          <a:p>
            <a:pPr lvl="0"/>
            <a:r>
              <a:rPr lang="en-US"/>
              <a:t>The passwords are stored encrypted in hash encryption</a:t>
            </a:r>
          </a:p>
          <a:p>
            <a:pPr lvl="0"/>
            <a:r>
              <a:rPr lang="en-US"/>
              <a:t>For the login the telephone of the user is used and a password</a:t>
            </a:r>
          </a:p>
          <a:p>
            <a:pPr lvl="0"/>
            <a:endParaRPr lang="en-GB"/>
          </a:p>
        </p:txBody>
      </p:sp>
      <p:pic>
        <p:nvPicPr>
          <p:cNvPr id="4" name="Picture 4" descr="A picture containing woman, sitting, table, holding&#10;&#10;Description automatically generated">
            <a:extLst>
              <a:ext uri="{FF2B5EF4-FFF2-40B4-BE49-F238E27FC236}">
                <a16:creationId xmlns:a16="http://schemas.microsoft.com/office/drawing/2014/main" id="{9790E4CD-4912-4680-8CE9-A66B9994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50" r="-1" b="29868"/>
          <a:stretch>
            <a:fillRect/>
          </a:stretch>
        </p:blipFill>
        <p:spPr>
          <a:xfrm>
            <a:off x="18" y="0"/>
            <a:ext cx="5394941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43B26BF8-23AE-4633-AAE8-79BF2713741F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-10" y="0"/>
            <a:ext cx="842592" cy="56661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FE2085C-6A81-4DDE-8D8C-2E13263FE6D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1917ADD-C962-434A-A9EB-92AEDA1B441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4063EC94-CAF7-4457-9821-97ED6A14E0D0}"/>
              </a:ext>
            </a:extLst>
          </p:cNvPr>
          <p:cNvCxnSpPr>
            <a:cxnSpLocks noMove="1" noResize="1"/>
          </p:cNvCxnSpPr>
          <p:nvPr/>
        </p:nvCxnSpPr>
        <p:spPr>
          <a:xfrm>
            <a:off x="5111313" y="0"/>
            <a:ext cx="1219197" cy="6858000"/>
          </a:xfrm>
          <a:prstGeom prst="straightConnector1">
            <a:avLst/>
          </a:prstGeom>
          <a:noFill/>
          <a:ln w="9528" cap="rnd">
            <a:solidFill>
              <a:srgbClr val="6C911D"/>
            </a:solidFill>
            <a:prstDash val="solid"/>
            <a:miter/>
          </a:ln>
        </p:spPr>
      </p:cxn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82A11187-1709-4B4C-8EC1-BA187DF5DFD5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3290980" y="3681410"/>
            <a:ext cx="4763558" cy="3176590"/>
          </a:xfrm>
          <a:prstGeom prst="straightConnector1">
            <a:avLst/>
          </a:prstGeom>
          <a:noFill/>
          <a:ln w="9528" cap="rnd">
            <a:solidFill>
              <a:srgbClr val="7F7F7F">
                <a:alpha val="80000"/>
              </a:srgbClr>
            </a:solidFill>
            <a:prstDash val="solid"/>
            <a:miter/>
          </a:ln>
        </p:spPr>
      </p:cxnSp>
      <p:sp>
        <p:nvSpPr>
          <p:cNvPr id="6" name="Rectangle 23">
            <a:extLst>
              <a:ext uri="{FF2B5EF4-FFF2-40B4-BE49-F238E27FC236}">
                <a16:creationId xmlns:a16="http://schemas.microsoft.com/office/drawing/2014/main" id="{6648A04A-4E11-49B8-AAB4-87ECB7E23C50}"/>
              </a:ext>
            </a:extLst>
          </p:cNvPr>
          <p:cNvSpPr>
            <a:spLocks noMove="1" noResize="1"/>
          </p:cNvSpPr>
          <p:nvPr/>
        </p:nvSpPr>
        <p:spPr>
          <a:xfrm>
            <a:off x="4482571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+- f4 0 f2"/>
              <a:gd name="f9" fmla="+- f3 0 f2"/>
              <a:gd name="f10" fmla="*/ f9 1 3007349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D95A8C93-228B-4D9B-9F41-7EC0001AD1A8}"/>
              </a:ext>
            </a:extLst>
          </p:cNvPr>
          <p:cNvSpPr>
            <a:spLocks noMove="1" noResize="1"/>
          </p:cNvSpPr>
          <p:nvPr/>
        </p:nvSpPr>
        <p:spPr>
          <a:xfrm>
            <a:off x="490453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+- f4 0 f2"/>
              <a:gd name="f9" fmla="+- f3 0 f2"/>
              <a:gd name="f10" fmla="*/ f9 1 2573311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Isosceles Triangle 21">
            <a:extLst>
              <a:ext uri="{FF2B5EF4-FFF2-40B4-BE49-F238E27FC236}">
                <a16:creationId xmlns:a16="http://schemas.microsoft.com/office/drawing/2014/main" id="{6038A3C7-7432-431B-9A39-DE5F06097952}"/>
              </a:ext>
            </a:extLst>
          </p:cNvPr>
          <p:cNvSpPr>
            <a:spLocks noMove="1" noResize="1"/>
          </p:cNvSpPr>
          <p:nvPr/>
        </p:nvSpPr>
        <p:spPr>
          <a:xfrm>
            <a:off x="4233425" y="3047996"/>
            <a:ext cx="3259671" cy="381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5B6AB5E9-B58E-49F9-88A4-B0F4422160F5}"/>
              </a:ext>
            </a:extLst>
          </p:cNvPr>
          <p:cNvSpPr>
            <a:spLocks noMove="1" noResize="1"/>
          </p:cNvSpPr>
          <p:nvPr/>
        </p:nvSpPr>
        <p:spPr>
          <a:xfrm>
            <a:off x="46355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+- f4 0 f2"/>
              <a:gd name="f9" fmla="+- f3 0 f2"/>
              <a:gd name="f10" fmla="*/ f9 1 2858013"/>
              <a:gd name="f11" fmla="*/ f8 1 6866467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Isosceles Triangle 25">
            <a:extLst>
              <a:ext uri="{FF2B5EF4-FFF2-40B4-BE49-F238E27FC236}">
                <a16:creationId xmlns:a16="http://schemas.microsoft.com/office/drawing/2014/main" id="{423B1927-06DB-4576-8C47-0FCF8D239AE5}"/>
              </a:ext>
            </a:extLst>
          </p:cNvPr>
          <p:cNvSpPr>
            <a:spLocks noMove="1" noResize="1"/>
          </p:cNvSpPr>
          <p:nvPr/>
        </p:nvSpPr>
        <p:spPr>
          <a:xfrm>
            <a:off x="5672754" y="3589870"/>
            <a:ext cx="1817159" cy="32681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CB65C500-A50A-4593-B87D-0C33B64DE467}"/>
              </a:ext>
            </a:extLst>
          </p:cNvPr>
          <p:cNvSpPr>
            <a:spLocks noMove="1" noResize="1"/>
          </p:cNvSpPr>
          <p:nvPr/>
        </p:nvSpPr>
        <p:spPr>
          <a:xfrm>
            <a:off x="6197629" y="-8467"/>
            <a:ext cx="5994367" cy="68664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94369"/>
              <a:gd name="f7" fmla="val 6866467"/>
              <a:gd name="f8" fmla="val 1249825"/>
              <a:gd name="f9" fmla="val 8467"/>
              <a:gd name="f10" fmla="val 1109382"/>
              <a:gd name="f11" fmla="+- 0 0 -90"/>
              <a:gd name="f12" fmla="*/ f3 1 5994369"/>
              <a:gd name="f13" fmla="*/ f4 1 6866467"/>
              <a:gd name="f14" fmla="+- f7 0 f5"/>
              <a:gd name="f15" fmla="+- f6 0 f5"/>
              <a:gd name="f16" fmla="*/ f11 f0 1"/>
              <a:gd name="f17" fmla="*/ f15 1 5994369"/>
              <a:gd name="f18" fmla="*/ f14 1 6866467"/>
              <a:gd name="f19" fmla="*/ 0 f15 1"/>
              <a:gd name="f20" fmla="*/ 0 f14 1"/>
              <a:gd name="f21" fmla="*/ 1249825 f15 1"/>
              <a:gd name="f22" fmla="*/ 8467 f14 1"/>
              <a:gd name="f23" fmla="*/ 5994369 f15 1"/>
              <a:gd name="f24" fmla="*/ 6866467 f14 1"/>
              <a:gd name="f25" fmla="*/ 1109382 f15 1"/>
              <a:gd name="f26" fmla="*/ f16 1 f2"/>
              <a:gd name="f27" fmla="*/ f19 1 5994369"/>
              <a:gd name="f28" fmla="*/ f20 1 6866467"/>
              <a:gd name="f29" fmla="*/ f21 1 5994369"/>
              <a:gd name="f30" fmla="*/ f22 1 6866467"/>
              <a:gd name="f31" fmla="*/ f23 1 5994369"/>
              <a:gd name="f32" fmla="*/ f24 1 6866467"/>
              <a:gd name="f33" fmla="*/ f25 1 5994369"/>
              <a:gd name="f34" fmla="*/ f5 1 f17"/>
              <a:gd name="f35" fmla="*/ f6 1 f17"/>
              <a:gd name="f36" fmla="*/ f5 1 f18"/>
              <a:gd name="f37" fmla="*/ f7 1 f18"/>
              <a:gd name="f38" fmla="+- f26 0 f1"/>
              <a:gd name="f39" fmla="*/ f27 1 f17"/>
              <a:gd name="f40" fmla="*/ f28 1 f18"/>
              <a:gd name="f41" fmla="*/ f29 1 f17"/>
              <a:gd name="f42" fmla="*/ f30 1 f18"/>
              <a:gd name="f43" fmla="*/ f31 1 f17"/>
              <a:gd name="f44" fmla="*/ f32 1 f18"/>
              <a:gd name="f45" fmla="*/ f33 1 f17"/>
              <a:gd name="f46" fmla="*/ f34 f12 1"/>
              <a:gd name="f47" fmla="*/ f35 f12 1"/>
              <a:gd name="f48" fmla="*/ f37 f13 1"/>
              <a:gd name="f49" fmla="*/ f36 f13 1"/>
              <a:gd name="f50" fmla="*/ f39 f12 1"/>
              <a:gd name="f51" fmla="*/ f40 f13 1"/>
              <a:gd name="f52" fmla="*/ f41 f12 1"/>
              <a:gd name="f53" fmla="*/ f42 f13 1"/>
              <a:gd name="f54" fmla="*/ f43 f12 1"/>
              <a:gd name="f55" fmla="*/ f44 f13 1"/>
              <a:gd name="f56" fmla="*/ f45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0" y="f51"/>
              </a:cxn>
              <a:cxn ang="f38">
                <a:pos x="f52" y="f51"/>
              </a:cxn>
              <a:cxn ang="f38">
                <a:pos x="f52" y="f53"/>
              </a:cxn>
              <a:cxn ang="f38">
                <a:pos x="f54" y="f53"/>
              </a:cxn>
              <a:cxn ang="f38">
                <a:pos x="f54" y="f55"/>
              </a:cxn>
              <a:cxn ang="f38">
                <a:pos x="f52" y="f55"/>
              </a:cxn>
              <a:cxn ang="f38">
                <a:pos x="f56" y="f55"/>
              </a:cxn>
            </a:cxnLst>
            <a:rect l="f46" t="f49" r="f47" b="f48"/>
            <a:pathLst>
              <a:path w="5994369" h="6866467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10" y="f7"/>
                </a:lnTo>
                <a:close/>
              </a:path>
            </a:pathLst>
          </a:custGeom>
          <a:solidFill>
            <a:srgbClr val="3F78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3623888-E75E-4091-AC94-73FE52A7E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725" y="609603"/>
            <a:ext cx="4512984" cy="2227734"/>
          </a:xfrm>
        </p:spPr>
        <p:txBody>
          <a:bodyPr anchor="ctr"/>
          <a:lstStyle/>
          <a:p>
            <a:pPr lvl="0"/>
            <a:r>
              <a:rPr lang="en-US">
                <a:solidFill>
                  <a:srgbClr val="FFFFFF"/>
                </a:solidFill>
              </a:rPr>
              <a:t>Dashboard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D2ED1-9DB3-4297-8243-92F25C43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35" y="1168402"/>
            <a:ext cx="2189795" cy="4610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820F03-BD45-44FF-9274-0D868CA807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181725" y="2837328"/>
            <a:ext cx="4512984" cy="3317936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Dashboard is the home page for the whole app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 side bar offers access to the shopping card, to the purchase history, to settings and to logout button.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All the items that the user can buy are displayed on the Dashboard. The user can select the easily and add them to the shopping cart</a:t>
            </a:r>
          </a:p>
          <a:p>
            <a:pPr lvl="0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When the user is admin, then she has access to the Admin panel</a:t>
            </a:r>
            <a:endParaRPr lang="en-GB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738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Shopping App</vt:lpstr>
      <vt:lpstr>The Team</vt:lpstr>
      <vt:lpstr>Shopping app</vt:lpstr>
      <vt:lpstr>What could have been better?</vt:lpstr>
      <vt:lpstr>Git and GitHub</vt:lpstr>
      <vt:lpstr>Future plans</vt:lpstr>
      <vt:lpstr>Meetings</vt:lpstr>
      <vt:lpstr>Login and Register</vt:lpstr>
      <vt:lpstr>Dashboard</vt:lpstr>
      <vt:lpstr>Shopping Cart and the Invoice</vt:lpstr>
      <vt:lpstr>The Admin Panel</vt:lpstr>
      <vt:lpstr>Purchase History</vt:lpstr>
      <vt:lpstr>Architecture</vt:lpstr>
      <vt:lpstr>Model View ViewModel</vt:lpstr>
      <vt:lpstr>Model View Controller</vt:lpstr>
      <vt:lpstr>Data Bases</vt:lpstr>
      <vt:lpstr>Other Inputs/Outputs</vt:lpstr>
      <vt:lpstr>We 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App</dc:title>
  <dc:creator>Robert Alm0018</dc:creator>
  <cp:lastModifiedBy>Robert Alm0018</cp:lastModifiedBy>
  <cp:revision>8</cp:revision>
  <dcterms:created xsi:type="dcterms:W3CDTF">2020-03-24T07:25:11Z</dcterms:created>
  <dcterms:modified xsi:type="dcterms:W3CDTF">2020-03-26T00:46:21Z</dcterms:modified>
</cp:coreProperties>
</file>