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E:\down\programming%20wdm%20&#35793;&#26412;\HTML\images\&#22270;03-07.wmf" TargetMode="Externa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E:\down\programming%20wdm%20&#35793;&#26412;\HTML\images\&#22270;03-08.wmf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Relationship Id="rId5" Type="http://schemas.openxmlformats.org/officeDocument/2006/relationships/image" Target="file:///E:\down\programming%20wdm%20&#35793;&#26412;\HTML\images\&#22270;03-09.wmf" TargetMode="Externa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E:\down\programming%20wdm%20&#35793;&#26412;\HTML\images\&#22270;03-13.wmf" TargetMode="Externa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5BE9F-0B1E-4FDE-8C06-2A58CA46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864385"/>
            <a:ext cx="7197726" cy="805249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Windows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内存管理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51822-B7EF-473B-AF11-824C825CC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669634"/>
            <a:ext cx="7197726" cy="212156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内存管理概念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在驱动中使用链表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Lookaside</a:t>
            </a: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运行时函数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使用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C++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特性分配内存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其它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063197-2209-437A-AD95-CCB44517322B}"/>
              </a:ext>
            </a:extLst>
          </p:cNvPr>
          <p:cNvSpPr/>
          <p:nvPr/>
        </p:nvSpPr>
        <p:spPr>
          <a:xfrm>
            <a:off x="4460488" y="4705815"/>
            <a:ext cx="2587083" cy="108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主讲：</a:t>
            </a:r>
            <a:r>
              <a:rPr lang="en-US" altLang="zh-CN" dirty="0"/>
              <a:t>masm6432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5BE9F-0B1E-4FDE-8C06-2A58CA46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1"/>
            <a:ext cx="7197726" cy="8052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使用宏应该注意的地方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9D479AAE-39BC-47DA-855F-B335FE71A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278" y="2785380"/>
            <a:ext cx="2195443" cy="80524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边界效应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断言</a:t>
            </a:r>
          </a:p>
        </p:txBody>
      </p:sp>
    </p:spTree>
    <p:extLst>
      <p:ext uri="{BB962C8B-B14F-4D97-AF65-F5344CB8AC3E}">
        <p14:creationId xmlns:p14="http://schemas.microsoft.com/office/powerpoint/2010/main" val="319732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5BE9F-0B1E-4FDE-8C06-2A58CA46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1"/>
            <a:ext cx="7197726" cy="8052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内存管理概念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B91B548-51D3-48ED-A493-91DBBC40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452" y="2744980"/>
            <a:ext cx="3692354" cy="212156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物理内存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虚拟内存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用户模式地址与内核模式地址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Windows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驱动程序与进程的关系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分页与非分页内存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分配内核内存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6956309-1945-4BD4-A601-73CE595B8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42345"/>
              </p:ext>
            </p:extLst>
          </p:nvPr>
        </p:nvGraphicFramePr>
        <p:xfrm>
          <a:off x="6620912" y="3064082"/>
          <a:ext cx="52396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829">
                  <a:extLst>
                    <a:ext uri="{9D8B030D-6E8A-4147-A177-3AD203B41FA5}">
                      <a16:colId xmlns:a16="http://schemas.microsoft.com/office/drawing/2014/main" val="2883733613"/>
                    </a:ext>
                  </a:extLst>
                </a:gridCol>
                <a:gridCol w="2619829">
                  <a:extLst>
                    <a:ext uri="{9D8B030D-6E8A-4147-A177-3AD203B41FA5}">
                      <a16:colId xmlns:a16="http://schemas.microsoft.com/office/drawing/2014/main" val="97038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ExAllocatePool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ExFreePool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7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ExAllocatePoolWithTag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ExFreePoolWithTag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81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ExAllocateWithQuota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ExFreePool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3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ExAllocateWithQuotaTag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ExFreePoolWithTag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513087"/>
                  </a:ext>
                </a:extLst>
              </a:tr>
            </a:tbl>
          </a:graphicData>
        </a:graphic>
      </p:graphicFrame>
      <p:pic>
        <p:nvPicPr>
          <p:cNvPr id="1026" name="Picture 2" descr="E:\down\programming wdm 译本\HTML\images\图03-07.wmf">
            <a:extLst>
              <a:ext uri="{FF2B5EF4-FFF2-40B4-BE49-F238E27FC236}">
                <a16:creationId xmlns:a16="http://schemas.microsoft.com/office/drawing/2014/main" id="{BE91B41B-E4A9-4391-8864-E156BE6CB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58" y="2704370"/>
            <a:ext cx="2400300" cy="2162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43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5BE9F-0B1E-4FDE-8C06-2A58CA46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1"/>
            <a:ext cx="7197726" cy="8052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在驱动中使用链表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B91B548-51D3-48ED-A493-91DBBC40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064" y="2948180"/>
            <a:ext cx="2873149" cy="212156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链表结构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链表初始化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从首部插入链表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从尾部插入链表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从链表删除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链表实验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4C50E1F-9732-4FBB-9261-9A748B0F1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03143"/>
              </p:ext>
            </p:extLst>
          </p:nvPr>
        </p:nvGraphicFramePr>
        <p:xfrm>
          <a:off x="4214025" y="2758213"/>
          <a:ext cx="26121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189">
                  <a:extLst>
                    <a:ext uri="{9D8B030D-6E8A-4147-A177-3AD203B41FA5}">
                      <a16:colId xmlns:a16="http://schemas.microsoft.com/office/drawing/2014/main" val="3855760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InitializeListHead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4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IsListEmpty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84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InsertHeadList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2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InsertTailList</a:t>
                      </a:r>
                      <a:r>
                        <a:rPr lang="en-US" altLang="zh-CN" dirty="0"/>
                        <a:t>        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2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RemoveHeadList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4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RemoveTaliList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46061"/>
                  </a:ext>
                </a:extLst>
              </a:tr>
            </a:tbl>
          </a:graphicData>
        </a:graphic>
      </p:graphicFrame>
      <p:pic>
        <p:nvPicPr>
          <p:cNvPr id="2050" name="Picture 2" descr="E:\down\programming wdm 译本\HTML\images\图03-08.wmf">
            <a:extLst>
              <a:ext uri="{FF2B5EF4-FFF2-40B4-BE49-F238E27FC236}">
                <a16:creationId xmlns:a16="http://schemas.microsoft.com/office/drawing/2014/main" id="{6A6FA18C-09C8-4B3E-8D61-4966ADB8B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99" y="4159891"/>
            <a:ext cx="2838450" cy="1943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E:\down\programming wdm 译本\HTML\images\图03-09.wmf">
            <a:extLst>
              <a:ext uri="{FF2B5EF4-FFF2-40B4-BE49-F238E27FC236}">
                <a16:creationId xmlns:a16="http://schemas.microsoft.com/office/drawing/2014/main" id="{B0F6AED8-07B4-4D9E-B9B9-8C77D4062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61" y="1976630"/>
            <a:ext cx="2143125" cy="1943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86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5BE9F-0B1E-4FDE-8C06-2A58CA46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1"/>
            <a:ext cx="7197726" cy="8052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Lookaside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B91B548-51D3-48ED-A493-91DBBC40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226" y="2577341"/>
            <a:ext cx="3301779" cy="118398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频繁申请内存的弊端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使用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Lookaside</a:t>
            </a: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实验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3F4E35E-897E-4F8F-B555-FB4C1A5E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47702"/>
              </p:ext>
            </p:extLst>
          </p:nvPr>
        </p:nvGraphicFramePr>
        <p:xfrm>
          <a:off x="2491669" y="4466614"/>
          <a:ext cx="71977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863">
                  <a:extLst>
                    <a:ext uri="{9D8B030D-6E8A-4147-A177-3AD203B41FA5}">
                      <a16:colId xmlns:a16="http://schemas.microsoft.com/office/drawing/2014/main" val="4089712434"/>
                    </a:ext>
                  </a:extLst>
                </a:gridCol>
                <a:gridCol w="3598863">
                  <a:extLst>
                    <a:ext uri="{9D8B030D-6E8A-4147-A177-3AD203B41FA5}">
                      <a16:colId xmlns:a16="http://schemas.microsoft.com/office/drawing/2014/main" val="1506490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effectLst/>
                        </a:rPr>
                        <a:t>ExInitializeNPagedLookasideList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effectLst/>
                        </a:rPr>
                        <a:t>ExInitializePagedLookasideList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effectLst/>
                        </a:rPr>
                        <a:t>ExAllocateFromNPagedLookasideList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effectLst/>
                        </a:rPr>
                        <a:t>ExAllocateFromPagedLookasideList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2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effectLst/>
                        </a:rPr>
                        <a:t>ExFreeToNPagedLookasideList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effectLst/>
                        </a:rPr>
                        <a:t>ExFreeToPagedLookasideList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12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effectLst/>
                        </a:rPr>
                        <a:t>ExDeleteNPagedLookasideList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effectLst/>
                        </a:rPr>
                        <a:t>ExDeletePagedLookasideList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39900"/>
                  </a:ext>
                </a:extLst>
              </a:tr>
            </a:tbl>
          </a:graphicData>
        </a:graphic>
      </p:graphicFrame>
      <p:pic>
        <p:nvPicPr>
          <p:cNvPr id="3074" name="Picture 2" descr="E:\down\programming wdm 译本\HTML\images\图03-13.wmf">
            <a:extLst>
              <a:ext uri="{FF2B5EF4-FFF2-40B4-BE49-F238E27FC236}">
                <a16:creationId xmlns:a16="http://schemas.microsoft.com/office/drawing/2014/main" id="{49694A03-48AD-4E54-98F6-CA382818A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618" y="2144328"/>
            <a:ext cx="3533775" cy="2019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43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5BE9F-0B1E-4FDE-8C06-2A58CA46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1"/>
            <a:ext cx="7197726" cy="8052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运行时函数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B91B548-51D3-48ED-A493-91DBBC40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42" y="2391386"/>
            <a:ext cx="3301779" cy="118398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内存间复制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不可重叠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</a:t>
            </a: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内存间复制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可重叠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</a:t>
            </a: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内存比较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116DE9-D142-4FB4-AF05-DB0674C6B2A5}"/>
              </a:ext>
            </a:extLst>
          </p:cNvPr>
          <p:cNvGraphicFramePr>
            <a:graphicFrameLocks noGrp="1"/>
          </p:cNvGraphicFramePr>
          <p:nvPr/>
        </p:nvGraphicFramePr>
        <p:xfrm>
          <a:off x="7741421" y="2056277"/>
          <a:ext cx="2263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274">
                  <a:extLst>
                    <a:ext uri="{9D8B030D-6E8A-4147-A177-3AD203B41FA5}">
                      <a16:colId xmlns:a16="http://schemas.microsoft.com/office/drawing/2014/main" val="346486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RtlCopyMemory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2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RtlMoveMemory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RtlFillMemory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1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RtlZeroMemory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1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RtlEqualMemory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66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52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5BE9F-0B1E-4FDE-8C06-2A58CA46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1"/>
            <a:ext cx="7197726" cy="8052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使用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C++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特性分配内存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116DE9-D142-4FB4-AF05-DB0674C6B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29339"/>
              </p:ext>
            </p:extLst>
          </p:nvPr>
        </p:nvGraphicFramePr>
        <p:xfrm>
          <a:off x="4964363" y="2308940"/>
          <a:ext cx="22632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274">
                  <a:extLst>
                    <a:ext uri="{9D8B030D-6E8A-4147-A177-3AD203B41FA5}">
                      <a16:colId xmlns:a16="http://schemas.microsoft.com/office/drawing/2014/main" val="346486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2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66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5BE9F-0B1E-4FDE-8C06-2A58CA46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1"/>
            <a:ext cx="7197726" cy="8052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数据类型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2D807B-CC3A-44BD-A6B9-5B5930F54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5545"/>
              </p:ext>
            </p:extLst>
          </p:nvPr>
        </p:nvGraphicFramePr>
        <p:xfrm>
          <a:off x="2032000" y="235754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675502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0595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语言的定义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DDK</a:t>
                      </a:r>
                      <a:r>
                        <a:rPr lang="zh-CN" altLang="en-US" dirty="0"/>
                        <a:t>中的定义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5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2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5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2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2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long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LONGLONG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57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LARGE_INTEGER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92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WCHAR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1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PCHAR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41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PWCHAR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44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67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5BE9F-0B1E-4FDE-8C06-2A58CA46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1"/>
            <a:ext cx="7197726" cy="8052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返回状态值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5C0C94F-C79A-4EC3-93DD-94FFAB2A1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23996"/>
              </p:ext>
            </p:extLst>
          </p:nvPr>
        </p:nvGraphicFramePr>
        <p:xfrm>
          <a:off x="3677697" y="2859965"/>
          <a:ext cx="53256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956">
                  <a:extLst>
                    <a:ext uri="{9D8B030D-6E8A-4147-A177-3AD203B41FA5}">
                      <a16:colId xmlns:a16="http://schemas.microsoft.com/office/drawing/2014/main" val="1965343877"/>
                    </a:ext>
                  </a:extLst>
                </a:gridCol>
                <a:gridCol w="303057">
                  <a:extLst>
                    <a:ext uri="{9D8B030D-6E8A-4147-A177-3AD203B41FA5}">
                      <a16:colId xmlns:a16="http://schemas.microsoft.com/office/drawing/2014/main" val="758183149"/>
                    </a:ext>
                  </a:extLst>
                </a:gridCol>
                <a:gridCol w="268257">
                  <a:extLst>
                    <a:ext uri="{9D8B030D-6E8A-4147-A177-3AD203B41FA5}">
                      <a16:colId xmlns:a16="http://schemas.microsoft.com/office/drawing/2014/main" val="3727017014"/>
                    </a:ext>
                  </a:extLst>
                </a:gridCol>
                <a:gridCol w="1452371">
                  <a:extLst>
                    <a:ext uri="{9D8B030D-6E8A-4147-A177-3AD203B41FA5}">
                      <a16:colId xmlns:a16="http://schemas.microsoft.com/office/drawing/2014/main" val="4200040144"/>
                    </a:ext>
                  </a:extLst>
                </a:gridCol>
                <a:gridCol w="2777986">
                  <a:extLst>
                    <a:ext uri="{9D8B030D-6E8A-4147-A177-3AD203B41FA5}">
                      <a16:colId xmlns:a16="http://schemas.microsoft.com/office/drawing/2014/main" val="2368932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Facility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8523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7543FC7-C57A-4C02-91C8-2805D993C505}"/>
              </a:ext>
            </a:extLst>
          </p:cNvPr>
          <p:cNvSpPr txBox="1"/>
          <p:nvPr/>
        </p:nvSpPr>
        <p:spPr>
          <a:xfrm>
            <a:off x="6183794" y="2499420"/>
            <a:ext cx="50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DE130D-EDA2-4D60-81C0-5C70223BFD18}"/>
              </a:ext>
            </a:extLst>
          </p:cNvPr>
          <p:cNvSpPr txBox="1"/>
          <p:nvPr/>
        </p:nvSpPr>
        <p:spPr>
          <a:xfrm>
            <a:off x="8736541" y="2489125"/>
            <a:ext cx="26678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A74E05-1953-431F-95E2-8597E6F7F5D6}"/>
              </a:ext>
            </a:extLst>
          </p:cNvPr>
          <p:cNvSpPr txBox="1"/>
          <p:nvPr/>
        </p:nvSpPr>
        <p:spPr>
          <a:xfrm>
            <a:off x="3525799" y="2489125"/>
            <a:ext cx="41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AD8EB-2771-4D11-8336-D7DF52AF5492}"/>
              </a:ext>
            </a:extLst>
          </p:cNvPr>
          <p:cNvSpPr txBox="1"/>
          <p:nvPr/>
        </p:nvSpPr>
        <p:spPr>
          <a:xfrm>
            <a:off x="4723329" y="2485426"/>
            <a:ext cx="41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C3464D-CE73-45A6-872B-EE7EE5355B03}"/>
              </a:ext>
            </a:extLst>
          </p:cNvPr>
          <p:cNvSpPr txBox="1"/>
          <p:nvPr/>
        </p:nvSpPr>
        <p:spPr>
          <a:xfrm>
            <a:off x="3870364" y="2486934"/>
            <a:ext cx="41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E130D5-1517-4FA8-9BB3-67922A6BEE6A}"/>
              </a:ext>
            </a:extLst>
          </p:cNvPr>
          <p:cNvSpPr txBox="1"/>
          <p:nvPr/>
        </p:nvSpPr>
        <p:spPr>
          <a:xfrm>
            <a:off x="4169423" y="2485426"/>
            <a:ext cx="41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039264-3B6D-4782-8AC1-D885DF55AA85}"/>
              </a:ext>
            </a:extLst>
          </p:cNvPr>
          <p:cNvSpPr txBox="1"/>
          <p:nvPr/>
        </p:nvSpPr>
        <p:spPr>
          <a:xfrm>
            <a:off x="5816110" y="2486934"/>
            <a:ext cx="50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F2AD82-6E9E-46B0-9437-7BA4C3C3D564}"/>
              </a:ext>
            </a:extLst>
          </p:cNvPr>
          <p:cNvSpPr/>
          <p:nvPr/>
        </p:nvSpPr>
        <p:spPr>
          <a:xfrm>
            <a:off x="4932669" y="3667648"/>
            <a:ext cx="2101175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保留位</a:t>
            </a:r>
            <a:r>
              <a:rPr lang="en-US" altLang="zh-CN" dirty="0"/>
              <a:t>(Reserved)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107DDD-DEF2-44E5-973E-B7F7878485AC}"/>
              </a:ext>
            </a:extLst>
          </p:cNvPr>
          <p:cNvSpPr/>
          <p:nvPr/>
        </p:nvSpPr>
        <p:spPr>
          <a:xfrm>
            <a:off x="4932669" y="4123638"/>
            <a:ext cx="2101175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客户位</a:t>
            </a:r>
            <a:r>
              <a:rPr lang="en-US" altLang="zh-CN" dirty="0"/>
              <a:t>(Customer)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5DB2379-BF93-44FF-9036-DB9B8B311903}"/>
              </a:ext>
            </a:extLst>
          </p:cNvPr>
          <p:cNvSpPr/>
          <p:nvPr/>
        </p:nvSpPr>
        <p:spPr>
          <a:xfrm>
            <a:off x="4932668" y="4579628"/>
            <a:ext cx="2101177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严重性位</a:t>
            </a:r>
            <a:r>
              <a:rPr lang="en-US" altLang="zh-CN" dirty="0"/>
              <a:t>(Severity)</a:t>
            </a:r>
            <a:endParaRPr lang="zh-CN" altLang="en-US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893B3D3A-007E-482D-9AC5-2A55F680BB35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4411443" y="3331842"/>
            <a:ext cx="697886" cy="3445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FF5F8097-54CC-42DF-B78E-B861694DE820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4078239" y="3454628"/>
            <a:ext cx="1116064" cy="5927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951EE60-0907-4114-B5B9-9E57C56F7501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3652547" y="3484927"/>
            <a:ext cx="1572054" cy="9881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24507F8-4D3F-4C36-90FB-E0413B8F4401}"/>
              </a:ext>
            </a:extLst>
          </p:cNvPr>
          <p:cNvSpPr txBox="1"/>
          <p:nvPr/>
        </p:nvSpPr>
        <p:spPr>
          <a:xfrm>
            <a:off x="4448906" y="2482930"/>
            <a:ext cx="415648" cy="37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33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5BE9F-0B1E-4FDE-8C06-2A58CA46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1"/>
            <a:ext cx="7197726" cy="80524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结构化异常处理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B5CC54C-09BC-4A66-8D67-9DF31E9BC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65486"/>
              </p:ext>
            </p:extLst>
          </p:nvPr>
        </p:nvGraphicFramePr>
        <p:xfrm>
          <a:off x="3167459" y="3058160"/>
          <a:ext cx="31730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047">
                  <a:extLst>
                    <a:ext uri="{9D8B030D-6E8A-4147-A177-3AD203B41FA5}">
                      <a16:colId xmlns:a16="http://schemas.microsoft.com/office/drawing/2014/main" val="333505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ProbeForRead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8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ProbeForWrite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1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ExRaiseStatus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4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ExRaiseAccessViolation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6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ExRaiseDataTypeMisalignment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5510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D900E58-8A2B-4C40-A9E1-A2D496CF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15934"/>
              </p:ext>
            </p:extLst>
          </p:nvPr>
        </p:nvGraphicFramePr>
        <p:xfrm>
          <a:off x="7613298" y="3614420"/>
          <a:ext cx="1394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88">
                  <a:extLst>
                    <a:ext uri="{9D8B030D-6E8A-4147-A177-3AD203B41FA5}">
                      <a16:colId xmlns:a16="http://schemas.microsoft.com/office/drawing/2014/main" val="499037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try-except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55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try-finally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747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301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227</TotalTime>
  <Words>220</Words>
  <Application>Microsoft Office PowerPoint</Application>
  <PresentationFormat>宽屏</PresentationFormat>
  <Paragraphs>108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方正兰亭超细黑简体</vt:lpstr>
      <vt:lpstr>宋体</vt:lpstr>
      <vt:lpstr>Arial</vt:lpstr>
      <vt:lpstr>Calibri</vt:lpstr>
      <vt:lpstr>Calibri Light</vt:lpstr>
      <vt:lpstr>天体</vt:lpstr>
      <vt:lpstr>Windows内存管理</vt:lpstr>
      <vt:lpstr>内存管理概念</vt:lpstr>
      <vt:lpstr>在驱动中使用链表</vt:lpstr>
      <vt:lpstr>Lookaside</vt:lpstr>
      <vt:lpstr>运行时函数</vt:lpstr>
      <vt:lpstr>使用C++特性分配内存</vt:lpstr>
      <vt:lpstr>数据类型</vt:lpstr>
      <vt:lpstr>返回状态值</vt:lpstr>
      <vt:lpstr>结构化异常处理</vt:lpstr>
      <vt:lpstr>使用宏应该注意的地方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Windows内存管理</dc:title>
  <dc:creator>李孝明</dc:creator>
  <cp:lastModifiedBy>Ray</cp:lastModifiedBy>
  <cp:revision>23</cp:revision>
  <dcterms:created xsi:type="dcterms:W3CDTF">2017-11-30T08:21:59Z</dcterms:created>
  <dcterms:modified xsi:type="dcterms:W3CDTF">2018-01-08T13:31:29Z</dcterms:modified>
</cp:coreProperties>
</file>