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AEB4"/>
    <a:srgbClr val="E3CEE9"/>
    <a:srgbClr val="AC3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E:\down\programming%20wdm%20&#35793;&#26412;\HTML\images\&#22270;03-14.wmf" TargetMode="External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2F150-F171-45DC-97EF-B519F1BD1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384184"/>
            <a:ext cx="7197726" cy="82041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内核模式下的字符串操作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0F9AB4-D729-458C-8B87-AEF2BD45B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2374084"/>
            <a:ext cx="7197726" cy="3417115"/>
          </a:xfrm>
        </p:spPr>
        <p:txBody>
          <a:bodyPr>
            <a:normAutofit/>
          </a:bodyPr>
          <a:lstStyle/>
          <a:p>
            <a:r>
              <a:rPr lang="en-US" altLang="zh-CN" dirty="0"/>
              <a:t>Ascii</a:t>
            </a:r>
            <a:r>
              <a:rPr lang="zh-CN" altLang="en-US" dirty="0"/>
              <a:t>码字符串与</a:t>
            </a:r>
            <a:r>
              <a:rPr lang="en-US" altLang="zh-CN" dirty="0" err="1"/>
              <a:t>unicode</a:t>
            </a:r>
            <a:r>
              <a:rPr lang="zh-CN" altLang="en-US" dirty="0"/>
              <a:t>字符串</a:t>
            </a:r>
            <a:endParaRPr lang="en-US" altLang="zh-CN" dirty="0"/>
          </a:p>
          <a:p>
            <a:r>
              <a:rPr lang="en-US" altLang="zh-CN" dirty="0" err="1"/>
              <a:t>Ansi_string</a:t>
            </a:r>
            <a:r>
              <a:rPr lang="zh-CN" altLang="en-US" dirty="0"/>
              <a:t>与</a:t>
            </a:r>
            <a:r>
              <a:rPr lang="en-US" altLang="zh-CN" dirty="0" err="1"/>
              <a:t>unicode_string</a:t>
            </a:r>
            <a:endParaRPr lang="en-US" altLang="zh-CN" dirty="0"/>
          </a:p>
          <a:p>
            <a:r>
              <a:rPr lang="zh-CN" altLang="en-US" dirty="0"/>
              <a:t>字符串复制</a:t>
            </a:r>
            <a:endParaRPr lang="en-US" altLang="zh-CN" dirty="0"/>
          </a:p>
          <a:p>
            <a:r>
              <a:rPr lang="zh-CN" altLang="en-US" dirty="0"/>
              <a:t>字符串比较</a:t>
            </a:r>
            <a:endParaRPr lang="en-US" altLang="zh-CN" dirty="0"/>
          </a:p>
          <a:p>
            <a:r>
              <a:rPr lang="zh-CN" altLang="en-US" dirty="0"/>
              <a:t>字符串转成大小</a:t>
            </a:r>
            <a:endParaRPr lang="en-US" altLang="zh-CN" dirty="0"/>
          </a:p>
          <a:p>
            <a:r>
              <a:rPr lang="zh-CN" altLang="en-US" dirty="0"/>
              <a:t>字符串与整数数字相互转换</a:t>
            </a:r>
            <a:endParaRPr lang="en-US" altLang="zh-CN" dirty="0"/>
          </a:p>
          <a:p>
            <a:r>
              <a:rPr lang="en-US" altLang="zh-CN" dirty="0" err="1"/>
              <a:t>Ansi_string</a:t>
            </a:r>
            <a:r>
              <a:rPr lang="zh-CN" altLang="en-US" dirty="0"/>
              <a:t>与</a:t>
            </a:r>
            <a:r>
              <a:rPr lang="en-US" altLang="zh-CN" dirty="0" err="1"/>
              <a:t>unicode_string</a:t>
            </a:r>
            <a:r>
              <a:rPr lang="zh-CN" altLang="en-US" dirty="0"/>
              <a:t>字符串相互转换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9485BC-FF85-4E3D-B7D1-8DE35FA33A81}"/>
              </a:ext>
            </a:extLst>
          </p:cNvPr>
          <p:cNvSpPr/>
          <p:nvPr/>
        </p:nvSpPr>
        <p:spPr>
          <a:xfrm>
            <a:off x="4202884" y="4723002"/>
            <a:ext cx="1893116" cy="94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主讲</a:t>
            </a:r>
            <a:r>
              <a:rPr lang="en-US" altLang="zh-CN" dirty="0"/>
              <a:t>:masm6432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366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2F150-F171-45DC-97EF-B519F1BD1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7371" y="685624"/>
            <a:ext cx="9426348" cy="82041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Ascii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码字符串与</a:t>
            </a:r>
            <a:r>
              <a:rPr lang="en-US" altLang="zh-CN" dirty="0" err="1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unicode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字符串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0FE746-F4EC-4866-AC66-DA98F6CA359A}"/>
              </a:ext>
            </a:extLst>
          </p:cNvPr>
          <p:cNvSpPr txBox="1"/>
          <p:nvPr/>
        </p:nvSpPr>
        <p:spPr>
          <a:xfrm>
            <a:off x="2022423" y="1935464"/>
            <a:ext cx="9620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WCHAR </a:t>
            </a:r>
            <a:r>
              <a:rPr lang="en-US" altLang="zh-CN" sz="2400" dirty="0" err="1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wcstring</a:t>
            </a:r>
            <a:r>
              <a:rPr lang="en-US" altLang="zh-CN" sz="24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=</a:t>
            </a:r>
            <a:r>
              <a:rPr lang="en-US" altLang="zh-CN" sz="2400" dirty="0" err="1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L“wchar</a:t>
            </a:r>
            <a:r>
              <a:rPr lang="en-US" altLang="zh-CN" sz="24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”;</a:t>
            </a:r>
          </a:p>
          <a:p>
            <a:r>
              <a:rPr lang="en-US" altLang="zh-CN" sz="24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CHAR string=“char”;</a:t>
            </a:r>
          </a:p>
          <a:p>
            <a:r>
              <a:rPr lang="en-US" altLang="zh-CN" sz="2400" dirty="0" err="1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KdPrint</a:t>
            </a:r>
            <a:r>
              <a:rPr lang="en-US" altLang="zh-CN" sz="24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((“%s\n”,</a:t>
            </a:r>
            <a:r>
              <a:rPr lang="en-US" altLang="zh-CN" sz="2400" dirty="0" err="1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wcstring</a:t>
            </a:r>
            <a:r>
              <a:rPr lang="en-US" altLang="zh-CN" sz="24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));</a:t>
            </a:r>
          </a:p>
          <a:p>
            <a:r>
              <a:rPr lang="en-US" altLang="zh-CN" sz="2400" dirty="0" err="1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KdPrint</a:t>
            </a:r>
            <a:r>
              <a:rPr lang="en-US" altLang="zh-CN" sz="24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((“%s\n”, string));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73FF9D2-3405-4173-9C70-3637BF88B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160957"/>
              </p:ext>
            </p:extLst>
          </p:nvPr>
        </p:nvGraphicFramePr>
        <p:xfrm>
          <a:off x="1149292" y="1619075"/>
          <a:ext cx="10493899" cy="46652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2108">
                  <a:extLst>
                    <a:ext uri="{9D8B030D-6E8A-4147-A177-3AD203B41FA5}">
                      <a16:colId xmlns:a16="http://schemas.microsoft.com/office/drawing/2014/main" val="613557468"/>
                    </a:ext>
                  </a:extLst>
                </a:gridCol>
                <a:gridCol w="4312787">
                  <a:extLst>
                    <a:ext uri="{9D8B030D-6E8A-4147-A177-3AD203B41FA5}">
                      <a16:colId xmlns:a16="http://schemas.microsoft.com/office/drawing/2014/main" val="2453258115"/>
                    </a:ext>
                  </a:extLst>
                </a:gridCol>
                <a:gridCol w="4749004">
                  <a:extLst>
                    <a:ext uri="{9D8B030D-6E8A-4147-A177-3AD203B41FA5}">
                      <a16:colId xmlns:a16="http://schemas.microsoft.com/office/drawing/2014/main" val="2829474668"/>
                    </a:ext>
                  </a:extLst>
                </a:gridCol>
              </a:tblGrid>
              <a:tr h="3321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dirty="0"/>
                        <a:t>操作</a:t>
                      </a:r>
                    </a:p>
                  </a:txBody>
                  <a:tcPr marL="42047" marR="42047" marT="42047" marB="16819" anchor="ctr">
                    <a:solidFill>
                      <a:srgbClr val="AC3EC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dirty="0"/>
                        <a:t>ANSI</a:t>
                      </a:r>
                      <a:r>
                        <a:rPr lang="zh-CN" altLang="en-US" dirty="0"/>
                        <a:t>串函数</a:t>
                      </a:r>
                    </a:p>
                  </a:txBody>
                  <a:tcPr marL="42047" marR="42047" marT="42047" marB="16819" anchor="ctr">
                    <a:solidFill>
                      <a:srgbClr val="AC3EC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dirty="0"/>
                        <a:t>Unicode</a:t>
                      </a:r>
                      <a:r>
                        <a:rPr lang="zh-CN" altLang="en-US" dirty="0"/>
                        <a:t>串函数</a:t>
                      </a:r>
                    </a:p>
                  </a:txBody>
                  <a:tcPr marL="42047" marR="42047" marT="42047" marB="16819" anchor="ctr">
                    <a:solidFill>
                      <a:srgbClr val="AC3E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400814"/>
                  </a:ext>
                </a:extLst>
              </a:tr>
              <a:tr h="2513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Length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strlen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wcslen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21407"/>
                  </a:ext>
                </a:extLst>
              </a:tr>
              <a:tr h="4287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Concatenate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strcat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strncat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wcscat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wcsncat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RtlAppendUnicodeStringToString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RtlAppendUnicodeToString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55675"/>
                  </a:ext>
                </a:extLst>
              </a:tr>
              <a:tr h="2513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Copy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strcpy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strncpy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RtlCopyString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wcscpy, wcsncpy, RtlCopyUnicodeString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654987"/>
                  </a:ext>
                </a:extLst>
              </a:tr>
              <a:tr h="2513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Reverse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_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strrev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_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wcsrev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79822"/>
                  </a:ext>
                </a:extLst>
              </a:tr>
              <a:tr h="6061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Compare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strcmp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strncmp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_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stricmp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_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strnicmp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RtlCompareString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RtlEqualString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wcscmp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wcsncmp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_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wcsicmp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_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wcsnicmp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RtlCompareUnicodeString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RtlEqualUnicodeString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RtlPrefixUnicodeString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681699"/>
                  </a:ext>
                </a:extLst>
              </a:tr>
              <a:tr h="2513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Initialize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_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strset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_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strnset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RtlInitAnsiString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RtlInitString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_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wcsnset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RtlInitUnicodeString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366888"/>
                  </a:ext>
                </a:extLst>
              </a:tr>
              <a:tr h="2513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Search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strchr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strrchr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strspn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strstr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wcschr, wcsrchr, wcsspn, wcsstr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077566"/>
                  </a:ext>
                </a:extLst>
              </a:tr>
              <a:tr h="2513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Upper/lowercase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_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strlwr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_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strupr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RtlUpperString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_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wcslwr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_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wcsupr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RtlUpcaseUnicodeString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718132"/>
                  </a:ext>
                </a:extLst>
              </a:tr>
              <a:tr h="4287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Character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isdigit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islower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isprint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isspace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isupper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isxdigit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tolower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toupper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RtlUpperChar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towlower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towupper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RtlUpcaseUnicodeChar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976993"/>
                  </a:ext>
                </a:extLst>
              </a:tr>
              <a:tr h="2513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Format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sprintf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vsprintf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_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snprintf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_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vsnprintf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swprintf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_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snwprintf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287735"/>
                  </a:ext>
                </a:extLst>
              </a:tr>
              <a:tr h="4287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String conversion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atoi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atol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_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itoa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_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itow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RtlIntegerToUnicodeString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RtlUnicodeStringToInteger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61803"/>
                  </a:ext>
                </a:extLst>
              </a:tr>
              <a:tr h="4287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Type conversion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RtlAnsiStringToUnicodeSize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RtlAnsiStringToUnicodeString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RtlUnicodeStringToAnsiString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589165"/>
                  </a:ext>
                </a:extLst>
              </a:tr>
              <a:tr h="2513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Memory release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RtlFreeAnsiString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RtlFreeUnicodeString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47" marR="42047" marT="42047" marB="16819">
                    <a:solidFill>
                      <a:srgbClr val="B2A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916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87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2F150-F171-45DC-97EF-B519F1BD1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116" y="685624"/>
            <a:ext cx="10704603" cy="820410"/>
          </a:xfrm>
        </p:spPr>
        <p:txBody>
          <a:bodyPr>
            <a:normAutofit fontScale="90000"/>
          </a:bodyPr>
          <a:lstStyle/>
          <a:p>
            <a:r>
              <a:rPr lang="en-US" altLang="zh-CN" dirty="0" err="1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Ansi_string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与</a:t>
            </a:r>
            <a:r>
              <a:rPr lang="en-US" altLang="zh-CN" dirty="0" err="1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unicode_string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15359F8-4528-4600-8DBC-46DF64655305}"/>
              </a:ext>
            </a:extLst>
          </p:cNvPr>
          <p:cNvGrpSpPr/>
          <p:nvPr/>
        </p:nvGrpSpPr>
        <p:grpSpPr>
          <a:xfrm>
            <a:off x="3216111" y="2269997"/>
            <a:ext cx="2333625" cy="2318006"/>
            <a:chOff x="2506673" y="2336260"/>
            <a:chExt cx="2333625" cy="2318006"/>
          </a:xfrm>
        </p:grpSpPr>
        <p:pic>
          <p:nvPicPr>
            <p:cNvPr id="7" name="Picture 2" descr="E:\down\programming wdm 译本\HTML\images\图03-14.wmf">
              <a:extLst>
                <a:ext uri="{FF2B5EF4-FFF2-40B4-BE49-F238E27FC236}">
                  <a16:creationId xmlns:a16="http://schemas.microsoft.com/office/drawing/2014/main" id="{02852FA6-F093-4030-985D-A73DEE42F9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r:link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673" y="2796891"/>
              <a:ext cx="2333625" cy="185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57E71B0-A671-4497-B6BF-02AF1991B254}"/>
                </a:ext>
              </a:extLst>
            </p:cNvPr>
            <p:cNvSpPr txBox="1"/>
            <p:nvPr/>
          </p:nvSpPr>
          <p:spPr>
            <a:xfrm>
              <a:off x="2725529" y="2336260"/>
              <a:ext cx="1895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ANSI_STRING</a:t>
              </a:r>
              <a:endParaRPr lang="zh-CN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276A5C1-1850-4F9E-BD08-F0639F4AEE16}"/>
              </a:ext>
            </a:extLst>
          </p:cNvPr>
          <p:cNvGrpSpPr/>
          <p:nvPr/>
        </p:nvGrpSpPr>
        <p:grpSpPr>
          <a:xfrm>
            <a:off x="5768595" y="2269997"/>
            <a:ext cx="2333625" cy="2318006"/>
            <a:chOff x="2506673" y="2336260"/>
            <a:chExt cx="2333625" cy="2318006"/>
          </a:xfrm>
        </p:grpSpPr>
        <p:pic>
          <p:nvPicPr>
            <p:cNvPr id="10" name="Picture 2" descr="E:\down\programming wdm 译本\HTML\images\图03-14.wmf">
              <a:extLst>
                <a:ext uri="{FF2B5EF4-FFF2-40B4-BE49-F238E27FC236}">
                  <a16:creationId xmlns:a16="http://schemas.microsoft.com/office/drawing/2014/main" id="{A489A879-585F-4A34-9B71-C697BB8A70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r:link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673" y="2796891"/>
              <a:ext cx="2333625" cy="185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169AF13-DD9D-4572-80D8-3C5BF624AFD2}"/>
                </a:ext>
              </a:extLst>
            </p:cNvPr>
            <p:cNvSpPr txBox="1"/>
            <p:nvPr/>
          </p:nvSpPr>
          <p:spPr>
            <a:xfrm>
              <a:off x="2725529" y="2336260"/>
              <a:ext cx="1895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UNICODE_STRING</a:t>
              </a:r>
              <a:endParaRPr lang="zh-CN" altLang="en-US" dirty="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D2AF8A04-DF07-469A-B429-286787B742F4}"/>
              </a:ext>
            </a:extLst>
          </p:cNvPr>
          <p:cNvSpPr txBox="1"/>
          <p:nvPr/>
        </p:nvSpPr>
        <p:spPr>
          <a:xfrm>
            <a:off x="3216111" y="5094514"/>
            <a:ext cx="5132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KdPrint</a:t>
            </a:r>
            <a:r>
              <a:rPr lang="en-US" altLang="zh-CN" dirty="0"/>
              <a:t>((“%</a:t>
            </a:r>
            <a:r>
              <a:rPr lang="en-US" altLang="zh-CN" dirty="0" err="1"/>
              <a:t>wZ</a:t>
            </a:r>
            <a:r>
              <a:rPr lang="en-US" altLang="zh-CN" dirty="0"/>
              <a:t>”,&amp;</a:t>
            </a:r>
            <a:r>
              <a:rPr lang="en-US" altLang="zh-CN" dirty="0" err="1"/>
              <a:t>unicodestring</a:t>
            </a:r>
            <a:r>
              <a:rPr lang="en-US" altLang="zh-CN" dirty="0"/>
              <a:t>));</a:t>
            </a:r>
          </a:p>
          <a:p>
            <a:r>
              <a:rPr lang="en-US" altLang="zh-CN" dirty="0" err="1"/>
              <a:t>KdPrint</a:t>
            </a:r>
            <a:r>
              <a:rPr lang="en-US" altLang="zh-CN" dirty="0"/>
              <a:t>((“%Z\n”,&amp;</a:t>
            </a:r>
            <a:r>
              <a:rPr lang="en-US" altLang="zh-CN" dirty="0" err="1"/>
              <a:t>ansistring</a:t>
            </a:r>
            <a:r>
              <a:rPr lang="en-US" altLang="zh-CN" dirty="0"/>
              <a:t>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39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2F150-F171-45DC-97EF-B519F1BD1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116" y="685624"/>
            <a:ext cx="10704603" cy="820410"/>
          </a:xfrm>
        </p:spPr>
        <p:txBody>
          <a:bodyPr>
            <a:normAutofit fontScale="90000"/>
          </a:bodyPr>
          <a:lstStyle/>
          <a:p>
            <a:r>
              <a:rPr lang="en-US" altLang="zh-CN" dirty="0" err="1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Ansi_string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与</a:t>
            </a:r>
            <a:r>
              <a:rPr lang="en-US" altLang="zh-CN" dirty="0" err="1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unicode_string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CCEE353-5AAA-4F18-BD3C-E612900DB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627948"/>
              </p:ext>
            </p:extLst>
          </p:nvPr>
        </p:nvGraphicFramePr>
        <p:xfrm>
          <a:off x="1313224" y="1776570"/>
          <a:ext cx="9565551" cy="4279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455">
                  <a:extLst>
                    <a:ext uri="{9D8B030D-6E8A-4147-A177-3AD203B41FA5}">
                      <a16:colId xmlns:a16="http://schemas.microsoft.com/office/drawing/2014/main" val="485532250"/>
                    </a:ext>
                  </a:extLst>
                </a:gridCol>
                <a:gridCol w="3467579">
                  <a:extLst>
                    <a:ext uri="{9D8B030D-6E8A-4147-A177-3AD203B41FA5}">
                      <a16:colId xmlns:a16="http://schemas.microsoft.com/office/drawing/2014/main" val="1966967494"/>
                    </a:ext>
                  </a:extLst>
                </a:gridCol>
                <a:gridCol w="3188517">
                  <a:extLst>
                    <a:ext uri="{9D8B030D-6E8A-4147-A177-3AD203B41FA5}">
                      <a16:colId xmlns:a16="http://schemas.microsoft.com/office/drawing/2014/main" val="1258835863"/>
                    </a:ext>
                  </a:extLst>
                </a:gridCol>
              </a:tblGrid>
              <a:tr h="36327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C3E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ANSI_STRING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UNICODE_STRING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294362"/>
                  </a:ext>
                </a:extLst>
              </a:tr>
              <a:tr h="895734">
                <a:tc>
                  <a:txBody>
                    <a:bodyPr/>
                    <a:lstStyle/>
                    <a:p>
                      <a:r>
                        <a:rPr lang="zh-CN" altLang="en-US" dirty="0"/>
                        <a:t>初始化</a:t>
                      </a:r>
                    </a:p>
                  </a:txBody>
                  <a:tcPr>
                    <a:solidFill>
                      <a:srgbClr val="E3CE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RtlInitAnsiString</a:t>
                      </a:r>
                      <a:endParaRPr lang="en-US" altLang="zh-CN" dirty="0"/>
                    </a:p>
                    <a:p>
                      <a:r>
                        <a:rPr lang="en-US" altLang="zh-CN" dirty="0" err="1"/>
                        <a:t>RtlInitEmptyString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RTL_CONST_STRING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RtlInitUnicodeString</a:t>
                      </a:r>
                      <a:endParaRPr lang="en-US" altLang="zh-CN" dirty="0"/>
                    </a:p>
                    <a:p>
                      <a:r>
                        <a:rPr lang="en-US" altLang="zh-CN" dirty="0" err="1"/>
                        <a:t>RtlInitEmpyUnicodeString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RTL_CONST_STRING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035560"/>
                  </a:ext>
                </a:extLst>
              </a:tr>
              <a:tr h="363270">
                <a:tc>
                  <a:txBody>
                    <a:bodyPr/>
                    <a:lstStyle/>
                    <a:p>
                      <a:r>
                        <a:rPr lang="zh-CN" altLang="en-US" dirty="0"/>
                        <a:t>复制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RtlCopyString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RtlCopyUnicodeString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447366"/>
                  </a:ext>
                </a:extLst>
              </a:tr>
              <a:tr h="363270">
                <a:tc>
                  <a:txBody>
                    <a:bodyPr/>
                    <a:lstStyle/>
                    <a:p>
                      <a:r>
                        <a:rPr lang="zh-CN" altLang="en-US" dirty="0"/>
                        <a:t>比较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RtlCompareString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RtlCopareUnicodeString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457868"/>
                  </a:ext>
                </a:extLst>
              </a:tr>
              <a:tr h="363270">
                <a:tc>
                  <a:txBody>
                    <a:bodyPr/>
                    <a:lstStyle/>
                    <a:p>
                      <a:r>
                        <a:rPr lang="zh-CN" altLang="en-US" dirty="0"/>
                        <a:t>转成大写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RtlUpperString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RtlUpcaseUnicodeString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51420"/>
                  </a:ext>
                </a:extLst>
              </a:tr>
              <a:tr h="363270"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字符串与整数相互转化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RtlIntegerToUnicodeString</a:t>
                      </a:r>
                      <a:endParaRPr lang="en-US" altLang="zh-CN" dirty="0"/>
                    </a:p>
                    <a:p>
                      <a:r>
                        <a:rPr lang="en-US" altLang="zh-CN" dirty="0" err="1"/>
                        <a:t>RtlUnicodeStringToInteger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183931"/>
                  </a:ext>
                </a:extLst>
              </a:tr>
              <a:tr h="895734">
                <a:tc>
                  <a:txBody>
                    <a:bodyPr/>
                    <a:lstStyle/>
                    <a:p>
                      <a:r>
                        <a:rPr lang="en-US" altLang="zh-CN" dirty="0"/>
                        <a:t>ANSI_STRING</a:t>
                      </a:r>
                      <a:r>
                        <a:rPr lang="zh-CN" altLang="en-US" dirty="0"/>
                        <a:t>与</a:t>
                      </a:r>
                      <a:r>
                        <a:rPr lang="en-US" altLang="zh-CN" dirty="0"/>
                        <a:t>UNICODE_STRING</a:t>
                      </a:r>
                      <a:r>
                        <a:rPr lang="zh-CN" altLang="en-US" dirty="0"/>
                        <a:t>相互转化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RtlAnsiStringToUnicodeString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RtlUnicodeStringToAnsiString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479281"/>
                  </a:ext>
                </a:extLst>
              </a:tr>
              <a:tr h="363270">
                <a:tc>
                  <a:txBody>
                    <a:bodyPr/>
                    <a:lstStyle/>
                    <a:p>
                      <a:r>
                        <a:rPr lang="zh-CN" altLang="en-US" dirty="0"/>
                        <a:t>格式化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RtlUnicodeStringPrintf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70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38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119</TotalTime>
  <Words>340</Words>
  <Application>Microsoft Office PowerPoint</Application>
  <PresentationFormat>宽屏</PresentationFormat>
  <Paragraphs>89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方正兰亭超细黑简体</vt:lpstr>
      <vt:lpstr>宋体</vt:lpstr>
      <vt:lpstr>Arial</vt:lpstr>
      <vt:lpstr>Calibri</vt:lpstr>
      <vt:lpstr>Calibri Light</vt:lpstr>
      <vt:lpstr>天体</vt:lpstr>
      <vt:lpstr>内核模式下的字符串操作</vt:lpstr>
      <vt:lpstr>Ascii码字符串与unicode字符串</vt:lpstr>
      <vt:lpstr>Ansi_string与unicode_string</vt:lpstr>
      <vt:lpstr>Ansi_string与unicode_string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内核模式下的字符串操作</dc:title>
  <dc:creator>李孝明</dc:creator>
  <cp:lastModifiedBy>Ray</cp:lastModifiedBy>
  <cp:revision>16</cp:revision>
  <dcterms:created xsi:type="dcterms:W3CDTF">2017-12-04T01:26:56Z</dcterms:created>
  <dcterms:modified xsi:type="dcterms:W3CDTF">2018-01-09T15:24:14Z</dcterms:modified>
</cp:coreProperties>
</file>