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19"/>
  </p:notesMasterIdLst>
  <p:sldIdLst>
    <p:sldId id="256" r:id="rId2"/>
    <p:sldId id="268" r:id="rId3"/>
    <p:sldId id="347" r:id="rId4"/>
    <p:sldId id="349" r:id="rId5"/>
    <p:sldId id="350" r:id="rId6"/>
    <p:sldId id="346" r:id="rId7"/>
    <p:sldId id="351" r:id="rId8"/>
    <p:sldId id="352" r:id="rId9"/>
    <p:sldId id="281" r:id="rId10"/>
    <p:sldId id="353" r:id="rId11"/>
    <p:sldId id="257" r:id="rId12"/>
    <p:sldId id="354" r:id="rId13"/>
    <p:sldId id="355" r:id="rId14"/>
    <p:sldId id="356" r:id="rId15"/>
    <p:sldId id="344" r:id="rId16"/>
    <p:sldId id="345" r:id="rId17"/>
    <p:sldId id="34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DE9D3"/>
    <a:srgbClr val="BDD3A9"/>
    <a:srgbClr val="769E51"/>
    <a:srgbClr val="42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D6ABD-8519-4FEF-B96A-AAC87AA53664}">
  <a:tblStyle styleId="{632D6ABD-8519-4FEF-B96A-AAC87AA536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0251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5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497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044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8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111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6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190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54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4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28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0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54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70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8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12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39e48574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39e48574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8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6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6" r:id="rId4"/>
    <p:sldLayoutId id="2147483678" r:id="rId5"/>
    <p:sldLayoutId id="2147483696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713" t="6682" r="46631" b="69677"/>
          <a:stretch/>
        </p:blipFill>
        <p:spPr>
          <a:xfrm>
            <a:off x="-2378578" y="2340684"/>
            <a:ext cx="5800961" cy="1370256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88900" dir="6420000" sx="103000" sy="103000" algn="ctr" rotWithShape="0">
              <a:srgbClr val="000000"/>
            </a:outerShdw>
            <a:reflection blurRad="203200" stA="38000" dir="5400000" sy="-100000" algn="bl" rotWithShape="0"/>
            <a:softEdge rad="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2" y="0"/>
            <a:ext cx="5143500" cy="5143500"/>
          </a:xfrm>
          <a:prstGeom prst="rect">
            <a:avLst/>
          </a:prstGeom>
          <a:effectLst>
            <a:outerShdw dist="88900" dir="6420000" sx="103000" sy="103000" algn="ctr" rotWithShape="0">
              <a:srgbClr val="000000"/>
            </a:outerShdw>
          </a:effectLst>
        </p:spPr>
      </p:pic>
      <p:sp>
        <p:nvSpPr>
          <p:cNvPr id="2" name="Прямоугольник 1"/>
          <p:cNvSpPr/>
          <p:nvPr/>
        </p:nvSpPr>
        <p:spPr>
          <a:xfrm>
            <a:off x="329170" y="3934242"/>
            <a:ext cx="3656090" cy="646331"/>
          </a:xfrm>
          <a:prstGeom prst="rect">
            <a:avLst/>
          </a:prstGeom>
          <a:effectLst>
            <a:outerShdw dist="88900" dir="6420000" sx="103000" sy="103000" algn="ctr" rotWithShape="0">
              <a:srgbClr val="000000">
                <a:alpha val="95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18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DDE9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Симфонія</a:t>
            </a:r>
            <a:r>
              <a:rPr lang="ru-RU" sz="1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DDE9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18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DDE9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природи</a:t>
            </a:r>
            <a:r>
              <a:rPr lang="ru-RU" sz="1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DDE9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18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DDE9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серед</a:t>
            </a:r>
            <a:r>
              <a:rPr lang="ru-RU" sz="1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DDE9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18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DDE9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бетонних</a:t>
            </a:r>
            <a:r>
              <a:rPr lang="ru-RU" sz="1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DDE9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ru-RU" sz="18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DDE9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джунглів</a:t>
            </a:r>
            <a:endParaRPr lang="ru-RU" sz="18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DDE9D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 системи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ціною 200-300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USD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одиницю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 додаткових аксесуарів та датчиків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Ремонт систем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6-й блок: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Монетизація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27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Вступ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Here’s what you’ll find in this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dirty="0"/>
              <a:t> template: </a:t>
            </a:r>
            <a:endParaRPr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slide structure based on a presentation of a startup, which you can easily adapt to your needs. For more info on how to edit the template, please visit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Slidesgo School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 or read our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FAQs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An assortment of pictures and illustrations that are suitable for use in the presentation can be found in </a:t>
            </a:r>
            <a:r>
              <a:rPr lang="en" b="1" dirty="0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the alternative resources</a:t>
            </a:r>
            <a:r>
              <a:rPr lang="en" dirty="0"/>
              <a:t> slide, plus several slides with </a:t>
            </a:r>
            <a:r>
              <a:rPr lang="en" b="1" dirty="0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premium resources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thanks</a:t>
            </a:r>
            <a:r>
              <a:rPr lang="en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dirty="0"/>
              <a:t>slide, which you must keep so that proper credits for our design are given.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resources</a:t>
            </a:r>
            <a:r>
              <a:rPr lang="en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dirty="0"/>
              <a:t>slide, where you’ll find links to all the elements used in the template.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>
                <a:uFill>
                  <a:noFill/>
                </a:uFill>
                <a:hlinkClick r:id=""/>
              </a:rPr>
              <a:t>Instructions for use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</a:pPr>
            <a:r>
              <a:rPr lang="en" dirty="0"/>
              <a:t>Final slides with: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0"/>
            <a:ext cx="8686800" cy="502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Q1 2024: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Завершення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розробки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Q2 2024: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Бета-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тестування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зворотний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зв'язок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перших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користувачів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Q3 2024: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Запуск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ринок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початок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Q4 2024: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продуктової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лінійки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вихід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міжнародний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ринок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7-й блок: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Дорожня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карта</a:t>
            </a: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75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ААААААААААААААААААААААААААААААААААААААААААААА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8-й блок: Команда</a:t>
            </a: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372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завершено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розробку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прототипу.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Отримано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позитивний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зворотний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зв'язок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уявних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100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користувачів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Домовленості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 партнерство з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місцевим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нервопсихдиспансером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9-й блок: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Трекшн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3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63236" y="1692191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uk-UA" sz="1800" dirty="0" smtClean="0"/>
              <a:t>І</a:t>
            </a:r>
            <a:r>
              <a:rPr lang="ru-RU" sz="1800" dirty="0" err="1" smtClean="0"/>
              <a:t>нноваційна</a:t>
            </a:r>
            <a:r>
              <a:rPr lang="ru-RU" sz="1800" dirty="0" smtClean="0"/>
              <a:t> </a:t>
            </a:r>
            <a:r>
              <a:rPr lang="ru-RU" sz="1800" dirty="0"/>
              <a:t>система автоматичного поливу та </a:t>
            </a:r>
            <a:r>
              <a:rPr lang="ru-RU" sz="1800" dirty="0" err="1"/>
              <a:t>освітлення</a:t>
            </a:r>
            <a:r>
              <a:rPr lang="ru-RU" sz="1800" dirty="0"/>
              <a:t> </a:t>
            </a:r>
            <a:r>
              <a:rPr lang="ru-RU" sz="1800" dirty="0" err="1"/>
              <a:t>робить</a:t>
            </a:r>
            <a:r>
              <a:rPr lang="ru-RU" sz="1800" dirty="0"/>
              <a:t> догляд за </a:t>
            </a:r>
            <a:r>
              <a:rPr lang="ru-RU" sz="1800" dirty="0" err="1"/>
              <a:t>рослинами</a:t>
            </a:r>
            <a:r>
              <a:rPr lang="ru-RU" sz="1800" dirty="0"/>
              <a:t> простим і </a:t>
            </a:r>
            <a:r>
              <a:rPr lang="ru-RU" sz="1800" dirty="0" err="1"/>
              <a:t>ефективним</a:t>
            </a:r>
            <a:r>
              <a:rPr lang="ru-RU" sz="1800" dirty="0"/>
              <a:t>, </a:t>
            </a:r>
            <a:r>
              <a:rPr lang="ru-RU" sz="1800" dirty="0" err="1"/>
              <a:t>забезпечуючи</a:t>
            </a:r>
            <a:r>
              <a:rPr lang="ru-RU" sz="1800" dirty="0"/>
              <a:t> </a:t>
            </a:r>
            <a:r>
              <a:rPr lang="ru-RU" sz="1800" dirty="0" err="1"/>
              <a:t>їм</a:t>
            </a:r>
            <a:r>
              <a:rPr lang="ru-RU" sz="1800" dirty="0"/>
              <a:t> </a:t>
            </a:r>
            <a:r>
              <a:rPr lang="ru-RU" sz="1800" dirty="0" err="1"/>
              <a:t>максимальний</a:t>
            </a:r>
            <a:r>
              <a:rPr lang="ru-RU" sz="1800" dirty="0"/>
              <a:t> комфорт та </a:t>
            </a:r>
            <a:r>
              <a:rPr lang="ru-RU" sz="1800" dirty="0" err="1"/>
              <a:t>здоров'я</a:t>
            </a:r>
            <a:r>
              <a:rPr lang="ru-RU" sz="1800" dirty="0" smtClean="0"/>
              <a:t>.</a:t>
            </a:r>
            <a:endParaRPr sz="1800"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638157" y="542210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/>
              <a:t>Щ</a:t>
            </a:r>
            <a:r>
              <a:rPr lang="uk-UA" sz="2400" b="1" dirty="0" smtClean="0"/>
              <a:t>О ТАКЕ </a:t>
            </a:r>
            <a:r>
              <a:rPr lang="en-US" sz="2400" b="1" dirty="0" smtClean="0"/>
              <a:t>GREENY?</a:t>
            </a:r>
            <a:endParaRPr sz="2400" dirty="0"/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222007" y="1946438"/>
            <a:ext cx="2641235" cy="2869834"/>
            <a:chOff x="4973781" y="-17447"/>
            <a:chExt cx="2641235" cy="2869834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grpSpPr>
        <p:sp>
          <p:nvSpPr>
            <p:cNvPr id="6" name="Шестиугольник 5"/>
            <p:cNvSpPr/>
            <p:nvPr/>
          </p:nvSpPr>
          <p:spPr>
            <a:xfrm>
              <a:off x="4973781" y="550991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Шестиугольник 9"/>
            <p:cNvSpPr/>
            <p:nvPr/>
          </p:nvSpPr>
          <p:spPr>
            <a:xfrm>
              <a:off x="6139052" y="-17447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Шестиугольник 11"/>
            <p:cNvSpPr/>
            <p:nvPr/>
          </p:nvSpPr>
          <p:spPr>
            <a:xfrm>
              <a:off x="6160288" y="1132534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Шестиугольник 12"/>
            <p:cNvSpPr/>
            <p:nvPr/>
          </p:nvSpPr>
          <p:spPr>
            <a:xfrm>
              <a:off x="4973781" y="1711187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0" y="3103123"/>
            <a:ext cx="3340201" cy="1879420"/>
          </a:xfrm>
          <a:prstGeom prst="rect">
            <a:avLst/>
          </a:prstGeom>
        </p:spPr>
      </p:pic>
      <p:grpSp>
        <p:nvGrpSpPr>
          <p:cNvPr id="41" name="Google Shape;9122;p63"/>
          <p:cNvGrpSpPr/>
          <p:nvPr/>
        </p:nvGrpSpPr>
        <p:grpSpPr>
          <a:xfrm>
            <a:off x="263236" y="771393"/>
            <a:ext cx="350166" cy="350198"/>
            <a:chOff x="1308631" y="1507830"/>
            <a:chExt cx="350166" cy="350198"/>
          </a:xfrm>
        </p:grpSpPr>
        <p:sp>
          <p:nvSpPr>
            <p:cNvPr id="42" name="Google Shape;9123;p63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24;p63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25;p63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26;p63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2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хоча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дозволяють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виконувати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також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стати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джерелом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ускладнює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призвести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творчого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потенціалу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увагою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ключовим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аспектом для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досягнення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поставлених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цілей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71796" y="451091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ВПЛИВ ТЕХНОЛОГІЙ НА ДОГЛЯД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99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64176" y="878176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інноваційний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проект,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пропонує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недоліків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викликаних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сучасними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технологіями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Завдяки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передових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інтелектуальним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підходом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зберігаючи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 і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енергію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просто продукт,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стиль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сприяє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збереженню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створенню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комфортного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середовища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росту,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навіть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вимогливих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умовах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сучасного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836277" y="109138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ВИСНОВОК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952090" y="789531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41" name="Google Shape;9122;p63"/>
          <p:cNvGrpSpPr/>
          <p:nvPr/>
        </p:nvGrpSpPr>
        <p:grpSpPr>
          <a:xfrm>
            <a:off x="461356" y="338321"/>
            <a:ext cx="350166" cy="350198"/>
            <a:chOff x="1308631" y="1507830"/>
            <a:chExt cx="350166" cy="350198"/>
          </a:xfrm>
        </p:grpSpPr>
        <p:sp>
          <p:nvSpPr>
            <p:cNvPr id="42" name="Google Shape;9123;p63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24;p63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25;p63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26;p63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14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73420" y="1311615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багатьох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людей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часу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</a:t>
            </a: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належного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догляду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своїми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зайнятість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відволікаючі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фактори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призводить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загибелі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стресу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інвестицій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зелені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насадження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стикаються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</a:p>
          <a:p>
            <a:pPr marL="114300" indent="0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проблемами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поливу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освітлення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Недостатній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якість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30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%.</a:t>
            </a:r>
          </a:p>
          <a:p>
            <a:pPr marL="400050" indent="-285750">
              <a:buFontTx/>
              <a:buChar char="-"/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людей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визнають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часто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забувають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поливати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свої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33401" y="566643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24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проблеми</a:t>
            </a:r>
            <a:r>
              <a:rPr lang="ru-RU" sz="2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4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догляді</a:t>
            </a:r>
            <a:r>
              <a:rPr lang="ru-RU" sz="2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ru-RU" sz="2400" b="1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endParaRPr lang="ru-RU" sz="2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64" y="-6561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/>
              <a:t>Сучасні</a:t>
            </a:r>
            <a:r>
              <a:rPr lang="ru-RU" sz="1600" dirty="0"/>
              <a:t> </a:t>
            </a:r>
            <a:r>
              <a:rPr lang="ru-RU" sz="1600" dirty="0" err="1"/>
              <a:t>технології</a:t>
            </a:r>
            <a:r>
              <a:rPr lang="ru-RU" sz="1600" dirty="0"/>
              <a:t>, </a:t>
            </a:r>
            <a:r>
              <a:rPr lang="ru-RU" sz="1600" dirty="0" err="1"/>
              <a:t>хоча</a:t>
            </a:r>
            <a:r>
              <a:rPr lang="ru-RU" sz="1600" dirty="0"/>
              <a:t> </a:t>
            </a:r>
            <a:r>
              <a:rPr lang="ru-RU" sz="1600" dirty="0" err="1"/>
              <a:t>дозволяють</a:t>
            </a:r>
            <a:r>
              <a:rPr lang="ru-RU" sz="1600" dirty="0"/>
              <a:t> </a:t>
            </a:r>
            <a:r>
              <a:rPr lang="ru-RU" sz="1600" dirty="0" err="1"/>
              <a:t>ефективно</a:t>
            </a:r>
            <a:r>
              <a:rPr lang="ru-RU" sz="1600" dirty="0"/>
              <a:t> </a:t>
            </a:r>
            <a:r>
              <a:rPr lang="ru-RU" sz="1600" dirty="0" err="1"/>
              <a:t>виконувати</a:t>
            </a:r>
            <a:r>
              <a:rPr lang="ru-RU" sz="1600" dirty="0"/>
              <a:t> </a:t>
            </a:r>
            <a:r>
              <a:rPr lang="ru-RU" sz="1600" dirty="0" err="1"/>
              <a:t>завдання</a:t>
            </a:r>
            <a:r>
              <a:rPr lang="ru-RU" sz="1600" dirty="0"/>
              <a:t>, також </a:t>
            </a:r>
            <a:r>
              <a:rPr lang="ru-RU" sz="1600" dirty="0" err="1"/>
              <a:t>можуть</a:t>
            </a:r>
            <a:r>
              <a:rPr lang="ru-RU" sz="1600" dirty="0"/>
              <a:t> стати </a:t>
            </a:r>
            <a:r>
              <a:rPr lang="ru-RU" sz="1600" dirty="0" err="1"/>
              <a:t>джерелом</a:t>
            </a:r>
            <a:r>
              <a:rPr lang="ru-RU" sz="1600" dirty="0"/>
              <a:t> </a:t>
            </a:r>
            <a:r>
              <a:rPr lang="ru-RU" sz="1600" dirty="0" err="1"/>
              <a:t>відволікання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ускладнює</a:t>
            </a:r>
            <a:r>
              <a:rPr lang="ru-RU" sz="1600" dirty="0"/>
              <a:t> догляд за </a:t>
            </a:r>
            <a:r>
              <a:rPr lang="ru-RU" sz="1600" dirty="0" err="1"/>
              <a:t>рослинами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призвести</a:t>
            </a:r>
            <a:r>
              <a:rPr lang="ru-RU" sz="1600" dirty="0"/>
              <a:t> до </a:t>
            </a:r>
            <a:r>
              <a:rPr lang="ru-RU" sz="1600" dirty="0" err="1"/>
              <a:t>недостатньої</a:t>
            </a:r>
            <a:r>
              <a:rPr lang="ru-RU" sz="1600" dirty="0"/>
              <a:t> </a:t>
            </a:r>
            <a:r>
              <a:rPr lang="ru-RU" sz="1600" dirty="0" err="1"/>
              <a:t>уваги</a:t>
            </a:r>
            <a:r>
              <a:rPr lang="ru-RU" sz="1600" dirty="0"/>
              <a:t> до </a:t>
            </a:r>
            <a:r>
              <a:rPr lang="ru-RU" sz="1600" dirty="0" err="1"/>
              <a:t>рослин</a:t>
            </a:r>
            <a:r>
              <a:rPr lang="ru-RU" sz="1600" dirty="0"/>
              <a:t>, </a:t>
            </a:r>
            <a:r>
              <a:rPr lang="ru-RU" sz="1600" dirty="0" err="1"/>
              <a:t>зниження</a:t>
            </a:r>
            <a:r>
              <a:rPr lang="ru-RU" sz="1600" dirty="0"/>
              <a:t> </a:t>
            </a:r>
            <a:r>
              <a:rPr lang="ru-RU" sz="1600" dirty="0" err="1"/>
              <a:t>якості</a:t>
            </a:r>
            <a:r>
              <a:rPr lang="ru-RU" sz="1600" dirty="0"/>
              <a:t> догляду та </a:t>
            </a:r>
            <a:r>
              <a:rPr lang="ru-RU" sz="1600" dirty="0" err="1"/>
              <a:t>втрати</a:t>
            </a:r>
            <a:r>
              <a:rPr lang="ru-RU" sz="1600" dirty="0"/>
              <a:t> </a:t>
            </a:r>
            <a:r>
              <a:rPr lang="ru-RU" sz="1600" dirty="0" err="1"/>
              <a:t>творчого</a:t>
            </a:r>
            <a:r>
              <a:rPr lang="ru-RU" sz="1600" dirty="0"/>
              <a:t> </a:t>
            </a:r>
            <a:r>
              <a:rPr lang="ru-RU" sz="1600" dirty="0" err="1"/>
              <a:t>потенціалу</a:t>
            </a:r>
            <a:r>
              <a:rPr lang="ru-RU" sz="1600" dirty="0"/>
              <a:t> </a:t>
            </a:r>
            <a:r>
              <a:rPr lang="ru-RU" sz="1600" dirty="0" err="1"/>
              <a:t>власників</a:t>
            </a:r>
            <a:r>
              <a:rPr lang="ru-RU" sz="1600" dirty="0"/>
              <a:t>. </a:t>
            </a:r>
            <a:r>
              <a:rPr lang="ru-RU" sz="1600" dirty="0" err="1"/>
              <a:t>Управління</a:t>
            </a:r>
            <a:r>
              <a:rPr lang="ru-RU" sz="1600" dirty="0"/>
              <a:t> </a:t>
            </a:r>
            <a:r>
              <a:rPr lang="ru-RU" sz="1600" dirty="0" err="1"/>
              <a:t>увагою</a:t>
            </a:r>
            <a:r>
              <a:rPr lang="ru-RU" sz="1600" dirty="0"/>
              <a:t> </a:t>
            </a:r>
            <a:r>
              <a:rPr lang="ru-RU" sz="1600" dirty="0" err="1"/>
              <a:t>стає</a:t>
            </a:r>
            <a:r>
              <a:rPr lang="ru-RU" sz="1600" dirty="0"/>
              <a:t> </a:t>
            </a:r>
            <a:r>
              <a:rPr lang="ru-RU" sz="1600" dirty="0" err="1"/>
              <a:t>ключовим</a:t>
            </a:r>
            <a:r>
              <a:rPr lang="ru-RU" sz="1600" dirty="0"/>
              <a:t> аспектом для </a:t>
            </a:r>
            <a:r>
              <a:rPr lang="ru-RU" sz="1600" dirty="0" err="1"/>
              <a:t>забезпечення</a:t>
            </a:r>
            <a:r>
              <a:rPr lang="ru-RU" sz="1600" dirty="0"/>
              <a:t> </a:t>
            </a:r>
            <a:r>
              <a:rPr lang="ru-RU" sz="1600" dirty="0" err="1"/>
              <a:t>успішного</a:t>
            </a:r>
            <a:r>
              <a:rPr lang="ru-RU" sz="1600" dirty="0"/>
              <a:t> догляду за </a:t>
            </a:r>
            <a:r>
              <a:rPr lang="ru-RU" sz="1600" dirty="0" err="1"/>
              <a:t>рослинами</a:t>
            </a:r>
            <a:r>
              <a:rPr lang="ru-RU" sz="1600" dirty="0"/>
              <a:t> та </a:t>
            </a:r>
            <a:r>
              <a:rPr lang="ru-RU" sz="1600" dirty="0" err="1"/>
              <a:t>досягнення</a:t>
            </a:r>
            <a:r>
              <a:rPr lang="ru-RU" sz="1600" dirty="0"/>
              <a:t> </a:t>
            </a:r>
            <a:r>
              <a:rPr lang="ru-RU" sz="1600" dirty="0" err="1"/>
              <a:t>поставлених</a:t>
            </a:r>
            <a:r>
              <a:rPr lang="ru-RU" sz="1600" dirty="0"/>
              <a:t> </a:t>
            </a:r>
            <a:r>
              <a:rPr lang="ru-RU" sz="1600" dirty="0" err="1"/>
              <a:t>цілей</a:t>
            </a:r>
            <a:r>
              <a:rPr lang="ru-RU" sz="1600" dirty="0"/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724545" y="369527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/>
              <a:t>СТАТИСТИКА</a:t>
            </a:r>
            <a:endParaRPr sz="2400" dirty="0"/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oogle Shape;755;p55"/>
          <p:cNvGrpSpPr/>
          <p:nvPr/>
        </p:nvGrpSpPr>
        <p:grpSpPr>
          <a:xfrm>
            <a:off x="171496" y="518513"/>
            <a:ext cx="521514" cy="521514"/>
            <a:chOff x="5681300" y="2527788"/>
            <a:chExt cx="805800" cy="805800"/>
          </a:xfrm>
        </p:grpSpPr>
        <p:sp>
          <p:nvSpPr>
            <p:cNvPr id="13" name="Google Shape;756;p55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7;p55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41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367145" y="1442809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Багато відволікаючих чинників </a:t>
            </a:r>
            <a:r>
              <a:rPr lang="uk-U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заважаюь</a:t>
            </a: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нам надати належну увагу нашим рослинам. Проте, з </a:t>
            </a:r>
            <a:r>
              <a:rPr lang="uk-U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можливо забезпечити їм ідеальне середовище для росту та процвітання, навіть у підвищеному темпі сучасного життя. </a:t>
            </a:r>
            <a:endParaRPr lang="uk-U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33401" y="566643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 ПРОБЛЕМИ В ДОГЛЯДІ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74" y="1442809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69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22641" y="1133676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інтелектуальна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система догляду за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пропонує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автоматизовану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систему поливу та контролю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освітлення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Arduino.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 продукт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оптимальні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росту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зберігаючи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ваш час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зусилля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33401" y="566643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3-й блок: </a:t>
            </a:r>
            <a:r>
              <a:rPr lang="ru-RU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459880" y="338318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Автоматичний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полив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залежно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потреб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Контроль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освітлення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ідеального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фотоперіоду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Мобільний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додаток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віддаленого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моніторингу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9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хоча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дозволяють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виконувати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також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стати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джерелом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ускладнює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призвести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творчого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потенціалу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увагою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ключовим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аспектом для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досягнення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поставлених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цілей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724545" y="369527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ВПЛИВ ТЕХНОЛОГІЙ НА ДОГЛЯД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oogle Shape;9606;p63"/>
          <p:cNvGrpSpPr/>
          <p:nvPr/>
        </p:nvGrpSpPr>
        <p:grpSpPr>
          <a:xfrm>
            <a:off x="240693" y="369527"/>
            <a:ext cx="365348" cy="364966"/>
            <a:chOff x="2640993" y="3357835"/>
            <a:chExt cx="365348" cy="364966"/>
          </a:xfrm>
        </p:grpSpPr>
        <p:sp>
          <p:nvSpPr>
            <p:cNvPr id="13" name="Google Shape;9607;p63"/>
            <p:cNvSpPr/>
            <p:nvPr/>
          </p:nvSpPr>
          <p:spPr>
            <a:xfrm>
              <a:off x="2640993" y="3455227"/>
              <a:ext cx="365348" cy="267574"/>
            </a:xfrm>
            <a:custGeom>
              <a:avLst/>
              <a:gdLst/>
              <a:ahLst/>
              <a:cxnLst/>
              <a:rect l="l" t="t" r="r" b="b"/>
              <a:pathLst>
                <a:path w="11479" h="8407" extrusionOk="0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08;p63"/>
            <p:cNvSpPr/>
            <p:nvPr/>
          </p:nvSpPr>
          <p:spPr>
            <a:xfrm>
              <a:off x="2724763" y="3357835"/>
              <a:ext cx="280050" cy="136476"/>
            </a:xfrm>
            <a:custGeom>
              <a:avLst/>
              <a:gdLst/>
              <a:ahLst/>
              <a:cxnLst/>
              <a:rect l="l" t="t" r="r" b="b"/>
              <a:pathLst>
                <a:path w="8799" h="4288" extrusionOk="0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09;p63"/>
            <p:cNvSpPr/>
            <p:nvPr/>
          </p:nvSpPr>
          <p:spPr>
            <a:xfrm>
              <a:off x="2771359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10;p63"/>
            <p:cNvSpPr/>
            <p:nvPr/>
          </p:nvSpPr>
          <p:spPr>
            <a:xfrm>
              <a:off x="2794084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11;p63"/>
            <p:cNvSpPr/>
            <p:nvPr/>
          </p:nvSpPr>
          <p:spPr>
            <a:xfrm>
              <a:off x="2816840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12;p63"/>
            <p:cNvSpPr/>
            <p:nvPr/>
          </p:nvSpPr>
          <p:spPr>
            <a:xfrm>
              <a:off x="2839947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13;p63"/>
            <p:cNvSpPr/>
            <p:nvPr/>
          </p:nvSpPr>
          <p:spPr>
            <a:xfrm>
              <a:off x="2862672" y="3655327"/>
              <a:ext cx="10662" cy="21611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14;p63"/>
            <p:cNvSpPr/>
            <p:nvPr/>
          </p:nvSpPr>
          <p:spPr>
            <a:xfrm>
              <a:off x="2885429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15;p63"/>
            <p:cNvSpPr/>
            <p:nvPr/>
          </p:nvSpPr>
          <p:spPr>
            <a:xfrm>
              <a:off x="2908535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16;p63"/>
            <p:cNvSpPr/>
            <p:nvPr/>
          </p:nvSpPr>
          <p:spPr>
            <a:xfrm>
              <a:off x="2931292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0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14" y="190429"/>
            <a:ext cx="1031536" cy="1031536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251652" y="234544"/>
            <a:ext cx="4750654" cy="453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02128" y="1229445"/>
            <a:ext cx="3849701" cy="35387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343744" y="2236054"/>
            <a:ext cx="2566467" cy="2532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452782" y="432378"/>
            <a:ext cx="2720148" cy="108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– 7.8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млн.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UAH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5452782" y="1959638"/>
            <a:ext cx="2720148" cy="108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– 3.3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млн.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UAH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5452782" y="3486898"/>
            <a:ext cx="2720148" cy="108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– 874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тис.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UAH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9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22641" y="1133676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Основні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конкуренти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Автоматичні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поливні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без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інтелектуальних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Ручні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5-й блок: </a:t>
            </a:r>
            <a:r>
              <a:rPr lang="ru-RU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Конкуренція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Аналіз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конкурентів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переваги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459880" y="338318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Наші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переваги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Інтеграція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мобільним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додатком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датчиків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точного контролю умов.</a:t>
            </a: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Автоматизовані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потребують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втручання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користувача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8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19"/>
          <p:cNvSpPr txBox="1"/>
          <p:nvPr/>
        </p:nvSpPr>
        <p:spPr>
          <a:xfrm>
            <a:off x="2548551" y="173645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W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70" name="Google Shape;1070;p119"/>
          <p:cNvSpPr txBox="1"/>
          <p:nvPr/>
        </p:nvSpPr>
        <p:spPr>
          <a:xfrm>
            <a:off x="6684933" y="173246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71" name="Google Shape;1071;p119"/>
          <p:cNvGrpSpPr/>
          <p:nvPr/>
        </p:nvGrpSpPr>
        <p:grpSpPr>
          <a:xfrm>
            <a:off x="3474461" y="2151756"/>
            <a:ext cx="324133" cy="420796"/>
            <a:chOff x="-3462150" y="2046625"/>
            <a:chExt cx="224500" cy="291450"/>
          </a:xfrm>
        </p:grpSpPr>
        <p:sp>
          <p:nvSpPr>
            <p:cNvPr id="1072" name="Google Shape;1072;p119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9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9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9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9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9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9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119"/>
          <p:cNvGrpSpPr/>
          <p:nvPr/>
        </p:nvGrpSpPr>
        <p:grpSpPr>
          <a:xfrm>
            <a:off x="7557996" y="2151189"/>
            <a:ext cx="420796" cy="421914"/>
            <a:chOff x="-1333200" y="2770450"/>
            <a:chExt cx="291450" cy="292225"/>
          </a:xfrm>
        </p:grpSpPr>
        <p:sp>
          <p:nvSpPr>
            <p:cNvPr id="1080" name="Google Shape;1080;p119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9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119"/>
          <p:cNvSpPr/>
          <p:nvPr/>
        </p:nvSpPr>
        <p:spPr>
          <a:xfrm>
            <a:off x="5569620" y="2151462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119"/>
          <p:cNvGrpSpPr/>
          <p:nvPr/>
        </p:nvGrpSpPr>
        <p:grpSpPr>
          <a:xfrm>
            <a:off x="1351900" y="2151185"/>
            <a:ext cx="420796" cy="421914"/>
            <a:chOff x="-2060175" y="2768875"/>
            <a:chExt cx="291450" cy="292225"/>
          </a:xfrm>
        </p:grpSpPr>
        <p:sp>
          <p:nvSpPr>
            <p:cNvPr id="1084" name="Google Shape;1084;p119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9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Neptune is the furthest planet from the Sun</a:t>
            </a:r>
            <a:endParaRPr dirty="0"/>
          </a:p>
        </p:txBody>
      </p:sp>
      <p:sp>
        <p:nvSpPr>
          <p:cNvPr id="1089" name="Google Shape;1089;p11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smallest planet of them all</a:t>
            </a:r>
            <a:endParaRPr/>
          </a:p>
        </p:txBody>
      </p:sp>
      <p:sp>
        <p:nvSpPr>
          <p:cNvPr id="1091" name="Google Shape;1091;p119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1092" name="Google Shape;1092;p11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1093" name="Google Shape;1093;p119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465708" y="35184"/>
            <a:ext cx="4242632" cy="257243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err="1"/>
          </a:p>
        </p:txBody>
      </p:sp>
      <p:sp>
        <p:nvSpPr>
          <p:cNvPr id="3" name="Шестиугольник 2"/>
          <p:cNvSpPr/>
          <p:nvPr/>
        </p:nvSpPr>
        <p:spPr>
          <a:xfrm>
            <a:off x="0" y="110898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4492165" y="43402"/>
            <a:ext cx="4244582" cy="2560398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Google Shape;1070;p119"/>
          <p:cNvSpPr txBox="1"/>
          <p:nvPr/>
        </p:nvSpPr>
        <p:spPr>
          <a:xfrm>
            <a:off x="136781" y="273336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</a:t>
            </a:r>
          </a:p>
        </p:txBody>
      </p:sp>
      <p:sp>
        <p:nvSpPr>
          <p:cNvPr id="36" name="Шестиугольник 35"/>
          <p:cNvSpPr/>
          <p:nvPr/>
        </p:nvSpPr>
        <p:spPr>
          <a:xfrm>
            <a:off x="7978792" y="110898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Google Shape;1070;p119"/>
          <p:cNvSpPr txBox="1"/>
          <p:nvPr/>
        </p:nvSpPr>
        <p:spPr>
          <a:xfrm>
            <a:off x="8115573" y="296877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W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57808" y="2548658"/>
            <a:ext cx="4242632" cy="257243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492164" y="2548658"/>
            <a:ext cx="4244582" cy="2560398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Шестиугольник 43"/>
          <p:cNvSpPr/>
          <p:nvPr/>
        </p:nvSpPr>
        <p:spPr>
          <a:xfrm>
            <a:off x="128810" y="4183485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Шестиугольник 44"/>
          <p:cNvSpPr/>
          <p:nvPr/>
        </p:nvSpPr>
        <p:spPr>
          <a:xfrm>
            <a:off x="7984526" y="4183485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Google Shape;1070;p119"/>
          <p:cNvSpPr txBox="1"/>
          <p:nvPr/>
        </p:nvSpPr>
        <p:spPr>
          <a:xfrm>
            <a:off x="265591" y="4353086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O</a:t>
            </a:r>
            <a:endParaRPr lang="en-US"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8" name="Google Shape;1070;p119"/>
          <p:cNvSpPr txBox="1"/>
          <p:nvPr/>
        </p:nvSpPr>
        <p:spPr>
          <a:xfrm>
            <a:off x="8115573" y="438516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</a:t>
            </a:r>
            <a:endParaRPr lang="en-US"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5" name="Google Shape;814;p98"/>
          <p:cNvSpPr txBox="1">
            <a:spLocks noGrp="1"/>
          </p:cNvSpPr>
          <p:nvPr>
            <p:ph type="ctrTitle"/>
          </p:nvPr>
        </p:nvSpPr>
        <p:spPr>
          <a:xfrm>
            <a:off x="1100557" y="950316"/>
            <a:ext cx="3283291" cy="860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передових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таких як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Автоматизація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певних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аспектів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зелені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домашньому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господарстві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наявного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функціоналу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Google Shape;814;p98"/>
          <p:cNvSpPr txBox="1">
            <a:spLocks/>
          </p:cNvSpPr>
          <p:nvPr/>
        </p:nvSpPr>
        <p:spPr>
          <a:xfrm>
            <a:off x="4832282" y="833507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-Значні витрати на розробку нового функціоналу                        -Високий рівень конкуренції        -Необхідність технічної експертизи</a:t>
            </a:r>
          </a:p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814;p98"/>
          <p:cNvSpPr txBox="1">
            <a:spLocks/>
          </p:cNvSpPr>
          <p:nvPr/>
        </p:nvSpPr>
        <p:spPr>
          <a:xfrm>
            <a:off x="1084931" y="3272969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через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інтернет-магазини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рітейлові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точки                                                                       -</a:t>
            </a: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Партнерство з компаніями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ринку "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розумного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дому	                            -</a:t>
            </a: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Високий попит на «зелені технології»                        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Покращення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функціональності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зручності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1" name="Google Shape;814;p98"/>
          <p:cNvSpPr txBox="1">
            <a:spLocks/>
          </p:cNvSpPr>
          <p:nvPr/>
        </p:nvSpPr>
        <p:spPr>
          <a:xfrm>
            <a:off x="4766104" y="2880598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Зміни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законодавстві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Можливість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дефектів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програмному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цілому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Низька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зацікавленість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споживачів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64" y="2084910"/>
            <a:ext cx="1031536" cy="1031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810</Words>
  <Application>Microsoft Office PowerPoint</Application>
  <PresentationFormat>Экран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Comic Sans MS</vt:lpstr>
      <vt:lpstr>Livvic</vt:lpstr>
      <vt:lpstr>Roboto Condensed</vt:lpstr>
      <vt:lpstr>Roboto Condensed Light</vt:lpstr>
      <vt:lpstr>Squada One</vt:lpstr>
      <vt:lpstr>Tech Startup XL by Slidesgo</vt:lpstr>
      <vt:lpstr>Презентация PowerPoint</vt:lpstr>
      <vt:lpstr>Сучасні проблеми в догляді за рослинами</vt:lpstr>
      <vt:lpstr>СТАТИСТИКА</vt:lpstr>
      <vt:lpstr>СУЧАСНІ ПРОБЛЕМИ В ДОГЛЯДІ ЗА РОСЛИНАМИ</vt:lpstr>
      <vt:lpstr>3-й блок: Рішення </vt:lpstr>
      <vt:lpstr>ВПЛИВ ТЕХНОЛОГІЙ НА ДОГЛЯД ЗА РОСЛИНАМИ</vt:lpstr>
      <vt:lpstr>Презентация PowerPoint</vt:lpstr>
      <vt:lpstr>5-й блок: Конкуренція  Аналіз конкурентів та наші переваги</vt:lpstr>
      <vt:lpstr>-Використання передових технологій, таких як Arduino -Автоматизація певних аспектів "зелені" рішення в домашньому господарстві   -Розширення наявного функціоналу  </vt:lpstr>
      <vt:lpstr>6-й блок: Монетизація</vt:lpstr>
      <vt:lpstr>Вступ</vt:lpstr>
      <vt:lpstr>7-й блок: Дорожня карта</vt:lpstr>
      <vt:lpstr>8-й блок: Команда</vt:lpstr>
      <vt:lpstr>9-й блок: Трекшн</vt:lpstr>
      <vt:lpstr>ЩО ТАКЕ GREENY?</vt:lpstr>
      <vt:lpstr>ВПЛИВ ТЕХНОЛОГІЙ НА ДОГЛЯД ЗА РОСЛИНАМИ</vt:lpstr>
      <vt:lpstr>ВИСНОВОК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G_I</cp:lastModifiedBy>
  <cp:revision>75</cp:revision>
  <dcterms:modified xsi:type="dcterms:W3CDTF">2024-05-21T09:58:17Z</dcterms:modified>
</cp:coreProperties>
</file>