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7" r:id="rId1"/>
  </p:sldMasterIdLst>
  <p:notesMasterIdLst>
    <p:notesMasterId r:id="rId19"/>
  </p:notesMasterIdLst>
  <p:sldIdLst>
    <p:sldId id="256" r:id="rId2"/>
    <p:sldId id="268" r:id="rId3"/>
    <p:sldId id="347" r:id="rId4"/>
    <p:sldId id="349" r:id="rId5"/>
    <p:sldId id="350" r:id="rId6"/>
    <p:sldId id="346" r:id="rId7"/>
    <p:sldId id="351" r:id="rId8"/>
    <p:sldId id="352" r:id="rId9"/>
    <p:sldId id="281" r:id="rId10"/>
    <p:sldId id="353" r:id="rId11"/>
    <p:sldId id="257" r:id="rId12"/>
    <p:sldId id="354" r:id="rId13"/>
    <p:sldId id="355" r:id="rId14"/>
    <p:sldId id="356" r:id="rId15"/>
    <p:sldId id="344" r:id="rId16"/>
    <p:sldId id="345" r:id="rId17"/>
    <p:sldId id="34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D6ABD-8519-4FEF-B96A-AAC87AA53664}">
  <a:tblStyle styleId="{632D6ABD-8519-4FEF-B96A-AAC87AA536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0251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755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497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1044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43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81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111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560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190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54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84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28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08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542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70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080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12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39e48574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39e48574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28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46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>
            <a:spLocks noGrp="1"/>
          </p:cNvSpPr>
          <p:nvPr>
            <p:ph type="subTitle" idx="1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ubTitle" idx="2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3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subTitle" idx="4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ubTitle" idx="5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ubTitle" idx="6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subTitle" idx="7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subTitle" idx="8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6" r:id="rId4"/>
    <p:sldLayoutId id="2147483678" r:id="rId5"/>
    <p:sldLayoutId id="2147483696" r:id="rId6"/>
    <p:sldLayoutId id="2147483709" r:id="rId7"/>
    <p:sldLayoutId id="214748371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4" y="4239491"/>
            <a:ext cx="1031536" cy="10315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713" t="6682" r="46631" b="69677"/>
          <a:stretch/>
        </p:blipFill>
        <p:spPr>
          <a:xfrm>
            <a:off x="-1135780" y="3326859"/>
            <a:ext cx="5147738" cy="12159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12" y="0"/>
            <a:ext cx="51435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22641" y="1145169"/>
            <a:ext cx="5540850" cy="208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Продаж системи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ціною 200-300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USD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одиницю</a:t>
            </a:r>
          </a:p>
          <a:p>
            <a:pPr>
              <a:lnSpc>
                <a:spcPct val="150000"/>
              </a:lnSpc>
            </a:pP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Продаж додаткових аксесуарів та датчиків</a:t>
            </a:r>
          </a:p>
          <a:p>
            <a:pPr>
              <a:lnSpc>
                <a:spcPct val="150000"/>
              </a:lnSpc>
            </a:pP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Ремонт систем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20290" y="181709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6-й блок: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Монетизація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1270870" y="852142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11" y="3736647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274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Вступ</a:t>
            </a:r>
            <a:endParaRPr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Here’s what you’ll find in this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dirty="0"/>
              <a:t> template: </a:t>
            </a:r>
            <a:endParaRPr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/>
              <a:t>A slide structure based on a presentation of a startup, which you can easily adapt to your needs. For more info on how to edit the template, please visit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Slidesgo School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 or read our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FAQs</a:t>
            </a:r>
            <a:r>
              <a:rPr lang="en" dirty="0"/>
              <a:t>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/>
              <a:t>An assortment of pictures and illustrations that are suitable for use in the presentation can be found in </a:t>
            </a:r>
            <a:r>
              <a:rPr lang="en" b="1" dirty="0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" action="ppaction://noaction"/>
              </a:rPr>
              <a:t>the alternative resources</a:t>
            </a:r>
            <a:r>
              <a:rPr lang="en" dirty="0"/>
              <a:t> slide, plus several slides with </a:t>
            </a:r>
            <a:r>
              <a:rPr lang="en" b="1" dirty="0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" action="ppaction://noaction"/>
              </a:rPr>
              <a:t>premium resources</a:t>
            </a:r>
            <a:r>
              <a:rPr lang="en" dirty="0"/>
              <a:t>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/>
              <a:t>A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" action="ppaction://noaction"/>
              </a:rPr>
              <a:t>thanks</a:t>
            </a:r>
            <a:r>
              <a:rPr lang="en" dirty="0">
                <a:uFill>
                  <a:noFill/>
                </a:uFill>
                <a:hlinkClick r:id="" action="ppaction://noaction"/>
              </a:rPr>
              <a:t> </a:t>
            </a:r>
            <a:r>
              <a:rPr lang="en" dirty="0"/>
              <a:t>slide, which you must keep so that proper credits for our design are given.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/>
              <a:t>A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" action="ppaction://noaction"/>
              </a:rPr>
              <a:t>resources</a:t>
            </a:r>
            <a:r>
              <a:rPr lang="en" dirty="0">
                <a:uFill>
                  <a:noFill/>
                </a:uFill>
                <a:hlinkClick r:id="" action="ppaction://noaction"/>
              </a:rPr>
              <a:t> </a:t>
            </a:r>
            <a:r>
              <a:rPr lang="en" dirty="0"/>
              <a:t>slide, where you’ll find links to all the elements used in the template.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>
                <a:uFill>
                  <a:noFill/>
                </a:uFill>
                <a:hlinkClick r:id=""/>
              </a:rPr>
              <a:t>Instructions for use</a:t>
            </a:r>
            <a:r>
              <a:rPr lang="en" dirty="0"/>
              <a:t>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</a:pPr>
            <a:r>
              <a:rPr lang="en" dirty="0"/>
              <a:t>Final slides with: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0"/>
            <a:ext cx="8686800" cy="5021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22641" y="1145169"/>
            <a:ext cx="5540850" cy="208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Q1 2024: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Завершення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розробки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MVP.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Q2 2024: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Бета-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тестування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зворотний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зв'язок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перших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користувачів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Q3 2024: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Запуск на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ринок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початок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продажів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Q4 2024: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Розширення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продуктової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лінійки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вихід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міжнародний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ринок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20290" y="181709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7-й блок: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Дорожня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карта</a:t>
            </a:r>
          </a:p>
        </p:txBody>
      </p:sp>
      <p:cxnSp>
        <p:nvCxnSpPr>
          <p:cNvPr id="871" name="Google Shape;871;p106"/>
          <p:cNvCxnSpPr/>
          <p:nvPr/>
        </p:nvCxnSpPr>
        <p:spPr>
          <a:xfrm>
            <a:off x="1270870" y="852142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11" y="3736647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758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22641" y="1145169"/>
            <a:ext cx="5540850" cy="208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ААААААААААААААААААААААААААААААААААААААААААААА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20290" y="181709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8-й блок: Команда</a:t>
            </a:r>
          </a:p>
        </p:txBody>
      </p:sp>
      <p:cxnSp>
        <p:nvCxnSpPr>
          <p:cNvPr id="871" name="Google Shape;871;p106"/>
          <p:cNvCxnSpPr/>
          <p:nvPr/>
        </p:nvCxnSpPr>
        <p:spPr>
          <a:xfrm>
            <a:off x="1270870" y="852142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11" y="3736647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372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22641" y="1145169"/>
            <a:ext cx="5540850" cy="208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Успішно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завершено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розробку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прототипу.</a:t>
            </a:r>
          </a:p>
          <a:p>
            <a:pPr>
              <a:lnSpc>
                <a:spcPct val="150000"/>
              </a:lnSpc>
            </a:pP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Отримано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позитивний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зворотний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зв'язок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уявних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100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тестових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користувачів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Домовленості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 партнерство з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місцевим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нервопсихдиспансером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20290" y="181709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9-й блок: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Трекшн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1270870" y="852142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11" y="3736647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631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263236" y="1692191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uk-UA" sz="1800" dirty="0" smtClean="0"/>
              <a:t>І</a:t>
            </a:r>
            <a:r>
              <a:rPr lang="ru-RU" sz="1800" dirty="0" err="1" smtClean="0"/>
              <a:t>нноваційна</a:t>
            </a:r>
            <a:r>
              <a:rPr lang="ru-RU" sz="1800" dirty="0" smtClean="0"/>
              <a:t> </a:t>
            </a:r>
            <a:r>
              <a:rPr lang="ru-RU" sz="1800" dirty="0"/>
              <a:t>система автоматичного поливу та </a:t>
            </a:r>
            <a:r>
              <a:rPr lang="ru-RU" sz="1800" dirty="0" err="1"/>
              <a:t>освітлення</a:t>
            </a:r>
            <a:r>
              <a:rPr lang="ru-RU" sz="1800" dirty="0"/>
              <a:t> </a:t>
            </a:r>
            <a:r>
              <a:rPr lang="ru-RU" sz="1800" dirty="0" err="1"/>
              <a:t>робить</a:t>
            </a:r>
            <a:r>
              <a:rPr lang="ru-RU" sz="1800" dirty="0"/>
              <a:t> догляд за </a:t>
            </a:r>
            <a:r>
              <a:rPr lang="ru-RU" sz="1800" dirty="0" err="1"/>
              <a:t>рослинами</a:t>
            </a:r>
            <a:r>
              <a:rPr lang="ru-RU" sz="1800" dirty="0"/>
              <a:t> простим і </a:t>
            </a:r>
            <a:r>
              <a:rPr lang="ru-RU" sz="1800" dirty="0" err="1"/>
              <a:t>ефективним</a:t>
            </a:r>
            <a:r>
              <a:rPr lang="ru-RU" sz="1800" dirty="0"/>
              <a:t>, </a:t>
            </a:r>
            <a:r>
              <a:rPr lang="ru-RU" sz="1800" dirty="0" err="1"/>
              <a:t>забезпечуючи</a:t>
            </a:r>
            <a:r>
              <a:rPr lang="ru-RU" sz="1800" dirty="0"/>
              <a:t> </a:t>
            </a:r>
            <a:r>
              <a:rPr lang="ru-RU" sz="1800" dirty="0" err="1"/>
              <a:t>їм</a:t>
            </a:r>
            <a:r>
              <a:rPr lang="ru-RU" sz="1800" dirty="0"/>
              <a:t> </a:t>
            </a:r>
            <a:r>
              <a:rPr lang="ru-RU" sz="1800" dirty="0" err="1"/>
              <a:t>максимальний</a:t>
            </a:r>
            <a:r>
              <a:rPr lang="ru-RU" sz="1800" dirty="0"/>
              <a:t> комфорт та </a:t>
            </a:r>
            <a:r>
              <a:rPr lang="ru-RU" sz="1800" dirty="0" err="1"/>
              <a:t>здоров'я</a:t>
            </a:r>
            <a:r>
              <a:rPr lang="ru-RU" sz="1800" dirty="0" smtClean="0"/>
              <a:t>.</a:t>
            </a:r>
            <a:endParaRPr sz="1800" dirty="0"/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638157" y="542210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 smtClean="0"/>
              <a:t>Щ</a:t>
            </a:r>
            <a:r>
              <a:rPr lang="uk-UA" sz="2400" b="1" dirty="0" smtClean="0"/>
              <a:t>О ТАКЕ </a:t>
            </a:r>
            <a:r>
              <a:rPr lang="en-US" sz="2400" b="1" dirty="0" smtClean="0"/>
              <a:t>GREENY?</a:t>
            </a:r>
            <a:endParaRPr sz="2400" dirty="0"/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222007" y="1946438"/>
            <a:ext cx="2641235" cy="2869834"/>
            <a:chOff x="4973781" y="-17447"/>
            <a:chExt cx="2641235" cy="2869834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grpSpPr>
        <p:sp>
          <p:nvSpPr>
            <p:cNvPr id="6" name="Шестиугольник 5"/>
            <p:cNvSpPr/>
            <p:nvPr/>
          </p:nvSpPr>
          <p:spPr>
            <a:xfrm>
              <a:off x="4973781" y="550991"/>
              <a:ext cx="1454728" cy="11412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Шестиугольник 9"/>
            <p:cNvSpPr/>
            <p:nvPr/>
          </p:nvSpPr>
          <p:spPr>
            <a:xfrm>
              <a:off x="6139052" y="-17447"/>
              <a:ext cx="1454728" cy="11412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Шестиугольник 11"/>
            <p:cNvSpPr/>
            <p:nvPr/>
          </p:nvSpPr>
          <p:spPr>
            <a:xfrm>
              <a:off x="6160288" y="1132534"/>
              <a:ext cx="1454728" cy="11412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Шестиугольник 12"/>
            <p:cNvSpPr/>
            <p:nvPr/>
          </p:nvSpPr>
          <p:spPr>
            <a:xfrm>
              <a:off x="4973781" y="1711187"/>
              <a:ext cx="1454728" cy="11412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0" y="3103123"/>
            <a:ext cx="3340201" cy="1879420"/>
          </a:xfrm>
          <a:prstGeom prst="rect">
            <a:avLst/>
          </a:prstGeom>
        </p:spPr>
      </p:pic>
      <p:grpSp>
        <p:nvGrpSpPr>
          <p:cNvPr id="41" name="Google Shape;9122;p63"/>
          <p:cNvGrpSpPr/>
          <p:nvPr/>
        </p:nvGrpSpPr>
        <p:grpSpPr>
          <a:xfrm>
            <a:off x="263236" y="771393"/>
            <a:ext cx="350166" cy="350198"/>
            <a:chOff x="1308631" y="1507830"/>
            <a:chExt cx="350166" cy="350198"/>
          </a:xfrm>
        </p:grpSpPr>
        <p:sp>
          <p:nvSpPr>
            <p:cNvPr id="42" name="Google Shape;9123;p63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24;p63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25;p63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126;p63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2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171796" y="1221110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технології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хоча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дозволяють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ефективно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виконувати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також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можуть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стати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джерелом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відволікання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ускладнює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 за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призвести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недостатньої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уваги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зниження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якості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догляду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втрати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творчого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потенціалу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власників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Управління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увагою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стає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ключовим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аспектом для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успішного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догляду за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досягнення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поставлених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цілей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71796" y="451091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ВПЛИВ ТЕХНОЛОГІЙ НА ДОГЛЯД ЗА РОСЛИНАМИ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5305598" y="1700106"/>
            <a:ext cx="3830782" cy="3200400"/>
            <a:chOff x="4947458" y="1783926"/>
            <a:chExt cx="3830782" cy="3200400"/>
          </a:xfrm>
          <a:blipFill>
            <a:blip r:embed="rId4">
              <a:alphaModFix amt="70000"/>
            </a:blip>
            <a:stretch>
              <a:fillRect/>
            </a:stretch>
          </a:blipFill>
        </p:grpSpPr>
        <p:sp>
          <p:nvSpPr>
            <p:cNvPr id="5" name="Шестиугольник 4"/>
            <p:cNvSpPr/>
            <p:nvPr/>
          </p:nvSpPr>
          <p:spPr>
            <a:xfrm>
              <a:off x="6118860" y="306408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Шестиугольник 14"/>
            <p:cNvSpPr/>
            <p:nvPr/>
          </p:nvSpPr>
          <p:spPr>
            <a:xfrm>
              <a:off x="7284720" y="242400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Шестиугольник 15"/>
            <p:cNvSpPr/>
            <p:nvPr/>
          </p:nvSpPr>
          <p:spPr>
            <a:xfrm>
              <a:off x="6118860" y="178392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Шестиугольник 16"/>
            <p:cNvSpPr/>
            <p:nvPr/>
          </p:nvSpPr>
          <p:spPr>
            <a:xfrm>
              <a:off x="7284720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Шестиугольник 17"/>
            <p:cNvSpPr/>
            <p:nvPr/>
          </p:nvSpPr>
          <p:spPr>
            <a:xfrm>
              <a:off x="4947458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3991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164176" y="878176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інноваційний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проект,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який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пропонує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рішення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недоліків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догляді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викликаних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сучасними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технологіями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відволіканням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Завдяки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використанню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передових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інтелектуальним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підходом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забезпечує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ефективний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автоматизований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 за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зберігаючи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час і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енергію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власників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 просто продукт,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стиль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життя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сприяє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збереженню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створенню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комфортного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середовища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росту,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навіть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вимогливих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умовах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сучасного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життя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836277" y="109138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ВИСНОВОК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952090" y="789531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41" name="Google Shape;9122;p63"/>
          <p:cNvGrpSpPr/>
          <p:nvPr/>
        </p:nvGrpSpPr>
        <p:grpSpPr>
          <a:xfrm>
            <a:off x="461356" y="338321"/>
            <a:ext cx="350166" cy="350198"/>
            <a:chOff x="1308631" y="1507830"/>
            <a:chExt cx="350166" cy="350198"/>
          </a:xfrm>
        </p:grpSpPr>
        <p:sp>
          <p:nvSpPr>
            <p:cNvPr id="42" name="Google Shape;9123;p63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24;p63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25;p63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126;p63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145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273420" y="1311615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багатьох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людей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недостатньо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часу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</a:t>
            </a:r>
          </a:p>
          <a:p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належного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догляду за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своїми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endPara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через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зайнятість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відволікаючі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фактори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призводить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загибелі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стресу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</a:t>
            </a:r>
          </a:p>
          <a:p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власників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втрати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інвестицій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зелені</a:t>
            </a:r>
            <a:endPara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насадження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Tx/>
              <a:buChar char="-"/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власників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стикаються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</a:p>
          <a:p>
            <a:pPr marL="114300" indent="0"/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проблемами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поливу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освітлення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Tx/>
              <a:buChar char="-"/>
            </a:pP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Недостатній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догляд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знижує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якість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життя</a:t>
            </a:r>
            <a:endPara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/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30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%.</a:t>
            </a:r>
          </a:p>
          <a:p>
            <a:pPr marL="400050" indent="-285750">
              <a:buFontTx/>
              <a:buChar char="-"/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людей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визнають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часто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забувають</a:t>
            </a:r>
            <a:endPara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/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поливати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свої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33401" y="566643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2-й блок: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Проблема</a:t>
            </a:r>
            <a:b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догляді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74" y="1442809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171796" y="1221110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err="1"/>
              <a:t>Сучасні</a:t>
            </a:r>
            <a:r>
              <a:rPr lang="ru-RU" sz="1600" dirty="0"/>
              <a:t> </a:t>
            </a:r>
            <a:r>
              <a:rPr lang="ru-RU" sz="1600" dirty="0" err="1"/>
              <a:t>технології</a:t>
            </a:r>
            <a:r>
              <a:rPr lang="ru-RU" sz="1600" dirty="0"/>
              <a:t>, </a:t>
            </a:r>
            <a:r>
              <a:rPr lang="ru-RU" sz="1600" dirty="0" err="1"/>
              <a:t>хоча</a:t>
            </a:r>
            <a:r>
              <a:rPr lang="ru-RU" sz="1600" dirty="0"/>
              <a:t> </a:t>
            </a:r>
            <a:r>
              <a:rPr lang="ru-RU" sz="1600" dirty="0" err="1"/>
              <a:t>дозволяють</a:t>
            </a:r>
            <a:r>
              <a:rPr lang="ru-RU" sz="1600" dirty="0"/>
              <a:t> </a:t>
            </a:r>
            <a:r>
              <a:rPr lang="ru-RU" sz="1600" dirty="0" err="1"/>
              <a:t>ефективно</a:t>
            </a:r>
            <a:r>
              <a:rPr lang="ru-RU" sz="1600" dirty="0"/>
              <a:t> </a:t>
            </a:r>
            <a:r>
              <a:rPr lang="ru-RU" sz="1600" dirty="0" err="1"/>
              <a:t>виконувати</a:t>
            </a:r>
            <a:r>
              <a:rPr lang="ru-RU" sz="1600" dirty="0"/>
              <a:t> </a:t>
            </a:r>
            <a:r>
              <a:rPr lang="ru-RU" sz="1600" dirty="0" err="1"/>
              <a:t>завдання</a:t>
            </a:r>
            <a:r>
              <a:rPr lang="ru-RU" sz="1600" dirty="0"/>
              <a:t>, також </a:t>
            </a:r>
            <a:r>
              <a:rPr lang="ru-RU" sz="1600" dirty="0" err="1"/>
              <a:t>можуть</a:t>
            </a:r>
            <a:r>
              <a:rPr lang="ru-RU" sz="1600" dirty="0"/>
              <a:t> стати </a:t>
            </a:r>
            <a:r>
              <a:rPr lang="ru-RU" sz="1600" dirty="0" err="1"/>
              <a:t>джерелом</a:t>
            </a:r>
            <a:r>
              <a:rPr lang="ru-RU" sz="1600" dirty="0"/>
              <a:t> </a:t>
            </a:r>
            <a:r>
              <a:rPr lang="ru-RU" sz="1600" dirty="0" err="1"/>
              <a:t>відволікання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ускладнює</a:t>
            </a:r>
            <a:r>
              <a:rPr lang="ru-RU" sz="1600" dirty="0"/>
              <a:t> догляд за </a:t>
            </a:r>
            <a:r>
              <a:rPr lang="ru-RU" sz="1600" dirty="0" err="1"/>
              <a:t>рослинами</a:t>
            </a:r>
            <a:r>
              <a:rPr lang="ru-RU" sz="1600" dirty="0"/>
              <a:t>.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призвести</a:t>
            </a:r>
            <a:r>
              <a:rPr lang="ru-RU" sz="1600" dirty="0"/>
              <a:t> до </a:t>
            </a:r>
            <a:r>
              <a:rPr lang="ru-RU" sz="1600" dirty="0" err="1"/>
              <a:t>недостатньої</a:t>
            </a:r>
            <a:r>
              <a:rPr lang="ru-RU" sz="1600" dirty="0"/>
              <a:t> </a:t>
            </a:r>
            <a:r>
              <a:rPr lang="ru-RU" sz="1600" dirty="0" err="1"/>
              <a:t>уваги</a:t>
            </a:r>
            <a:r>
              <a:rPr lang="ru-RU" sz="1600" dirty="0"/>
              <a:t> до </a:t>
            </a:r>
            <a:r>
              <a:rPr lang="ru-RU" sz="1600" dirty="0" err="1"/>
              <a:t>рослин</a:t>
            </a:r>
            <a:r>
              <a:rPr lang="ru-RU" sz="1600" dirty="0"/>
              <a:t>, </a:t>
            </a:r>
            <a:r>
              <a:rPr lang="ru-RU" sz="1600" dirty="0" err="1"/>
              <a:t>зниження</a:t>
            </a:r>
            <a:r>
              <a:rPr lang="ru-RU" sz="1600" dirty="0"/>
              <a:t> </a:t>
            </a:r>
            <a:r>
              <a:rPr lang="ru-RU" sz="1600" dirty="0" err="1"/>
              <a:t>якості</a:t>
            </a:r>
            <a:r>
              <a:rPr lang="ru-RU" sz="1600" dirty="0"/>
              <a:t> догляду та </a:t>
            </a:r>
            <a:r>
              <a:rPr lang="ru-RU" sz="1600" dirty="0" err="1"/>
              <a:t>втрати</a:t>
            </a:r>
            <a:r>
              <a:rPr lang="ru-RU" sz="1600" dirty="0"/>
              <a:t> </a:t>
            </a:r>
            <a:r>
              <a:rPr lang="ru-RU" sz="1600" dirty="0" err="1"/>
              <a:t>творчого</a:t>
            </a:r>
            <a:r>
              <a:rPr lang="ru-RU" sz="1600" dirty="0"/>
              <a:t> </a:t>
            </a:r>
            <a:r>
              <a:rPr lang="ru-RU" sz="1600" dirty="0" err="1"/>
              <a:t>потенціалу</a:t>
            </a:r>
            <a:r>
              <a:rPr lang="ru-RU" sz="1600" dirty="0"/>
              <a:t> </a:t>
            </a:r>
            <a:r>
              <a:rPr lang="ru-RU" sz="1600" dirty="0" err="1"/>
              <a:t>власників</a:t>
            </a:r>
            <a:r>
              <a:rPr lang="ru-RU" sz="1600" dirty="0"/>
              <a:t>. </a:t>
            </a:r>
            <a:r>
              <a:rPr lang="ru-RU" sz="1600" dirty="0" err="1"/>
              <a:t>Управління</a:t>
            </a:r>
            <a:r>
              <a:rPr lang="ru-RU" sz="1600" dirty="0"/>
              <a:t> </a:t>
            </a:r>
            <a:r>
              <a:rPr lang="ru-RU" sz="1600" dirty="0" err="1"/>
              <a:t>увагою</a:t>
            </a:r>
            <a:r>
              <a:rPr lang="ru-RU" sz="1600" dirty="0"/>
              <a:t> </a:t>
            </a:r>
            <a:r>
              <a:rPr lang="ru-RU" sz="1600" dirty="0" err="1"/>
              <a:t>стає</a:t>
            </a:r>
            <a:r>
              <a:rPr lang="ru-RU" sz="1600" dirty="0"/>
              <a:t> </a:t>
            </a:r>
            <a:r>
              <a:rPr lang="ru-RU" sz="1600" dirty="0" err="1"/>
              <a:t>ключовим</a:t>
            </a:r>
            <a:r>
              <a:rPr lang="ru-RU" sz="1600" dirty="0"/>
              <a:t> аспектом для </a:t>
            </a:r>
            <a:r>
              <a:rPr lang="ru-RU" sz="1600" dirty="0" err="1"/>
              <a:t>забезпечення</a:t>
            </a:r>
            <a:r>
              <a:rPr lang="ru-RU" sz="1600" dirty="0"/>
              <a:t> </a:t>
            </a:r>
            <a:r>
              <a:rPr lang="ru-RU" sz="1600" dirty="0" err="1"/>
              <a:t>успішного</a:t>
            </a:r>
            <a:r>
              <a:rPr lang="ru-RU" sz="1600" dirty="0"/>
              <a:t> догляду за </a:t>
            </a:r>
            <a:r>
              <a:rPr lang="ru-RU" sz="1600" dirty="0" err="1"/>
              <a:t>рослинами</a:t>
            </a:r>
            <a:r>
              <a:rPr lang="ru-RU" sz="1600" dirty="0"/>
              <a:t> та </a:t>
            </a:r>
            <a:r>
              <a:rPr lang="ru-RU" sz="1600" dirty="0" err="1"/>
              <a:t>досягнення</a:t>
            </a:r>
            <a:r>
              <a:rPr lang="ru-RU" sz="1600" dirty="0"/>
              <a:t> </a:t>
            </a:r>
            <a:r>
              <a:rPr lang="ru-RU" sz="1600" dirty="0" err="1"/>
              <a:t>поставлених</a:t>
            </a:r>
            <a:r>
              <a:rPr lang="ru-RU" sz="1600" dirty="0"/>
              <a:t> </a:t>
            </a:r>
            <a:r>
              <a:rPr lang="ru-RU" sz="1600" dirty="0" err="1"/>
              <a:t>цілей</a:t>
            </a:r>
            <a:r>
              <a:rPr lang="ru-RU" sz="1600" dirty="0"/>
              <a:t>.</a:t>
            </a: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endParaRPr sz="1600" dirty="0"/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724545" y="369527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 smtClean="0"/>
              <a:t>СТАТИСТИКА</a:t>
            </a:r>
            <a:endParaRPr sz="2400" dirty="0"/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5305598" y="1700106"/>
            <a:ext cx="3830782" cy="3200400"/>
            <a:chOff x="4947458" y="1783926"/>
            <a:chExt cx="3830782" cy="3200400"/>
          </a:xfrm>
          <a:blipFill>
            <a:blip r:embed="rId4">
              <a:alphaModFix amt="70000"/>
            </a:blip>
            <a:stretch>
              <a:fillRect/>
            </a:stretch>
          </a:blipFill>
        </p:grpSpPr>
        <p:sp>
          <p:nvSpPr>
            <p:cNvPr id="5" name="Шестиугольник 4"/>
            <p:cNvSpPr/>
            <p:nvPr/>
          </p:nvSpPr>
          <p:spPr>
            <a:xfrm>
              <a:off x="6118860" y="306408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Шестиугольник 14"/>
            <p:cNvSpPr/>
            <p:nvPr/>
          </p:nvSpPr>
          <p:spPr>
            <a:xfrm>
              <a:off x="7284720" y="242400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Шестиугольник 15"/>
            <p:cNvSpPr/>
            <p:nvPr/>
          </p:nvSpPr>
          <p:spPr>
            <a:xfrm>
              <a:off x="6118860" y="178392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Шестиугольник 16"/>
            <p:cNvSpPr/>
            <p:nvPr/>
          </p:nvSpPr>
          <p:spPr>
            <a:xfrm>
              <a:off x="7284720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Шестиугольник 17"/>
            <p:cNvSpPr/>
            <p:nvPr/>
          </p:nvSpPr>
          <p:spPr>
            <a:xfrm>
              <a:off x="4947458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oogle Shape;755;p55"/>
          <p:cNvGrpSpPr/>
          <p:nvPr/>
        </p:nvGrpSpPr>
        <p:grpSpPr>
          <a:xfrm>
            <a:off x="171496" y="518513"/>
            <a:ext cx="521514" cy="521514"/>
            <a:chOff x="5681300" y="2527788"/>
            <a:chExt cx="805800" cy="805800"/>
          </a:xfrm>
        </p:grpSpPr>
        <p:sp>
          <p:nvSpPr>
            <p:cNvPr id="13" name="Google Shape;756;p55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7;p55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415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367145" y="1442809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uk-U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Багато відволікаючих чинників </a:t>
            </a:r>
            <a:r>
              <a:rPr lang="uk-UA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заважаюь</a:t>
            </a:r>
            <a:r>
              <a:rPr lang="uk-U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нам надати належну увагу нашим рослинам. Проте, з </a:t>
            </a:r>
            <a:r>
              <a:rPr lang="uk-UA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uk-U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можливо забезпечити їм ідеальне середовище для росту та процвітання, навіть у підвищеному темпі сучасного життя. </a:t>
            </a:r>
            <a:endParaRPr lang="uk-U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33401" y="566643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СУЧАСНІ ПРОБЛЕМИ В ДОГЛЯДІ ЗА РОСЛИНАМИ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74" y="1442809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269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22641" y="1145169"/>
            <a:ext cx="5540850" cy="208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222641" y="1133676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інтелектуальна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система догляду за </a:t>
            </a: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пропонує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автоматизовану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систему поливу та контролю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освітлення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базі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Arduino.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Наш продукт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забезпечує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оптимальні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умови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росту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зберігаючи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ваш час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зусилля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33401" y="566643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3-й блок: </a:t>
            </a:r>
            <a:r>
              <a:rPr lang="ru-RU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Рішення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1270870" y="852142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11" y="3736647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459880" y="338318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Автоматичний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полив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залежно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потреб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Контроль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освітлення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забезпечення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ідеального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фотоперіоду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Мобільний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додаток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віддаленого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управління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моніторингу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197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171796" y="1221110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технології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хоча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дозволяють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ефективно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виконувати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також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можуть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стати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джерелом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відволікання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ускладнює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 за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призвести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недостатньої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уваги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зниження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якості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догляду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втрати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творчого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потенціалу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власників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Управління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увагою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стає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ключовим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аспектом для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успішного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догляду за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досягнення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поставлених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цілей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724545" y="369527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ВПЛИВ ТЕХНОЛОГІЙ НА ДОГЛЯД ЗА РОСЛИНАМИ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5305598" y="1700106"/>
            <a:ext cx="3830782" cy="3200400"/>
            <a:chOff x="4947458" y="1783926"/>
            <a:chExt cx="3830782" cy="3200400"/>
          </a:xfrm>
          <a:blipFill>
            <a:blip r:embed="rId4">
              <a:alphaModFix amt="70000"/>
            </a:blip>
            <a:stretch>
              <a:fillRect/>
            </a:stretch>
          </a:blipFill>
        </p:grpSpPr>
        <p:sp>
          <p:nvSpPr>
            <p:cNvPr id="5" name="Шестиугольник 4"/>
            <p:cNvSpPr/>
            <p:nvPr/>
          </p:nvSpPr>
          <p:spPr>
            <a:xfrm>
              <a:off x="6118860" y="306408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Шестиугольник 14"/>
            <p:cNvSpPr/>
            <p:nvPr/>
          </p:nvSpPr>
          <p:spPr>
            <a:xfrm>
              <a:off x="7284720" y="242400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Шестиугольник 15"/>
            <p:cNvSpPr/>
            <p:nvPr/>
          </p:nvSpPr>
          <p:spPr>
            <a:xfrm>
              <a:off x="6118860" y="178392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Шестиугольник 16"/>
            <p:cNvSpPr/>
            <p:nvPr/>
          </p:nvSpPr>
          <p:spPr>
            <a:xfrm>
              <a:off x="7284720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Шестиугольник 17"/>
            <p:cNvSpPr/>
            <p:nvPr/>
          </p:nvSpPr>
          <p:spPr>
            <a:xfrm>
              <a:off x="4947458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oogle Shape;9606;p63"/>
          <p:cNvGrpSpPr/>
          <p:nvPr/>
        </p:nvGrpSpPr>
        <p:grpSpPr>
          <a:xfrm>
            <a:off x="240693" y="369527"/>
            <a:ext cx="365348" cy="364966"/>
            <a:chOff x="2640993" y="3357835"/>
            <a:chExt cx="365348" cy="364966"/>
          </a:xfrm>
        </p:grpSpPr>
        <p:sp>
          <p:nvSpPr>
            <p:cNvPr id="13" name="Google Shape;9607;p63"/>
            <p:cNvSpPr/>
            <p:nvPr/>
          </p:nvSpPr>
          <p:spPr>
            <a:xfrm>
              <a:off x="2640993" y="3455227"/>
              <a:ext cx="365348" cy="267574"/>
            </a:xfrm>
            <a:custGeom>
              <a:avLst/>
              <a:gdLst/>
              <a:ahLst/>
              <a:cxnLst/>
              <a:rect l="l" t="t" r="r" b="b"/>
              <a:pathLst>
                <a:path w="11479" h="8407" extrusionOk="0">
                  <a:moveTo>
                    <a:pt x="5168" y="2311"/>
                  </a:moveTo>
                  <a:lnTo>
                    <a:pt x="5335" y="4859"/>
                  </a:lnTo>
                  <a:lnTo>
                    <a:pt x="4620" y="4859"/>
                  </a:lnTo>
                  <a:lnTo>
                    <a:pt x="4763" y="2311"/>
                  </a:lnTo>
                  <a:close/>
                  <a:moveTo>
                    <a:pt x="6966" y="2311"/>
                  </a:moveTo>
                  <a:lnTo>
                    <a:pt x="7133" y="4859"/>
                  </a:lnTo>
                  <a:lnTo>
                    <a:pt x="6418" y="4859"/>
                  </a:lnTo>
                  <a:lnTo>
                    <a:pt x="6561" y="2311"/>
                  </a:lnTo>
                  <a:close/>
                  <a:moveTo>
                    <a:pt x="8764" y="2311"/>
                  </a:moveTo>
                  <a:lnTo>
                    <a:pt x="8931" y="4859"/>
                  </a:lnTo>
                  <a:lnTo>
                    <a:pt x="8216" y="4859"/>
                  </a:lnTo>
                  <a:lnTo>
                    <a:pt x="8371" y="2311"/>
                  </a:lnTo>
                  <a:close/>
                  <a:moveTo>
                    <a:pt x="2156" y="5894"/>
                  </a:moveTo>
                  <a:lnTo>
                    <a:pt x="2144" y="6287"/>
                  </a:lnTo>
                  <a:lnTo>
                    <a:pt x="1549" y="6287"/>
                  </a:lnTo>
                  <a:cubicBezTo>
                    <a:pt x="1453" y="6287"/>
                    <a:pt x="1382" y="6359"/>
                    <a:pt x="1382" y="6442"/>
                  </a:cubicBezTo>
                  <a:cubicBezTo>
                    <a:pt x="1382" y="6537"/>
                    <a:pt x="1453" y="6609"/>
                    <a:pt x="1549" y="6609"/>
                  </a:cubicBezTo>
                  <a:lnTo>
                    <a:pt x="2132" y="6609"/>
                  </a:lnTo>
                  <a:lnTo>
                    <a:pt x="2096" y="8073"/>
                  </a:lnTo>
                  <a:lnTo>
                    <a:pt x="822" y="8073"/>
                  </a:lnTo>
                  <a:lnTo>
                    <a:pt x="822" y="6609"/>
                  </a:lnTo>
                  <a:lnTo>
                    <a:pt x="834" y="6609"/>
                  </a:lnTo>
                  <a:cubicBezTo>
                    <a:pt x="918" y="6609"/>
                    <a:pt x="1001" y="6537"/>
                    <a:pt x="1001" y="6442"/>
                  </a:cubicBezTo>
                  <a:cubicBezTo>
                    <a:pt x="1001" y="6359"/>
                    <a:pt x="918" y="6287"/>
                    <a:pt x="834" y="6287"/>
                  </a:cubicBezTo>
                  <a:cubicBezTo>
                    <a:pt x="727" y="6287"/>
                    <a:pt x="644" y="6192"/>
                    <a:pt x="644" y="6085"/>
                  </a:cubicBezTo>
                  <a:cubicBezTo>
                    <a:pt x="644" y="5990"/>
                    <a:pt x="727" y="5894"/>
                    <a:pt x="834" y="5894"/>
                  </a:cubicBezTo>
                  <a:close/>
                  <a:moveTo>
                    <a:pt x="3382" y="334"/>
                  </a:moveTo>
                  <a:lnTo>
                    <a:pt x="3489" y="4859"/>
                  </a:lnTo>
                  <a:lnTo>
                    <a:pt x="3192" y="4859"/>
                  </a:lnTo>
                  <a:cubicBezTo>
                    <a:pt x="2894" y="4859"/>
                    <a:pt x="2668" y="5097"/>
                    <a:pt x="2668" y="5371"/>
                  </a:cubicBezTo>
                  <a:cubicBezTo>
                    <a:pt x="2668" y="5537"/>
                    <a:pt x="2739" y="5668"/>
                    <a:pt x="2846" y="5775"/>
                  </a:cubicBezTo>
                  <a:lnTo>
                    <a:pt x="2846" y="8085"/>
                  </a:lnTo>
                  <a:lnTo>
                    <a:pt x="2454" y="8085"/>
                  </a:lnTo>
                  <a:lnTo>
                    <a:pt x="2632" y="334"/>
                  </a:lnTo>
                  <a:close/>
                  <a:moveTo>
                    <a:pt x="10359" y="5180"/>
                  </a:moveTo>
                  <a:cubicBezTo>
                    <a:pt x="10466" y="5180"/>
                    <a:pt x="10550" y="5275"/>
                    <a:pt x="10550" y="5371"/>
                  </a:cubicBezTo>
                  <a:cubicBezTo>
                    <a:pt x="10550" y="5478"/>
                    <a:pt x="10466" y="5573"/>
                    <a:pt x="10359" y="5573"/>
                  </a:cubicBezTo>
                  <a:lnTo>
                    <a:pt x="10002" y="5573"/>
                  </a:lnTo>
                  <a:cubicBezTo>
                    <a:pt x="9919" y="5573"/>
                    <a:pt x="9835" y="5644"/>
                    <a:pt x="9835" y="5728"/>
                  </a:cubicBezTo>
                  <a:cubicBezTo>
                    <a:pt x="9835" y="5823"/>
                    <a:pt x="9919" y="5894"/>
                    <a:pt x="10002" y="5894"/>
                  </a:cubicBezTo>
                  <a:lnTo>
                    <a:pt x="10371" y="5894"/>
                  </a:lnTo>
                  <a:lnTo>
                    <a:pt x="10371" y="8085"/>
                  </a:lnTo>
                  <a:lnTo>
                    <a:pt x="3156" y="8085"/>
                  </a:lnTo>
                  <a:lnTo>
                    <a:pt x="3156" y="5894"/>
                  </a:lnTo>
                  <a:lnTo>
                    <a:pt x="9288" y="5894"/>
                  </a:lnTo>
                  <a:cubicBezTo>
                    <a:pt x="9383" y="5894"/>
                    <a:pt x="9454" y="5823"/>
                    <a:pt x="9454" y="5728"/>
                  </a:cubicBezTo>
                  <a:cubicBezTo>
                    <a:pt x="9454" y="5644"/>
                    <a:pt x="9383" y="5573"/>
                    <a:pt x="9288" y="5573"/>
                  </a:cubicBezTo>
                  <a:lnTo>
                    <a:pt x="3168" y="5573"/>
                  </a:lnTo>
                  <a:cubicBezTo>
                    <a:pt x="3073" y="5573"/>
                    <a:pt x="2977" y="5478"/>
                    <a:pt x="2977" y="5371"/>
                  </a:cubicBezTo>
                  <a:cubicBezTo>
                    <a:pt x="2977" y="5275"/>
                    <a:pt x="3073" y="5180"/>
                    <a:pt x="3168" y="5180"/>
                  </a:cubicBezTo>
                  <a:close/>
                  <a:moveTo>
                    <a:pt x="2489" y="1"/>
                  </a:moveTo>
                  <a:cubicBezTo>
                    <a:pt x="2394" y="1"/>
                    <a:pt x="2323" y="72"/>
                    <a:pt x="2323" y="168"/>
                  </a:cubicBezTo>
                  <a:lnTo>
                    <a:pt x="2203" y="5561"/>
                  </a:lnTo>
                  <a:lnTo>
                    <a:pt x="882" y="5561"/>
                  </a:lnTo>
                  <a:cubicBezTo>
                    <a:pt x="584" y="5561"/>
                    <a:pt x="358" y="5799"/>
                    <a:pt x="358" y="6085"/>
                  </a:cubicBezTo>
                  <a:cubicBezTo>
                    <a:pt x="358" y="6252"/>
                    <a:pt x="429" y="6383"/>
                    <a:pt x="537" y="6490"/>
                  </a:cubicBezTo>
                  <a:lnTo>
                    <a:pt x="537" y="8085"/>
                  </a:lnTo>
                  <a:lnTo>
                    <a:pt x="168" y="8085"/>
                  </a:lnTo>
                  <a:cubicBezTo>
                    <a:pt x="72" y="8085"/>
                    <a:pt x="1" y="8157"/>
                    <a:pt x="1" y="8252"/>
                  </a:cubicBezTo>
                  <a:cubicBezTo>
                    <a:pt x="1" y="8335"/>
                    <a:pt x="72" y="8407"/>
                    <a:pt x="168" y="8407"/>
                  </a:cubicBezTo>
                  <a:lnTo>
                    <a:pt x="11312" y="8407"/>
                  </a:lnTo>
                  <a:cubicBezTo>
                    <a:pt x="11395" y="8407"/>
                    <a:pt x="11478" y="8335"/>
                    <a:pt x="11478" y="8252"/>
                  </a:cubicBezTo>
                  <a:cubicBezTo>
                    <a:pt x="11431" y="8157"/>
                    <a:pt x="11359" y="8085"/>
                    <a:pt x="11264" y="8085"/>
                  </a:cubicBezTo>
                  <a:lnTo>
                    <a:pt x="10716" y="8085"/>
                  </a:lnTo>
                  <a:lnTo>
                    <a:pt x="10716" y="5775"/>
                  </a:lnTo>
                  <a:cubicBezTo>
                    <a:pt x="10824" y="5668"/>
                    <a:pt x="10895" y="5537"/>
                    <a:pt x="10895" y="5371"/>
                  </a:cubicBezTo>
                  <a:cubicBezTo>
                    <a:pt x="10895" y="5073"/>
                    <a:pt x="10657" y="4859"/>
                    <a:pt x="10371" y="4859"/>
                  </a:cubicBezTo>
                  <a:lnTo>
                    <a:pt x="9276" y="4859"/>
                  </a:lnTo>
                  <a:lnTo>
                    <a:pt x="9109" y="2132"/>
                  </a:lnTo>
                  <a:cubicBezTo>
                    <a:pt x="9109" y="2037"/>
                    <a:pt x="9038" y="1965"/>
                    <a:pt x="8942" y="1965"/>
                  </a:cubicBezTo>
                  <a:lnTo>
                    <a:pt x="8228" y="1965"/>
                  </a:lnTo>
                  <a:cubicBezTo>
                    <a:pt x="8145" y="1965"/>
                    <a:pt x="8073" y="2037"/>
                    <a:pt x="8073" y="2132"/>
                  </a:cubicBezTo>
                  <a:lnTo>
                    <a:pt x="7907" y="4859"/>
                  </a:lnTo>
                  <a:lnTo>
                    <a:pt x="7502" y="4859"/>
                  </a:lnTo>
                  <a:lnTo>
                    <a:pt x="7335" y="2132"/>
                  </a:lnTo>
                  <a:cubicBezTo>
                    <a:pt x="7335" y="2037"/>
                    <a:pt x="7264" y="1965"/>
                    <a:pt x="7168" y="1965"/>
                  </a:cubicBezTo>
                  <a:lnTo>
                    <a:pt x="6466" y="1965"/>
                  </a:lnTo>
                  <a:cubicBezTo>
                    <a:pt x="6371" y="1965"/>
                    <a:pt x="6299" y="2037"/>
                    <a:pt x="6299" y="2132"/>
                  </a:cubicBezTo>
                  <a:lnTo>
                    <a:pt x="6133" y="4859"/>
                  </a:lnTo>
                  <a:lnTo>
                    <a:pt x="5728" y="4859"/>
                  </a:lnTo>
                  <a:lnTo>
                    <a:pt x="5561" y="2132"/>
                  </a:lnTo>
                  <a:cubicBezTo>
                    <a:pt x="5561" y="2037"/>
                    <a:pt x="5490" y="1965"/>
                    <a:pt x="5406" y="1965"/>
                  </a:cubicBezTo>
                  <a:lnTo>
                    <a:pt x="4620" y="1965"/>
                  </a:lnTo>
                  <a:cubicBezTo>
                    <a:pt x="4525" y="1965"/>
                    <a:pt x="4454" y="2037"/>
                    <a:pt x="4454" y="2132"/>
                  </a:cubicBezTo>
                  <a:lnTo>
                    <a:pt x="4287" y="4859"/>
                  </a:lnTo>
                  <a:lnTo>
                    <a:pt x="3823" y="4859"/>
                  </a:lnTo>
                  <a:lnTo>
                    <a:pt x="3716" y="168"/>
                  </a:lnTo>
                  <a:cubicBezTo>
                    <a:pt x="3716" y="72"/>
                    <a:pt x="3644" y="1"/>
                    <a:pt x="35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608;p63"/>
            <p:cNvSpPr/>
            <p:nvPr/>
          </p:nvSpPr>
          <p:spPr>
            <a:xfrm>
              <a:off x="2724763" y="3357835"/>
              <a:ext cx="280050" cy="136476"/>
            </a:xfrm>
            <a:custGeom>
              <a:avLst/>
              <a:gdLst/>
              <a:ahLst/>
              <a:cxnLst/>
              <a:rect l="l" t="t" r="r" b="b"/>
              <a:pathLst>
                <a:path w="8799" h="4288" extrusionOk="0">
                  <a:moveTo>
                    <a:pt x="6656" y="1"/>
                  </a:moveTo>
                  <a:cubicBezTo>
                    <a:pt x="6156" y="1"/>
                    <a:pt x="5656" y="180"/>
                    <a:pt x="5286" y="501"/>
                  </a:cubicBezTo>
                  <a:cubicBezTo>
                    <a:pt x="5001" y="299"/>
                    <a:pt x="4679" y="168"/>
                    <a:pt x="4322" y="168"/>
                  </a:cubicBezTo>
                  <a:cubicBezTo>
                    <a:pt x="3905" y="168"/>
                    <a:pt x="3501" y="334"/>
                    <a:pt x="3191" y="632"/>
                  </a:cubicBezTo>
                  <a:cubicBezTo>
                    <a:pt x="3036" y="561"/>
                    <a:pt x="2858" y="525"/>
                    <a:pt x="2691" y="525"/>
                  </a:cubicBezTo>
                  <a:cubicBezTo>
                    <a:pt x="2191" y="525"/>
                    <a:pt x="1750" y="822"/>
                    <a:pt x="1548" y="1275"/>
                  </a:cubicBezTo>
                  <a:cubicBezTo>
                    <a:pt x="1476" y="1263"/>
                    <a:pt x="1417" y="1239"/>
                    <a:pt x="1346" y="1239"/>
                  </a:cubicBezTo>
                  <a:cubicBezTo>
                    <a:pt x="1000" y="1239"/>
                    <a:pt x="703" y="1465"/>
                    <a:pt x="584" y="1775"/>
                  </a:cubicBezTo>
                  <a:lnTo>
                    <a:pt x="524" y="1775"/>
                  </a:lnTo>
                  <a:cubicBezTo>
                    <a:pt x="226" y="1775"/>
                    <a:pt x="0" y="2013"/>
                    <a:pt x="0" y="2299"/>
                  </a:cubicBezTo>
                  <a:cubicBezTo>
                    <a:pt x="0" y="2394"/>
                    <a:pt x="72" y="2466"/>
                    <a:pt x="167" y="2466"/>
                  </a:cubicBezTo>
                  <a:cubicBezTo>
                    <a:pt x="262" y="2466"/>
                    <a:pt x="333" y="2394"/>
                    <a:pt x="333" y="2299"/>
                  </a:cubicBezTo>
                  <a:cubicBezTo>
                    <a:pt x="333" y="2192"/>
                    <a:pt x="417" y="2108"/>
                    <a:pt x="524" y="2108"/>
                  </a:cubicBezTo>
                  <a:cubicBezTo>
                    <a:pt x="560" y="2108"/>
                    <a:pt x="584" y="2120"/>
                    <a:pt x="631" y="2144"/>
                  </a:cubicBezTo>
                  <a:cubicBezTo>
                    <a:pt x="649" y="2156"/>
                    <a:pt x="679" y="2162"/>
                    <a:pt x="710" y="2162"/>
                  </a:cubicBezTo>
                  <a:cubicBezTo>
                    <a:pt x="741" y="2162"/>
                    <a:pt x="774" y="2156"/>
                    <a:pt x="798" y="2144"/>
                  </a:cubicBezTo>
                  <a:cubicBezTo>
                    <a:pt x="834" y="2108"/>
                    <a:pt x="881" y="2061"/>
                    <a:pt x="881" y="2001"/>
                  </a:cubicBezTo>
                  <a:cubicBezTo>
                    <a:pt x="893" y="1763"/>
                    <a:pt x="1095" y="1573"/>
                    <a:pt x="1346" y="1573"/>
                  </a:cubicBezTo>
                  <a:cubicBezTo>
                    <a:pt x="1417" y="1573"/>
                    <a:pt x="1488" y="1584"/>
                    <a:pt x="1572" y="1632"/>
                  </a:cubicBezTo>
                  <a:cubicBezTo>
                    <a:pt x="1591" y="1652"/>
                    <a:pt x="1618" y="1661"/>
                    <a:pt x="1646" y="1661"/>
                  </a:cubicBezTo>
                  <a:cubicBezTo>
                    <a:pt x="1669" y="1661"/>
                    <a:pt x="1693" y="1655"/>
                    <a:pt x="1715" y="1644"/>
                  </a:cubicBezTo>
                  <a:cubicBezTo>
                    <a:pt x="1762" y="1632"/>
                    <a:pt x="1810" y="1584"/>
                    <a:pt x="1822" y="1525"/>
                  </a:cubicBezTo>
                  <a:cubicBezTo>
                    <a:pt x="1929" y="1132"/>
                    <a:pt x="2286" y="858"/>
                    <a:pt x="2703" y="858"/>
                  </a:cubicBezTo>
                  <a:cubicBezTo>
                    <a:pt x="2846" y="858"/>
                    <a:pt x="3012" y="906"/>
                    <a:pt x="3143" y="977"/>
                  </a:cubicBezTo>
                  <a:cubicBezTo>
                    <a:pt x="3173" y="997"/>
                    <a:pt x="3207" y="1007"/>
                    <a:pt x="3240" y="1007"/>
                  </a:cubicBezTo>
                  <a:cubicBezTo>
                    <a:pt x="3286" y="1007"/>
                    <a:pt x="3330" y="988"/>
                    <a:pt x="3358" y="953"/>
                  </a:cubicBezTo>
                  <a:cubicBezTo>
                    <a:pt x="3596" y="668"/>
                    <a:pt x="3953" y="501"/>
                    <a:pt x="4322" y="501"/>
                  </a:cubicBezTo>
                  <a:cubicBezTo>
                    <a:pt x="4632" y="501"/>
                    <a:pt x="4941" y="620"/>
                    <a:pt x="5167" y="834"/>
                  </a:cubicBezTo>
                  <a:cubicBezTo>
                    <a:pt x="5197" y="864"/>
                    <a:pt x="5239" y="879"/>
                    <a:pt x="5281" y="879"/>
                  </a:cubicBezTo>
                  <a:cubicBezTo>
                    <a:pt x="5322" y="879"/>
                    <a:pt x="5364" y="864"/>
                    <a:pt x="5394" y="834"/>
                  </a:cubicBezTo>
                  <a:cubicBezTo>
                    <a:pt x="5739" y="501"/>
                    <a:pt x="6179" y="322"/>
                    <a:pt x="6644" y="322"/>
                  </a:cubicBezTo>
                  <a:cubicBezTo>
                    <a:pt x="7644" y="322"/>
                    <a:pt x="8454" y="1144"/>
                    <a:pt x="8454" y="2144"/>
                  </a:cubicBezTo>
                  <a:cubicBezTo>
                    <a:pt x="8454" y="3132"/>
                    <a:pt x="7644" y="3954"/>
                    <a:pt x="6644" y="3954"/>
                  </a:cubicBezTo>
                  <a:cubicBezTo>
                    <a:pt x="5977" y="3954"/>
                    <a:pt x="5382" y="3597"/>
                    <a:pt x="5048" y="3013"/>
                  </a:cubicBezTo>
                  <a:cubicBezTo>
                    <a:pt x="5013" y="2960"/>
                    <a:pt x="4957" y="2933"/>
                    <a:pt x="4891" y="2933"/>
                  </a:cubicBezTo>
                  <a:cubicBezTo>
                    <a:pt x="4869" y="2933"/>
                    <a:pt x="4846" y="2936"/>
                    <a:pt x="4822" y="2942"/>
                  </a:cubicBezTo>
                  <a:cubicBezTo>
                    <a:pt x="4667" y="3013"/>
                    <a:pt x="4489" y="3061"/>
                    <a:pt x="4286" y="3061"/>
                  </a:cubicBezTo>
                  <a:cubicBezTo>
                    <a:pt x="3917" y="3061"/>
                    <a:pt x="3572" y="2894"/>
                    <a:pt x="3322" y="2620"/>
                  </a:cubicBezTo>
                  <a:cubicBezTo>
                    <a:pt x="3284" y="2583"/>
                    <a:pt x="3242" y="2559"/>
                    <a:pt x="3198" y="2559"/>
                  </a:cubicBezTo>
                  <a:cubicBezTo>
                    <a:pt x="3172" y="2559"/>
                    <a:pt x="3146" y="2567"/>
                    <a:pt x="3120" y="2585"/>
                  </a:cubicBezTo>
                  <a:cubicBezTo>
                    <a:pt x="2977" y="2656"/>
                    <a:pt x="2822" y="2704"/>
                    <a:pt x="2667" y="2704"/>
                  </a:cubicBezTo>
                  <a:cubicBezTo>
                    <a:pt x="2381" y="2704"/>
                    <a:pt x="2119" y="2573"/>
                    <a:pt x="1953" y="2346"/>
                  </a:cubicBezTo>
                  <a:cubicBezTo>
                    <a:pt x="1929" y="2299"/>
                    <a:pt x="1881" y="2287"/>
                    <a:pt x="1822" y="2287"/>
                  </a:cubicBezTo>
                  <a:cubicBezTo>
                    <a:pt x="1774" y="2287"/>
                    <a:pt x="1715" y="2323"/>
                    <a:pt x="1691" y="2346"/>
                  </a:cubicBezTo>
                  <a:cubicBezTo>
                    <a:pt x="1596" y="2466"/>
                    <a:pt x="1465" y="2525"/>
                    <a:pt x="1334" y="2525"/>
                  </a:cubicBezTo>
                  <a:cubicBezTo>
                    <a:pt x="1238" y="2525"/>
                    <a:pt x="1167" y="2596"/>
                    <a:pt x="1167" y="2692"/>
                  </a:cubicBezTo>
                  <a:cubicBezTo>
                    <a:pt x="1167" y="2775"/>
                    <a:pt x="1238" y="2858"/>
                    <a:pt x="1334" y="2858"/>
                  </a:cubicBezTo>
                  <a:cubicBezTo>
                    <a:pt x="1512" y="2858"/>
                    <a:pt x="1667" y="2799"/>
                    <a:pt x="1822" y="2692"/>
                  </a:cubicBezTo>
                  <a:cubicBezTo>
                    <a:pt x="2060" y="2918"/>
                    <a:pt x="2358" y="3037"/>
                    <a:pt x="2679" y="3037"/>
                  </a:cubicBezTo>
                  <a:cubicBezTo>
                    <a:pt x="2846" y="3037"/>
                    <a:pt x="3024" y="3001"/>
                    <a:pt x="3179" y="2930"/>
                  </a:cubicBezTo>
                  <a:cubicBezTo>
                    <a:pt x="3477" y="3228"/>
                    <a:pt x="3870" y="3394"/>
                    <a:pt x="4310" y="3394"/>
                  </a:cubicBezTo>
                  <a:cubicBezTo>
                    <a:pt x="4489" y="3394"/>
                    <a:pt x="4667" y="3358"/>
                    <a:pt x="4846" y="3299"/>
                  </a:cubicBezTo>
                  <a:cubicBezTo>
                    <a:pt x="5227" y="3906"/>
                    <a:pt x="5918" y="4287"/>
                    <a:pt x="6644" y="4287"/>
                  </a:cubicBezTo>
                  <a:cubicBezTo>
                    <a:pt x="7834" y="4287"/>
                    <a:pt x="8787" y="3311"/>
                    <a:pt x="8787" y="2144"/>
                  </a:cubicBezTo>
                  <a:cubicBezTo>
                    <a:pt x="8799" y="965"/>
                    <a:pt x="7834" y="1"/>
                    <a:pt x="66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09;p63"/>
            <p:cNvSpPr/>
            <p:nvPr/>
          </p:nvSpPr>
          <p:spPr>
            <a:xfrm>
              <a:off x="2771359" y="3655327"/>
              <a:ext cx="10280" cy="21611"/>
            </a:xfrm>
            <a:custGeom>
              <a:avLst/>
              <a:gdLst/>
              <a:ahLst/>
              <a:cxnLst/>
              <a:rect l="l" t="t" r="r" b="b"/>
              <a:pathLst>
                <a:path w="323" h="679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610;p63"/>
            <p:cNvSpPr/>
            <p:nvPr/>
          </p:nvSpPr>
          <p:spPr>
            <a:xfrm>
              <a:off x="2794084" y="3655327"/>
              <a:ext cx="10280" cy="21611"/>
            </a:xfrm>
            <a:custGeom>
              <a:avLst/>
              <a:gdLst/>
              <a:ahLst/>
              <a:cxnLst/>
              <a:rect l="l" t="t" r="r" b="b"/>
              <a:pathLst>
                <a:path w="323" h="679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11;p63"/>
            <p:cNvSpPr/>
            <p:nvPr/>
          </p:nvSpPr>
          <p:spPr>
            <a:xfrm>
              <a:off x="2816840" y="3655327"/>
              <a:ext cx="11012" cy="21611"/>
            </a:xfrm>
            <a:custGeom>
              <a:avLst/>
              <a:gdLst/>
              <a:ahLst/>
              <a:cxnLst/>
              <a:rect l="l" t="t" r="r" b="b"/>
              <a:pathLst>
                <a:path w="346" h="679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612;p63"/>
            <p:cNvSpPr/>
            <p:nvPr/>
          </p:nvSpPr>
          <p:spPr>
            <a:xfrm>
              <a:off x="2839947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13;p63"/>
            <p:cNvSpPr/>
            <p:nvPr/>
          </p:nvSpPr>
          <p:spPr>
            <a:xfrm>
              <a:off x="2862672" y="3655327"/>
              <a:ext cx="10662" cy="21611"/>
            </a:xfrm>
            <a:custGeom>
              <a:avLst/>
              <a:gdLst/>
              <a:ahLst/>
              <a:cxnLst/>
              <a:rect l="l" t="t" r="r" b="b"/>
              <a:pathLst>
                <a:path w="335" h="679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614;p63"/>
            <p:cNvSpPr/>
            <p:nvPr/>
          </p:nvSpPr>
          <p:spPr>
            <a:xfrm>
              <a:off x="2885429" y="3655327"/>
              <a:ext cx="11012" cy="21611"/>
            </a:xfrm>
            <a:custGeom>
              <a:avLst/>
              <a:gdLst/>
              <a:ahLst/>
              <a:cxnLst/>
              <a:rect l="l" t="t" r="r" b="b"/>
              <a:pathLst>
                <a:path w="346" h="679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46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615;p63"/>
            <p:cNvSpPr/>
            <p:nvPr/>
          </p:nvSpPr>
          <p:spPr>
            <a:xfrm>
              <a:off x="2908535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84" y="679"/>
                    <a:pt x="167" y="679"/>
                  </a:cubicBezTo>
                  <a:cubicBezTo>
                    <a:pt x="263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616;p63"/>
            <p:cNvSpPr/>
            <p:nvPr/>
          </p:nvSpPr>
          <p:spPr>
            <a:xfrm>
              <a:off x="2931292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1" y="679"/>
                    <a:pt x="167" y="679"/>
                  </a:cubicBezTo>
                  <a:cubicBezTo>
                    <a:pt x="262" y="679"/>
                    <a:pt x="333" y="608"/>
                    <a:pt x="333" y="512"/>
                  </a:cubicBezTo>
                  <a:lnTo>
                    <a:pt x="333" y="179"/>
                  </a:lnTo>
                  <a:cubicBezTo>
                    <a:pt x="333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0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114" y="190429"/>
            <a:ext cx="1031536" cy="1031536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251652" y="234544"/>
            <a:ext cx="4750654" cy="4533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02128" y="1229445"/>
            <a:ext cx="3849701" cy="35387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343744" y="2236054"/>
            <a:ext cx="2566467" cy="25321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452782" y="432378"/>
            <a:ext cx="2720148" cy="1083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 – 7.8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млн.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UAH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5452782" y="1959638"/>
            <a:ext cx="2720148" cy="1083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 – 3.3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млн.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UAH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5452782" y="3486898"/>
            <a:ext cx="2720148" cy="1083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 – 874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тис.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UAH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19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22641" y="1145169"/>
            <a:ext cx="5540850" cy="208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222641" y="1133676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Основні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конкуренти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Автоматичні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поливні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без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інтелектуальних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функцій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Ручні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догляду за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20290" y="181709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5-й блок: </a:t>
            </a:r>
            <a:r>
              <a:rPr lang="ru-RU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Конкуренція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Аналіз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конкурентів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наші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переваги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1270870" y="852142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11" y="3736647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459880" y="338318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Наші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переваги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Інтеграція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мобільним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додатком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Використання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датчиків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точного контролю умов.</a:t>
            </a:r>
          </a:p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Автоматизовані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рішення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потребують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втручання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користувача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8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19"/>
          <p:cNvSpPr txBox="1"/>
          <p:nvPr/>
        </p:nvSpPr>
        <p:spPr>
          <a:xfrm>
            <a:off x="2548551" y="1736455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W</a:t>
            </a:r>
            <a:endParaRPr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070" name="Google Shape;1070;p119"/>
          <p:cNvSpPr txBox="1"/>
          <p:nvPr/>
        </p:nvSpPr>
        <p:spPr>
          <a:xfrm>
            <a:off x="6684933" y="1732465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T</a:t>
            </a:r>
            <a:endParaRPr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071" name="Google Shape;1071;p119"/>
          <p:cNvGrpSpPr/>
          <p:nvPr/>
        </p:nvGrpSpPr>
        <p:grpSpPr>
          <a:xfrm>
            <a:off x="3474461" y="2151756"/>
            <a:ext cx="324133" cy="420796"/>
            <a:chOff x="-3462150" y="2046625"/>
            <a:chExt cx="224500" cy="291450"/>
          </a:xfrm>
        </p:grpSpPr>
        <p:sp>
          <p:nvSpPr>
            <p:cNvPr id="1072" name="Google Shape;1072;p119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19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19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19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19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19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19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119"/>
          <p:cNvGrpSpPr/>
          <p:nvPr/>
        </p:nvGrpSpPr>
        <p:grpSpPr>
          <a:xfrm>
            <a:off x="7557996" y="2151189"/>
            <a:ext cx="420796" cy="421914"/>
            <a:chOff x="-1333200" y="2770450"/>
            <a:chExt cx="291450" cy="292225"/>
          </a:xfrm>
        </p:grpSpPr>
        <p:sp>
          <p:nvSpPr>
            <p:cNvPr id="1080" name="Google Shape;1080;p119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19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119"/>
          <p:cNvSpPr/>
          <p:nvPr/>
        </p:nvSpPr>
        <p:spPr>
          <a:xfrm>
            <a:off x="5569620" y="2151462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3" name="Google Shape;1083;p119"/>
          <p:cNvGrpSpPr/>
          <p:nvPr/>
        </p:nvGrpSpPr>
        <p:grpSpPr>
          <a:xfrm>
            <a:off x="1351900" y="2151185"/>
            <a:ext cx="420796" cy="421914"/>
            <a:chOff x="-2060175" y="2768875"/>
            <a:chExt cx="291450" cy="292225"/>
          </a:xfrm>
        </p:grpSpPr>
        <p:sp>
          <p:nvSpPr>
            <p:cNvPr id="1084" name="Google Shape;1084;p119"/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19"/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1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Neptune is the furthest planet from the Sun</a:t>
            </a:r>
            <a:endParaRPr dirty="0"/>
          </a:p>
        </p:txBody>
      </p:sp>
      <p:sp>
        <p:nvSpPr>
          <p:cNvPr id="1089" name="Google Shape;1089;p11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smallest planet of them all</a:t>
            </a:r>
            <a:endParaRPr/>
          </a:p>
        </p:txBody>
      </p:sp>
      <p:sp>
        <p:nvSpPr>
          <p:cNvPr id="1091" name="Google Shape;1091;p119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1092" name="Google Shape;1092;p119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OPPORTUNITIES</a:t>
            </a:r>
            <a:endParaRPr dirty="0"/>
          </a:p>
        </p:txBody>
      </p:sp>
      <p:sp>
        <p:nvSpPr>
          <p:cNvPr id="1093" name="Google Shape;1093;p119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465708" y="35184"/>
            <a:ext cx="4242632" cy="257243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90000"/>
              </a:srgb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 err="1"/>
          </a:p>
        </p:txBody>
      </p:sp>
      <p:sp>
        <p:nvSpPr>
          <p:cNvPr id="3" name="Шестиугольник 2"/>
          <p:cNvSpPr/>
          <p:nvPr/>
        </p:nvSpPr>
        <p:spPr>
          <a:xfrm>
            <a:off x="0" y="110898"/>
            <a:ext cx="1058363" cy="882050"/>
          </a:xfrm>
          <a:prstGeom prst="hexagon">
            <a:avLst/>
          </a:prstGeom>
          <a:solidFill>
            <a:srgbClr val="42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4492165" y="43402"/>
            <a:ext cx="4244582" cy="2560398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90000"/>
              </a:srgb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Google Shape;1070;p119"/>
          <p:cNvSpPr txBox="1"/>
          <p:nvPr/>
        </p:nvSpPr>
        <p:spPr>
          <a:xfrm>
            <a:off x="136781" y="273336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0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S</a:t>
            </a:r>
          </a:p>
        </p:txBody>
      </p:sp>
      <p:sp>
        <p:nvSpPr>
          <p:cNvPr id="36" name="Шестиугольник 35"/>
          <p:cNvSpPr/>
          <p:nvPr/>
        </p:nvSpPr>
        <p:spPr>
          <a:xfrm>
            <a:off x="7978792" y="110898"/>
            <a:ext cx="1058363" cy="882050"/>
          </a:xfrm>
          <a:prstGeom prst="hexagon">
            <a:avLst/>
          </a:prstGeom>
          <a:solidFill>
            <a:srgbClr val="42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Google Shape;1070;p119"/>
          <p:cNvSpPr txBox="1"/>
          <p:nvPr/>
        </p:nvSpPr>
        <p:spPr>
          <a:xfrm>
            <a:off x="8115573" y="296877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W</a:t>
            </a:r>
            <a:endParaRPr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457808" y="2548658"/>
            <a:ext cx="4242632" cy="257243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4492164" y="2548658"/>
            <a:ext cx="4244582" cy="2560398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Шестиугольник 43"/>
          <p:cNvSpPr/>
          <p:nvPr/>
        </p:nvSpPr>
        <p:spPr>
          <a:xfrm>
            <a:off x="128810" y="4183485"/>
            <a:ext cx="1058363" cy="882050"/>
          </a:xfrm>
          <a:prstGeom prst="hexagon">
            <a:avLst/>
          </a:prstGeom>
          <a:solidFill>
            <a:srgbClr val="42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Шестиугольник 44"/>
          <p:cNvSpPr/>
          <p:nvPr/>
        </p:nvSpPr>
        <p:spPr>
          <a:xfrm>
            <a:off x="7984526" y="4183485"/>
            <a:ext cx="1058363" cy="882050"/>
          </a:xfrm>
          <a:prstGeom prst="hexagon">
            <a:avLst/>
          </a:prstGeom>
          <a:solidFill>
            <a:srgbClr val="42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Google Shape;1070;p119"/>
          <p:cNvSpPr txBox="1"/>
          <p:nvPr/>
        </p:nvSpPr>
        <p:spPr>
          <a:xfrm>
            <a:off x="265591" y="4353086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000" dirty="0" smtClean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O</a:t>
            </a:r>
            <a:endParaRPr lang="en-US"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8" name="Google Shape;1070;p119"/>
          <p:cNvSpPr txBox="1"/>
          <p:nvPr/>
        </p:nvSpPr>
        <p:spPr>
          <a:xfrm>
            <a:off x="8115573" y="438516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000" dirty="0" smtClean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T</a:t>
            </a:r>
            <a:endParaRPr lang="en-US"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5" name="Google Shape;814;p98"/>
          <p:cNvSpPr txBox="1">
            <a:spLocks noGrp="1"/>
          </p:cNvSpPr>
          <p:nvPr>
            <p:ph type="ctrTitle"/>
          </p:nvPr>
        </p:nvSpPr>
        <p:spPr>
          <a:xfrm>
            <a:off x="1100557" y="950316"/>
            <a:ext cx="3283291" cy="860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spcBef>
                <a:spcPts val="3400"/>
              </a:spcBef>
              <a:buClr>
                <a:schemeClr val="dk1"/>
              </a:buClr>
              <a:buSzPts val="1100"/>
            </a:pP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Використання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передових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технологій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таких як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b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Автоматизація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певних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аспектів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зелені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рішення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домашньому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господарстві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b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Розширення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наявного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функціоналу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Google Shape;814;p98"/>
          <p:cNvSpPr txBox="1">
            <a:spLocks/>
          </p:cNvSpPr>
          <p:nvPr/>
        </p:nvSpPr>
        <p:spPr>
          <a:xfrm>
            <a:off x="4832282" y="833507"/>
            <a:ext cx="3283291" cy="86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3400"/>
              </a:spcBef>
              <a:buClr>
                <a:schemeClr val="dk1"/>
              </a:buClr>
              <a:buSzPts val="1100"/>
            </a:pPr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-Значні витрати на розробку нового функціоналу                        -Високий рівень конкуренції        -Необхідність технічної експертизи</a:t>
            </a:r>
          </a:p>
          <a:p>
            <a:pPr algn="l">
              <a:spcBef>
                <a:spcPts val="3400"/>
              </a:spcBef>
              <a:buClr>
                <a:schemeClr val="dk1"/>
              </a:buClr>
              <a:buSzPts val="1100"/>
            </a:pP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Google Shape;814;p98"/>
          <p:cNvSpPr txBox="1">
            <a:spLocks/>
          </p:cNvSpPr>
          <p:nvPr/>
        </p:nvSpPr>
        <p:spPr>
          <a:xfrm>
            <a:off x="1084931" y="3272969"/>
            <a:ext cx="3283291" cy="86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3400"/>
              </a:spcBef>
              <a:buClr>
                <a:schemeClr val="dk1"/>
              </a:buClr>
              <a:buSzPts val="1100"/>
            </a:pP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Розширення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продажів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через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інтернет-магазини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рітейлові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точки                                                                       -</a:t>
            </a:r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Партнерство з компаніями 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ринку "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розумного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дому	                            -</a:t>
            </a:r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Високий попит на «зелені технології»                        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Покращення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функціональності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зручності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1" name="Google Shape;814;p98"/>
          <p:cNvSpPr txBox="1">
            <a:spLocks/>
          </p:cNvSpPr>
          <p:nvPr/>
        </p:nvSpPr>
        <p:spPr>
          <a:xfrm>
            <a:off x="4766104" y="2880598"/>
            <a:ext cx="3283291" cy="86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3400"/>
              </a:spcBef>
              <a:buClr>
                <a:schemeClr val="dk1"/>
              </a:buClr>
              <a:buSzPts val="1100"/>
            </a:pP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Зміни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законодавстві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Можливість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дефектів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програмному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забезпеченні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або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системі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цілому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Низька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зацікавленість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споживачів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464" y="2084910"/>
            <a:ext cx="1031536" cy="1031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803</Words>
  <Application>Microsoft Office PowerPoint</Application>
  <PresentationFormat>Экран (16:9)</PresentationFormat>
  <Paragraphs>85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Livvic</vt:lpstr>
      <vt:lpstr>Roboto Condensed</vt:lpstr>
      <vt:lpstr>Roboto Condensed Light</vt:lpstr>
      <vt:lpstr>Squada One</vt:lpstr>
      <vt:lpstr>Tech Startup XL by Slidesgo</vt:lpstr>
      <vt:lpstr>Презентация PowerPoint</vt:lpstr>
      <vt:lpstr>2-й блок: Проблема Сучасні проблеми в догляді за рослинами</vt:lpstr>
      <vt:lpstr>СТАТИСТИКА</vt:lpstr>
      <vt:lpstr>СУЧАСНІ ПРОБЛЕМИ В ДОГЛЯДІ ЗА РОСЛИНАМИ</vt:lpstr>
      <vt:lpstr>3-й блок: Рішення </vt:lpstr>
      <vt:lpstr>ВПЛИВ ТЕХНОЛОГІЙ НА ДОГЛЯД ЗА РОСЛИНАМИ</vt:lpstr>
      <vt:lpstr>Презентация PowerPoint</vt:lpstr>
      <vt:lpstr>5-й блок: Конкуренція  Аналіз конкурентів та наші переваги</vt:lpstr>
      <vt:lpstr>-Використання передових технологій, таких як Arduino -Автоматизація певних аспектів "зелені" рішення в домашньому господарстві   -Розширення наявного функціоналу  </vt:lpstr>
      <vt:lpstr>6-й блок: Монетизація</vt:lpstr>
      <vt:lpstr>Вступ</vt:lpstr>
      <vt:lpstr>7-й блок: Дорожня карта</vt:lpstr>
      <vt:lpstr>8-й блок: Команда</vt:lpstr>
      <vt:lpstr>9-й блок: Трекшн</vt:lpstr>
      <vt:lpstr>ЩО ТАКЕ GREENY?</vt:lpstr>
      <vt:lpstr>ВПЛИВ ТЕХНОЛОГІЙ НА ДОГЛЯД ЗА РОСЛИНАМИ</vt:lpstr>
      <vt:lpstr>ВИСНОВОК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G_I</cp:lastModifiedBy>
  <cp:revision>71</cp:revision>
  <dcterms:modified xsi:type="dcterms:W3CDTF">2024-05-19T12:53:52Z</dcterms:modified>
</cp:coreProperties>
</file>