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CE6"/>
    <a:srgbClr val="0A84FF"/>
    <a:srgbClr val="2F528F"/>
    <a:srgbClr val="B7DBFF"/>
    <a:srgbClr val="81C0FF"/>
    <a:srgbClr val="82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3E70E-D1C5-4E50-B543-30F5FA6B6E6E}" v="3" dt="2019-09-18T11:33:06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ake Ratnayake" userId="S::mrat278@uoa.auckland.ac.nz::b3a42da2-358e-448a-8ebe-3dfb5ccea840" providerId="AD" clId="Web-{0BB3E70E-D1C5-4E50-B543-30F5FA6B6E6E}"/>
    <pc:docChg chg="modSld">
      <pc:chgData name="Menake Ratnayake" userId="S::mrat278@uoa.auckland.ac.nz::b3a42da2-358e-448a-8ebe-3dfb5ccea840" providerId="AD" clId="Web-{0BB3E70E-D1C5-4E50-B543-30F5FA6B6E6E}" dt="2019-09-18T11:33:06.331" v="2" actId="20577"/>
      <pc:docMkLst>
        <pc:docMk/>
      </pc:docMkLst>
      <pc:sldChg chg="modSp">
        <pc:chgData name="Menake Ratnayake" userId="S::mrat278@uoa.auckland.ac.nz::b3a42da2-358e-448a-8ebe-3dfb5ccea840" providerId="AD" clId="Web-{0BB3E70E-D1C5-4E50-B543-30F5FA6B6E6E}" dt="2019-09-18T11:33:05.425" v="0" actId="20577"/>
        <pc:sldMkLst>
          <pc:docMk/>
          <pc:sldMk cId="1768075624" sldId="256"/>
        </pc:sldMkLst>
        <pc:spChg chg="mod">
          <ac:chgData name="Menake Ratnayake" userId="S::mrat278@uoa.auckland.ac.nz::b3a42da2-358e-448a-8ebe-3dfb5ccea840" providerId="AD" clId="Web-{0BB3E70E-D1C5-4E50-B543-30F5FA6B6E6E}" dt="2019-09-18T11:33:05.425" v="0" actId="20577"/>
          <ac:spMkLst>
            <pc:docMk/>
            <pc:sldMk cId="1768075624" sldId="256"/>
            <ac:spMk id="33" creationId="{5BDA5AC9-D179-45F8-8C2E-6892682A4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80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69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3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60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92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89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9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04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0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98E2-8CF3-48E0-9266-4AABE0E11D14}" type="datetimeFigureOut">
              <a:rPr lang="en-NZ" smtClean="0"/>
              <a:t>18/09/2019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B8C-25DA-4084-B888-4CDA68F728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27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20A2BC6-BA9D-4C22-AB24-D3170A5BB0D7}"/>
              </a:ext>
            </a:extLst>
          </p:cNvPr>
          <p:cNvSpPr/>
          <p:nvPr/>
        </p:nvSpPr>
        <p:spPr>
          <a:xfrm>
            <a:off x="1066798" y="9783305"/>
            <a:ext cx="19440000" cy="1456899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411F46-6D13-4F7B-AD9E-C6FD7B47ECFA}"/>
              </a:ext>
            </a:extLst>
          </p:cNvPr>
          <p:cNvSpPr/>
          <p:nvPr/>
        </p:nvSpPr>
        <p:spPr>
          <a:xfrm>
            <a:off x="0" y="0"/>
            <a:ext cx="21383625" cy="5572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074C0-80C2-4020-A135-3E8572FEEFC2}"/>
              </a:ext>
            </a:extLst>
          </p:cNvPr>
          <p:cNvSpPr txBox="1"/>
          <p:nvPr/>
        </p:nvSpPr>
        <p:spPr>
          <a:xfrm>
            <a:off x="1028700" y="1063644"/>
            <a:ext cx="1771650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Hallucinogenic Learning</a:t>
            </a:r>
            <a:endParaRPr lang="en-NZ" sz="9600" b="1" dirty="0">
              <a:solidFill>
                <a:srgbClr val="5E5CE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3763-4370-41FC-A5F1-596D8970578A}"/>
              </a:ext>
            </a:extLst>
          </p:cNvPr>
          <p:cNvSpPr txBox="1"/>
          <p:nvPr/>
        </p:nvSpPr>
        <p:spPr>
          <a:xfrm>
            <a:off x="1104897" y="2995768"/>
            <a:ext cx="1661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Project 22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|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Raymond Wang &amp; Menake Ratnayake |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Supervisor: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SF Pro Text" pitchFamily="50" charset="0"/>
                <a:cs typeface="SF Pro Text" pitchFamily="50" charset="0"/>
              </a:rPr>
              <a:t>Henry Williams</a:t>
            </a:r>
          </a:p>
          <a:p>
            <a:endParaRPr lang="en-NZ" sz="2800" b="1" dirty="0">
              <a:latin typeface="Lato" panose="020F0502020204030203" pitchFamily="34" charset="0"/>
              <a:ea typeface="SF Pro Text" pitchFamily="50" charset="0"/>
              <a:cs typeface="SF Pro Text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389F4-B78E-419F-A904-73813CCCBF38}"/>
              </a:ext>
            </a:extLst>
          </p:cNvPr>
          <p:cNvSpPr txBox="1"/>
          <p:nvPr/>
        </p:nvSpPr>
        <p:spPr>
          <a:xfrm>
            <a:off x="1066798" y="6253486"/>
            <a:ext cx="1944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Current state-of-the-art reinforcement learning (RL) algorithms use neural networks to approximate the expected reward (Q-value) of each action the agent can take. However, the agent is not aware of its effect on the environment/state and acts only based on the reward feedback. We propose an architecture where the agent acts by choosing a desirable future state. This is achieved by implementing a predictive model and training with a Deep-Q agent’s action history. This agent was evaluated in the Atari Learning Environment (ALE). </a:t>
            </a:r>
            <a:endParaRPr lang="en-NZ" sz="3000" dirty="0"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3709D-E3AF-4348-8E61-4E46D6F54546}"/>
              </a:ext>
            </a:extLst>
          </p:cNvPr>
          <p:cNvSpPr txBox="1"/>
          <p:nvPr/>
        </p:nvSpPr>
        <p:spPr>
          <a:xfrm>
            <a:off x="1355063" y="10780546"/>
            <a:ext cx="9124686" cy="109876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Model</a:t>
            </a:r>
          </a:p>
          <a:p>
            <a:endParaRPr lang="en-US" sz="1200" dirty="0">
              <a:solidFill>
                <a:srgbClr val="5E5CE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3000" dirty="0">
                <a:latin typeface="Lato" panose="020F0502020204030203" pitchFamily="34" charset="0"/>
              </a:rPr>
              <a:t>Encodes high dimensional inputs into a latent vector. This latent vector can be decoded to give a reconstruction of the original input. We apply the architecture from Oh et. al. [1] to predict future states using the auto encoder. The action is one-hot encoded and multiplied with the latent vector, which is then decoded to give the future frame. A diagram of the architecture below is shown below.</a:t>
            </a: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pPr fontAlgn="base"/>
            <a:r>
              <a:rPr lang="en-US" sz="3000" dirty="0">
                <a:latin typeface="Lato" panose="020F0502020204030203" pitchFamily="34" charset="0"/>
              </a:rPr>
              <a:t>This predictive model was trained using episodes from the Atari learning environment and some sample results for the environments are shown below.</a:t>
            </a:r>
          </a:p>
          <a:p>
            <a:pPr fontAlgn="base"/>
            <a:endParaRPr lang="en-US" sz="3000" dirty="0">
              <a:latin typeface="Lato" panose="020F0502020204030203" pitchFamily="34" charset="0"/>
            </a:endParaRPr>
          </a:p>
          <a:p>
            <a:br>
              <a:rPr lang="en-US" sz="3000" dirty="0"/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Z" sz="3000" dirty="0">
              <a:solidFill>
                <a:srgbClr val="5E5CE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63E5E-1995-43C7-93AB-3ADBFB5E2DF1}"/>
              </a:ext>
            </a:extLst>
          </p:cNvPr>
          <p:cNvSpPr txBox="1"/>
          <p:nvPr/>
        </p:nvSpPr>
        <p:spPr>
          <a:xfrm>
            <a:off x="11125199" y="11154906"/>
            <a:ext cx="9191627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DQN</a:t>
            </a:r>
          </a:p>
          <a:p>
            <a:endParaRPr lang="en-US" sz="1200" dirty="0">
              <a:solidFill>
                <a:srgbClr val="5E5CE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3000" dirty="0">
                <a:latin typeface="Lato" panose="020F0502020204030203" pitchFamily="34" charset="0"/>
              </a:rPr>
              <a:t>Trained an agent to play based on rewards. Agent picks action which gives best discounted future reward.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0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Modifications</a:t>
            </a:r>
          </a:p>
          <a:p>
            <a:pPr fontAlgn="base"/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3000" dirty="0">
                <a:latin typeface="Lato" panose="020F0502020204030203" pitchFamily="34" charset="0"/>
              </a:rPr>
              <a:t>Using predictive model, predict next state for all possible actions. Use network to find Q value of those states and pick action which puts the agent in the state that had the highest Q value</a:t>
            </a:r>
            <a:endParaRPr lang="en-US" sz="3000" b="1" dirty="0"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3A58F-8974-42EA-A587-19839FA99712}"/>
              </a:ext>
            </a:extLst>
          </p:cNvPr>
          <p:cNvSpPr txBox="1"/>
          <p:nvPr/>
        </p:nvSpPr>
        <p:spPr>
          <a:xfrm>
            <a:off x="11125199" y="17655478"/>
            <a:ext cx="9191627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>
                <a:solidFill>
                  <a:srgbClr val="5E5C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</a:p>
          <a:p>
            <a:endParaRPr lang="en-US" sz="1200" dirty="0">
              <a:solidFill>
                <a:srgbClr val="5E5CE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3000" dirty="0">
                <a:latin typeface="Lato" panose="020F0502020204030203" pitchFamily="34" charset="0"/>
              </a:rPr>
              <a:t>Trained an agent to play based on rewards. Agent picks action which gives best discounted future reward.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1A1D1C-2013-4969-8D07-75700514BF71}"/>
              </a:ext>
            </a:extLst>
          </p:cNvPr>
          <p:cNvSpPr/>
          <p:nvPr/>
        </p:nvSpPr>
        <p:spPr>
          <a:xfrm>
            <a:off x="10824896" y="27591399"/>
            <a:ext cx="9253804" cy="1959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BAB29E-79D1-4FBD-8EFD-EF0CB750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95" y="15904744"/>
            <a:ext cx="8879345" cy="23071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7F1215-AB1F-4D00-8BA1-E6D3CE28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60" y="20634175"/>
            <a:ext cx="7615692" cy="2538564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2E741F-09C5-4FE2-8FB7-BBBD3BF92E74}"/>
              </a:ext>
            </a:extLst>
          </p:cNvPr>
          <p:cNvSpPr/>
          <p:nvPr/>
        </p:nvSpPr>
        <p:spPr>
          <a:xfrm>
            <a:off x="761999" y="9269700"/>
            <a:ext cx="6324600" cy="1003340"/>
          </a:xfrm>
          <a:prstGeom prst="roundRect">
            <a:avLst/>
          </a:prstGeom>
          <a:solidFill>
            <a:srgbClr val="0A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NZ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A5AC9-D179-45F8-8C2E-6892682A4831}"/>
              </a:ext>
            </a:extLst>
          </p:cNvPr>
          <p:cNvSpPr txBox="1"/>
          <p:nvPr/>
        </p:nvSpPr>
        <p:spPr>
          <a:xfrm>
            <a:off x="1104897" y="3834715"/>
            <a:ext cx="1865110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A84FF"/>
                </a:solidFill>
                <a:latin typeface="Tahoma"/>
                <a:ea typeface="SF Pro Text" pitchFamily="50" charset="0"/>
                <a:cs typeface="Helvetica"/>
              </a:rPr>
              <a:t>A reinforcement learning agent that can act based on desired future states rather than predicted scalar rewards from its actions.</a:t>
            </a:r>
          </a:p>
          <a:p>
            <a:endParaRPr lang="en-NZ" sz="3500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  <a:p>
            <a:endParaRPr lang="en-NZ" sz="3500" dirty="0">
              <a:latin typeface="Tahoma"/>
              <a:ea typeface="Tahoma"/>
              <a:cs typeface="Tahom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8298B1-47AA-4968-967E-95234B9BD06E}"/>
              </a:ext>
            </a:extLst>
          </p:cNvPr>
          <p:cNvSpPr/>
          <p:nvPr/>
        </p:nvSpPr>
        <p:spPr>
          <a:xfrm>
            <a:off x="1028700" y="24353879"/>
            <a:ext cx="9663112" cy="5273634"/>
          </a:xfrm>
          <a:prstGeom prst="rect">
            <a:avLst/>
          </a:prstGeom>
          <a:noFill/>
          <a:ln w="6032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A24F94-8AE3-4BA6-A7B5-F3A5D63CE927}"/>
              </a:ext>
            </a:extLst>
          </p:cNvPr>
          <p:cNvSpPr/>
          <p:nvPr/>
        </p:nvSpPr>
        <p:spPr>
          <a:xfrm>
            <a:off x="761999" y="23764074"/>
            <a:ext cx="6324600" cy="1003340"/>
          </a:xfrm>
          <a:prstGeom prst="roundRect">
            <a:avLst/>
          </a:prstGeom>
          <a:solidFill>
            <a:srgbClr val="0A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NZ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75EA0-E12D-4CDC-8D52-0422C427D73B}"/>
              </a:ext>
            </a:extLst>
          </p:cNvPr>
          <p:cNvSpPr/>
          <p:nvPr/>
        </p:nvSpPr>
        <p:spPr>
          <a:xfrm>
            <a:off x="10691812" y="24353879"/>
            <a:ext cx="9814986" cy="5273634"/>
          </a:xfrm>
          <a:prstGeom prst="rect">
            <a:avLst/>
          </a:prstGeom>
          <a:noFill/>
          <a:ln w="6032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AFDE94F-573E-461D-8CBA-CCACC8CE265F}"/>
              </a:ext>
            </a:extLst>
          </p:cNvPr>
          <p:cNvSpPr/>
          <p:nvPr/>
        </p:nvSpPr>
        <p:spPr>
          <a:xfrm>
            <a:off x="10306940" y="27124205"/>
            <a:ext cx="6324600" cy="1003340"/>
          </a:xfrm>
          <a:prstGeom prst="roundRect">
            <a:avLst/>
          </a:prstGeom>
          <a:solidFill>
            <a:srgbClr val="0A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NZ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E4826B-48B2-4E2A-9F52-CDB460190589}"/>
              </a:ext>
            </a:extLst>
          </p:cNvPr>
          <p:cNvCxnSpPr>
            <a:cxnSpLocks/>
          </p:cNvCxnSpPr>
          <p:nvPr/>
        </p:nvCxnSpPr>
        <p:spPr>
          <a:xfrm>
            <a:off x="10691812" y="9783305"/>
            <a:ext cx="0" cy="1456899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6238786-F30D-465A-B3C1-85018A86D01D}"/>
              </a:ext>
            </a:extLst>
          </p:cNvPr>
          <p:cNvSpPr/>
          <p:nvPr/>
        </p:nvSpPr>
        <p:spPr>
          <a:xfrm>
            <a:off x="10306940" y="23888729"/>
            <a:ext cx="6324600" cy="1003340"/>
          </a:xfrm>
          <a:prstGeom prst="roundRect">
            <a:avLst/>
          </a:prstGeom>
          <a:solidFill>
            <a:srgbClr val="0A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NZ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450F9D-CDD5-40B0-9188-3004E10B5AED}"/>
              </a:ext>
            </a:extLst>
          </p:cNvPr>
          <p:cNvSpPr txBox="1"/>
          <p:nvPr/>
        </p:nvSpPr>
        <p:spPr>
          <a:xfrm>
            <a:off x="10824896" y="28464387"/>
            <a:ext cx="9491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[1] Oh, J., Guo, X., Lee, H., Lewis, R. L., &amp; Singh, S. (2015). Action-conditional video prediction using deep networks in </a:t>
            </a:r>
            <a:r>
              <a:rPr lang="en-US" dirty="0" err="1">
                <a:latin typeface="Lato" panose="020F0502020204030203" pitchFamily="34" charset="0"/>
              </a:rPr>
              <a:t>atari</a:t>
            </a:r>
            <a:r>
              <a:rPr lang="en-US" dirty="0">
                <a:latin typeface="Lato" panose="020F0502020204030203" pitchFamily="34" charset="0"/>
              </a:rPr>
              <a:t> games. In </a:t>
            </a:r>
            <a:r>
              <a:rPr lang="en-US" i="1" dirty="0">
                <a:latin typeface="Lato" panose="020F0502020204030203" pitchFamily="34" charset="0"/>
              </a:rPr>
              <a:t>Advances in neural information processing systems</a:t>
            </a:r>
            <a:r>
              <a:rPr lang="en-US" dirty="0">
                <a:latin typeface="Lato" panose="020F0502020204030203" pitchFamily="34" charset="0"/>
              </a:rPr>
              <a:t> (pp. 2863-2871).</a:t>
            </a:r>
          </a:p>
          <a:p>
            <a:br>
              <a:rPr lang="en-US" dirty="0">
                <a:latin typeface="Lato" panose="020F0502020204030203" pitchFamily="34" charset="0"/>
              </a:rPr>
            </a:br>
            <a:endParaRPr lang="en-NZ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368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Menake Ratnayake</dc:creator>
  <cp:lastModifiedBy>Menake Ratnayake</cp:lastModifiedBy>
  <cp:revision>20</cp:revision>
  <dcterms:created xsi:type="dcterms:W3CDTF">2019-09-17T21:31:21Z</dcterms:created>
  <dcterms:modified xsi:type="dcterms:W3CDTF">2019-09-17T23:43:32Z</dcterms:modified>
</cp:coreProperties>
</file>