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9"/>
  </p:notesMasterIdLst>
  <p:handoutMasterIdLst>
    <p:handoutMasterId r:id="rId10"/>
  </p:handoutMasterIdLst>
  <p:sldIdLst>
    <p:sldId id="535" r:id="rId2"/>
    <p:sldId id="536" r:id="rId3"/>
    <p:sldId id="537" r:id="rId4"/>
    <p:sldId id="538" r:id="rId5"/>
    <p:sldId id="541" r:id="rId6"/>
    <p:sldId id="540" r:id="rId7"/>
    <p:sldId id="54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E3791"/>
    <a:srgbClr val="8691A5"/>
    <a:srgbClr val="000000"/>
    <a:srgbClr val="FFFF99"/>
    <a:srgbClr val="8EA1C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64" d="100"/>
          <a:sy n="64" d="100"/>
        </p:scale>
        <p:origin x="1094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81079C-C813-43E3-AF66-AC3E75E03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0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E3C029-5811-43B1-8E4F-A21E911EB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7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3C029-5811-43B1-8E4F-A21E911EB1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2E4F3-5B65-4206-A56E-706187AF16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64D27-FCCC-40BE-B947-C2050F12DD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9D5B2-95C0-4DDA-9785-BEA02655A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>
                <a:solidFill>
                  <a:schemeClr val="accent1">
                    <a:lumMod val="40000"/>
                    <a:lumOff val="6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2B132-4FE0-4ABC-A978-A11E251138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>
              <a:defRPr sz="3200">
                <a:latin typeface="Corbel" panose="020B0503020204020204" pitchFamily="34" charset="0"/>
              </a:defRPr>
            </a:lvl1pPr>
            <a:lvl2pPr>
              <a:defRPr sz="2800">
                <a:latin typeface="Corbel" panose="020B0503020204020204" pitchFamily="34" charset="0"/>
              </a:defRPr>
            </a:lvl2pPr>
            <a:lvl3pPr>
              <a:defRPr sz="2400">
                <a:latin typeface="Corbel" panose="020B0503020204020204" pitchFamily="34" charset="0"/>
              </a:defRPr>
            </a:lvl3pPr>
            <a:lvl4pPr>
              <a:defRPr sz="20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6BA67-6594-4464-9DF1-ACFA8A2499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1pPr>
              <a:defRPr sz="2000">
                <a:latin typeface="Corbel" pitchFamily="34" charset="0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defRPr sz="16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1pPr>
              <a:defRPr sz="2000">
                <a:latin typeface="Corbel" pitchFamily="34" charset="0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defRPr sz="16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>
                <a:solidFill>
                  <a:schemeClr val="accent1">
                    <a:lumMod val="40000"/>
                    <a:lumOff val="60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2D94-276C-474F-9D74-41DB9C23A1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>
                <a:solidFill>
                  <a:schemeClr val="accent1">
                    <a:lumMod val="40000"/>
                    <a:lumOff val="60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32224-89D3-4421-82B0-E93B9F24B6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1pPr>
              <a:defRPr sz="2000">
                <a:latin typeface="Corbel" pitchFamily="34" charset="0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defRPr sz="16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1pPr>
              <a:defRPr sz="2000">
                <a:latin typeface="Corbel" pitchFamily="34" charset="0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defRPr sz="1600">
                <a:latin typeface="Corbel" pitchFamily="34" charset="0"/>
              </a:defRPr>
            </a:lvl3pPr>
            <a:lvl4pPr>
              <a:defRPr sz="1600">
                <a:latin typeface="Corbel" pitchFamily="34" charset="0"/>
              </a:defRPr>
            </a:lvl4pPr>
            <a:lvl5pPr>
              <a:defRPr sz="1600">
                <a:latin typeface="Corbel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>
                <a:solidFill>
                  <a:schemeClr val="accent1">
                    <a:lumMod val="40000"/>
                    <a:lumOff val="60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705F9-F3C3-4F7E-9B73-4D22DB1F9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55182-A7A1-4F3F-BA4F-8F392EEED2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4A505-F958-4A04-AD94-DBAC18DE60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DF6D6-C5DA-4B0E-8380-6317862F1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60" baseline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r>
              <a:rPr lang="en-US"/>
              <a:t>Data Warehousing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A1CC4E-7D2A-48A0-A028-AADD79F34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auto">
          <a:xfrm>
            <a:off x="3429000" y="6400800"/>
            <a:ext cx="2362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Corbel" panose="020B0503020204020204" pitchFamily="34" charset="0"/>
              </a:rPr>
              <a:t>Carnegie Mellon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Guidelines </a:t>
            </a:r>
          </a:p>
        </p:txBody>
      </p:sp>
    </p:spTree>
    <p:extLst>
      <p:ext uri="{BB962C8B-B14F-4D97-AF65-F5344CB8AC3E}">
        <p14:creationId xmlns:p14="http://schemas.microsoft.com/office/powerpoint/2010/main" val="306884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Requirements</a:t>
            </a:r>
          </a:p>
          <a:p>
            <a:pPr lvl="1"/>
            <a:r>
              <a:rPr lang="en-US" dirty="0"/>
              <a:t>Fact Table</a:t>
            </a:r>
          </a:p>
          <a:p>
            <a:pPr lvl="2"/>
            <a:r>
              <a:rPr lang="en-US" dirty="0"/>
              <a:t>At least 50,000 records</a:t>
            </a:r>
          </a:p>
          <a:p>
            <a:pPr lvl="2"/>
            <a:r>
              <a:rPr lang="en-US" dirty="0"/>
              <a:t>Try to keep below 500,000 records for ease of use</a:t>
            </a:r>
          </a:p>
          <a:p>
            <a:pPr lvl="2"/>
            <a:r>
              <a:rPr lang="en-US" dirty="0"/>
              <a:t>At least 2 measures</a:t>
            </a:r>
          </a:p>
          <a:p>
            <a:pPr lvl="1"/>
            <a:r>
              <a:rPr lang="en-US" dirty="0"/>
              <a:t>Dimension Tables</a:t>
            </a:r>
          </a:p>
          <a:p>
            <a:pPr lvl="2"/>
            <a:r>
              <a:rPr lang="en-US" dirty="0"/>
              <a:t>Must have a DATE dimension and at least one non-date hierarchy</a:t>
            </a:r>
          </a:p>
          <a:p>
            <a:pPr lvl="2"/>
            <a:r>
              <a:rPr lang="en-US" dirty="0"/>
              <a:t>At least 4 total dimensions  (including DATE)</a:t>
            </a:r>
          </a:p>
        </p:txBody>
      </p:sp>
    </p:spTree>
    <p:extLst>
      <p:ext uri="{BB962C8B-B14F-4D97-AF65-F5344CB8AC3E}">
        <p14:creationId xmlns:p14="http://schemas.microsoft.com/office/powerpoint/2010/main" val="24550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SCD2 Requirements</a:t>
            </a:r>
          </a:p>
          <a:p>
            <a:pPr lvl="1"/>
            <a:r>
              <a:rPr lang="en-US" dirty="0"/>
              <a:t>At least 2 dimensions must have SCD2 fields</a:t>
            </a:r>
          </a:p>
          <a:p>
            <a:pPr lvl="1"/>
            <a:r>
              <a:rPr lang="en-US" dirty="0"/>
              <a:t>At least 1 dimension must have changed SCD2 fields</a:t>
            </a:r>
          </a:p>
          <a:p>
            <a:pPr lvl="2"/>
            <a:r>
              <a:rPr lang="en-US" dirty="0"/>
              <a:t>Changed data can be created but must be processed as load.</a:t>
            </a:r>
          </a:p>
          <a:p>
            <a:pPr lvl="1"/>
            <a:r>
              <a:rPr lang="en-US" dirty="0"/>
              <a:t>The SCD2 changes must also appear in Fact data (old and new values).</a:t>
            </a:r>
          </a:p>
          <a:p>
            <a:pPr lvl="1"/>
            <a:r>
              <a:rPr lang="en-US" dirty="0"/>
              <a:t>Should have at least 2 Fact table loads processed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8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Report Requirements</a:t>
            </a:r>
          </a:p>
          <a:p>
            <a:pPr lvl="1"/>
            <a:r>
              <a:rPr lang="en-US" dirty="0"/>
              <a:t>At least 4 business driven reports</a:t>
            </a:r>
          </a:p>
          <a:p>
            <a:pPr lvl="2"/>
            <a:r>
              <a:rPr lang="en-US" dirty="0"/>
              <a:t>1 standard report</a:t>
            </a:r>
          </a:p>
          <a:p>
            <a:pPr lvl="2"/>
            <a:r>
              <a:rPr lang="en-US" dirty="0"/>
              <a:t>1 report with aggregation (avg. sum, min, </a:t>
            </a:r>
            <a:r>
              <a:rPr lang="en-US" dirty="0" err="1"/>
              <a:t>etc</a:t>
            </a:r>
            <a:r>
              <a:rPr lang="en-US" dirty="0"/>
              <a:t>) employing windowing</a:t>
            </a:r>
          </a:p>
          <a:p>
            <a:pPr lvl="2"/>
            <a:r>
              <a:rPr lang="en-US" dirty="0"/>
              <a:t>1 report with analytical </a:t>
            </a:r>
            <a:r>
              <a:rPr lang="en-US" dirty="0" err="1"/>
              <a:t>windowning</a:t>
            </a:r>
            <a:r>
              <a:rPr lang="en-US" dirty="0"/>
              <a:t> (rank, lead, </a:t>
            </a:r>
            <a:r>
              <a:rPr lang="en-US" dirty="0" err="1"/>
              <a:t>lag,etc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 report showing hierarchical results</a:t>
            </a:r>
          </a:p>
          <a:p>
            <a:pPr lvl="1"/>
            <a:r>
              <a:rPr lang="en-US" dirty="0"/>
              <a:t>At least 2 additional business questions generated from the above reports.  Reports do not have to be generated, but can be for extra credit consideration</a:t>
            </a:r>
          </a:p>
          <a:p>
            <a:pPr lvl="1"/>
            <a:r>
              <a:rPr lang="en-US" dirty="0"/>
              <a:t>Discuss one additional data source that if available would allow you to further analyze your business.  (Can be included in above business questions)</a:t>
            </a:r>
          </a:p>
        </p:txBody>
      </p:sp>
    </p:spTree>
    <p:extLst>
      <p:ext uri="{BB962C8B-B14F-4D97-AF65-F5344CB8AC3E}">
        <p14:creationId xmlns:p14="http://schemas.microsoft.com/office/powerpoint/2010/main" val="94458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Presentation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Presentation Topics</a:t>
            </a:r>
          </a:p>
          <a:p>
            <a:pPr lvl="1"/>
            <a:r>
              <a:rPr lang="en-US" dirty="0"/>
              <a:t>Business overview, </a:t>
            </a:r>
          </a:p>
          <a:p>
            <a:pPr lvl="2"/>
            <a:r>
              <a:rPr lang="en-US" dirty="0"/>
              <a:t>Problem being solved,</a:t>
            </a:r>
          </a:p>
          <a:p>
            <a:pPr lvl="2"/>
            <a:r>
              <a:rPr lang="en-US" dirty="0"/>
              <a:t>Data source(s) used</a:t>
            </a:r>
          </a:p>
          <a:p>
            <a:pPr lvl="1"/>
            <a:r>
              <a:rPr lang="en-US" dirty="0"/>
              <a:t>Answers to 4 design questions</a:t>
            </a:r>
          </a:p>
          <a:p>
            <a:pPr lvl="1"/>
            <a:r>
              <a:rPr lang="en-US" dirty="0"/>
              <a:t>Data Model Overview</a:t>
            </a:r>
          </a:p>
          <a:p>
            <a:pPr lvl="2"/>
            <a:r>
              <a:rPr lang="en-US" dirty="0"/>
              <a:t>Schema</a:t>
            </a:r>
          </a:p>
          <a:p>
            <a:pPr lvl="2"/>
            <a:r>
              <a:rPr lang="en-US" dirty="0"/>
              <a:t>Dimensions / attributes and why?</a:t>
            </a:r>
          </a:p>
          <a:p>
            <a:pPr lvl="2"/>
            <a:r>
              <a:rPr lang="en-US" dirty="0"/>
              <a:t>Facts / measures and why?</a:t>
            </a:r>
          </a:p>
          <a:p>
            <a:pPr lvl="2"/>
            <a:r>
              <a:rPr lang="en-US" dirty="0"/>
              <a:t>Tables row numbers and size</a:t>
            </a:r>
          </a:p>
        </p:txBody>
      </p:sp>
    </p:spTree>
    <p:extLst>
      <p:ext uri="{BB962C8B-B14F-4D97-AF65-F5344CB8AC3E}">
        <p14:creationId xmlns:p14="http://schemas.microsoft.com/office/powerpoint/2010/main" val="194358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Presentation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Requirements</a:t>
            </a:r>
          </a:p>
          <a:p>
            <a:pPr lvl="1"/>
            <a:r>
              <a:rPr lang="en-US" dirty="0"/>
              <a:t>10 – 12 minutes long with  Q &amp; A </a:t>
            </a:r>
          </a:p>
          <a:p>
            <a:pPr lvl="1"/>
            <a:r>
              <a:rPr lang="en-US" dirty="0"/>
              <a:t>Presentation should stand on its own.</a:t>
            </a:r>
          </a:p>
          <a:p>
            <a:pPr lvl="2"/>
            <a:r>
              <a:rPr lang="en-US" dirty="0"/>
              <a:t>Can be reviewed after presentation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29984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Presentation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02E96-D1C9-4A6A-9FB4-32C074CD4D5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Presentation Topics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ETL Overview</a:t>
            </a:r>
          </a:p>
          <a:p>
            <a:pPr lvl="2"/>
            <a:r>
              <a:rPr lang="en-US" dirty="0"/>
              <a:t>Source File Discussion</a:t>
            </a:r>
          </a:p>
          <a:p>
            <a:pPr lvl="2"/>
            <a:r>
              <a:rPr lang="en-US" dirty="0"/>
              <a:t>SCD2 Discussion</a:t>
            </a:r>
          </a:p>
          <a:p>
            <a:pPr lvl="2"/>
            <a:r>
              <a:rPr lang="en-US" dirty="0"/>
              <a:t>ETL Tips / Lessons Learned</a:t>
            </a:r>
          </a:p>
          <a:p>
            <a:pPr lvl="1"/>
            <a:r>
              <a:rPr lang="en-US" dirty="0"/>
              <a:t>Report discussion (show at least 2)</a:t>
            </a:r>
          </a:p>
          <a:p>
            <a:pPr lvl="1"/>
            <a:r>
              <a:rPr lang="en-US" dirty="0"/>
              <a:t>Additional business question discussion</a:t>
            </a:r>
          </a:p>
          <a:p>
            <a:pPr lvl="1"/>
            <a:r>
              <a:rPr lang="en-US" dirty="0"/>
              <a:t>Lessons learned / What you would do different</a:t>
            </a:r>
          </a:p>
        </p:txBody>
      </p:sp>
    </p:spTree>
    <p:extLst>
      <p:ext uri="{BB962C8B-B14F-4D97-AF65-F5344CB8AC3E}">
        <p14:creationId xmlns:p14="http://schemas.microsoft.com/office/powerpoint/2010/main" val="11251869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7499</TotalTime>
  <Words>332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Corbel</vt:lpstr>
      <vt:lpstr>Times New Roman</vt:lpstr>
      <vt:lpstr>Horizon</vt:lpstr>
      <vt:lpstr>Project Guidelines </vt:lpstr>
      <vt:lpstr>Project Guidelines</vt:lpstr>
      <vt:lpstr>Project Guidelines</vt:lpstr>
      <vt:lpstr>Project Guidelines</vt:lpstr>
      <vt:lpstr>Presentation Guidelines</vt:lpstr>
      <vt:lpstr>Presentation Guidelines</vt:lpstr>
      <vt:lpstr>Presentation Guidelines</vt:lpstr>
    </vt:vector>
  </TitlesOfParts>
  <Company>Data Warehouse Consultants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John Shantz</dc:creator>
  <cp:lastModifiedBy>zzdziars</cp:lastModifiedBy>
  <cp:revision>366</cp:revision>
  <dcterms:created xsi:type="dcterms:W3CDTF">2005-07-01T13:41:18Z</dcterms:created>
  <dcterms:modified xsi:type="dcterms:W3CDTF">2019-07-11T04:13:54Z</dcterms:modified>
</cp:coreProperties>
</file>