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1" r:id="rId4"/>
    <p:sldId id="263" r:id="rId5"/>
    <p:sldId id="264" r:id="rId6"/>
    <p:sldId id="265" r:id="rId7"/>
    <p:sldId id="266" r:id="rId8"/>
    <p:sldId id="267"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04983-F2AA-A93B-BFAD-4CBA1B2426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409E4C9-BF24-6724-6166-AC9C0EFD01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5661F9-E07A-F343-E7C5-2BD65A61F470}"/>
              </a:ext>
            </a:extLst>
          </p:cNvPr>
          <p:cNvSpPr>
            <a:spLocks noGrp="1"/>
          </p:cNvSpPr>
          <p:nvPr>
            <p:ph type="dt" sz="half" idx="10"/>
          </p:nvPr>
        </p:nvSpPr>
        <p:spPr/>
        <p:txBody>
          <a:bodyPr/>
          <a:lstStyle/>
          <a:p>
            <a:fld id="{F6A2B8F4-EC65-4FD2-83D0-C32FEFB1776C}" type="datetimeFigureOut">
              <a:rPr lang="en-IN" smtClean="0"/>
              <a:t>30-07-2024</a:t>
            </a:fld>
            <a:endParaRPr lang="en-IN"/>
          </a:p>
        </p:txBody>
      </p:sp>
      <p:sp>
        <p:nvSpPr>
          <p:cNvPr id="5" name="Footer Placeholder 4">
            <a:extLst>
              <a:ext uri="{FF2B5EF4-FFF2-40B4-BE49-F238E27FC236}">
                <a16:creationId xmlns:a16="http://schemas.microsoft.com/office/drawing/2014/main" id="{06145BE8-AD72-16A0-1F8A-E8F8407AF5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B8BBF0-A04E-7F11-2E6B-45F9666EF88C}"/>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699615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C956-6D38-D231-D988-57724CCAA4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4689B8-6746-C97D-DE1E-B25C2FB58E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8B4706-8593-B8C5-C8DA-2B59E42EC138}"/>
              </a:ext>
            </a:extLst>
          </p:cNvPr>
          <p:cNvSpPr>
            <a:spLocks noGrp="1"/>
          </p:cNvSpPr>
          <p:nvPr>
            <p:ph type="dt" sz="half" idx="10"/>
          </p:nvPr>
        </p:nvSpPr>
        <p:spPr/>
        <p:txBody>
          <a:bodyPr/>
          <a:lstStyle/>
          <a:p>
            <a:fld id="{F6A2B8F4-EC65-4FD2-83D0-C32FEFB1776C}" type="datetimeFigureOut">
              <a:rPr lang="en-IN" smtClean="0"/>
              <a:t>30-07-2024</a:t>
            </a:fld>
            <a:endParaRPr lang="en-IN"/>
          </a:p>
        </p:txBody>
      </p:sp>
      <p:sp>
        <p:nvSpPr>
          <p:cNvPr id="5" name="Footer Placeholder 4">
            <a:extLst>
              <a:ext uri="{FF2B5EF4-FFF2-40B4-BE49-F238E27FC236}">
                <a16:creationId xmlns:a16="http://schemas.microsoft.com/office/drawing/2014/main" id="{7A643071-925A-03CF-2BC8-71AA02D29F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D0C455-75EB-35EF-8C69-C3DD6A0BB69B}"/>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331527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750BDE-7AC8-0E62-2126-9521B6E305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D542A0-B075-539E-ADE0-1C19C7AF58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2684D0-7DCB-0239-333A-98C3537B9E73}"/>
              </a:ext>
            </a:extLst>
          </p:cNvPr>
          <p:cNvSpPr>
            <a:spLocks noGrp="1"/>
          </p:cNvSpPr>
          <p:nvPr>
            <p:ph type="dt" sz="half" idx="10"/>
          </p:nvPr>
        </p:nvSpPr>
        <p:spPr/>
        <p:txBody>
          <a:bodyPr/>
          <a:lstStyle/>
          <a:p>
            <a:fld id="{F6A2B8F4-EC65-4FD2-83D0-C32FEFB1776C}" type="datetimeFigureOut">
              <a:rPr lang="en-IN" smtClean="0"/>
              <a:t>30-07-2024</a:t>
            </a:fld>
            <a:endParaRPr lang="en-IN"/>
          </a:p>
        </p:txBody>
      </p:sp>
      <p:sp>
        <p:nvSpPr>
          <p:cNvPr id="5" name="Footer Placeholder 4">
            <a:extLst>
              <a:ext uri="{FF2B5EF4-FFF2-40B4-BE49-F238E27FC236}">
                <a16:creationId xmlns:a16="http://schemas.microsoft.com/office/drawing/2014/main" id="{C192639E-78C6-C5F2-543C-81F0BC7ECC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A756F6-00B1-5D36-D3BA-98469BA0218C}"/>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412964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AE4F5-23A2-8655-5F3E-6A0843028F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43CACE-CDF9-41C5-A569-BF77B040FF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92E471-474D-DA17-3469-6060C49EA2F9}"/>
              </a:ext>
            </a:extLst>
          </p:cNvPr>
          <p:cNvSpPr>
            <a:spLocks noGrp="1"/>
          </p:cNvSpPr>
          <p:nvPr>
            <p:ph type="dt" sz="half" idx="10"/>
          </p:nvPr>
        </p:nvSpPr>
        <p:spPr/>
        <p:txBody>
          <a:bodyPr/>
          <a:lstStyle/>
          <a:p>
            <a:fld id="{F6A2B8F4-EC65-4FD2-83D0-C32FEFB1776C}" type="datetimeFigureOut">
              <a:rPr lang="en-IN" smtClean="0"/>
              <a:t>30-07-2024</a:t>
            </a:fld>
            <a:endParaRPr lang="en-IN"/>
          </a:p>
        </p:txBody>
      </p:sp>
      <p:sp>
        <p:nvSpPr>
          <p:cNvPr id="5" name="Footer Placeholder 4">
            <a:extLst>
              <a:ext uri="{FF2B5EF4-FFF2-40B4-BE49-F238E27FC236}">
                <a16:creationId xmlns:a16="http://schemas.microsoft.com/office/drawing/2014/main" id="{B5D47E58-CB80-A9C5-434B-103B260C60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4450AC-1A88-90BA-1F29-66FBE52C456A}"/>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273084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145E-18BC-5586-502E-1A2853B1CE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102F917-C079-A2B1-B82E-1E309F30DA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922C83-C8FA-EAAC-C0F4-F472467C0E28}"/>
              </a:ext>
            </a:extLst>
          </p:cNvPr>
          <p:cNvSpPr>
            <a:spLocks noGrp="1"/>
          </p:cNvSpPr>
          <p:nvPr>
            <p:ph type="dt" sz="half" idx="10"/>
          </p:nvPr>
        </p:nvSpPr>
        <p:spPr/>
        <p:txBody>
          <a:bodyPr/>
          <a:lstStyle/>
          <a:p>
            <a:fld id="{F6A2B8F4-EC65-4FD2-83D0-C32FEFB1776C}" type="datetimeFigureOut">
              <a:rPr lang="en-IN" smtClean="0"/>
              <a:t>30-07-2024</a:t>
            </a:fld>
            <a:endParaRPr lang="en-IN"/>
          </a:p>
        </p:txBody>
      </p:sp>
      <p:sp>
        <p:nvSpPr>
          <p:cNvPr id="5" name="Footer Placeholder 4">
            <a:extLst>
              <a:ext uri="{FF2B5EF4-FFF2-40B4-BE49-F238E27FC236}">
                <a16:creationId xmlns:a16="http://schemas.microsoft.com/office/drawing/2014/main" id="{C4E1C6E5-7271-5BB8-93D7-4E2E6C29F2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F4BC98-7A94-31FA-CC24-0B830FAA3F78}"/>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647407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0E7D4-65DA-DE31-E7DD-01A421501D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6B08EB-C2E7-A8FF-C82E-18927F3FA2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A58787-7700-EB0C-89FE-4B929B0BCD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72F2F8-833B-203B-853A-E33892A009C2}"/>
              </a:ext>
            </a:extLst>
          </p:cNvPr>
          <p:cNvSpPr>
            <a:spLocks noGrp="1"/>
          </p:cNvSpPr>
          <p:nvPr>
            <p:ph type="dt" sz="half" idx="10"/>
          </p:nvPr>
        </p:nvSpPr>
        <p:spPr/>
        <p:txBody>
          <a:bodyPr/>
          <a:lstStyle/>
          <a:p>
            <a:fld id="{F6A2B8F4-EC65-4FD2-83D0-C32FEFB1776C}" type="datetimeFigureOut">
              <a:rPr lang="en-IN" smtClean="0"/>
              <a:t>30-07-2024</a:t>
            </a:fld>
            <a:endParaRPr lang="en-IN"/>
          </a:p>
        </p:txBody>
      </p:sp>
      <p:sp>
        <p:nvSpPr>
          <p:cNvPr id="6" name="Footer Placeholder 5">
            <a:extLst>
              <a:ext uri="{FF2B5EF4-FFF2-40B4-BE49-F238E27FC236}">
                <a16:creationId xmlns:a16="http://schemas.microsoft.com/office/drawing/2014/main" id="{19D4F033-B55A-785B-176A-E9E77D369F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890DBA-69B3-B0DB-9220-3AFD2F2E7BE7}"/>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3226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30710-7A3C-C15B-1363-656EBD94BE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A430C9-85C2-B1E0-6446-D9B3010CAF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57AEC3-EA33-E54F-A0FA-1F3A237E3D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485B1F-0AFB-5091-C06B-5699DA8825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507312-3CB5-EA80-8EC3-66909B05D1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43EF4F-3658-675D-8E30-2AF7941FA3D4}"/>
              </a:ext>
            </a:extLst>
          </p:cNvPr>
          <p:cNvSpPr>
            <a:spLocks noGrp="1"/>
          </p:cNvSpPr>
          <p:nvPr>
            <p:ph type="dt" sz="half" idx="10"/>
          </p:nvPr>
        </p:nvSpPr>
        <p:spPr/>
        <p:txBody>
          <a:bodyPr/>
          <a:lstStyle/>
          <a:p>
            <a:fld id="{F6A2B8F4-EC65-4FD2-83D0-C32FEFB1776C}" type="datetimeFigureOut">
              <a:rPr lang="en-IN" smtClean="0"/>
              <a:t>30-07-2024</a:t>
            </a:fld>
            <a:endParaRPr lang="en-IN"/>
          </a:p>
        </p:txBody>
      </p:sp>
      <p:sp>
        <p:nvSpPr>
          <p:cNvPr id="8" name="Footer Placeholder 7">
            <a:extLst>
              <a:ext uri="{FF2B5EF4-FFF2-40B4-BE49-F238E27FC236}">
                <a16:creationId xmlns:a16="http://schemas.microsoft.com/office/drawing/2014/main" id="{89ED19E4-CA99-673F-D067-BC11509FE4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0A0693-D267-0408-3918-0E78ACAB6D7E}"/>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852657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BAB22-15FB-DE2A-3025-69A0979B8B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1FA6EC-B62E-4B7A-1B21-E95B5B0D1C4E}"/>
              </a:ext>
            </a:extLst>
          </p:cNvPr>
          <p:cNvSpPr>
            <a:spLocks noGrp="1"/>
          </p:cNvSpPr>
          <p:nvPr>
            <p:ph type="dt" sz="half" idx="10"/>
          </p:nvPr>
        </p:nvSpPr>
        <p:spPr/>
        <p:txBody>
          <a:bodyPr/>
          <a:lstStyle/>
          <a:p>
            <a:fld id="{F6A2B8F4-EC65-4FD2-83D0-C32FEFB1776C}" type="datetimeFigureOut">
              <a:rPr lang="en-IN" smtClean="0"/>
              <a:t>30-07-2024</a:t>
            </a:fld>
            <a:endParaRPr lang="en-IN"/>
          </a:p>
        </p:txBody>
      </p:sp>
      <p:sp>
        <p:nvSpPr>
          <p:cNvPr id="4" name="Footer Placeholder 3">
            <a:extLst>
              <a:ext uri="{FF2B5EF4-FFF2-40B4-BE49-F238E27FC236}">
                <a16:creationId xmlns:a16="http://schemas.microsoft.com/office/drawing/2014/main" id="{6FA95E2E-BEAB-1DEE-BFE5-6575820D71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D936DB2-4C7B-64C3-A6D9-7EC183FC7735}"/>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611791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4AE8E5-46C7-CD96-698E-8C5F44DC43C8}"/>
              </a:ext>
            </a:extLst>
          </p:cNvPr>
          <p:cNvSpPr>
            <a:spLocks noGrp="1"/>
          </p:cNvSpPr>
          <p:nvPr>
            <p:ph type="dt" sz="half" idx="10"/>
          </p:nvPr>
        </p:nvSpPr>
        <p:spPr/>
        <p:txBody>
          <a:bodyPr/>
          <a:lstStyle/>
          <a:p>
            <a:fld id="{F6A2B8F4-EC65-4FD2-83D0-C32FEFB1776C}" type="datetimeFigureOut">
              <a:rPr lang="en-IN" smtClean="0"/>
              <a:t>30-07-2024</a:t>
            </a:fld>
            <a:endParaRPr lang="en-IN"/>
          </a:p>
        </p:txBody>
      </p:sp>
      <p:sp>
        <p:nvSpPr>
          <p:cNvPr id="3" name="Footer Placeholder 2">
            <a:extLst>
              <a:ext uri="{FF2B5EF4-FFF2-40B4-BE49-F238E27FC236}">
                <a16:creationId xmlns:a16="http://schemas.microsoft.com/office/drawing/2014/main" id="{855B5D0F-3BC6-BE7E-425C-335E469D77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8130FF2-E3D1-4B83-59D8-5DE3A034F048}"/>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26540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932B-A4C8-4A81-B40A-19BD820C4D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3EF9F2-2576-FD4D-AA90-4981BD85BD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7454A9-FD53-1ADB-CDDC-F732E67D98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DB931A-9814-2043-0429-D7A5958FFA11}"/>
              </a:ext>
            </a:extLst>
          </p:cNvPr>
          <p:cNvSpPr>
            <a:spLocks noGrp="1"/>
          </p:cNvSpPr>
          <p:nvPr>
            <p:ph type="dt" sz="half" idx="10"/>
          </p:nvPr>
        </p:nvSpPr>
        <p:spPr/>
        <p:txBody>
          <a:bodyPr/>
          <a:lstStyle/>
          <a:p>
            <a:fld id="{F6A2B8F4-EC65-4FD2-83D0-C32FEFB1776C}" type="datetimeFigureOut">
              <a:rPr lang="en-IN" smtClean="0"/>
              <a:t>30-07-2024</a:t>
            </a:fld>
            <a:endParaRPr lang="en-IN"/>
          </a:p>
        </p:txBody>
      </p:sp>
      <p:sp>
        <p:nvSpPr>
          <p:cNvPr id="6" name="Footer Placeholder 5">
            <a:extLst>
              <a:ext uri="{FF2B5EF4-FFF2-40B4-BE49-F238E27FC236}">
                <a16:creationId xmlns:a16="http://schemas.microsoft.com/office/drawing/2014/main" id="{3C6067A5-257F-8550-76F8-1F95310B5D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6058E1-5545-B285-52E3-111D68908EE5}"/>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123113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C7DA-1DCD-9535-B449-82689E20EA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69C7F9-4477-2B9D-7891-433552D6CE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11D307-7095-8B8F-F2AE-F0265F802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0F70A-0CB1-B589-3878-2C9CB786115C}"/>
              </a:ext>
            </a:extLst>
          </p:cNvPr>
          <p:cNvSpPr>
            <a:spLocks noGrp="1"/>
          </p:cNvSpPr>
          <p:nvPr>
            <p:ph type="dt" sz="half" idx="10"/>
          </p:nvPr>
        </p:nvSpPr>
        <p:spPr/>
        <p:txBody>
          <a:bodyPr/>
          <a:lstStyle/>
          <a:p>
            <a:fld id="{F6A2B8F4-EC65-4FD2-83D0-C32FEFB1776C}" type="datetimeFigureOut">
              <a:rPr lang="en-IN" smtClean="0"/>
              <a:t>30-07-2024</a:t>
            </a:fld>
            <a:endParaRPr lang="en-IN"/>
          </a:p>
        </p:txBody>
      </p:sp>
      <p:sp>
        <p:nvSpPr>
          <p:cNvPr id="6" name="Footer Placeholder 5">
            <a:extLst>
              <a:ext uri="{FF2B5EF4-FFF2-40B4-BE49-F238E27FC236}">
                <a16:creationId xmlns:a16="http://schemas.microsoft.com/office/drawing/2014/main" id="{C2C6C61C-1A2B-B7DE-252A-92F410CC93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982543-3DCF-6E50-2FAA-6C52FA9F2C2B}"/>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58781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D1A736-BE11-306A-E578-BF00E9CE4C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6B8AE0-C4E4-AD33-0EF4-3E4090720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F43567-F0E6-E9F7-BCE7-8EFA741A6D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2B8F4-EC65-4FD2-83D0-C32FEFB1776C}" type="datetimeFigureOut">
              <a:rPr lang="en-IN" smtClean="0"/>
              <a:t>30-07-2024</a:t>
            </a:fld>
            <a:endParaRPr lang="en-IN"/>
          </a:p>
        </p:txBody>
      </p:sp>
      <p:sp>
        <p:nvSpPr>
          <p:cNvPr id="5" name="Footer Placeholder 4">
            <a:extLst>
              <a:ext uri="{FF2B5EF4-FFF2-40B4-BE49-F238E27FC236}">
                <a16:creationId xmlns:a16="http://schemas.microsoft.com/office/drawing/2014/main" id="{45DFB3B8-1A81-F96E-9945-C36B59EC70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CFA0A9F-54B5-1ED6-920D-9F51629114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9835D5-CDDF-44E9-A882-89041B0ED2EC}" type="slidenum">
              <a:rPr lang="en-IN" smtClean="0"/>
              <a:t>‹#›</a:t>
            </a:fld>
            <a:endParaRPr lang="en-IN"/>
          </a:p>
        </p:txBody>
      </p:sp>
    </p:spTree>
    <p:extLst>
      <p:ext uri="{BB962C8B-B14F-4D97-AF65-F5344CB8AC3E}">
        <p14:creationId xmlns:p14="http://schemas.microsoft.com/office/powerpoint/2010/main" val="1524148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7569D4-FCF7-1642-019B-FDB89B6357A5}"/>
              </a:ext>
            </a:extLst>
          </p:cNvPr>
          <p:cNvSpPr txBox="1"/>
          <p:nvPr/>
        </p:nvSpPr>
        <p:spPr>
          <a:xfrm>
            <a:off x="1380644" y="5377878"/>
            <a:ext cx="10982849" cy="646331"/>
          </a:xfrm>
          <a:prstGeom prst="rect">
            <a:avLst/>
          </a:prstGeom>
          <a:noFill/>
        </p:spPr>
        <p:txBody>
          <a:bodyPr wrap="square" rtlCol="0">
            <a:spAutoFit/>
          </a:bodyPr>
          <a:lstStyle/>
          <a:p>
            <a:r>
              <a:rPr lang="en-US" sz="3600" dirty="0">
                <a:latin typeface="Franklin Gothic Demi Cond" panose="020B0706030402020204" pitchFamily="34" charset="0"/>
              </a:rPr>
              <a:t>Data Visualization of Bird Strikes between 2000-2011</a:t>
            </a:r>
            <a:endParaRPr lang="en-IN" sz="3600" dirty="0">
              <a:latin typeface="Franklin Gothic Demi Cond" panose="020B0706030402020204" pitchFamily="34" charset="0"/>
            </a:endParaRPr>
          </a:p>
        </p:txBody>
      </p:sp>
      <p:pic>
        <p:nvPicPr>
          <p:cNvPr id="4" name="Picture 3">
            <a:extLst>
              <a:ext uri="{FF2B5EF4-FFF2-40B4-BE49-F238E27FC236}">
                <a16:creationId xmlns:a16="http://schemas.microsoft.com/office/drawing/2014/main" id="{EC5C8E98-C3EE-4F79-9CCF-09AC06534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8350" y="387867"/>
            <a:ext cx="8115300" cy="4990011"/>
          </a:xfrm>
          <a:prstGeom prst="rect">
            <a:avLst/>
          </a:prstGeom>
        </p:spPr>
      </p:pic>
    </p:spTree>
    <p:extLst>
      <p:ext uri="{BB962C8B-B14F-4D97-AF65-F5344CB8AC3E}">
        <p14:creationId xmlns:p14="http://schemas.microsoft.com/office/powerpoint/2010/main" val="3672745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B617948-A864-9B15-D785-D25900967C83}"/>
              </a:ext>
            </a:extLst>
          </p:cNvPr>
          <p:cNvSpPr/>
          <p:nvPr/>
        </p:nvSpPr>
        <p:spPr>
          <a:xfrm>
            <a:off x="991437" y="331596"/>
            <a:ext cx="10209125" cy="713433"/>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Conclusion</a:t>
            </a:r>
            <a:endParaRPr lang="en-IN" sz="3600" dirty="0">
              <a:latin typeface="Franklin Gothic Demi Cond" panose="020B0706030402020204" pitchFamily="34" charset="0"/>
            </a:endParaRPr>
          </a:p>
        </p:txBody>
      </p:sp>
      <p:sp>
        <p:nvSpPr>
          <p:cNvPr id="4" name="TextBox 3">
            <a:extLst>
              <a:ext uri="{FF2B5EF4-FFF2-40B4-BE49-F238E27FC236}">
                <a16:creationId xmlns:a16="http://schemas.microsoft.com/office/drawing/2014/main" id="{E6036946-D84E-5DCF-93E5-6E909D2C06CF}"/>
              </a:ext>
            </a:extLst>
          </p:cNvPr>
          <p:cNvSpPr txBox="1"/>
          <p:nvPr/>
        </p:nvSpPr>
        <p:spPr>
          <a:xfrm>
            <a:off x="1165609" y="1225689"/>
            <a:ext cx="9827288" cy="5078313"/>
          </a:xfrm>
          <a:prstGeom prst="rect">
            <a:avLst/>
          </a:prstGeom>
          <a:noFill/>
        </p:spPr>
        <p:txBody>
          <a:bodyPr wrap="square" rtlCol="0">
            <a:spAutoFit/>
          </a:bodyPr>
          <a:lstStyle/>
          <a:p>
            <a:pPr marL="342900" indent="-342900">
              <a:buClr>
                <a:schemeClr val="accent1"/>
              </a:buClr>
              <a:buFont typeface="Wingdings" panose="05000000000000000000" pitchFamily="2" charset="2"/>
              <a:buChar char="q"/>
            </a:pPr>
            <a:r>
              <a:rPr lang="en-US" sz="2000" i="0" dirty="0">
                <a:effectLst/>
                <a:latin typeface="Franklin Gothic Book" panose="020B0503020102020204" pitchFamily="34" charset="0"/>
              </a:rPr>
              <a:t>14% decrease in incidents when pilots were warned.</a:t>
            </a:r>
          </a:p>
          <a:p>
            <a:pPr marL="342900" indent="-342900">
              <a:buClr>
                <a:schemeClr val="accent1"/>
              </a:buClr>
              <a:buFont typeface="Wingdings" panose="05000000000000000000" pitchFamily="2" charset="2"/>
              <a:buChar char="q"/>
            </a:pPr>
            <a:endParaRPr lang="en-US" sz="2400"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dirty="0">
                <a:latin typeface="Franklin Gothic Book" panose="020B0503020102020204" pitchFamily="34" charset="0"/>
              </a:rPr>
              <a:t>Prior warning to the pilot reduces the risk of damage to the aircraft</a:t>
            </a:r>
          </a:p>
          <a:p>
            <a:pPr>
              <a:buClr>
                <a:schemeClr val="accent1"/>
              </a:buClr>
            </a:pPr>
            <a:endParaRPr lang="en-US" sz="2400"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dirty="0">
                <a:latin typeface="Franklin Gothic Book" panose="020B0503020102020204" pitchFamily="34" charset="0"/>
              </a:rPr>
              <a:t> </a:t>
            </a:r>
            <a:r>
              <a:rPr lang="en-US" sz="2000" i="0" dirty="0">
                <a:effectLst/>
                <a:latin typeface="Franklin Gothic Book" panose="020B0503020102020204" pitchFamily="34" charset="0"/>
              </a:rPr>
              <a:t>52.78% of incidents have happened due to some small unknown bird</a:t>
            </a:r>
            <a:r>
              <a:rPr lang="en-US" sz="2400" b="1" i="0" dirty="0">
                <a:effectLst/>
                <a:latin typeface="Franklin Gothic Book" panose="020B0503020102020204" pitchFamily="34" charset="0"/>
              </a:rPr>
              <a:t>.</a:t>
            </a:r>
          </a:p>
          <a:p>
            <a:pPr>
              <a:buClr>
                <a:schemeClr val="accent1"/>
              </a:buClr>
            </a:pPr>
            <a:endParaRPr lang="en-US" sz="2400" b="1" i="0" dirty="0">
              <a:effectLst/>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b="1" dirty="0">
                <a:latin typeface="Franklin Gothic Book" panose="020B0503020102020204" pitchFamily="34" charset="0"/>
              </a:rPr>
              <a:t> </a:t>
            </a:r>
            <a:r>
              <a:rPr lang="en-US" sz="2000" i="0" dirty="0">
                <a:effectLst/>
                <a:latin typeface="Franklin Gothic Book" panose="020B0503020102020204" pitchFamily="34" charset="0"/>
              </a:rPr>
              <a:t>72.9% incidents have happened when there is 1 bird/wildlife is struck in the airplane and caused damage</a:t>
            </a:r>
            <a:r>
              <a:rPr lang="en-US" sz="2000" b="1" i="0" dirty="0">
                <a:effectLst/>
                <a:latin typeface="Franklin Gothic Book" panose="020B0503020102020204" pitchFamily="34" charset="0"/>
              </a:rPr>
              <a:t>.</a:t>
            </a:r>
          </a:p>
          <a:p>
            <a:pPr marL="342900" indent="-342900">
              <a:buClr>
                <a:schemeClr val="accent1"/>
              </a:buClr>
              <a:buFont typeface="Wingdings" panose="05000000000000000000" pitchFamily="2" charset="2"/>
              <a:buChar char="q"/>
            </a:pPr>
            <a:endParaRPr lang="en-US" sz="2400" b="1"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i="0" dirty="0">
                <a:effectLst/>
                <a:latin typeface="Franklin Gothic Book" panose="020B0503020102020204" pitchFamily="34" charset="0"/>
              </a:rPr>
              <a:t>90.31% incidents caused no damage while 9.69% incidents caused damage</a:t>
            </a:r>
          </a:p>
          <a:p>
            <a:pPr marL="342900" indent="-342900">
              <a:buClr>
                <a:schemeClr val="accent1"/>
              </a:buClr>
              <a:buFont typeface="Wingdings" panose="05000000000000000000" pitchFamily="2" charset="2"/>
              <a:buChar char="q"/>
            </a:pPr>
            <a:endParaRPr lang="en-US" sz="2400"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i="0" dirty="0">
                <a:effectLst/>
                <a:latin typeface="Franklin Gothic Book" panose="020B0503020102020204" pitchFamily="34" charset="0"/>
              </a:rPr>
              <a:t>80.84% of bird strike incidents have happened when the altitude of airplane was &lt;1000 ft and 19.16% have happened when altitude was &gt;1000 ft</a:t>
            </a:r>
            <a:r>
              <a:rPr lang="en-US" sz="2000" b="1" i="0" dirty="0">
                <a:effectLst/>
                <a:latin typeface="Inter"/>
              </a:rPr>
              <a:t>.</a:t>
            </a:r>
          </a:p>
          <a:p>
            <a:pPr marL="342900" indent="-342900">
              <a:buClr>
                <a:schemeClr val="accent1"/>
              </a:buClr>
              <a:buFont typeface="Wingdings" panose="05000000000000000000" pitchFamily="2" charset="2"/>
              <a:buChar char="q"/>
            </a:pPr>
            <a:endParaRPr lang="en-US" sz="2000" b="1" dirty="0">
              <a:latin typeface="Inter"/>
            </a:endParaRPr>
          </a:p>
          <a:p>
            <a:pPr marL="342900" indent="-342900">
              <a:buClr>
                <a:schemeClr val="accent1"/>
              </a:buClr>
              <a:buFont typeface="Wingdings" panose="05000000000000000000" pitchFamily="2" charset="2"/>
              <a:buChar char="q"/>
            </a:pPr>
            <a:r>
              <a:rPr lang="en-US" sz="2000" b="0" i="0" dirty="0">
                <a:effectLst/>
                <a:latin typeface="Inter"/>
              </a:rPr>
              <a:t> </a:t>
            </a:r>
            <a:r>
              <a:rPr lang="en-US" sz="2000" i="0" dirty="0">
                <a:effectLst/>
                <a:latin typeface="Franklin Gothic Book" panose="020B0503020102020204" pitchFamily="34" charset="0"/>
              </a:rPr>
              <a:t>Most of the incidents have happened when there is no cloud in each year</a:t>
            </a:r>
          </a:p>
        </p:txBody>
      </p:sp>
    </p:spTree>
    <p:extLst>
      <p:ext uri="{BB962C8B-B14F-4D97-AF65-F5344CB8AC3E}">
        <p14:creationId xmlns:p14="http://schemas.microsoft.com/office/powerpoint/2010/main" val="2268575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3C2466C-4B87-4FDB-2722-1E31A5CDA1FA}"/>
              </a:ext>
            </a:extLst>
          </p:cNvPr>
          <p:cNvSpPr/>
          <p:nvPr/>
        </p:nvSpPr>
        <p:spPr>
          <a:xfrm>
            <a:off x="720132" y="411982"/>
            <a:ext cx="10751736" cy="713433"/>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Franklin Gothic Demi Cond" panose="020B0706030402020204" pitchFamily="34" charset="0"/>
              </a:rPr>
              <a:t>Objective</a:t>
            </a:r>
          </a:p>
        </p:txBody>
      </p:sp>
      <p:sp>
        <p:nvSpPr>
          <p:cNvPr id="3" name="TextBox 2">
            <a:extLst>
              <a:ext uri="{FF2B5EF4-FFF2-40B4-BE49-F238E27FC236}">
                <a16:creationId xmlns:a16="http://schemas.microsoft.com/office/drawing/2014/main" id="{2793BB60-D2E2-A8B9-D96F-D4D756113941}"/>
              </a:ext>
            </a:extLst>
          </p:cNvPr>
          <p:cNvSpPr txBox="1"/>
          <p:nvPr/>
        </p:nvSpPr>
        <p:spPr>
          <a:xfrm>
            <a:off x="1004835" y="1929284"/>
            <a:ext cx="10008158" cy="2585323"/>
          </a:xfrm>
          <a:prstGeom prst="rect">
            <a:avLst/>
          </a:prstGeom>
          <a:noFill/>
        </p:spPr>
        <p:txBody>
          <a:bodyPr wrap="square" rtlCol="0">
            <a:spAutoFit/>
          </a:bodyPr>
          <a:lstStyle/>
          <a:p>
            <a:r>
              <a:rPr lang="en-IN" sz="2400" dirty="0">
                <a:solidFill>
                  <a:srgbClr val="24292F"/>
                </a:solidFill>
                <a:effectLst/>
                <a:latin typeface="Franklin Gothic Book" panose="020B0503020102020204" pitchFamily="34" charset="0"/>
                <a:ea typeface="Arial" panose="020B0604020202020204" pitchFamily="34" charset="0"/>
              </a:rPr>
              <a:t>The goal of this project is to analyse the bird strike incidents happened between 2000-2011. To achieve the goal, The dataset used</a:t>
            </a:r>
            <a:r>
              <a:rPr lang="en-IN" sz="2400" dirty="0">
                <a:solidFill>
                  <a:srgbClr val="000000"/>
                </a:solidFill>
                <a:effectLst/>
                <a:latin typeface="Franklin Gothic Book" panose="020B0503020102020204" pitchFamily="34" charset="0"/>
                <a:ea typeface="Arial" panose="020B0604020202020204" pitchFamily="34" charset="0"/>
              </a:rPr>
              <a:t> is collected by FAA during 2000-2011. The objective of the project is to perform data visualization techniques to understand insights of the data. This project aims apply various Business Intelligence tools such as Tableau or Power BI to get a visual understanding of the data. </a:t>
            </a:r>
          </a:p>
          <a:p>
            <a:endParaRPr lang="en-IN" dirty="0"/>
          </a:p>
        </p:txBody>
      </p:sp>
    </p:spTree>
    <p:extLst>
      <p:ext uri="{BB962C8B-B14F-4D97-AF65-F5344CB8AC3E}">
        <p14:creationId xmlns:p14="http://schemas.microsoft.com/office/powerpoint/2010/main" val="2273246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1385108-1EFC-6EA1-B9CB-8A541B65D55B}"/>
              </a:ext>
            </a:extLst>
          </p:cNvPr>
          <p:cNvSpPr/>
          <p:nvPr/>
        </p:nvSpPr>
        <p:spPr>
          <a:xfrm>
            <a:off x="619648" y="310384"/>
            <a:ext cx="10952703" cy="703384"/>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Insights</a:t>
            </a:r>
            <a:endParaRPr lang="en-IN" sz="36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E6E2C1A4-9A73-3099-CC23-0CDEC668E0CF}"/>
              </a:ext>
            </a:extLst>
          </p:cNvPr>
          <p:cNvSpPr txBox="1"/>
          <p:nvPr/>
        </p:nvSpPr>
        <p:spPr>
          <a:xfrm>
            <a:off x="5826033" y="1104428"/>
            <a:ext cx="5717092" cy="461665"/>
          </a:xfrm>
          <a:prstGeom prst="rect">
            <a:avLst/>
          </a:prstGeom>
          <a:noFill/>
        </p:spPr>
        <p:txBody>
          <a:bodyPr wrap="square" rtlCol="0">
            <a:spAutoFit/>
          </a:bodyPr>
          <a:lstStyle/>
          <a:p>
            <a:r>
              <a:rPr lang="en-US" sz="2400" dirty="0">
                <a:latin typeface="Franklin Gothic Demi Cond" panose="020B0706030402020204" pitchFamily="34" charset="0"/>
              </a:rPr>
              <a:t>Total Number of Bird Strikes Incidents per Year</a:t>
            </a:r>
            <a:endParaRPr lang="en-IN" sz="2400" dirty="0">
              <a:latin typeface="Franklin Gothic Demi Cond" panose="020B0706030402020204" pitchFamily="34" charset="0"/>
            </a:endParaRPr>
          </a:p>
        </p:txBody>
      </p:sp>
      <p:sp>
        <p:nvSpPr>
          <p:cNvPr id="4" name="TextBox 3">
            <a:extLst>
              <a:ext uri="{FF2B5EF4-FFF2-40B4-BE49-F238E27FC236}">
                <a16:creationId xmlns:a16="http://schemas.microsoft.com/office/drawing/2014/main" id="{1BB0FD36-2E26-777D-D46C-21DF68EDFBF2}"/>
              </a:ext>
            </a:extLst>
          </p:cNvPr>
          <p:cNvSpPr txBox="1"/>
          <p:nvPr/>
        </p:nvSpPr>
        <p:spPr>
          <a:xfrm>
            <a:off x="1589544" y="6091579"/>
            <a:ext cx="9495692" cy="646331"/>
          </a:xfrm>
          <a:prstGeom prst="rect">
            <a:avLst/>
          </a:prstGeom>
          <a:noFill/>
        </p:spPr>
        <p:txBody>
          <a:bodyPr wrap="square" rtlCol="0">
            <a:spAutoFit/>
          </a:bodyPr>
          <a:lstStyle/>
          <a:p>
            <a:r>
              <a:rPr lang="en-US" dirty="0">
                <a:latin typeface="Franklin Gothic Book" panose="020B0503020102020204" pitchFamily="34" charset="0"/>
              </a:rPr>
              <a:t>We can see that Bird Strikes Incidents have an upward trend with year 2009 has the highest number of incidents. The total Bird Strikes from 2000 – 2011 is approximately 67000.</a:t>
            </a:r>
            <a:endParaRPr lang="en-IN" dirty="0">
              <a:latin typeface="Franklin Gothic Book" panose="020B0503020102020204" pitchFamily="34" charset="0"/>
            </a:endParaRPr>
          </a:p>
        </p:txBody>
      </p:sp>
      <p:pic>
        <p:nvPicPr>
          <p:cNvPr id="1028" name="Picture 4" descr="Number of Actual Bird Strikes by Year">
            <a:extLst>
              <a:ext uri="{FF2B5EF4-FFF2-40B4-BE49-F238E27FC236}">
                <a16:creationId xmlns:a16="http://schemas.microsoft.com/office/drawing/2014/main" id="{39CDC10F-84A4-45E0-B646-D233E35722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6034" y="1566093"/>
            <a:ext cx="5921829" cy="4525486"/>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descr="A Power BI visual">
            <a:extLst>
              <a:ext uri="{FF2B5EF4-FFF2-40B4-BE49-F238E27FC236}">
                <a16:creationId xmlns:a16="http://schemas.microsoft.com/office/drawing/2014/main" id="{44C9FFBC-CA67-4D11-9B2B-F3C1E2C0CD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89166"/>
            <a:ext cx="5826033" cy="46024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BC9203A-9D59-4B77-99AC-D3CD766607F5}"/>
              </a:ext>
            </a:extLst>
          </p:cNvPr>
          <p:cNvSpPr txBox="1"/>
          <p:nvPr/>
        </p:nvSpPr>
        <p:spPr>
          <a:xfrm>
            <a:off x="108941" y="1104428"/>
            <a:ext cx="5124910" cy="461665"/>
          </a:xfrm>
          <a:prstGeom prst="rect">
            <a:avLst/>
          </a:prstGeom>
          <a:noFill/>
        </p:spPr>
        <p:txBody>
          <a:bodyPr wrap="square" rtlCol="0">
            <a:spAutoFit/>
          </a:bodyPr>
          <a:lstStyle/>
          <a:p>
            <a:pPr algn="ctr"/>
            <a:r>
              <a:rPr lang="en-US" sz="2400" b="1">
                <a:latin typeface="Franklin Gothic Demi Cond" panose="020B0706030402020204" pitchFamily="34" charset="0"/>
              </a:rPr>
              <a:t>Airport </a:t>
            </a:r>
            <a:r>
              <a:rPr lang="en-US" sz="2400" b="1" dirty="0">
                <a:latin typeface="Franklin Gothic Demi Cond" panose="020B0706030402020204" pitchFamily="34" charset="0"/>
              </a:rPr>
              <a:t>with Most Air Strikes</a:t>
            </a:r>
            <a:endParaRPr lang="en-IN" sz="2400" b="1" dirty="0">
              <a:latin typeface="Franklin Gothic Demi Cond" panose="020B0706030402020204" pitchFamily="34" charset="0"/>
            </a:endParaRPr>
          </a:p>
        </p:txBody>
      </p:sp>
    </p:spTree>
    <p:extLst>
      <p:ext uri="{BB962C8B-B14F-4D97-AF65-F5344CB8AC3E}">
        <p14:creationId xmlns:p14="http://schemas.microsoft.com/office/powerpoint/2010/main" val="3353008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7D2A34-A052-BAD0-7552-58ADA6656331}"/>
              </a:ext>
            </a:extLst>
          </p:cNvPr>
          <p:cNvSpPr txBox="1"/>
          <p:nvPr/>
        </p:nvSpPr>
        <p:spPr>
          <a:xfrm>
            <a:off x="2180492" y="73016"/>
            <a:ext cx="10078497" cy="461665"/>
          </a:xfrm>
          <a:prstGeom prst="rect">
            <a:avLst/>
          </a:prstGeom>
          <a:noFill/>
        </p:spPr>
        <p:txBody>
          <a:bodyPr wrap="square" rtlCol="0">
            <a:spAutoFit/>
          </a:bodyPr>
          <a:lstStyle/>
          <a:p>
            <a:r>
              <a:rPr lang="en-US" sz="2400" dirty="0">
                <a:latin typeface="Franklin Gothic Demi Cond" panose="020B0706030402020204" pitchFamily="34" charset="0"/>
              </a:rPr>
              <a:t>Top 10 Airlines having encountered most number of bird strikes</a:t>
            </a:r>
            <a:endParaRPr lang="en-IN" sz="24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41A10776-9BF0-B4D4-5C32-E7708438CFD9}"/>
              </a:ext>
            </a:extLst>
          </p:cNvPr>
          <p:cNvSpPr txBox="1"/>
          <p:nvPr/>
        </p:nvSpPr>
        <p:spPr>
          <a:xfrm>
            <a:off x="2328537" y="6000153"/>
            <a:ext cx="8098971" cy="646331"/>
          </a:xfrm>
          <a:prstGeom prst="rect">
            <a:avLst/>
          </a:prstGeom>
          <a:noFill/>
        </p:spPr>
        <p:txBody>
          <a:bodyPr wrap="square" rtlCol="0">
            <a:spAutoFit/>
          </a:bodyPr>
          <a:lstStyle/>
          <a:p>
            <a:r>
              <a:rPr lang="en-US" dirty="0">
                <a:latin typeface="Franklin Gothic Book" panose="020B0503020102020204" pitchFamily="34" charset="0"/>
              </a:rPr>
              <a:t>Business Airlines has encountered most number of bird strike followed by Southwest and American Airlines.</a:t>
            </a:r>
            <a:endParaRPr lang="en-IN" dirty="0">
              <a:latin typeface="Franklin Gothic Book" panose="020B0503020102020204" pitchFamily="34" charset="0"/>
            </a:endParaRPr>
          </a:p>
        </p:txBody>
      </p:sp>
      <p:pic>
        <p:nvPicPr>
          <p:cNvPr id="7" name="Picture 6">
            <a:extLst>
              <a:ext uri="{FF2B5EF4-FFF2-40B4-BE49-F238E27FC236}">
                <a16:creationId xmlns:a16="http://schemas.microsoft.com/office/drawing/2014/main" id="{81B58699-70B3-47D9-891A-39F8BB8C3D99}"/>
              </a:ext>
            </a:extLst>
          </p:cNvPr>
          <p:cNvPicPr>
            <a:picLocks noChangeAspect="1"/>
          </p:cNvPicPr>
          <p:nvPr/>
        </p:nvPicPr>
        <p:blipFill>
          <a:blip r:embed="rId2"/>
          <a:stretch>
            <a:fillRect/>
          </a:stretch>
        </p:blipFill>
        <p:spPr>
          <a:xfrm>
            <a:off x="2597603" y="604349"/>
            <a:ext cx="6038850" cy="5465472"/>
          </a:xfrm>
          <a:prstGeom prst="rect">
            <a:avLst/>
          </a:prstGeom>
        </p:spPr>
      </p:pic>
    </p:spTree>
    <p:extLst>
      <p:ext uri="{BB962C8B-B14F-4D97-AF65-F5344CB8AC3E}">
        <p14:creationId xmlns:p14="http://schemas.microsoft.com/office/powerpoint/2010/main" val="2787199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440FEF-7A63-F44C-8C8F-170B1CBAB5F0}"/>
              </a:ext>
            </a:extLst>
          </p:cNvPr>
          <p:cNvSpPr txBox="1"/>
          <p:nvPr/>
        </p:nvSpPr>
        <p:spPr>
          <a:xfrm>
            <a:off x="3533670" y="201637"/>
            <a:ext cx="5124660" cy="461665"/>
          </a:xfrm>
          <a:prstGeom prst="rect">
            <a:avLst/>
          </a:prstGeom>
          <a:noFill/>
        </p:spPr>
        <p:txBody>
          <a:bodyPr wrap="square" rtlCol="0">
            <a:spAutoFit/>
          </a:bodyPr>
          <a:lstStyle/>
          <a:p>
            <a:r>
              <a:rPr lang="en-US" sz="2400" dirty="0">
                <a:latin typeface="Franklin Gothic Demi Cond" panose="020B0706030402020204" pitchFamily="34" charset="0"/>
              </a:rPr>
              <a:t>When do most bird strike incidents occur?</a:t>
            </a:r>
            <a:endParaRPr lang="en-IN" sz="24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6B903492-473E-954E-18F7-FE828A8D7FB0}"/>
              </a:ext>
            </a:extLst>
          </p:cNvPr>
          <p:cNvSpPr txBox="1"/>
          <p:nvPr/>
        </p:nvSpPr>
        <p:spPr>
          <a:xfrm>
            <a:off x="1917597" y="5689417"/>
            <a:ext cx="8470760" cy="147732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0" i="0" dirty="0">
                <a:effectLst/>
                <a:latin typeface="Inter"/>
              </a:rPr>
              <a:t> </a:t>
            </a:r>
            <a:r>
              <a:rPr lang="en-US" i="0" dirty="0">
                <a:effectLst/>
                <a:latin typeface="Franklin Gothic Book" panose="020B0503020102020204" pitchFamily="34" charset="0"/>
              </a:rPr>
              <a:t>Most of the incidents have happened when there </a:t>
            </a:r>
            <a:r>
              <a:rPr lang="en-US" dirty="0">
                <a:latin typeface="Franklin Gothic Book" panose="020B0503020102020204" pitchFamily="34" charset="0"/>
              </a:rPr>
              <a:t>was</a:t>
            </a:r>
            <a:r>
              <a:rPr lang="en-US" i="0" dirty="0">
                <a:effectLst/>
                <a:latin typeface="Franklin Gothic Book" panose="020B0503020102020204" pitchFamily="34" charset="0"/>
              </a:rPr>
              <a:t> no cloud. Moreover most bird strikes are recorded when </a:t>
            </a:r>
            <a:r>
              <a:rPr kumimoji="0" lang="en-US" altLang="en-US" sz="1800" b="0" i="0" u="none" strike="noStrike" cap="none" normalizeH="0" baseline="0" dirty="0">
                <a:ln>
                  <a:noFill/>
                </a:ln>
                <a:solidFill>
                  <a:schemeClr val="tx1"/>
                </a:solidFill>
                <a:effectLst/>
                <a:latin typeface="Arial" panose="020B0604020202020204" pitchFamily="34" charset="0"/>
              </a:rPr>
              <a:t>the aircraft descends from its cruising altitude towards the runway for landing that is when it is approaching.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i="0" dirty="0">
              <a:effectLst/>
              <a:latin typeface="Franklin Gothic Book" panose="020B0503020102020204" pitchFamily="34" charset="0"/>
            </a:endParaRPr>
          </a:p>
        </p:txBody>
      </p:sp>
      <p:pic>
        <p:nvPicPr>
          <p:cNvPr id="5" name="Picture 4">
            <a:extLst>
              <a:ext uri="{FF2B5EF4-FFF2-40B4-BE49-F238E27FC236}">
                <a16:creationId xmlns:a16="http://schemas.microsoft.com/office/drawing/2014/main" id="{063DAB08-35CD-45AC-8BE8-1BAFA1F30D6F}"/>
              </a:ext>
            </a:extLst>
          </p:cNvPr>
          <p:cNvPicPr>
            <a:picLocks noChangeAspect="1"/>
          </p:cNvPicPr>
          <p:nvPr/>
        </p:nvPicPr>
        <p:blipFill>
          <a:blip r:embed="rId2"/>
          <a:stretch>
            <a:fillRect/>
          </a:stretch>
        </p:blipFill>
        <p:spPr>
          <a:xfrm>
            <a:off x="6464889" y="1403672"/>
            <a:ext cx="4905375" cy="3924300"/>
          </a:xfrm>
          <a:prstGeom prst="rect">
            <a:avLst/>
          </a:prstGeom>
        </p:spPr>
      </p:pic>
      <p:pic>
        <p:nvPicPr>
          <p:cNvPr id="7" name="Picture 6">
            <a:extLst>
              <a:ext uri="{FF2B5EF4-FFF2-40B4-BE49-F238E27FC236}">
                <a16:creationId xmlns:a16="http://schemas.microsoft.com/office/drawing/2014/main" id="{7A79C25A-FEC0-41E0-888D-E5D9FD72035E}"/>
              </a:ext>
            </a:extLst>
          </p:cNvPr>
          <p:cNvPicPr>
            <a:picLocks noChangeAspect="1"/>
          </p:cNvPicPr>
          <p:nvPr/>
        </p:nvPicPr>
        <p:blipFill>
          <a:blip r:embed="rId3"/>
          <a:stretch>
            <a:fillRect/>
          </a:stretch>
        </p:blipFill>
        <p:spPr>
          <a:xfrm>
            <a:off x="912767" y="1074149"/>
            <a:ext cx="4914900" cy="4552950"/>
          </a:xfrm>
          <a:prstGeom prst="rect">
            <a:avLst/>
          </a:prstGeom>
        </p:spPr>
      </p:pic>
    </p:spTree>
    <p:extLst>
      <p:ext uri="{BB962C8B-B14F-4D97-AF65-F5344CB8AC3E}">
        <p14:creationId xmlns:p14="http://schemas.microsoft.com/office/powerpoint/2010/main" val="3697165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9F444B-FF60-0DDC-9789-6FBD4342762B}"/>
              </a:ext>
            </a:extLst>
          </p:cNvPr>
          <p:cNvSpPr txBox="1"/>
          <p:nvPr/>
        </p:nvSpPr>
        <p:spPr>
          <a:xfrm>
            <a:off x="3327679" y="115446"/>
            <a:ext cx="5536642" cy="738664"/>
          </a:xfrm>
          <a:prstGeom prst="rect">
            <a:avLst/>
          </a:prstGeom>
          <a:noFill/>
        </p:spPr>
        <p:txBody>
          <a:bodyPr wrap="square" rtlCol="0">
            <a:spAutoFit/>
          </a:bodyPr>
          <a:lstStyle/>
          <a:p>
            <a:r>
              <a:rPr lang="en-US" sz="2400" b="0" i="0" dirty="0">
                <a:solidFill>
                  <a:srgbClr val="000000"/>
                </a:solidFill>
                <a:effectLst/>
                <a:latin typeface="Franklin Gothic Demi Cond" panose="020B0706030402020204" pitchFamily="34" charset="0"/>
              </a:rPr>
              <a:t>Altitude of Airplane at the time of bird strike</a:t>
            </a:r>
          </a:p>
          <a:p>
            <a:endParaRPr lang="en-IN" dirty="0"/>
          </a:p>
        </p:txBody>
      </p:sp>
      <p:pic>
        <p:nvPicPr>
          <p:cNvPr id="4098" name="Picture 2">
            <a:extLst>
              <a:ext uri="{FF2B5EF4-FFF2-40B4-BE49-F238E27FC236}">
                <a16:creationId xmlns:a16="http://schemas.microsoft.com/office/drawing/2014/main" id="{E12095FA-E9E8-4C31-5468-177C9BD19FA1}"/>
              </a:ext>
            </a:extLst>
          </p:cNvPr>
          <p:cNvPicPr>
            <a:picLocks noChangeAspect="1" noChangeArrowheads="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577340" y="615629"/>
            <a:ext cx="8915400" cy="53105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285F1FE-56C3-8310-ED17-DBA19D8FB58B}"/>
              </a:ext>
            </a:extLst>
          </p:cNvPr>
          <p:cNvSpPr txBox="1"/>
          <p:nvPr/>
        </p:nvSpPr>
        <p:spPr>
          <a:xfrm>
            <a:off x="1292218" y="5976759"/>
            <a:ext cx="9485644" cy="646331"/>
          </a:xfrm>
          <a:prstGeom prst="rect">
            <a:avLst/>
          </a:prstGeom>
          <a:noFill/>
        </p:spPr>
        <p:txBody>
          <a:bodyPr wrap="square" rtlCol="0">
            <a:spAutoFit/>
          </a:bodyPr>
          <a:lstStyle/>
          <a:p>
            <a:r>
              <a:rPr lang="en-US" i="0" dirty="0">
                <a:effectLst/>
                <a:latin typeface="Franklin Gothic Book" panose="020B0503020102020204" pitchFamily="34" charset="0"/>
              </a:rPr>
              <a:t>80.84% of bird strike incidents have happened when the altitude of airplane was &lt;1000 ft and 19.16% have happened when altitude was &gt;1000 ft</a:t>
            </a:r>
            <a:r>
              <a:rPr lang="en-US" b="1" i="0" dirty="0">
                <a:effectLst/>
                <a:latin typeface="Inter"/>
              </a:rPr>
              <a:t>.</a:t>
            </a:r>
            <a:endParaRPr lang="en-IN" dirty="0"/>
          </a:p>
        </p:txBody>
      </p:sp>
    </p:spTree>
    <p:extLst>
      <p:ext uri="{BB962C8B-B14F-4D97-AF65-F5344CB8AC3E}">
        <p14:creationId xmlns:p14="http://schemas.microsoft.com/office/powerpoint/2010/main" val="2230031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7942F5-4779-8CDF-9DF6-1E3C22AF9181}"/>
              </a:ext>
            </a:extLst>
          </p:cNvPr>
          <p:cNvSpPr txBox="1"/>
          <p:nvPr/>
        </p:nvSpPr>
        <p:spPr>
          <a:xfrm>
            <a:off x="3729612" y="140677"/>
            <a:ext cx="4732775" cy="461665"/>
          </a:xfrm>
          <a:prstGeom prst="rect">
            <a:avLst/>
          </a:prstGeom>
          <a:noFill/>
        </p:spPr>
        <p:txBody>
          <a:bodyPr wrap="square" rtlCol="0">
            <a:spAutoFit/>
          </a:bodyPr>
          <a:lstStyle/>
          <a:p>
            <a:r>
              <a:rPr lang="en-US" sz="2400" dirty="0">
                <a:latin typeface="Franklin Gothic Demi Cond" panose="020B0706030402020204" pitchFamily="34" charset="0"/>
              </a:rPr>
              <a:t>Phase of Flight at the time of strike</a:t>
            </a:r>
            <a:endParaRPr lang="en-IN" sz="24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B8354CA1-86A6-9252-C240-A8157B4067E7}"/>
              </a:ext>
            </a:extLst>
          </p:cNvPr>
          <p:cNvSpPr txBox="1"/>
          <p:nvPr/>
        </p:nvSpPr>
        <p:spPr>
          <a:xfrm>
            <a:off x="2075320" y="5127062"/>
            <a:ext cx="9023420" cy="923330"/>
          </a:xfrm>
          <a:prstGeom prst="rect">
            <a:avLst/>
          </a:prstGeom>
          <a:noFill/>
        </p:spPr>
        <p:txBody>
          <a:bodyPr wrap="square" rtlCol="0">
            <a:spAutoFit/>
          </a:bodyPr>
          <a:lstStyle/>
          <a:p>
            <a:r>
              <a:rPr lang="en-US" i="0" dirty="0">
                <a:effectLst/>
                <a:latin typeface="Franklin Gothic Book" panose="020B0503020102020204" pitchFamily="34" charset="0"/>
              </a:rPr>
              <a:t>Moreover most bird strikes are recorded when </a:t>
            </a:r>
            <a:r>
              <a:rPr kumimoji="0" lang="en-US" altLang="en-US" sz="1800" b="0" i="0" u="none" strike="noStrike" cap="none" normalizeH="0" baseline="0" dirty="0">
                <a:ln>
                  <a:noFill/>
                </a:ln>
                <a:solidFill>
                  <a:schemeClr val="tx1"/>
                </a:solidFill>
                <a:effectLst/>
                <a:latin typeface="Arial" panose="020B0604020202020204" pitchFamily="34" charset="0"/>
              </a:rPr>
              <a:t>the aircraft descends from its cruising altitude towards the runway for landing that is when it is approaching </a:t>
            </a:r>
            <a:r>
              <a:rPr lang="en-US" dirty="0">
                <a:latin typeface="Franklin Gothic Book" panose="020B0503020102020204" pitchFamily="34" charset="0"/>
              </a:rPr>
              <a:t>followed by Landing Roll and Take-off run</a:t>
            </a:r>
            <a:endParaRPr lang="en-IN" dirty="0">
              <a:latin typeface="Franklin Gothic Book" panose="020B0503020102020204" pitchFamily="34" charset="0"/>
            </a:endParaRPr>
          </a:p>
        </p:txBody>
      </p:sp>
      <p:pic>
        <p:nvPicPr>
          <p:cNvPr id="9" name="Picture 8">
            <a:extLst>
              <a:ext uri="{FF2B5EF4-FFF2-40B4-BE49-F238E27FC236}">
                <a16:creationId xmlns:a16="http://schemas.microsoft.com/office/drawing/2014/main" id="{70E2A1B3-7BBD-4C02-A449-673091399184}"/>
              </a:ext>
            </a:extLst>
          </p:cNvPr>
          <p:cNvPicPr>
            <a:picLocks noChangeAspect="1"/>
          </p:cNvPicPr>
          <p:nvPr/>
        </p:nvPicPr>
        <p:blipFill>
          <a:blip r:embed="rId2"/>
          <a:stretch>
            <a:fillRect/>
          </a:stretch>
        </p:blipFill>
        <p:spPr>
          <a:xfrm>
            <a:off x="2473234" y="807608"/>
            <a:ext cx="6844937" cy="3924300"/>
          </a:xfrm>
          <a:prstGeom prst="rect">
            <a:avLst/>
          </a:prstGeom>
        </p:spPr>
      </p:pic>
    </p:spTree>
    <p:extLst>
      <p:ext uri="{BB962C8B-B14F-4D97-AF65-F5344CB8AC3E}">
        <p14:creationId xmlns:p14="http://schemas.microsoft.com/office/powerpoint/2010/main" val="660427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A77211-EB4D-59A7-724D-45F25FE4A56B}"/>
              </a:ext>
            </a:extLst>
          </p:cNvPr>
          <p:cNvSpPr txBox="1"/>
          <p:nvPr/>
        </p:nvSpPr>
        <p:spPr>
          <a:xfrm>
            <a:off x="4963887" y="160773"/>
            <a:ext cx="2441750" cy="461665"/>
          </a:xfrm>
          <a:prstGeom prst="rect">
            <a:avLst/>
          </a:prstGeom>
          <a:noFill/>
        </p:spPr>
        <p:txBody>
          <a:bodyPr wrap="square" rtlCol="0">
            <a:spAutoFit/>
          </a:bodyPr>
          <a:lstStyle/>
          <a:p>
            <a:r>
              <a:rPr lang="en-US" sz="2400" dirty="0">
                <a:latin typeface="Franklin Gothic Demi Cond" panose="020B0706030402020204" pitchFamily="34" charset="0"/>
              </a:rPr>
              <a:t>Impact on Flights</a:t>
            </a:r>
            <a:endParaRPr lang="en-IN" sz="24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18C77780-8812-EDE5-FD4F-646BFA375F38}"/>
              </a:ext>
            </a:extLst>
          </p:cNvPr>
          <p:cNvSpPr txBox="1"/>
          <p:nvPr/>
        </p:nvSpPr>
        <p:spPr>
          <a:xfrm>
            <a:off x="2824130" y="5415281"/>
            <a:ext cx="6299898" cy="923330"/>
          </a:xfrm>
          <a:prstGeom prst="rect">
            <a:avLst/>
          </a:prstGeom>
          <a:noFill/>
        </p:spPr>
        <p:txBody>
          <a:bodyPr wrap="square" rtlCol="0">
            <a:spAutoFit/>
          </a:bodyPr>
          <a:lstStyle/>
          <a:p>
            <a:pPr algn="l"/>
            <a:r>
              <a:rPr lang="en-US" dirty="0">
                <a:latin typeface="Franklin Gothic Book" panose="020B0503020102020204" pitchFamily="34" charset="0"/>
              </a:rPr>
              <a:t>About 80% of strikes had no impact leaving with 20% with precautionary landing, aborted take-off, engine shut down and others.</a:t>
            </a:r>
            <a:endParaRPr lang="en-US" i="0" dirty="0">
              <a:effectLst/>
              <a:latin typeface="Franklin Gothic Book" panose="020B0503020102020204" pitchFamily="34" charset="0"/>
            </a:endParaRPr>
          </a:p>
        </p:txBody>
      </p:sp>
      <p:pic>
        <p:nvPicPr>
          <p:cNvPr id="5" name="Picture 4">
            <a:extLst>
              <a:ext uri="{FF2B5EF4-FFF2-40B4-BE49-F238E27FC236}">
                <a16:creationId xmlns:a16="http://schemas.microsoft.com/office/drawing/2014/main" id="{0D65E829-5691-4D84-9C7A-A55D42D4831D}"/>
              </a:ext>
            </a:extLst>
          </p:cNvPr>
          <p:cNvPicPr>
            <a:picLocks noChangeAspect="1"/>
          </p:cNvPicPr>
          <p:nvPr/>
        </p:nvPicPr>
        <p:blipFill>
          <a:blip r:embed="rId2"/>
          <a:stretch>
            <a:fillRect/>
          </a:stretch>
        </p:blipFill>
        <p:spPr>
          <a:xfrm>
            <a:off x="3321367" y="518160"/>
            <a:ext cx="5305425" cy="4724400"/>
          </a:xfrm>
          <a:prstGeom prst="rect">
            <a:avLst/>
          </a:prstGeom>
        </p:spPr>
      </p:pic>
    </p:spTree>
    <p:extLst>
      <p:ext uri="{BB962C8B-B14F-4D97-AF65-F5344CB8AC3E}">
        <p14:creationId xmlns:p14="http://schemas.microsoft.com/office/powerpoint/2010/main" val="2483378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88DB12-32A3-38B2-CC4C-4C113D1E3973}"/>
              </a:ext>
            </a:extLst>
          </p:cNvPr>
          <p:cNvSpPr txBox="1"/>
          <p:nvPr/>
        </p:nvSpPr>
        <p:spPr>
          <a:xfrm>
            <a:off x="3051349" y="120580"/>
            <a:ext cx="6089301" cy="461665"/>
          </a:xfrm>
          <a:prstGeom prst="rect">
            <a:avLst/>
          </a:prstGeom>
          <a:noFill/>
        </p:spPr>
        <p:txBody>
          <a:bodyPr wrap="square" rtlCol="0">
            <a:spAutoFit/>
          </a:bodyPr>
          <a:lstStyle/>
          <a:p>
            <a:r>
              <a:rPr lang="en-US" sz="2400" dirty="0">
                <a:latin typeface="Franklin Gothic Demi Cond" panose="020B0706030402020204" pitchFamily="34" charset="0"/>
              </a:rPr>
              <a:t>Does prior warning reduces the effect of damage?</a:t>
            </a:r>
            <a:endParaRPr lang="en-IN" sz="24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3D148472-B390-4ECD-C98C-2385AA9460C7}"/>
              </a:ext>
            </a:extLst>
          </p:cNvPr>
          <p:cNvSpPr txBox="1"/>
          <p:nvPr/>
        </p:nvSpPr>
        <p:spPr>
          <a:xfrm>
            <a:off x="2812869" y="5445144"/>
            <a:ext cx="6179736" cy="646331"/>
          </a:xfrm>
          <a:prstGeom prst="rect">
            <a:avLst/>
          </a:prstGeom>
          <a:noFill/>
        </p:spPr>
        <p:txBody>
          <a:bodyPr wrap="square" rtlCol="0">
            <a:spAutoFit/>
          </a:bodyPr>
          <a:lstStyle/>
          <a:p>
            <a:r>
              <a:rPr lang="en-US" dirty="0">
                <a:latin typeface="Franklin Gothic Book" panose="020B0503020102020204" pitchFamily="34" charset="0"/>
              </a:rPr>
              <a:t>The percentage of strikes have lowered by about 14% when the pilots were warned prior to Bird Strike.</a:t>
            </a:r>
            <a:endParaRPr lang="en-IN" dirty="0">
              <a:latin typeface="Franklin Gothic Book" panose="020B0503020102020204" pitchFamily="34" charset="0"/>
            </a:endParaRPr>
          </a:p>
        </p:txBody>
      </p:sp>
      <p:pic>
        <p:nvPicPr>
          <p:cNvPr id="5" name="Picture 4">
            <a:extLst>
              <a:ext uri="{FF2B5EF4-FFF2-40B4-BE49-F238E27FC236}">
                <a16:creationId xmlns:a16="http://schemas.microsoft.com/office/drawing/2014/main" id="{E90E69CE-DD64-4F62-BE8F-80B0C8B2AF64}"/>
              </a:ext>
            </a:extLst>
          </p:cNvPr>
          <p:cNvPicPr>
            <a:picLocks noChangeAspect="1"/>
          </p:cNvPicPr>
          <p:nvPr/>
        </p:nvPicPr>
        <p:blipFill>
          <a:blip r:embed="rId2"/>
          <a:stretch>
            <a:fillRect/>
          </a:stretch>
        </p:blipFill>
        <p:spPr>
          <a:xfrm>
            <a:off x="4091668" y="582245"/>
            <a:ext cx="3457575" cy="4724400"/>
          </a:xfrm>
          <a:prstGeom prst="rect">
            <a:avLst/>
          </a:prstGeom>
        </p:spPr>
      </p:pic>
    </p:spTree>
    <p:extLst>
      <p:ext uri="{BB962C8B-B14F-4D97-AF65-F5344CB8AC3E}">
        <p14:creationId xmlns:p14="http://schemas.microsoft.com/office/powerpoint/2010/main" val="2819477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451</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Franklin Gothic Book</vt:lpstr>
      <vt:lpstr>Franklin Gothic Demi Cond</vt:lpstr>
      <vt:lpstr>Inter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Yusuf Ansari</dc:creator>
  <cp:lastModifiedBy>Yusuf Ansari</cp:lastModifiedBy>
  <cp:revision>18</cp:revision>
  <dcterms:created xsi:type="dcterms:W3CDTF">2022-11-21T06:34:00Z</dcterms:created>
  <dcterms:modified xsi:type="dcterms:W3CDTF">2024-07-30T14:47:01Z</dcterms:modified>
</cp:coreProperties>
</file>