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Golos Text"/>
      <p:regular r:id="rId21"/>
      <p:bold r:id="rId22"/>
    </p:embeddedFont>
    <p:embeddedFont>
      <p:font typeface="Golos Text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GolosText-bold.fntdata"/><Relationship Id="rId10" Type="http://schemas.openxmlformats.org/officeDocument/2006/relationships/slide" Target="slides/slide4.xml"/><Relationship Id="rId21" Type="http://schemas.openxmlformats.org/officeDocument/2006/relationships/font" Target="fonts/GolosText-regular.fntdata"/><Relationship Id="rId13" Type="http://schemas.openxmlformats.org/officeDocument/2006/relationships/slide" Target="slides/slide7.xml"/><Relationship Id="rId24" Type="http://schemas.openxmlformats.org/officeDocument/2006/relationships/font" Target="fonts/GolosTextSemiBold-bold.fntdata"/><Relationship Id="rId12" Type="http://schemas.openxmlformats.org/officeDocument/2006/relationships/slide" Target="slides/slide6.xml"/><Relationship Id="rId23" Type="http://schemas.openxmlformats.org/officeDocument/2006/relationships/font" Target="fonts/GolosTextSemiBol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61a71b072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361a71b072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61a71b07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361a71b072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61a71b07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61a71b07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61a71b07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61a71b07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61a71b072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361a71b072_2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61a71b072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361a71b072_2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61a71b072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61a71b072_2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61a71b0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361a71b07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61a71b072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361a71b072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61a71b07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361a71b072_2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61a71b072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361a71b072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61a71b072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361a71b072_2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61a71b072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361a71b072_2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61a71b072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361a71b072_2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85" name="Google Shape;85;p20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1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91" name="Google Shape;91;p21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22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0" name="Google Shape;100;p22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1" name="Google Shape;101;p22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102" name="Google Shape;102;p22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3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7" name="Google Shape;107;p23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108" name="Google Shape;108;p23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109" name="Google Shape;109;p23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110" name="Google Shape;110;p23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117" name="Google Shape;117;p24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118" name="Google Shape;118;p24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119" name="Google Shape;119;p24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123" name="Google Shape;123;p24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124" name="Google Shape;124;p24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1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5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70" name="Google Shape;170;p35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71" name="Google Shape;171;p35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72" name="Google Shape;172;p35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28.jpg"/><Relationship Id="rId5" Type="http://schemas.openxmlformats.org/officeDocument/2006/relationships/image" Target="../media/image2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help.figma.com/hc/en-us" TargetMode="External"/><Relationship Id="rId10" Type="http://schemas.openxmlformats.org/officeDocument/2006/relationships/hyperlink" Target="https://docs.github.com/en/actions" TargetMode="External"/><Relationship Id="rId1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2210.12581" TargetMode="External"/><Relationship Id="rId4" Type="http://schemas.openxmlformats.org/officeDocument/2006/relationships/hyperlink" Target="https://zubko.io/blog/ci-cd-choices" TargetMode="External"/><Relationship Id="rId9" Type="http://schemas.openxmlformats.org/officeDocument/2006/relationships/hyperlink" Target="https://docs.docker.com" TargetMode="External"/><Relationship Id="rId5" Type="http://schemas.openxmlformats.org/officeDocument/2006/relationships/hyperlink" Target="https://refraction.dev/blog/cicd-pipelines-mobile-apps-best-practices" TargetMode="External"/><Relationship Id="rId6" Type="http://schemas.openxmlformats.org/officeDocument/2006/relationships/hyperlink" Target="https://flutter.dev/docs" TargetMode="External"/><Relationship Id="rId7" Type="http://schemas.openxmlformats.org/officeDocument/2006/relationships/hyperlink" Target="https://pub.dev/" TargetMode="External"/><Relationship Id="rId8" Type="http://schemas.openxmlformats.org/officeDocument/2006/relationships/hyperlink" Target="https://dart.dev.doc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Relationship Id="rId4" Type="http://schemas.openxmlformats.org/officeDocument/2006/relationships/image" Target="../media/image24.jpg"/><Relationship Id="rId5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338925" y="2442525"/>
            <a:ext cx="84429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GB" sz="3300">
                <a:solidFill>
                  <a:schemeClr val="lt1"/>
                </a:solidFill>
              </a:rPr>
              <a:t>Разработка мобильного клиента для облачной платформы sdCloud для моделирования динамических систем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6144000" y="35285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Направление</a:t>
            </a:r>
            <a:r>
              <a:rPr b="0" i="0" lang="en-GB" sz="19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</a:t>
            </a:r>
            <a:r>
              <a:rPr b="1" i="0" lang="en-GB" sz="19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 ИВТ</a:t>
            </a:r>
            <a:endParaRPr b="1" i="0" sz="1900" u="none" cap="none" strike="noStrik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5521850" y="3884025"/>
            <a:ext cx="362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Автор</a:t>
            </a:r>
            <a:r>
              <a:rPr b="1" i="0" lang="en-GB" sz="16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 Энефу Элиша Адуоджо</a:t>
            </a:r>
            <a:br>
              <a:rPr b="1" i="0" lang="en-GB" sz="16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b="1" i="0" lang="en-GB" sz="16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P3</a:t>
            </a:r>
            <a:r>
              <a:rPr b="1" lang="en-GB" sz="160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4</a:t>
            </a:r>
            <a:r>
              <a:rPr b="1" i="0" lang="en-GB" sz="16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301</a:t>
            </a:r>
            <a:endParaRPr b="1" i="0" sz="1600" u="none" cap="none" strike="noStrik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5522075" y="4365700"/>
            <a:ext cx="362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Руководитель</a:t>
            </a:r>
            <a:r>
              <a:rPr b="1" i="0" lang="en-GB" sz="16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: </a:t>
            </a:r>
            <a:r>
              <a:rPr b="1" lang="en-GB" sz="160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Перл И.А.</a:t>
            </a:r>
            <a:endParaRPr b="1" i="0" sz="1600" u="none" cap="none" strike="noStrik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2760900" y="4733600"/>
            <a:ext cx="362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Санкт-Петербург, 202</a:t>
            </a:r>
            <a:r>
              <a:rPr b="1" lang="en-GB" sz="160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5</a:t>
            </a:r>
            <a:endParaRPr b="1" i="0" sz="1600" u="none" cap="none" strike="noStrike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182" name="Google Shape;182;p36"/>
          <p:cNvGrpSpPr/>
          <p:nvPr/>
        </p:nvGrpSpPr>
        <p:grpSpPr>
          <a:xfrm>
            <a:off x="8636000" y="50000"/>
            <a:ext cx="433800" cy="492600"/>
            <a:chOff x="8636000" y="50000"/>
            <a:chExt cx="433800" cy="492600"/>
          </a:xfrm>
        </p:grpSpPr>
        <p:sp>
          <p:nvSpPr>
            <p:cNvPr id="183" name="Google Shape;183;p36"/>
            <p:cNvSpPr/>
            <p:nvPr/>
          </p:nvSpPr>
          <p:spPr>
            <a:xfrm>
              <a:off x="8636000" y="63500"/>
              <a:ext cx="433800" cy="465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6"/>
            <p:cNvSpPr txBox="1"/>
            <p:nvPr/>
          </p:nvSpPr>
          <p:spPr>
            <a:xfrm>
              <a:off x="8694200" y="50000"/>
              <a:ext cx="317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dk1"/>
                  </a:solidFill>
                </a:rPr>
                <a:t>1</a:t>
              </a:r>
              <a:endParaRPr sz="20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idx="1" type="body"/>
          </p:nvPr>
        </p:nvSpPr>
        <p:spPr>
          <a:xfrm>
            <a:off x="457201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списка запусков</a:t>
            </a:r>
            <a:endParaRPr sz="1400"/>
          </a:p>
        </p:txBody>
      </p:sp>
      <p:sp>
        <p:nvSpPr>
          <p:cNvPr id="277" name="Google Shape;277;p45"/>
          <p:cNvSpPr txBox="1"/>
          <p:nvPr>
            <p:ph type="title"/>
          </p:nvPr>
        </p:nvSpPr>
        <p:spPr>
          <a:xfrm>
            <a:off x="457200" y="30643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500"/>
              <a:t>Скриншоты из мобильного клиента</a:t>
            </a:r>
            <a:endParaRPr sz="2500"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217350" y="4438850"/>
            <a:ext cx="26775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None/>
            </a:pPr>
            <a:r>
              <a:rPr lang="en-GB" sz="1430"/>
              <a:t>Экран </a:t>
            </a:r>
            <a:r>
              <a:rPr lang="en-GB" sz="1430"/>
              <a:t>информации</a:t>
            </a:r>
            <a:r>
              <a:rPr lang="en-GB" sz="1430"/>
              <a:t> </a:t>
            </a:r>
            <a:r>
              <a:rPr lang="en-GB" sz="1430"/>
              <a:t>запуска</a:t>
            </a:r>
            <a:endParaRPr sz="1430"/>
          </a:p>
        </p:txBody>
      </p:sp>
      <p:sp>
        <p:nvSpPr>
          <p:cNvPr id="279" name="Google Shape;279;p45"/>
          <p:cNvSpPr txBox="1"/>
          <p:nvPr>
            <p:ph idx="1" type="body"/>
          </p:nvPr>
        </p:nvSpPr>
        <p:spPr>
          <a:xfrm>
            <a:off x="6034625" y="4457900"/>
            <a:ext cx="27516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/>
              <a:buNone/>
            </a:pPr>
            <a:r>
              <a:rPr lang="en-GB" sz="1440"/>
              <a:t>Экран диаграммы результатов запуска</a:t>
            </a:r>
            <a:endParaRPr sz="1440"/>
          </a:p>
        </p:txBody>
      </p:sp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41575" l="0" r="0" t="0"/>
          <a:stretch/>
        </p:blipFill>
        <p:spPr>
          <a:xfrm>
            <a:off x="461325" y="944025"/>
            <a:ext cx="2512875" cy="326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5"/>
          <p:cNvPicPr preferRelativeResize="0"/>
          <p:nvPr/>
        </p:nvPicPr>
        <p:blipFill rotWithShape="1">
          <a:blip r:embed="rId4">
            <a:alphaModFix/>
          </a:blip>
          <a:srcRect b="41561" l="0" r="0" t="0"/>
          <a:stretch/>
        </p:blipFill>
        <p:spPr>
          <a:xfrm>
            <a:off x="3315575" y="918655"/>
            <a:ext cx="2512850" cy="32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 rotWithShape="1">
          <a:blip r:embed="rId5">
            <a:alphaModFix/>
          </a:blip>
          <a:srcRect b="0" l="3813" r="58355" t="0"/>
          <a:stretch/>
        </p:blipFill>
        <p:spPr>
          <a:xfrm>
            <a:off x="6106575" y="935575"/>
            <a:ext cx="2751675" cy="326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45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284" name="Google Shape;284;p45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5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10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Результаты</a:t>
            </a:r>
            <a:endParaRPr sz="2500"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Внедрение новых функций: Были успешно разработаны основные функции, такие как аутентификация, выборка данных, динамический рендеринг и полная интеграция с API.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Готовность платформы: Приложение работает без сбоев на устройствах Android, а конвейеры CI /CD настроены для беспрепятственного развертывания и генерации APK.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Тестирование и отладка: Для обеспечения стабильности и производительности были проведены модульные тесты, тестирование виджетов и отладка на устройстве.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Публикация кода: Полная база кода была опубликована в репозитории COSM Labs с надлежащим контролем версий и документацией.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Проектная документация: На вики-странице проекта была создана подробная база знаний, включающая архитектуру, руководства по настройке, инструкции по использованию и советы по дальнейшей разработке.</a:t>
            </a:r>
            <a:endParaRPr/>
          </a:p>
        </p:txBody>
      </p:sp>
      <p:grpSp>
        <p:nvGrpSpPr>
          <p:cNvPr id="292" name="Google Shape;292;p46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293" name="Google Shape;293;p46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6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11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Перспективы развития</a:t>
            </a:r>
            <a:endParaRPr sz="2500"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457200" y="1592948"/>
            <a:ext cx="7467600" cy="25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Автономный режим – доступ к сохраненным моделям без Интернета.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Поддержка iOS – Расширение охвата за счет кроссплатформенного развертывания.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Push–уведомления - Оповещения об обновлениях моделирования и системных событиях.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Улучшения пользовательского интерфейса – темный режим, анимация, поддержка нескольких языков, улучшенная доступность.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Расширение функционала – просмотр журналов, импорт / экспорт, интеграция с облачным хранилищем.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Усовершенствования безопасности – защита токенами, шифрование, многофакторная аутентификация.</a:t>
            </a:r>
            <a:endParaRPr/>
          </a:p>
        </p:txBody>
      </p:sp>
      <p:grpSp>
        <p:nvGrpSpPr>
          <p:cNvPr id="301" name="Google Shape;301;p47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302" name="Google Shape;302;p47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7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12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Список использованных источников</a:t>
            </a:r>
            <a:endParaRPr sz="2500"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76200" y="872075"/>
            <a:ext cx="8779800" cy="359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Лай Т.Я., Сюй И.Ц., Integrating semantic web into context-aware mobile application based on cloud computing // Journal of Cloud Computing. Сер.14. – 2025 . – N 8.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Чуньмэй М., Сянцянь Л., и др. Personalized client-edge-cloud hierarchical federated learning in mobile edge computing // Journal of Cloud Computing. Сер.13. – 2024 . – N 161.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Лилхор У.К., Сарита С., Шарма Й.К. Cloud-edge hybrid deep learning framework for scalable IoT resource optimization // Journal of Cloud Computing. Сер.14. – 2025 . – N 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Махди Ф., Джон Г., Гассан Б., и др. A model-driven approach to reengineering processes in cloud computing // Information and Software Technology. Сер.144, – 2022. –  N 106795.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Педро Э.К., Хосе К.М., Аури М.Р.В. Towards the definition of a research agenda on mobile application testing based on a tertiary study // Information and Software Technology. Сер.167, – 2024. –  N 107363.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Пэй Л., Сяою С., Яньцзе Ч., и др. A First Look at CI/CD Adoptions in Open-Source Android Apps. [Электронный ресурс]. – 2022.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https://arxiv.org/abs/2210.12581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Бланко Ж.З., Лукредио Д. A holistic approach for cross-platform software development // Journal of Systems and Software. Сер.179, – 2021. – N 110985.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Зубко А. CI/CD choices for mobile app development.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https://zubko.io/blog/ci-cd-choices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Refraction. CI/CD Pipeline Best Practices and Considerations for Mobile Apps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https://refraction.dev/blog/cicd-pipelines-mobile-apps-best-practices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Документация по sdCloud. Руководство по формулированию запросов к API. (Внутренняя документация) – 2024.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Внутренняя проектная документация sdCloud. Принципы проектирования и архитектуры для мобильных клиентов. (Внутренняя документация) – 2024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Flutter.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https://flutter.dev/docs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по зависимостям Flutter -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https://pub.dev/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языка программирования Dart.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https://dart.dev.docs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Официальная документация Docker.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https://docs.docker.com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Документация по действиям на GitHub.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https://docs.github.com/en/actions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Figma Inc. (2023). Инструмент для проектирования Figma. [Электронный ресурс]. – 2023. – URL: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https://help.figma.com/hc/en-us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Обзор Android SDK. [Электронный ресурс]. – 2023. – URL:  </a:t>
            </a:r>
            <a:r>
              <a:rPr lang="en-GB" sz="900" u="sng"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https://developer.android.com/studio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Наугл А., Лангаруди С., Клэнси Т. What is (quantitative) system dynamics modeling? Defining characteristics and the opportunities they create // System Dynamics Review. Сер.40, – 2024. –  N 2. 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AutoNum type="arabicPeriod"/>
            </a:pP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Эмиль Э., Том Б., и др. Thinking in Terms of Change over Time: Opportunities and Challenges of Using System Dynamics Models // Journal of Science Education and Technology. Сер.33. – 2024 . – N 1.</a:t>
            </a:r>
            <a:endParaRPr sz="900"/>
          </a:p>
        </p:txBody>
      </p:sp>
      <p:grpSp>
        <p:nvGrpSpPr>
          <p:cNvPr id="310" name="Google Shape;310;p48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311" name="Google Shape;311;p48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8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13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GB" sz="4400"/>
              <a:t>Спасибо</a:t>
            </a:r>
            <a:br>
              <a:rPr lang="en-GB" sz="4400"/>
            </a:br>
            <a:r>
              <a:rPr lang="en-GB" sz="4400"/>
              <a:t>за внимание!</a:t>
            </a:r>
            <a:endParaRPr sz="4400"/>
          </a:p>
        </p:txBody>
      </p:sp>
      <p:sp>
        <p:nvSpPr>
          <p:cNvPr id="318" name="Google Shape;318;p49"/>
          <p:cNvSpPr txBox="1"/>
          <p:nvPr/>
        </p:nvSpPr>
        <p:spPr>
          <a:xfrm>
            <a:off x="5947825" y="4468750"/>
            <a:ext cx="284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elishaenefu7@gmail.com</a:t>
            </a:r>
            <a:endParaRPr/>
          </a:p>
        </p:txBody>
      </p:sp>
      <p:grpSp>
        <p:nvGrpSpPr>
          <p:cNvPr id="319" name="Google Shape;319;p49"/>
          <p:cNvGrpSpPr/>
          <p:nvPr/>
        </p:nvGrpSpPr>
        <p:grpSpPr>
          <a:xfrm>
            <a:off x="8642925" y="77825"/>
            <a:ext cx="389100" cy="422400"/>
            <a:chOff x="8642925" y="77825"/>
            <a:chExt cx="389100" cy="422400"/>
          </a:xfrm>
        </p:grpSpPr>
        <p:sp>
          <p:nvSpPr>
            <p:cNvPr id="320" name="Google Shape;320;p49"/>
            <p:cNvSpPr/>
            <p:nvPr/>
          </p:nvSpPr>
          <p:spPr>
            <a:xfrm>
              <a:off x="8642925" y="77825"/>
              <a:ext cx="389100" cy="4224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9"/>
            <p:cNvSpPr txBox="1"/>
            <p:nvPr/>
          </p:nvSpPr>
          <p:spPr>
            <a:xfrm>
              <a:off x="8642925" y="88925"/>
              <a:ext cx="38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14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>
            <p:ph idx="1" type="body"/>
          </p:nvPr>
        </p:nvSpPr>
        <p:spPr>
          <a:xfrm>
            <a:off x="624125" y="1462324"/>
            <a:ext cx="7170000" cy="3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Облачные вычисления и мобильные технологии трансформируют образовательные, исследовательские и инженерные процессы.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Моделирование системной динамики требует как вычислительных мощностей, так и интуитивно понятных инструментов — sdCloud предоставляет это через Интернет.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Однако современные пользователи все чаще полагаются на мобильные устройства для работы и учебы.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В настоящее время в sdCloud отсутствует собственное мобильное приложение, что ограничивает доступность и удобство использования на смартфонах.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Специальный клиент для Android расширяет охват студентов, исследователей и инженеров, предлагая: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Более быстрый доступ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Модель взаимодействия на ходу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Улучшенный пользовательский опыт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Этот проект предоставляет возможности моделирования в распоряжение пользователя, обеспечивая истинную гибкость в обучении и исследованиях.</a:t>
            </a:r>
            <a:endParaRPr sz="1300"/>
          </a:p>
        </p:txBody>
      </p:sp>
      <p:sp>
        <p:nvSpPr>
          <p:cNvPr id="190" name="Google Shape;19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lang="en-GB" sz="2500"/>
              <a:t>Актуальность научной разработки</a:t>
            </a:r>
            <a:endParaRPr sz="2500"/>
          </a:p>
        </p:txBody>
      </p:sp>
      <p:sp>
        <p:nvSpPr>
          <p:cNvPr id="191" name="Google Shape;191;p37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76200" y="2126925"/>
            <a:ext cx="8524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Целью данной работы является разработка мобильного клиента для платформы sdCloud, реализующего все основные функции веб-приложения, с адаптацией под мобильную среду Android и соблюдением требований удобства использования (UI/UX).</a:t>
            </a:r>
            <a:endParaRPr sz="1400"/>
          </a:p>
        </p:txBody>
      </p:sp>
      <p:sp>
        <p:nvSpPr>
          <p:cNvPr id="197" name="Google Shape;197;p38"/>
          <p:cNvSpPr txBox="1"/>
          <p:nvPr>
            <p:ph type="title"/>
          </p:nvPr>
        </p:nvSpPr>
        <p:spPr>
          <a:xfrm>
            <a:off x="457200" y="13732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rPr lang="en-GB" sz="2500">
                <a:solidFill>
                  <a:schemeClr val="dk1"/>
                </a:solidFill>
              </a:rPr>
              <a:t>Цель научной разработки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98" name="Google Shape;198;p38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idx="1" type="body"/>
          </p:nvPr>
        </p:nvSpPr>
        <p:spPr>
          <a:xfrm>
            <a:off x="355600" y="1487475"/>
            <a:ext cx="38169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Реализовать механизм аутентификации и авторизации пользователей в мобильном приложении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Интегрировать с существующим API sdCloud для получения доступа к моделям и статистике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Обеспечить функционал управления моделями: создание, просмотр, редактирование и удаление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Визуализировать статистику по моделям с помощью графических виджетов</a:t>
            </a:r>
            <a:endParaRPr/>
          </a:p>
        </p:txBody>
      </p:sp>
      <p:sp>
        <p:nvSpPr>
          <p:cNvPr id="204" name="Google Shape;204;p39"/>
          <p:cNvSpPr txBox="1"/>
          <p:nvPr>
            <p:ph idx="2" type="body"/>
          </p:nvPr>
        </p:nvSpPr>
        <p:spPr>
          <a:xfrm>
            <a:off x="507999" y="11062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/>
              <a:t>Задачи</a:t>
            </a:r>
            <a:endParaRPr b="1"/>
          </a:p>
        </p:txBody>
      </p:sp>
      <p:sp>
        <p:nvSpPr>
          <p:cNvPr id="205" name="Google Shape;205;p39"/>
          <p:cNvSpPr txBox="1"/>
          <p:nvPr>
            <p:ph type="title"/>
          </p:nvPr>
        </p:nvSpPr>
        <p:spPr>
          <a:xfrm>
            <a:off x="508000" y="317110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Задачи научной разработки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6" name="Google Shape;206;p39"/>
          <p:cNvSpPr txBox="1"/>
          <p:nvPr>
            <p:ph idx="3" type="body"/>
          </p:nvPr>
        </p:nvSpPr>
        <p:spPr>
          <a:xfrm>
            <a:off x="4887400" y="2710475"/>
            <a:ext cx="3863100" cy="22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Реализовать просмотр истории запусков моделей, включая временные метки и результаты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Отображать детальную информацию об исполнении моделей: производительность, логи, параметры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Соблюдать требования документации и архитектуры API sdCloud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Обеспечить отзывчивый, интуитивно понятный интерфейс в соответствии с принципами проектирования Android-приложений.</a:t>
            </a:r>
            <a:endParaRPr/>
          </a:p>
        </p:txBody>
      </p:sp>
      <p:sp>
        <p:nvSpPr>
          <p:cNvPr id="207" name="Google Shape;207;p39"/>
          <p:cNvSpPr txBox="1"/>
          <p:nvPr>
            <p:ph idx="4" type="body"/>
          </p:nvPr>
        </p:nvSpPr>
        <p:spPr>
          <a:xfrm>
            <a:off x="5000171" y="2325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GB"/>
              <a:t>Задачи</a:t>
            </a:r>
            <a:endParaRPr b="1"/>
          </a:p>
        </p:txBody>
      </p:sp>
      <p:sp>
        <p:nvSpPr>
          <p:cNvPr id="208" name="Google Shape;208;p39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/>
        </p:nvSpPr>
        <p:spPr>
          <a:xfrm>
            <a:off x="457200" y="1625"/>
            <a:ext cx="6393600" cy="11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Особенности мобильного приложения</a:t>
            </a:r>
            <a:endParaRPr b="1" sz="2500">
              <a:solidFill>
                <a:srgbClr val="000000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grpSp>
        <p:nvGrpSpPr>
          <p:cNvPr id="214" name="Google Shape;214;p40"/>
          <p:cNvGrpSpPr/>
          <p:nvPr/>
        </p:nvGrpSpPr>
        <p:grpSpPr>
          <a:xfrm>
            <a:off x="457200" y="1392350"/>
            <a:ext cx="3254400" cy="1139700"/>
            <a:chOff x="699250" y="1517700"/>
            <a:chExt cx="3254400" cy="1139700"/>
          </a:xfrm>
        </p:grpSpPr>
        <p:sp>
          <p:nvSpPr>
            <p:cNvPr id="215" name="Google Shape;215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fmla="val 16667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pic>
          <p:nvPicPr>
            <p:cNvPr id="216" name="Google Shape;216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8175" y="1549813"/>
              <a:ext cx="1075475" cy="107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40"/>
            <p:cNvSpPr txBox="1"/>
            <p:nvPr/>
          </p:nvSpPr>
          <p:spPr>
            <a:xfrm>
              <a:off x="1913650" y="1720050"/>
              <a:ext cx="189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Аутентификация пользователя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40"/>
          <p:cNvSpPr/>
          <p:nvPr/>
        </p:nvSpPr>
        <p:spPr>
          <a:xfrm>
            <a:off x="4939475" y="1365313"/>
            <a:ext cx="3254400" cy="11397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2250" y="1448287"/>
            <a:ext cx="854325" cy="8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6173725" y="1567625"/>
            <a:ext cx="189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Функция CRUD для моделей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40"/>
          <p:cNvGrpSpPr/>
          <p:nvPr/>
        </p:nvGrpSpPr>
        <p:grpSpPr>
          <a:xfrm>
            <a:off x="471375" y="3089525"/>
            <a:ext cx="3356700" cy="1139700"/>
            <a:chOff x="699250" y="1517700"/>
            <a:chExt cx="3356700" cy="1139700"/>
          </a:xfrm>
        </p:grpSpPr>
        <p:sp>
          <p:nvSpPr>
            <p:cNvPr id="222" name="Google Shape;222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fmla="val 16667" name="adj"/>
              </a:avLst>
            </a:prstGeom>
            <a:solidFill>
              <a:srgbClr val="FF99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223" name="Google Shape;223;p40"/>
            <p:cNvSpPr txBox="1"/>
            <p:nvPr/>
          </p:nvSpPr>
          <p:spPr>
            <a:xfrm>
              <a:off x="1761250" y="1643850"/>
              <a:ext cx="2294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/>
                <a:t>Запуск и отображение результатов выполнения модели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775" y="3283713"/>
            <a:ext cx="751325" cy="751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40"/>
          <p:cNvGrpSpPr/>
          <p:nvPr/>
        </p:nvGrpSpPr>
        <p:grpSpPr>
          <a:xfrm>
            <a:off x="4837175" y="3089525"/>
            <a:ext cx="3254400" cy="1139700"/>
            <a:chOff x="699250" y="1517700"/>
            <a:chExt cx="3254400" cy="1139700"/>
          </a:xfrm>
        </p:grpSpPr>
        <p:sp>
          <p:nvSpPr>
            <p:cNvPr id="226" name="Google Shape;226;p40"/>
            <p:cNvSpPr/>
            <p:nvPr/>
          </p:nvSpPr>
          <p:spPr>
            <a:xfrm>
              <a:off x="699250" y="1517700"/>
              <a:ext cx="3254400" cy="1139700"/>
            </a:xfrm>
            <a:prstGeom prst="roundRect">
              <a:avLst>
                <a:gd fmla="val 16667" name="adj"/>
              </a:avLst>
            </a:prstGeom>
            <a:solidFill>
              <a:srgbClr val="45818E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Golos Text"/>
                <a:ea typeface="Golos Text"/>
                <a:cs typeface="Golos Text"/>
                <a:sym typeface="Golos Text"/>
              </a:endParaRPr>
            </a:p>
          </p:txBody>
        </p:sp>
        <p:sp>
          <p:nvSpPr>
            <p:cNvPr id="227" name="Google Shape;227;p40"/>
            <p:cNvSpPr txBox="1"/>
            <p:nvPr/>
          </p:nvSpPr>
          <p:spPr>
            <a:xfrm>
              <a:off x="1667175" y="1643850"/>
              <a:ext cx="2236500" cy="8313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Представление статистических данных моделей</a:t>
              </a:r>
              <a:endParaRPr/>
            </a:p>
          </p:txBody>
        </p:sp>
      </p:grpSp>
      <p:pic>
        <p:nvPicPr>
          <p:cNvPr id="228" name="Google Shape;22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5500" y="3114475"/>
            <a:ext cx="1038550" cy="10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/>
        </p:nvSpPr>
        <p:spPr>
          <a:xfrm>
            <a:off x="6327575" y="1273975"/>
            <a:ext cx="23316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Фреймворк Flutter и язык Dart для создания приложений</a:t>
            </a:r>
            <a:endParaRPr sz="170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328125" y="202485"/>
            <a:ext cx="62919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000000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Используемые технологии</a:t>
            </a:r>
            <a:endParaRPr b="1" sz="3200">
              <a:solidFill>
                <a:srgbClr val="000000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175" y="1128825"/>
            <a:ext cx="1142700" cy="11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 rotWithShape="1">
          <a:blip r:embed="rId4">
            <a:alphaModFix/>
          </a:blip>
          <a:srcRect b="41009" l="37875" r="38725" t="36772"/>
          <a:stretch/>
        </p:blipFill>
        <p:spPr>
          <a:xfrm>
            <a:off x="457200" y="1263275"/>
            <a:ext cx="2449925" cy="13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4174" y="2330175"/>
            <a:ext cx="1580150" cy="10531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1"/>
          <p:cNvSpPr txBox="1"/>
          <p:nvPr/>
        </p:nvSpPr>
        <p:spPr>
          <a:xfrm>
            <a:off x="1894325" y="3596513"/>
            <a:ext cx="233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GB" sz="1700">
                <a:solidFill>
                  <a:srgbClr val="FFFFFF"/>
                </a:solidFill>
              </a:rPr>
              <a:t>Git</a:t>
            </a:r>
            <a:r>
              <a:rPr b="1" i="0" lang="en-GB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для управления версиями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2991900" y="1432713"/>
            <a:ext cx="1460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sdcloud.io API для бэкэнда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04175" y="3383348"/>
            <a:ext cx="1308475" cy="13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1"/>
          <p:cNvSpPr txBox="1"/>
          <p:nvPr/>
        </p:nvSpPr>
        <p:spPr>
          <a:xfrm>
            <a:off x="6426450" y="3466238"/>
            <a:ext cx="23316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Figma для разработки пользовательского интерфейса UX</a:t>
            </a:r>
            <a:endParaRPr sz="170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" y="3274687"/>
            <a:ext cx="1308477" cy="130847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1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2" title="dip.drawio (1)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244" l="0" r="0" t="3244"/>
          <a:stretch/>
        </p:blipFill>
        <p:spPr>
          <a:xfrm>
            <a:off x="457200" y="936852"/>
            <a:ext cx="4608600" cy="3842100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pic>
      <p:sp>
        <p:nvSpPr>
          <p:cNvPr id="250" name="Google Shape;250;p4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GB"/>
              <a:t>Архитектура кода</a:t>
            </a:r>
            <a:endParaRPr/>
          </a:p>
        </p:txBody>
      </p:sp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5416550" y="2046274"/>
            <a:ext cx="3322800" cy="15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Поставщики: Для управления состоянием приложения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API: Реализуют функции RESTful API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Модели: Объекты, получаемые и отправляемые через API. Это классы для десериализации в формате JSON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Экраны и настраиваемый виджет</a:t>
            </a:r>
            <a:endParaRPr/>
          </a:p>
        </p:txBody>
      </p:sp>
      <p:sp>
        <p:nvSpPr>
          <p:cNvPr id="252" name="Google Shape;252;p42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/>
              <a:t>Интеграция с sdCloud API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70425" y="1647975"/>
            <a:ext cx="8284500" cy="28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Аутентификация на основе сеанса: Пользователи входят в систему под своим именем пользователя и паролем, чтобы начать сеанс. Возвращается уникальный токен аутентификации.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Использование токена: Все последующие запросы API должны включать этот токен аутентификации в заголовки для авторизации доступа.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HTTP–клиент - Dio: Dio используется для управления запросами, ответами, обработкой ошибок и внедрением токена.</a:t>
            </a:r>
            <a:endParaRPr sz="16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en-GB" sz="1600"/>
              <a:t>[Уровень пользовательского интерфейс] → [ Служба API (Dio)] → [sdCloud REST API]</a:t>
            </a:r>
            <a:endParaRPr sz="1600"/>
          </a:p>
        </p:txBody>
      </p:sp>
      <p:sp>
        <p:nvSpPr>
          <p:cNvPr id="259" name="Google Shape;259;p43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4"/>
          <p:cNvPicPr preferRelativeResize="0"/>
          <p:nvPr/>
        </p:nvPicPr>
        <p:blipFill rotWithShape="1">
          <a:blip r:embed="rId3">
            <a:alphaModFix/>
          </a:blip>
          <a:srcRect b="23604" l="0" r="0" t="17530"/>
          <a:stretch/>
        </p:blipFill>
        <p:spPr>
          <a:xfrm>
            <a:off x="461325" y="944475"/>
            <a:ext cx="257700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457201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входа в систему</a:t>
            </a:r>
            <a:endParaRPr sz="1400"/>
          </a:p>
        </p:txBody>
      </p:sp>
      <p:sp>
        <p:nvSpPr>
          <p:cNvPr id="266" name="Google Shape;266;p4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GB" sz="2500"/>
              <a:t>Скриншоты из мобильного клиента</a:t>
            </a:r>
            <a:endParaRPr sz="2500"/>
          </a:p>
        </p:txBody>
      </p:sp>
      <p:pic>
        <p:nvPicPr>
          <p:cNvPr id="267" name="Google Shape;267;p44"/>
          <p:cNvPicPr preferRelativeResize="0"/>
          <p:nvPr/>
        </p:nvPicPr>
        <p:blipFill rotWithShape="1">
          <a:blip r:embed="rId4">
            <a:alphaModFix/>
          </a:blip>
          <a:srcRect b="29820" l="0" r="0" t="11432"/>
          <a:stretch/>
        </p:blipFill>
        <p:spPr>
          <a:xfrm>
            <a:off x="3283500" y="944476"/>
            <a:ext cx="257700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217351" y="443885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0"/>
              <a:buFont typeface="Arial"/>
              <a:buNone/>
            </a:pPr>
            <a:r>
              <a:rPr lang="en-GB" sz="1430"/>
              <a:t>Экран панели мониторинга статистики</a:t>
            </a:r>
            <a:endParaRPr sz="1430"/>
          </a:p>
        </p:txBody>
      </p:sp>
      <p:pic>
        <p:nvPicPr>
          <p:cNvPr id="269" name="Google Shape;269;p44"/>
          <p:cNvPicPr preferRelativeResize="0"/>
          <p:nvPr/>
        </p:nvPicPr>
        <p:blipFill rotWithShape="1">
          <a:blip r:embed="rId5">
            <a:alphaModFix/>
          </a:blip>
          <a:srcRect b="29845" l="0" r="0" t="12471"/>
          <a:stretch/>
        </p:blipFill>
        <p:spPr>
          <a:xfrm>
            <a:off x="6236225" y="918650"/>
            <a:ext cx="2632250" cy="33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6187026" y="4457902"/>
            <a:ext cx="2589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400"/>
              <a:t>Экран списка моделей</a:t>
            </a:r>
            <a:endParaRPr sz="1400"/>
          </a:p>
        </p:txBody>
      </p:sp>
      <p:sp>
        <p:nvSpPr>
          <p:cNvPr id="271" name="Google Shape;271;p44"/>
          <p:cNvSpPr/>
          <p:nvPr/>
        </p:nvSpPr>
        <p:spPr>
          <a:xfrm>
            <a:off x="8636000" y="63500"/>
            <a:ext cx="433800" cy="46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