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5143500" type="screen16x9"/>
  <p:notesSz cx="6858000" cy="9144000"/>
  <p:embeddedFontLst>
    <p:embeddedFont>
      <p:font typeface="Golos Text" panose="020B0604020202020204" charset="0"/>
      <p:regular r:id="rId19"/>
      <p:bold r:id="rId20"/>
    </p:embeddedFont>
    <p:embeddedFont>
      <p:font typeface="Golos Text SemiBo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5" autoAdjust="0"/>
  </p:normalViewPr>
  <p:slideViewPr>
    <p:cSldViewPr snapToGrid="0">
      <p:cViewPr varScale="1">
        <p:scale>
          <a:sx n="91" d="100"/>
          <a:sy n="91" d="100"/>
        </p:scale>
        <p:origin x="12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61a71b072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«Добрый день. Меня зовут </a:t>
            </a:r>
            <a:r>
              <a:rPr lang="ru-RU" dirty="0" err="1"/>
              <a:t>Элиша</a:t>
            </a:r>
            <a:r>
              <a:rPr lang="ru-RU" dirty="0"/>
              <a:t> </a:t>
            </a:r>
            <a:r>
              <a:rPr lang="ru-RU" dirty="0" err="1"/>
              <a:t>Энефу</a:t>
            </a:r>
            <a:r>
              <a:rPr lang="ru-RU" dirty="0"/>
              <a:t>, и сегодня я представлю результат своей </a:t>
            </a:r>
            <a:r>
              <a:rPr lang="ru-RU" dirty="0" err="1"/>
              <a:t>вкр</a:t>
            </a:r>
            <a:r>
              <a:rPr lang="ru-RU" dirty="0"/>
              <a:t> — Разработка мобильного клиента для облачной платформы </a:t>
            </a:r>
            <a:r>
              <a:rPr lang="ru-RU" dirty="0" err="1"/>
              <a:t>sdCloud</a:t>
            </a:r>
            <a:r>
              <a:rPr lang="ru-RU" dirty="0"/>
              <a:t> для моделирования динамических систем»</a:t>
            </a:r>
            <a:endParaRPr dirty="0"/>
          </a:p>
        </p:txBody>
      </p:sp>
      <p:sp>
        <p:nvSpPr>
          <p:cNvPr id="175" name="Google Shape;175;g3361a71b072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61a71b07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запусков и графики результатов. Я постарался сохранить логику веб-версии, адаптировав интерфейс под небольшие экраны и сенсорное управление.»</a:t>
            </a:r>
            <a:endParaRPr dirty="0"/>
          </a:p>
        </p:txBody>
      </p:sp>
      <p:sp>
        <p:nvSpPr>
          <p:cNvPr id="274" name="Google Shape;274;g3361a71b07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61a71b0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61a71b0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результате была создана полностью функционирующая версия приложения для </a:t>
            </a:r>
            <a:r>
              <a:rPr lang="ru-RU" dirty="0" err="1"/>
              <a:t>Android</a:t>
            </a:r>
            <a:r>
              <a:rPr lang="ru-RU" dirty="0"/>
              <a:t>. Приложение протестировано на реальных устройствах, опубликовано через CI/CD, а весь код размещён в репозитории COSM Labs. Также была подготовлена документация, которая упростит дальнейшую разработку.»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61a71b0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61a71b0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будущем приложение может поддерживать офлайн-режим, выйти на </a:t>
            </a:r>
            <a:r>
              <a:rPr lang="ru-RU" dirty="0" err="1"/>
              <a:t>iOS</a:t>
            </a:r>
            <a:r>
              <a:rPr lang="ru-RU" dirty="0"/>
              <a:t>, получить </a:t>
            </a:r>
            <a:r>
              <a:rPr lang="ru-RU" dirty="0" err="1"/>
              <a:t>push</a:t>
            </a:r>
            <a:r>
              <a:rPr lang="ru-RU" dirty="0"/>
              <a:t>-уведомления, а также усиленные меры безопасности — шифрование и двухфакторную аутентификацию. Кроме того, возможно внедрение тёмной темы, анимаций и поддержки нескольких языков.»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1a71b072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«Здесь представлены основные источники, использованные при разработке. Некоторые из них рекомендованы ВАК или индексируются в </a:t>
            </a:r>
            <a:r>
              <a:rPr lang="ru-RU" dirty="0" err="1"/>
              <a:t>Scopus</a:t>
            </a:r>
            <a:r>
              <a:rPr lang="ru-RU" dirty="0"/>
              <a:t> — это позволяет соответствовать академическим требованиям университета.»</a:t>
            </a:r>
            <a:endParaRPr dirty="0"/>
          </a:p>
        </p:txBody>
      </p:sp>
      <p:sp>
        <p:nvSpPr>
          <p:cNvPr id="306" name="Google Shape;306;g3361a71b072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Текст ВКР полностью готов, приложение полностью разработано, и через этот </a:t>
            </a:r>
            <a:r>
              <a:rPr lang="ru-RU" dirty="0" err="1"/>
              <a:t>qr</a:t>
            </a:r>
            <a:r>
              <a:rPr lang="ru-RU" dirty="0"/>
              <a:t>-код или ссылку можно получить доступ к тексту и презентации ВКР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61a71b072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«Спасибо за внимание. Буду рад ответить на ваши вопросы.»</a:t>
            </a:r>
            <a:endParaRPr dirty="0"/>
          </a:p>
        </p:txBody>
      </p:sp>
      <p:sp>
        <p:nvSpPr>
          <p:cNvPr id="315" name="Google Shape;315;g3361a71b072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1a71b072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«Облачные технологии и мобильные устройства серьёзно изменили подход к образованию и научной работе. Платформа </a:t>
            </a:r>
            <a:r>
              <a:rPr lang="ru-RU" dirty="0" err="1"/>
              <a:t>sdCloud</a:t>
            </a:r>
            <a:r>
              <a:rPr lang="ru-RU" dirty="0"/>
              <a:t> уже упрощает моделирование динамических систем через браузер. Но в мире, где доминируют мобильные устройства, этого становится недостаточно. В этом проекте я сосредоточился на том, чтобы перенести функциональность </a:t>
            </a:r>
            <a:r>
              <a:rPr lang="ru-RU" dirty="0" err="1"/>
              <a:t>sdCloud</a:t>
            </a:r>
            <a:r>
              <a:rPr lang="ru-RU" dirty="0"/>
              <a:t> на </a:t>
            </a:r>
            <a:r>
              <a:rPr lang="ru-RU" dirty="0" err="1"/>
              <a:t>Android</a:t>
            </a:r>
            <a:r>
              <a:rPr lang="ru-RU" dirty="0"/>
              <a:t>-устройства — чтобы пользователи могли работать с моделями где угодно и в любое время.»</a:t>
            </a:r>
            <a:endParaRPr dirty="0"/>
          </a:p>
        </p:txBody>
      </p:sp>
      <p:sp>
        <p:nvSpPr>
          <p:cNvPr id="187" name="Google Shape;187;g3361a71b072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61a71b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 — реализовать мобильный клиент, максимально повторяющий возможности веб-версии. Это включает авторизацию, загрузку и отображение моделей, статистики и создание удобного интерфейса.</a:t>
            </a:r>
            <a:endParaRPr dirty="0"/>
          </a:p>
        </p:txBody>
      </p:sp>
      <p:sp>
        <p:nvSpPr>
          <p:cNvPr id="194" name="Google Shape;194;g3361a71b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61a71b072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задачи вы можете видеть на слайде, а я расскажу, как они были реализованы</a:t>
            </a:r>
            <a:endParaRPr dirty="0"/>
          </a:p>
        </p:txBody>
      </p:sp>
      <p:sp>
        <p:nvSpPr>
          <p:cNvPr id="201" name="Google Shape;201;g3361a71b072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1a71b07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Вот основные функции приложения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…</a:t>
            </a:r>
            <a:endParaRPr dirty="0"/>
          </a:p>
        </p:txBody>
      </p:sp>
      <p:sp>
        <p:nvSpPr>
          <p:cNvPr id="211" name="Google Shape;211;g3361a71b07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61a71b072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технологии. Здесь кратко показаны основные технологии, которые я использовал. Ядро приложения — </a:t>
            </a:r>
            <a:r>
              <a:rPr lang="ru-RU" dirty="0" err="1"/>
              <a:t>Flutter</a:t>
            </a:r>
            <a:r>
              <a:rPr lang="ru-RU" dirty="0"/>
              <a:t> и язык </a:t>
            </a:r>
            <a:r>
              <a:rPr lang="ru-RU" dirty="0" err="1"/>
              <a:t>Dart</a:t>
            </a:r>
            <a:r>
              <a:rPr lang="ru-RU" dirty="0"/>
              <a:t>. Для контроля версий — </a:t>
            </a:r>
            <a:r>
              <a:rPr lang="ru-RU" dirty="0" err="1"/>
              <a:t>Git</a:t>
            </a:r>
            <a:r>
              <a:rPr lang="ru-RU" dirty="0"/>
              <a:t>. Интерфейс разрабатывался в </a:t>
            </a:r>
            <a:r>
              <a:rPr lang="ru-RU" dirty="0" err="1"/>
              <a:t>Figma</a:t>
            </a:r>
            <a:r>
              <a:rPr lang="ru-RU" dirty="0"/>
              <a:t>, а все сетевые запросы выполняются с помощью </a:t>
            </a:r>
            <a:r>
              <a:rPr lang="ru-RU" dirty="0" err="1"/>
              <a:t>Dio</a:t>
            </a:r>
            <a:r>
              <a:rPr lang="ru-RU" dirty="0"/>
              <a:t>. CI/CD и </a:t>
            </a:r>
            <a:r>
              <a:rPr lang="ru-RU" dirty="0" err="1"/>
              <a:t>Docker</a:t>
            </a:r>
            <a:r>
              <a:rPr lang="ru-RU" dirty="0"/>
              <a:t> обеспечивают автоматическую сборку и публикацию приложения.»</a:t>
            </a:r>
            <a:endParaRPr dirty="0"/>
          </a:p>
        </p:txBody>
      </p:sp>
      <p:sp>
        <p:nvSpPr>
          <p:cNvPr id="232" name="Google Shape;232;g3361a71b072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1a71b07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«Архитектура приложения — модульная. Сетевые запросы обрабатываются отдельными сервисами, данные </a:t>
            </a:r>
            <a:r>
              <a:rPr lang="ru-RU" dirty="0" err="1"/>
              <a:t>парсятся</a:t>
            </a:r>
            <a:r>
              <a:rPr lang="ru-RU" dirty="0"/>
              <a:t> в модели, а управление состоянием реализовано через </a:t>
            </a:r>
            <a:r>
              <a:rPr lang="ru-RU" dirty="0" err="1"/>
              <a:t>Provider</a:t>
            </a:r>
            <a:r>
              <a:rPr lang="ru-RU" dirty="0"/>
              <a:t>. Каждый экран — будь то список моделей или история запусков — имеет свою структуру и </a:t>
            </a:r>
            <a:r>
              <a:rPr lang="ru-RU" dirty="0" err="1"/>
              <a:t>переиспользуемые</a:t>
            </a:r>
            <a:r>
              <a:rPr lang="ru-RU" dirty="0"/>
              <a:t> </a:t>
            </a:r>
            <a:r>
              <a:rPr lang="ru-RU" dirty="0" err="1"/>
              <a:t>виджеты.»«Для</a:t>
            </a:r>
            <a:r>
              <a:rPr lang="ru-RU" dirty="0"/>
              <a:t> управления состоянием я выбрал </a:t>
            </a:r>
            <a:r>
              <a:rPr lang="ru-RU" dirty="0" err="1"/>
              <a:t>Provider</a:t>
            </a:r>
            <a:r>
              <a:rPr lang="ru-RU" dirty="0"/>
              <a:t>. Например, </a:t>
            </a:r>
            <a:r>
              <a:rPr lang="ru-RU" dirty="0" err="1"/>
              <a:t>AuthProvider</a:t>
            </a:r>
            <a:r>
              <a:rPr lang="ru-RU" dirty="0"/>
              <a:t> отвечает за вход в систему и хранение токена, а </a:t>
            </a:r>
            <a:r>
              <a:rPr lang="ru-RU" dirty="0" err="1"/>
              <a:t>ModelProvider</a:t>
            </a:r>
            <a:r>
              <a:rPr lang="ru-RU" dirty="0"/>
              <a:t> — за работу с моделями. Такой подход делает код более масштабируемым и удобным для поддержки.»</a:t>
            </a:r>
            <a:endParaRPr dirty="0"/>
          </a:p>
        </p:txBody>
      </p:sp>
      <p:sp>
        <p:nvSpPr>
          <p:cNvPr id="247" name="Google Shape;247;g3361a71b07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61a71b072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«Одной из ключевых задач была интеграция с API </a:t>
            </a:r>
            <a:r>
              <a:rPr lang="ru-RU" dirty="0" err="1"/>
              <a:t>sdCloud</a:t>
            </a:r>
            <a:r>
              <a:rPr lang="ru-RU" dirty="0"/>
              <a:t>. Пользователь проходит авторизацию — и получает токен. Все последующие запросы к серверу отправляются с этим токеном в заголовке. Для всех сетевых операций я использовал библиотеку </a:t>
            </a:r>
            <a:r>
              <a:rPr lang="ru-RU" dirty="0" err="1"/>
              <a:t>Dio</a:t>
            </a:r>
            <a:r>
              <a:rPr lang="ru-RU" dirty="0"/>
              <a:t>, которая также обрабатывает ошибки и ответы от сервера.»</a:t>
            </a:r>
            <a:endParaRPr dirty="0"/>
          </a:p>
        </p:txBody>
      </p:sp>
      <p:sp>
        <p:nvSpPr>
          <p:cNvPr id="255" name="Google Shape;255;g3361a71b072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61a71b072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«На этих слайдах показаны основные экраны приложения: авторизация, панель управления, список моделей,</a:t>
            </a:r>
            <a:endParaRPr dirty="0"/>
          </a:p>
        </p:txBody>
      </p:sp>
      <p:sp>
        <p:nvSpPr>
          <p:cNvPr id="262" name="Google Shape;262;g3361a71b072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91" name="Google Shape;91;p21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1" name="Google Shape;101;p22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02" name="Google Shape;102;p22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08" name="Google Shape;108;p23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09" name="Google Shape;109;p23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10" name="Google Shape;110;p23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17" name="Google Shape;117;p24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18" name="Google Shape;118;p24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23" name="Google Shape;123;p24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24" name="Google Shape;124;p24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0" name="Google Shape;170;p35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71" name="Google Shape;171;p35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2" name="Google Shape;172;p35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rt.dev.docs" TargetMode="External"/><Relationship Id="rId3" Type="http://schemas.openxmlformats.org/officeDocument/2006/relationships/hyperlink" Target="https://arxiv.org/abs/2210.12581" TargetMode="External"/><Relationship Id="rId7" Type="http://schemas.openxmlformats.org/officeDocument/2006/relationships/hyperlink" Target="https://pub.dev/" TargetMode="External"/><Relationship Id="rId12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lutter.dev/docs" TargetMode="External"/><Relationship Id="rId11" Type="http://schemas.openxmlformats.org/officeDocument/2006/relationships/hyperlink" Target="https://help.figma.com/hc/en-us" TargetMode="External"/><Relationship Id="rId5" Type="http://schemas.openxmlformats.org/officeDocument/2006/relationships/hyperlink" Target="https://refraction.dev/blog/cicd-pipelines-mobile-apps-best-practices" TargetMode="External"/><Relationship Id="rId10" Type="http://schemas.openxmlformats.org/officeDocument/2006/relationships/hyperlink" Target="https://docs.github.com/en/actions" TargetMode="External"/><Relationship Id="rId4" Type="http://schemas.openxmlformats.org/officeDocument/2006/relationships/hyperlink" Target="https://zubko.io/blog/ci-cd-choices" TargetMode="External"/><Relationship Id="rId9" Type="http://schemas.openxmlformats.org/officeDocument/2006/relationships/hyperlink" Target="https://docs.dock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38925" y="2442525"/>
            <a:ext cx="8442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3300">
                <a:solidFill>
                  <a:schemeClr val="lt1"/>
                </a:solidFill>
              </a:rPr>
              <a:t>Разработка мобильного клиента для облачной платформы sdCloud для моделирования динамических систем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144000" y="3528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Направление</a:t>
            </a:r>
            <a:r>
              <a:rPr lang="en-GB" sz="19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r>
              <a:rPr lang="en-GB" sz="19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 ИВТ</a:t>
            </a:r>
            <a:endParaRPr sz="19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5521850" y="3884025"/>
            <a:ext cx="362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Энефу Элиша Адуоджо</a:t>
            </a:r>
            <a:b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P3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4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301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5522075" y="43657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Руководитель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Перл И.А.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760900" y="47336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Санкт-Петербург, 202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5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82" name="Google Shape;182;p36"/>
          <p:cNvGrpSpPr/>
          <p:nvPr/>
        </p:nvGrpSpPr>
        <p:grpSpPr>
          <a:xfrm>
            <a:off x="8636000" y="50000"/>
            <a:ext cx="433800" cy="492600"/>
            <a:chOff x="8636000" y="50000"/>
            <a:chExt cx="433800" cy="492600"/>
          </a:xfrm>
        </p:grpSpPr>
        <p:sp>
          <p:nvSpPr>
            <p:cNvPr id="183" name="Google Shape;183;p36"/>
            <p:cNvSpPr/>
            <p:nvPr/>
          </p:nvSpPr>
          <p:spPr>
            <a:xfrm>
              <a:off x="8636000" y="63500"/>
              <a:ext cx="433800" cy="465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6"/>
            <p:cNvSpPr txBox="1"/>
            <p:nvPr/>
          </p:nvSpPr>
          <p:spPr>
            <a:xfrm>
              <a:off x="8694200" y="50000"/>
              <a:ext cx="317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1</a:t>
              </a:r>
              <a:endParaRPr sz="2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запусков</a:t>
            </a:r>
            <a:endParaRPr sz="1400"/>
          </a:p>
        </p:txBody>
      </p:sp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3217350" y="4438850"/>
            <a:ext cx="26775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информации запуска</a:t>
            </a:r>
            <a:endParaRPr sz="1430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6034625" y="4457900"/>
            <a:ext cx="27516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None/>
            </a:pPr>
            <a:r>
              <a:rPr lang="en-GB" sz="1440"/>
              <a:t>Экран диаграммы результатов запуска</a:t>
            </a:r>
            <a:endParaRPr sz="1440"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41575"/>
          <a:stretch/>
        </p:blipFill>
        <p:spPr>
          <a:xfrm>
            <a:off x="461325" y="944025"/>
            <a:ext cx="2512875" cy="32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 rotWithShape="1">
          <a:blip r:embed="rId4">
            <a:alphaModFix/>
          </a:blip>
          <a:srcRect b="41561"/>
          <a:stretch/>
        </p:blipFill>
        <p:spPr>
          <a:xfrm>
            <a:off x="3315575" y="918655"/>
            <a:ext cx="2512850" cy="3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5">
            <a:alphaModFix/>
          </a:blip>
          <a:srcRect l="3813" r="58355"/>
          <a:stretch/>
        </p:blipFill>
        <p:spPr>
          <a:xfrm>
            <a:off x="6106575" y="935575"/>
            <a:ext cx="2751675" cy="326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5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84" name="Google Shape;284;p45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5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10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Результаты</a:t>
            </a:r>
            <a:endParaRPr sz="2500"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Внедрение новых функций: Были успешно разработаны основные функции, такие как аутентификация, выборка данных, динамический рендеринг и полная интеграция с API.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Готовность платформы: Приложение работает без сбоев на устройствах Android, а конвейеры CI /CD настроены для беспрепятственного развертывания и генерации APK.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Тестирование и отладка: Для обеспечения стабильности и производительности были проведены модульные тесты, тестирование виджетов и отладка на устройстве.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Публикация кода: Полная база кода была опубликована в репозитории COSM Labs с надлежащим контролем версий и документацией.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Проектная документация: На вики-странице проекта была создана подробная база знаний, включающая архитектуру, руководства по настройке, инструкции по использованию и советы по дальнейшей разработке.</a:t>
            </a:r>
            <a:endParaRPr/>
          </a:p>
        </p:txBody>
      </p:sp>
      <p:grpSp>
        <p:nvGrpSpPr>
          <p:cNvPr id="292" name="Google Shape;292;p46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93" name="Google Shape;293;p46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Перспективы развития</a:t>
            </a:r>
            <a:endParaRPr sz="2500"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457200" y="1592948"/>
            <a:ext cx="7467600" cy="258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Автономный режим – доступ к сохраненным моделям без Интернета.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Поддержка iOS – Расширение охвата за счет кроссплатформенного развертывания.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Push–уведомления - Оповещения об обновлениях моделирования и системных событиях.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Улучшения пользовательского интерфейса – темный режим, анимация, поддержка нескольких языков, улучшенная доступность.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Расширение функционала – просмотр журналов, импорт / экспорт, интеграция с облачным хранилищем.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Усовершенствования безопасности – защита токенами, шифрование, многофакторная аутентификация.</a:t>
            </a:r>
            <a:endParaRPr/>
          </a:p>
        </p:txBody>
      </p:sp>
      <p:grpSp>
        <p:nvGrpSpPr>
          <p:cNvPr id="301" name="Google Shape;301;p47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02" name="Google Shape;302;p47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7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12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Список использованных источников</a:t>
            </a:r>
            <a:endParaRPr sz="2500"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76200" y="872075"/>
            <a:ext cx="8779800" cy="359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Лай Т.Я., Сюй И.Ц., Integrating semantic web into context-aware mobile application based on cloud computing // Journal of Cloud Computing. Сер.14. – 2025 . – N 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Чуньмэй М., Сянцянь Л., и др. Personalized client-edge-cloud hierarchical federated learning in mobile edge computing // Journal of Cloud Computing. Сер.13. – 2024 . – N 161.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Лилхор У.К., Сарита С., Шарма Й.К. Cloud-edge hybrid deep learning framework for scalable IoT resource optimization // Journal of Cloud Computing. Сер.14. – 2025 . – N 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Махди Ф., Джон Г., Гассан Б., и др. A model-driven approach to reengineering processes in cloud computing // Information and Software Technology. Сер.144, – 2022. –  N 106795.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Педро Э.К., Хосе К.М., Аури М.Р.В. Towards the definition of a research agenda on mobile application testing based on a tertiary study // Information and Software Technology. Сер.167, – 2024. –  N 107363.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Пэй Л., Сяою С., Яньцзе Ч., и др. A First Look at CI/CD Adoptions in Open-Source Android Apps. [Электронный ресурс]. – 2022.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https://arxiv.org/abs/2210.12581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Бланко Ж.З., Лукредио Д. A holistic approach for cross-platform software development // Journal of Systems and Software. Сер.179, – 2021. – N 110985.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Зубко А. CI/CD choices for mobile app development.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https://zubko.io/blog/ci-cd-choices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Refraction. CI/CD Pipeline Best Practices and Considerations for Mobile Apps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https://refraction.dev/blog/cicd-pipelines-mobile-apps-best-practices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sdCloud. Руководство по формулированию запросов к API. (Внутренняя документация) – 2024.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Внутренняя проектная документация sdCloud. Принципы проектирования и архитектуры для мобильных клиентов. (Внутренняя документация) – 2024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Flutter.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https://flutter.dev/docs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по зависимостям Flutter -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https://pub.dev/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языка программирования Dart.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https://dart.dev.docs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Docker.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https://docs.docker.com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действиям на GitHub.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https://docs.github.com/en/actions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Figma Inc. (2023). Инструмент для проектирования Figma.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https://help.figma.com/hc/en-us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Обзор Android SDK. [Электронный ресурс]. – 2023. – URL: 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https://developer.android.com/studio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Наугл А., Лангаруди С., Клэнси Т. What is (quantitative) system dynamics modeling? Defining characteristics and the opportunities they create // System Dynamics Review. Сер.40, – 2024. –  N 2.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Эмиль Э., Том Б., и др. Thinking in Terms of Change over Time: Opportunities and Challenges of Using System Dynamics Models // Journal of Science Education and Technology. Сер.33. – 2024 . – N 1.</a:t>
            </a:r>
            <a:endParaRPr sz="900"/>
          </a:p>
        </p:txBody>
      </p:sp>
      <p:grpSp>
        <p:nvGrpSpPr>
          <p:cNvPr id="310" name="Google Shape;310;p48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11" name="Google Shape;311;p48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13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13046-08AA-B0BA-DED8-EDFA16DD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493240"/>
            <a:ext cx="3897086" cy="1300760"/>
          </a:xfrm>
        </p:spPr>
        <p:txBody>
          <a:bodyPr>
            <a:normAutofit/>
          </a:bodyPr>
          <a:lstStyle/>
          <a:p>
            <a:r>
              <a:rPr lang="ru-RU" sz="1800" dirty="0"/>
              <a:t>Готовность ВКР</a:t>
            </a:r>
            <a:r>
              <a:rPr lang="en-US" sz="1800" dirty="0"/>
              <a:t> 100%</a:t>
            </a:r>
          </a:p>
          <a:p>
            <a:r>
              <a:rPr lang="ru-RU" sz="1800" dirty="0"/>
              <a:t>Антиплагиат</a:t>
            </a:r>
            <a:r>
              <a:rPr lang="en-US" sz="1800" dirty="0"/>
              <a:t> </a:t>
            </a:r>
            <a:r>
              <a:rPr lang="ru-RU" sz="1800" dirty="0"/>
              <a:t>в ИСУ </a:t>
            </a:r>
            <a:r>
              <a:rPr lang="en-US" sz="1800" dirty="0"/>
              <a:t>94%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CF7D-2A31-6E3A-C9DF-CF6372A3D7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2" y="3453521"/>
            <a:ext cx="3897084" cy="1292650"/>
          </a:xfrm>
        </p:spPr>
        <p:txBody>
          <a:bodyPr>
            <a:normAutofit/>
          </a:bodyPr>
          <a:lstStyle/>
          <a:p>
            <a:r>
              <a:rPr lang="ru-RU" sz="2000" dirty="0"/>
              <a:t>Готовность разработки</a:t>
            </a:r>
            <a:r>
              <a:rPr lang="en-US" sz="2000" dirty="0"/>
              <a:t> 100%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2822-BB54-85C9-8E6D-1DFD2B9459D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ru-RU" dirty="0"/>
              <a:t>Доступ к ВКР</a:t>
            </a:r>
            <a:r>
              <a:rPr lang="en-US" dirty="0"/>
              <a:t> </a:t>
            </a:r>
            <a:r>
              <a:rPr lang="ru-RU" sz="1400" dirty="0"/>
              <a:t>и</a:t>
            </a:r>
            <a:r>
              <a:rPr lang="ru-RU" dirty="0"/>
              <a:t> презентации</a:t>
            </a:r>
            <a:r>
              <a:rPr lang="en-US" dirty="0"/>
              <a:t> </a:t>
            </a:r>
            <a:r>
              <a:rPr lang="ru-RU" dirty="0"/>
              <a:t>ВКР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4EB7D-B81E-8DF8-336B-867239C5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5" y="1493240"/>
            <a:ext cx="2448536" cy="2448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B48F40-7EC7-12C3-49CE-661B344BF67C}"/>
              </a:ext>
            </a:extLst>
          </p:cNvPr>
          <p:cNvSpPr txBox="1"/>
          <p:nvPr/>
        </p:nvSpPr>
        <p:spPr>
          <a:xfrm>
            <a:off x="5203272" y="4099846"/>
            <a:ext cx="314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https://github.com/ExcelWhite/diplom</a:t>
            </a:r>
          </a:p>
        </p:txBody>
      </p:sp>
    </p:spTree>
    <p:extLst>
      <p:ext uri="{BB962C8B-B14F-4D97-AF65-F5344CB8AC3E}">
        <p14:creationId xmlns:p14="http://schemas.microsoft.com/office/powerpoint/2010/main" val="34248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4400"/>
              <a:t>Спасибо</a:t>
            </a:r>
            <a:br>
              <a:rPr lang="en-GB" sz="4400"/>
            </a:br>
            <a:r>
              <a:rPr lang="en-GB" sz="4400"/>
              <a:t>за внимание!</a:t>
            </a:r>
            <a:endParaRPr sz="4400"/>
          </a:p>
        </p:txBody>
      </p:sp>
      <p:sp>
        <p:nvSpPr>
          <p:cNvPr id="318" name="Google Shape;318;p49"/>
          <p:cNvSpPr txBox="1"/>
          <p:nvPr/>
        </p:nvSpPr>
        <p:spPr>
          <a:xfrm>
            <a:off x="5947825" y="4468750"/>
            <a:ext cx="28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elishaenefu7@gmail.com</a:t>
            </a:r>
            <a:endParaRPr/>
          </a:p>
        </p:txBody>
      </p:sp>
      <p:grpSp>
        <p:nvGrpSpPr>
          <p:cNvPr id="319" name="Google Shape;319;p49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20" name="Google Shape;320;p49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9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14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624125" y="1462324"/>
            <a:ext cx="71700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Облачные вычисления и мобильные технологии трансформируют образовательные, исследовательские и инженерные процессы.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Моделирование системной динамики требует как вычислительных мощностей, так и интуитивно понятных инструментов — sdCloud предоставляет это через Интернет.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Однако современные пользователи все чаще полагаются на мобильные устройства для работы и учебы.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В настоящее время в sdCloud отсутствует собственное мобильное приложение, что ограничивает доступность и удобство использования на смартфонах.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Специальный клиент для Android расширяет охват студентов, исследователей и инженеров, предлагая: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Более быстрый доступ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Модель взаимодействия на ходу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Улучшенный пользовательский опыт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Этот проект предоставляет возможности моделирования в распоряжение пользователя, обеспечивая истинную гибкость в обучении и исследованиях.</a:t>
            </a:r>
            <a:endParaRPr sz="1300"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/>
              <a:t>Актуальность научной разработки</a:t>
            </a:r>
            <a:endParaRPr sz="2500"/>
          </a:p>
        </p:txBody>
      </p:sp>
      <p:sp>
        <p:nvSpPr>
          <p:cNvPr id="191" name="Google Shape;191;p37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76200" y="2126925"/>
            <a:ext cx="852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Целью данной работы является разработка мобильного клиента для платформы sdCloud, реализующего все основные функции веб-приложения, с адаптацией под мобильную среду Android и соблюдением требований удобства использования (UI/UX).</a:t>
            </a:r>
            <a:endParaRPr sz="14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457200" y="13732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Цель научной разработки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355600" y="1487475"/>
            <a:ext cx="38169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механизм аутентификации и авторизации пользователей в мобильном приложении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Интегрировать с существующим API sdCloud для получения доступа к моделям и статистике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функционал управления моделями: создание, просмотр, редактирование и удаление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Визуализировать статистику по моделям с помощью графических виджетов</a:t>
            </a:r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2"/>
          </p:nvPr>
        </p:nvSpPr>
        <p:spPr>
          <a:xfrm>
            <a:off x="507999" y="11062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508000" y="3171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Задачи научной разработки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4887400" y="2710475"/>
            <a:ext cx="38631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просмотр истории запусков моделей, включая временные метки и результаты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Отображать детальную информацию об исполнении моделей: производительность, логи, параметры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Соблюдать требования документации и архитектуры API sdCloud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отзывчивый, интуитивно понятный интерфейс в соответствии с принципами проектирования Android-приложений.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5000171" y="2325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08" name="Google Shape;208;p39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457200" y="1625"/>
            <a:ext cx="6393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Особенности мобильного приложения</a:t>
            </a:r>
            <a:endParaRPr sz="2500" b="1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grpSp>
        <p:nvGrpSpPr>
          <p:cNvPr id="214" name="Google Shape;214;p40"/>
          <p:cNvGrpSpPr/>
          <p:nvPr/>
        </p:nvGrpSpPr>
        <p:grpSpPr>
          <a:xfrm>
            <a:off x="457200" y="1392350"/>
            <a:ext cx="3254400" cy="1139700"/>
            <a:chOff x="699250" y="1517700"/>
            <a:chExt cx="3254400" cy="1139700"/>
          </a:xfrm>
        </p:grpSpPr>
        <p:sp>
          <p:nvSpPr>
            <p:cNvPr id="215" name="Google Shape;215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pic>
          <p:nvPicPr>
            <p:cNvPr id="216" name="Google Shape;21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175" y="1549813"/>
              <a:ext cx="1075475" cy="107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40"/>
            <p:cNvSpPr txBox="1"/>
            <p:nvPr/>
          </p:nvSpPr>
          <p:spPr>
            <a:xfrm>
              <a:off x="1913650" y="1720050"/>
              <a:ext cx="18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Аутентификация пользователя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0"/>
          <p:cNvSpPr/>
          <p:nvPr/>
        </p:nvSpPr>
        <p:spPr>
          <a:xfrm>
            <a:off x="4939475" y="1365313"/>
            <a:ext cx="3254400" cy="1139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250" y="1448287"/>
            <a:ext cx="854325" cy="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6173725" y="1567625"/>
            <a:ext cx="189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CRUD для моделей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40"/>
          <p:cNvGrpSpPr/>
          <p:nvPr/>
        </p:nvGrpSpPr>
        <p:grpSpPr>
          <a:xfrm>
            <a:off x="471375" y="3089525"/>
            <a:ext cx="3356700" cy="1139700"/>
            <a:chOff x="699250" y="1517700"/>
            <a:chExt cx="3356700" cy="1139700"/>
          </a:xfrm>
        </p:grpSpPr>
        <p:sp>
          <p:nvSpPr>
            <p:cNvPr id="222" name="Google Shape;222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3" name="Google Shape;223;p40"/>
            <p:cNvSpPr txBox="1"/>
            <p:nvPr/>
          </p:nvSpPr>
          <p:spPr>
            <a:xfrm>
              <a:off x="1761250" y="1643850"/>
              <a:ext cx="2294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/>
                <a:t>Запуск и отображение результатов выполнения модели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75" y="3283713"/>
            <a:ext cx="751325" cy="75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0"/>
          <p:cNvGrpSpPr/>
          <p:nvPr/>
        </p:nvGrpSpPr>
        <p:grpSpPr>
          <a:xfrm>
            <a:off x="4837175" y="3089525"/>
            <a:ext cx="3254400" cy="1139700"/>
            <a:chOff x="699250" y="1517700"/>
            <a:chExt cx="3254400" cy="1139700"/>
          </a:xfrm>
        </p:grpSpPr>
        <p:sp>
          <p:nvSpPr>
            <p:cNvPr id="226" name="Google Shape;226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1667175" y="1643850"/>
              <a:ext cx="2236500" cy="83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Представление статистических данных моделей</a:t>
              </a:r>
              <a:endParaRPr/>
            </a:p>
          </p:txBody>
        </p:sp>
      </p:grpSp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500" y="3114475"/>
            <a:ext cx="1038550" cy="1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6327575" y="1273975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Фреймворк Flutter и язык Dart для создания приложений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28125" y="20248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Используемые</a:t>
            </a:r>
            <a:r>
              <a:rPr lang="en-GB" sz="3200" b="1" dirty="0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технологии</a:t>
            </a:r>
            <a:endParaRPr sz="3200" b="1" dirty="0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175" y="1128825"/>
            <a:ext cx="1142700" cy="1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4">
            <a:alphaModFix/>
          </a:blip>
          <a:srcRect l="37875" t="36772" r="38725" b="41009"/>
          <a:stretch/>
        </p:blipFill>
        <p:spPr>
          <a:xfrm>
            <a:off x="457200" y="1263275"/>
            <a:ext cx="2449925" cy="13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4174" y="2330175"/>
            <a:ext cx="1580150" cy="10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1894325" y="3596513"/>
            <a:ext cx="233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>
                <a:solidFill>
                  <a:srgbClr val="FFFFFF"/>
                </a:solidFill>
              </a:rPr>
              <a:t>Git</a:t>
            </a:r>
            <a:r>
              <a:rPr lang="en-GB" sz="1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управления версиями</a:t>
            </a:r>
            <a:endParaRPr sz="1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2991900" y="1432713"/>
            <a:ext cx="1460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sdcloud.io API для бэкэнда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4175" y="3383348"/>
            <a:ext cx="1308475" cy="1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6426450" y="3466238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Figma для разработки пользовательского интерфейса UX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274687"/>
            <a:ext cx="1308477" cy="13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 title="dip.drawio (1)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244" b="3244"/>
          <a:stretch/>
        </p:blipFill>
        <p:spPr>
          <a:xfrm>
            <a:off x="457200" y="936852"/>
            <a:ext cx="4608600" cy="38421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pic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Архитектура кода</a:t>
            </a:r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5416550" y="2046274"/>
            <a:ext cx="3322800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Поставщики: Для управления состоянием приложения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API: Реализуют функции RESTful API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Модели: Объекты, получаемые и отправляемые через API. Это классы для десериализации в формате JSON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Экраны и настраиваемый виджет</a:t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Интеграция с sdCloud API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370425" y="1647975"/>
            <a:ext cx="82845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0200" algn="l" rtl="0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Аутентификация на основе сеанса: Пользователи входят в систему под своим именем пользователя и паролем, чтобы начать сеанс. Возвращается уникальный токен аутентификации.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Использование токена: Все последующие запросы API должны включать этот токен аутентификации в заголовки для авторизации доступа.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HTTP–клиент - Dio: Dio используется для управления запросами, ответами, обработкой ошибок и внедрением токена.</a:t>
            </a: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GB" sz="1600"/>
              <a:t>[Уровень пользовательского интерфейс] → [ Служба API (Dio)] → [sdCloud REST API]</a:t>
            </a:r>
            <a:endParaRPr sz="1600"/>
          </a:p>
        </p:txBody>
      </p:sp>
      <p:sp>
        <p:nvSpPr>
          <p:cNvPr id="259" name="Google Shape;259;p43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t="17530" b="23604"/>
          <a:stretch/>
        </p:blipFill>
        <p:spPr>
          <a:xfrm>
            <a:off x="461325" y="944475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входа в систему</a:t>
            </a:r>
            <a:endParaRPr sz="1400"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4">
            <a:alphaModFix/>
          </a:blip>
          <a:srcRect t="11432" b="29820"/>
          <a:stretch/>
        </p:blipFill>
        <p:spPr>
          <a:xfrm>
            <a:off x="3283500" y="944476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3217351" y="443885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панели мониторинга статистики</a:t>
            </a:r>
            <a:endParaRPr sz="1430"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5">
            <a:alphaModFix/>
          </a:blip>
          <a:srcRect t="12471" b="29845"/>
          <a:stretch/>
        </p:blipFill>
        <p:spPr>
          <a:xfrm>
            <a:off x="6236225" y="918650"/>
            <a:ext cx="263225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6187026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моделей</a:t>
            </a:r>
            <a:endParaRPr sz="1400"/>
          </a:p>
        </p:txBody>
      </p:sp>
      <p:sp>
        <p:nvSpPr>
          <p:cNvPr id="271" name="Google Shape;271;p44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1857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Golos Text</vt:lpstr>
      <vt:lpstr>Golos Text SemiBold</vt:lpstr>
      <vt:lpstr>Arial</vt:lpstr>
      <vt:lpstr>Times New Roman</vt:lpstr>
      <vt:lpstr>Calibri</vt:lpstr>
      <vt:lpstr>Simple Light</vt:lpstr>
      <vt:lpstr>Тема1</vt:lpstr>
      <vt:lpstr>Разработка мобильного клиента для облачной платформы sdCloud для моделирования динамических систем</vt:lpstr>
      <vt:lpstr>Актуальность научной разработки</vt:lpstr>
      <vt:lpstr>Цель научной разработки </vt:lpstr>
      <vt:lpstr>Задачи научной разработки </vt:lpstr>
      <vt:lpstr>PowerPoint Presentation</vt:lpstr>
      <vt:lpstr>PowerPoint Presentation</vt:lpstr>
      <vt:lpstr>Архитектура кода</vt:lpstr>
      <vt:lpstr>Интеграция с sdCloud API</vt:lpstr>
      <vt:lpstr>Скриншоты из мобильного клиента</vt:lpstr>
      <vt:lpstr>Скриншоты из мобильного клиента</vt:lpstr>
      <vt:lpstr>Результаты</vt:lpstr>
      <vt:lpstr>Перспективы развития</vt:lpstr>
      <vt:lpstr>Список использованных источников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энох Асанте Ларби</cp:lastModifiedBy>
  <cp:revision>4</cp:revision>
  <dcterms:modified xsi:type="dcterms:W3CDTF">2025-05-20T12:28:07Z</dcterms:modified>
</cp:coreProperties>
</file>