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9"/>
  </p:notesMasterIdLst>
  <p:sldIdLst>
    <p:sldId id="258" r:id="rId2"/>
    <p:sldId id="483" r:id="rId3"/>
    <p:sldId id="484" r:id="rId4"/>
    <p:sldId id="505" r:id="rId5"/>
    <p:sldId id="506" r:id="rId6"/>
    <p:sldId id="507" r:id="rId7"/>
    <p:sldId id="508" r:id="rId8"/>
    <p:sldId id="509" r:id="rId9"/>
    <p:sldId id="516" r:id="rId10"/>
    <p:sldId id="510" r:id="rId11"/>
    <p:sldId id="523" r:id="rId12"/>
    <p:sldId id="511" r:id="rId13"/>
    <p:sldId id="514" r:id="rId14"/>
    <p:sldId id="524" r:id="rId15"/>
    <p:sldId id="512" r:id="rId16"/>
    <p:sldId id="513" r:id="rId17"/>
    <p:sldId id="522" r:id="rId18"/>
    <p:sldId id="515" r:id="rId19"/>
    <p:sldId id="530" r:id="rId20"/>
    <p:sldId id="517" r:id="rId21"/>
    <p:sldId id="518" r:id="rId22"/>
    <p:sldId id="520" r:id="rId23"/>
    <p:sldId id="521" r:id="rId24"/>
    <p:sldId id="519" r:id="rId25"/>
    <p:sldId id="482" r:id="rId26"/>
    <p:sldId id="478" r:id="rId27"/>
    <p:sldId id="529" r:id="rId28"/>
  </p:sldIdLst>
  <p:sldSz cx="9144000" cy="6858000" type="screen4x3"/>
  <p:notesSz cx="6858000" cy="9144000"/>
  <p:defaultTextStyle>
    <a:defPPr>
      <a:defRPr lang="ja-JP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HG丸ｺﾞｼｯｸM-PRO" pitchFamily="50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HG丸ｺﾞｼｯｸM-PRO" pitchFamily="50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HG丸ｺﾞｼｯｸM-PRO" pitchFamily="50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HG丸ｺﾞｼｯｸM-PRO" pitchFamily="50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HG丸ｺﾞｼｯｸM-PRO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HG丸ｺﾞｼｯｸM-PRO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HG丸ｺﾞｼｯｸM-PRO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HG丸ｺﾞｼｯｸM-PRO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HG丸ｺﾞｼｯｸM-PRO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FF81"/>
    <a:srgbClr val="FF0000"/>
    <a:srgbClr val="E1E1FF"/>
    <a:srgbClr val="C1C1FF"/>
    <a:srgbClr val="0000FF"/>
    <a:srgbClr val="3366FF"/>
    <a:srgbClr val="A3E2E1"/>
    <a:srgbClr val="E0A0A0"/>
  </p:clrMru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624"/>
    </p:cViewPr>
  </p:sorterViewPr>
  <p:gridSpacing cx="92171838" cy="921718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endParaRPr lang="en-US" altLang="ja-JP" dirty="0"/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endParaRPr lang="en-US" altLang="ja-JP" dirty="0"/>
          </a:p>
        </p:txBody>
      </p:sp>
      <p:sp>
        <p:nvSpPr>
          <p:cNvPr id="334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34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334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endParaRPr lang="en-US" altLang="ja-JP" dirty="0"/>
          </a:p>
        </p:txBody>
      </p:sp>
      <p:sp>
        <p:nvSpPr>
          <p:cNvPr id="334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fld id="{56A7F646-AD80-436E-A698-79304502038D}" type="slidenum">
              <a:rPr lang="en-US" altLang="ja-JP"/>
              <a:pPr/>
              <a:t>&lt;#&gt;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D17043-F19B-4C77-A3A6-9301D11EAE6B}" type="slidenum">
              <a:rPr lang="en-US" altLang="ja-JP"/>
              <a:pPr/>
              <a:t>1</a:t>
            </a:fld>
            <a:endParaRPr lang="en-US" altLang="ja-JP" dirty="0"/>
          </a:p>
        </p:txBody>
      </p:sp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66704A-3BA6-4F16-9EDD-E5FB08C96119}" type="slidenum">
              <a:rPr lang="en-US" altLang="ja-JP"/>
              <a:pPr/>
              <a:t>10</a:t>
            </a:fld>
            <a:endParaRPr lang="en-US" altLang="ja-JP" dirty="0"/>
          </a:p>
        </p:txBody>
      </p:sp>
      <p:sp>
        <p:nvSpPr>
          <p:cNvPr id="94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D28A62-4B76-4ED4-B712-0186085F411C}" type="slidenum">
              <a:rPr lang="en-US" altLang="ja-JP"/>
              <a:pPr/>
              <a:t>11</a:t>
            </a:fld>
            <a:endParaRPr lang="en-US" altLang="ja-JP" dirty="0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05D4FB-0468-4B58-8755-8A4EA8A7ADB2}" type="slidenum">
              <a:rPr lang="en-US" altLang="ja-JP"/>
              <a:pPr/>
              <a:t>12</a:t>
            </a:fld>
            <a:endParaRPr lang="en-US" altLang="ja-JP" dirty="0"/>
          </a:p>
        </p:txBody>
      </p:sp>
      <p:sp>
        <p:nvSpPr>
          <p:cNvPr id="94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5A30B-EA29-4A7F-8A2B-E8FA329396A1}" type="slidenum">
              <a:rPr lang="en-US" altLang="ja-JP"/>
              <a:pPr/>
              <a:t>13</a:t>
            </a:fld>
            <a:endParaRPr lang="en-US" altLang="ja-JP" dirty="0"/>
          </a:p>
        </p:txBody>
      </p:sp>
      <p:sp>
        <p:nvSpPr>
          <p:cNvPr id="96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4D679D-6D3C-4F40-BD62-69E2678E7E3F}" type="slidenum">
              <a:rPr lang="en-US" altLang="ja-JP"/>
              <a:pPr/>
              <a:t>14</a:t>
            </a:fld>
            <a:endParaRPr lang="en-US" altLang="ja-JP" dirty="0"/>
          </a:p>
        </p:txBody>
      </p:sp>
      <p:sp>
        <p:nvSpPr>
          <p:cNvPr id="97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8BB20E-CE1C-4445-B923-74A4577A1058}" type="slidenum">
              <a:rPr lang="en-US" altLang="ja-JP"/>
              <a:pPr/>
              <a:t>15</a:t>
            </a:fld>
            <a:endParaRPr lang="en-US" altLang="ja-JP" dirty="0"/>
          </a:p>
        </p:txBody>
      </p:sp>
      <p:sp>
        <p:nvSpPr>
          <p:cNvPr id="96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EB3B2D-9CAB-45A3-B263-C01A56A7F658}" type="slidenum">
              <a:rPr lang="en-US" altLang="ja-JP"/>
              <a:pPr/>
              <a:t>16</a:t>
            </a:fld>
            <a:endParaRPr lang="en-US" altLang="ja-JP" dirty="0"/>
          </a:p>
        </p:txBody>
      </p:sp>
      <p:sp>
        <p:nvSpPr>
          <p:cNvPr id="96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F78326-2A1C-43C9-BCA3-2DBB2AD79ADF}" type="slidenum">
              <a:rPr lang="en-US" altLang="ja-JP"/>
              <a:pPr/>
              <a:t>17</a:t>
            </a:fld>
            <a:endParaRPr lang="en-US" altLang="ja-JP" dirty="0"/>
          </a:p>
        </p:txBody>
      </p:sp>
      <p:sp>
        <p:nvSpPr>
          <p:cNvPr id="96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D96EE6-36A8-424A-996B-33A1C19AE41B}" type="slidenum">
              <a:rPr lang="en-US" altLang="ja-JP"/>
              <a:pPr/>
              <a:t>18</a:t>
            </a:fld>
            <a:endParaRPr lang="en-US" altLang="ja-JP" dirty="0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398597-0CC5-4BDE-99CE-923B76C08B91}" type="slidenum">
              <a:rPr lang="en-US" altLang="ja-JP"/>
              <a:pPr/>
              <a:t>20</a:t>
            </a:fld>
            <a:endParaRPr lang="en-US" altLang="ja-JP" dirty="0"/>
          </a:p>
        </p:txBody>
      </p:sp>
      <p:sp>
        <p:nvSpPr>
          <p:cNvPr id="97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275DE9-5755-4B01-8593-B78D40E73532}" type="slidenum">
              <a:rPr lang="en-US" altLang="ja-JP"/>
              <a:pPr/>
              <a:t>2</a:t>
            </a:fld>
            <a:endParaRPr lang="en-US" altLang="ja-JP" dirty="0"/>
          </a:p>
        </p:txBody>
      </p:sp>
      <p:sp>
        <p:nvSpPr>
          <p:cNvPr id="84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4586B9-1960-4AC6-9BB0-51911ACD91B7}" type="slidenum">
              <a:rPr lang="en-US" altLang="ja-JP"/>
              <a:pPr/>
              <a:t>21</a:t>
            </a:fld>
            <a:endParaRPr lang="en-US" altLang="ja-JP" dirty="0"/>
          </a:p>
        </p:txBody>
      </p:sp>
      <p:sp>
        <p:nvSpPr>
          <p:cNvPr id="97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27CAF0-B3F4-4347-80B4-24D19672C3D0}" type="slidenum">
              <a:rPr lang="en-US" altLang="ja-JP"/>
              <a:pPr/>
              <a:t>22</a:t>
            </a:fld>
            <a:endParaRPr lang="en-US" altLang="ja-JP" dirty="0"/>
          </a:p>
        </p:txBody>
      </p:sp>
      <p:sp>
        <p:nvSpPr>
          <p:cNvPr id="97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241678-2886-4F15-8C08-F528A68D6318}" type="slidenum">
              <a:rPr lang="en-US" altLang="ja-JP"/>
              <a:pPr/>
              <a:t>23</a:t>
            </a:fld>
            <a:endParaRPr lang="en-US" altLang="ja-JP" dirty="0"/>
          </a:p>
        </p:txBody>
      </p:sp>
      <p:sp>
        <p:nvSpPr>
          <p:cNvPr id="97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0A80AB-E7C7-4088-A5C1-F3677A291677}" type="slidenum">
              <a:rPr lang="en-US" altLang="ja-JP"/>
              <a:pPr/>
              <a:t>24</a:t>
            </a:fld>
            <a:endParaRPr lang="en-US" altLang="ja-JP" dirty="0"/>
          </a:p>
        </p:txBody>
      </p:sp>
      <p:sp>
        <p:nvSpPr>
          <p:cNvPr id="97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1BAF-0539-4F6F-9EBF-2BAFC0CCE2E5}" type="slidenum">
              <a:rPr lang="en-US" altLang="ja-JP"/>
              <a:pPr/>
              <a:t>25</a:t>
            </a:fld>
            <a:endParaRPr lang="en-US" altLang="ja-JP" dirty="0"/>
          </a:p>
        </p:txBody>
      </p:sp>
      <p:sp>
        <p:nvSpPr>
          <p:cNvPr id="71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943F6D-F534-4905-9F0E-8578B90B9F39}" type="slidenum">
              <a:rPr lang="en-US" altLang="ja-JP"/>
              <a:pPr/>
              <a:t>26</a:t>
            </a:fld>
            <a:endParaRPr lang="en-US" altLang="ja-JP" dirty="0"/>
          </a:p>
        </p:txBody>
      </p:sp>
      <p:sp>
        <p:nvSpPr>
          <p:cNvPr id="71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0185CD-8D1F-4B18-97A6-064DA0349017}" type="slidenum">
              <a:rPr lang="en-US" altLang="ja-JP"/>
              <a:pPr/>
              <a:t>3</a:t>
            </a:fld>
            <a:endParaRPr lang="en-US" altLang="ja-JP" dirty="0"/>
          </a:p>
        </p:txBody>
      </p:sp>
      <p:sp>
        <p:nvSpPr>
          <p:cNvPr id="80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2CCCB7-9606-4A95-A948-231B4AA1DFEE}" type="slidenum">
              <a:rPr lang="en-US" altLang="ja-JP"/>
              <a:pPr/>
              <a:t>4</a:t>
            </a:fld>
            <a:endParaRPr lang="en-US" altLang="ja-JP" dirty="0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7151D5-EAF6-42A4-9290-D92D2643EE99}" type="slidenum">
              <a:rPr lang="en-US" altLang="ja-JP"/>
              <a:pPr/>
              <a:t>5</a:t>
            </a:fld>
            <a:endParaRPr lang="en-US" altLang="ja-JP" dirty="0"/>
          </a:p>
        </p:txBody>
      </p:sp>
      <p:sp>
        <p:nvSpPr>
          <p:cNvPr id="93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3013B-4801-4361-B40C-C5441C413433}" type="slidenum">
              <a:rPr lang="en-US" altLang="ja-JP"/>
              <a:pPr/>
              <a:t>6</a:t>
            </a:fld>
            <a:endParaRPr lang="en-US" altLang="ja-JP" dirty="0"/>
          </a:p>
        </p:txBody>
      </p:sp>
      <p:sp>
        <p:nvSpPr>
          <p:cNvPr id="93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78363E-9BD9-4D6D-8F46-E0385A03E564}" type="slidenum">
              <a:rPr lang="en-US" altLang="ja-JP"/>
              <a:pPr/>
              <a:t>7</a:t>
            </a:fld>
            <a:endParaRPr lang="en-US" altLang="ja-JP" dirty="0"/>
          </a:p>
        </p:txBody>
      </p:sp>
      <p:sp>
        <p:nvSpPr>
          <p:cNvPr id="94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3D0B7C-265C-4BAB-BBDE-B21006BD4590}" type="slidenum">
              <a:rPr lang="en-US" altLang="ja-JP"/>
              <a:pPr/>
              <a:t>8</a:t>
            </a:fld>
            <a:endParaRPr lang="en-US" altLang="ja-JP" dirty="0"/>
          </a:p>
        </p:txBody>
      </p:sp>
      <p:sp>
        <p:nvSpPr>
          <p:cNvPr id="93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8C5D7A-4FB3-4FDC-A2F4-6BC45123C7E6}" type="slidenum">
              <a:rPr lang="en-US" altLang="ja-JP"/>
              <a:pPr/>
              <a:t>9</a:t>
            </a:fld>
            <a:endParaRPr lang="en-US" altLang="ja-JP" dirty="0"/>
          </a:p>
        </p:txBody>
      </p:sp>
      <p:sp>
        <p:nvSpPr>
          <p:cNvPr id="96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gray">
          <a:xfrm>
            <a:off x="2057400" y="6621463"/>
            <a:ext cx="7086600" cy="250825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9804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 b="0" dirty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gray">
          <a:xfrm>
            <a:off x="-14288" y="0"/>
            <a:ext cx="9158288" cy="1412875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78824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576" y="2705096"/>
            <a:ext cx="8324896" cy="1447808"/>
          </a:xfrm>
        </p:spPr>
        <p:txBody>
          <a:bodyPr/>
          <a:lstStyle>
            <a:lvl1pPr algn="ctr">
              <a:defRPr sz="3200" b="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タイトル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590528" y="4514857"/>
            <a:ext cx="7962944" cy="633416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400" b="0" baseline="0">
                <a:solidFill>
                  <a:schemeClr val="hlink"/>
                </a:solidFill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サブタイトル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gray">
          <a:xfrm>
            <a:off x="2195513" y="0"/>
            <a:ext cx="6948487" cy="333375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 dirty="0"/>
          </a:p>
        </p:txBody>
      </p:sp>
      <p:grpSp>
        <p:nvGrpSpPr>
          <p:cNvPr id="4106" name="Group 10"/>
          <p:cNvGrpSpPr>
            <a:grpSpLocks/>
          </p:cNvGrpSpPr>
          <p:nvPr/>
        </p:nvGrpSpPr>
        <p:grpSpPr bwMode="auto">
          <a:xfrm>
            <a:off x="7391400" y="0"/>
            <a:ext cx="1143000" cy="304800"/>
            <a:chOff x="4704" y="0"/>
            <a:chExt cx="720" cy="336"/>
          </a:xfrm>
        </p:grpSpPr>
        <p:sp>
          <p:nvSpPr>
            <p:cNvPr id="4107" name="Rectangle 11"/>
            <p:cNvSpPr>
              <a:spLocks noChangeArrowheads="1"/>
            </p:cNvSpPr>
            <p:nvPr userDrawn="1"/>
          </p:nvSpPr>
          <p:spPr bwMode="gray">
            <a:xfrm>
              <a:off x="4704" y="0"/>
              <a:ext cx="48" cy="3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 dirty="0"/>
            </a:p>
          </p:txBody>
        </p:sp>
        <p:sp>
          <p:nvSpPr>
            <p:cNvPr id="4108" name="Rectangle 12"/>
            <p:cNvSpPr>
              <a:spLocks noChangeArrowheads="1"/>
            </p:cNvSpPr>
            <p:nvPr userDrawn="1"/>
          </p:nvSpPr>
          <p:spPr bwMode="gray">
            <a:xfrm>
              <a:off x="5040" y="0"/>
              <a:ext cx="48" cy="336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 dirty="0"/>
            </a:p>
          </p:txBody>
        </p:sp>
        <p:sp>
          <p:nvSpPr>
            <p:cNvPr id="4109" name="Rectangle 13"/>
            <p:cNvSpPr>
              <a:spLocks noChangeArrowheads="1"/>
            </p:cNvSpPr>
            <p:nvPr userDrawn="1"/>
          </p:nvSpPr>
          <p:spPr bwMode="gray">
            <a:xfrm>
              <a:off x="5376" y="0"/>
              <a:ext cx="48" cy="33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 dirty="0"/>
            </a:p>
          </p:txBody>
        </p:sp>
      </p:grpSp>
      <p:sp>
        <p:nvSpPr>
          <p:cNvPr id="4110" name="Rectangle 14"/>
          <p:cNvSpPr>
            <a:spLocks noChangeArrowheads="1"/>
          </p:cNvSpPr>
          <p:nvPr/>
        </p:nvSpPr>
        <p:spPr bwMode="gray">
          <a:xfrm>
            <a:off x="0" y="0"/>
            <a:ext cx="2209800" cy="1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4111" name="Rectangle 15"/>
          <p:cNvSpPr>
            <a:spLocks noChangeArrowheads="1"/>
          </p:cNvSpPr>
          <p:nvPr/>
        </p:nvSpPr>
        <p:spPr bwMode="gray">
          <a:xfrm>
            <a:off x="0" y="1384300"/>
            <a:ext cx="9144000" cy="2159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 b="0" dirty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112" name="Rectangle 16"/>
          <p:cNvSpPr>
            <a:spLocks noChangeArrowheads="1"/>
          </p:cNvSpPr>
          <p:nvPr/>
        </p:nvSpPr>
        <p:spPr bwMode="gray">
          <a:xfrm>
            <a:off x="0" y="1219200"/>
            <a:ext cx="914400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 b="0" dirty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gray">
          <a:xfrm>
            <a:off x="0" y="277813"/>
            <a:ext cx="2128823" cy="81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ja-JP" altLang="en-US" sz="2000" b="0" baseline="0" dirty="0" smtClean="0">
                <a:solidFill>
                  <a:schemeClr val="bg1"/>
                </a:solidFill>
                <a:latin typeface="+mn-lt"/>
                <a:ea typeface="+mn-ea"/>
              </a:rPr>
              <a:t>ディジタル回路</a:t>
            </a:r>
            <a:endParaRPr lang="ja-JP" altLang="en-US" sz="2000" b="0" baseline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dt" sz="half" idx="2"/>
          </p:nvPr>
        </p:nvSpPr>
        <p:spPr>
          <a:xfrm>
            <a:off x="6588125" y="6611938"/>
            <a:ext cx="2133600" cy="268287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endParaRPr lang="ja-JP" altLang="ja-JP" dirty="0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590925" y="6611938"/>
            <a:ext cx="2133600" cy="268287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endParaRPr lang="ja-JP" altLang="ja-JP" dirty="0"/>
          </a:p>
        </p:txBody>
      </p:sp>
      <p:sp>
        <p:nvSpPr>
          <p:cNvPr id="4116" name="Line 20"/>
          <p:cNvSpPr>
            <a:spLocks noChangeShapeType="1"/>
          </p:cNvSpPr>
          <p:nvPr/>
        </p:nvSpPr>
        <p:spPr bwMode="gray">
          <a:xfrm flipH="1">
            <a:off x="0" y="12192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b="0" dirty="0">
              <a:latin typeface="メイリオ" pitchFamily="50" charset="-128"/>
              <a:ea typeface="メイリオ" pitchFamily="50" charset="-128"/>
            </a:endParaRPr>
          </a:p>
        </p:txBody>
      </p:sp>
      <p:grpSp>
        <p:nvGrpSpPr>
          <p:cNvPr id="4117" name="Group 21"/>
          <p:cNvGrpSpPr>
            <a:grpSpLocks/>
          </p:cNvGrpSpPr>
          <p:nvPr/>
        </p:nvGrpSpPr>
        <p:grpSpPr bwMode="auto">
          <a:xfrm>
            <a:off x="0" y="6616700"/>
            <a:ext cx="2700338" cy="255588"/>
            <a:chOff x="0" y="4168"/>
            <a:chExt cx="1701" cy="161"/>
          </a:xfrm>
        </p:grpSpPr>
        <p:sp>
          <p:nvSpPr>
            <p:cNvPr id="4118" name="Rectangle 22"/>
            <p:cNvSpPr>
              <a:spLocks noChangeArrowheads="1"/>
            </p:cNvSpPr>
            <p:nvPr/>
          </p:nvSpPr>
          <p:spPr bwMode="gray">
            <a:xfrm>
              <a:off x="0" y="4171"/>
              <a:ext cx="1501" cy="15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 b="0" dirty="0">
                <a:latin typeface="メイリオ" pitchFamily="50" charset="-128"/>
                <a:ea typeface="メイリオ" pitchFamily="50" charset="-128"/>
              </a:endParaRPr>
            </a:p>
          </p:txBody>
        </p:sp>
        <p:sp>
          <p:nvSpPr>
            <p:cNvPr id="4119" name="AutoShape 23"/>
            <p:cNvSpPr>
              <a:spLocks noChangeArrowheads="1"/>
            </p:cNvSpPr>
            <p:nvPr userDrawn="1"/>
          </p:nvSpPr>
          <p:spPr bwMode="gray">
            <a:xfrm>
              <a:off x="930" y="4168"/>
              <a:ext cx="771" cy="157"/>
            </a:xfrm>
            <a:prstGeom prst="parallelogram">
              <a:avLst>
                <a:gd name="adj" fmla="val 122771"/>
              </a:avLst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 b="0" dirty="0">
                <a:latin typeface="メイリオ" pitchFamily="50" charset="-128"/>
                <a:ea typeface="メイリオ" pitchFamily="50" charset="-128"/>
              </a:endParaRPr>
            </a:p>
          </p:txBody>
        </p:sp>
      </p:grpSp>
      <p:sp>
        <p:nvSpPr>
          <p:cNvPr id="4120" name="Rectangle 24"/>
          <p:cNvSpPr>
            <a:spLocks noGrp="1" noChangeArrowheads="1"/>
          </p:cNvSpPr>
          <p:nvPr>
            <p:ph type="ftr" sz="quarter" idx="3"/>
          </p:nvPr>
        </p:nvSpPr>
        <p:spPr>
          <a:xfrm>
            <a:off x="179388" y="6588125"/>
            <a:ext cx="2232025" cy="268288"/>
          </a:xfrm>
        </p:spPr>
        <p:txBody>
          <a:bodyPr/>
          <a:lstStyle>
            <a:lvl1pPr algn="l">
              <a:defRPr sz="1200" b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endParaRPr lang="ja-JP" altLang="ja-JP" dirty="0"/>
          </a:p>
        </p:txBody>
      </p:sp>
    </p:spTree>
  </p:cSld>
  <p:clrMapOvr>
    <a:masterClrMapping/>
  </p:clrMapOvr>
  <p:transition>
    <p:dissolve/>
    <p:sndAc>
      <p:stSnd>
        <p:snd r:embed="rId1" name="camera.wav" builtIn="1"/>
      </p:stSnd>
    </p:sndAc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 dirty="0"/>
          </a:p>
        </p:txBody>
      </p:sp>
    </p:spTree>
  </p:cSld>
  <p:clrMapOvr>
    <a:masterClrMapping/>
  </p:clrMapOvr>
  <p:transition>
    <p:dissolve/>
    <p:sndAc>
      <p:stSnd>
        <p:snd r:embed="rId1" name="camera.wav" builtIn="1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1500" y="368300"/>
            <a:ext cx="2222500" cy="639127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250825" y="368300"/>
            <a:ext cx="6518275" cy="639127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 dirty="0"/>
          </a:p>
        </p:txBody>
      </p:sp>
    </p:spTree>
  </p:cSld>
  <p:clrMapOvr>
    <a:masterClrMapping/>
  </p:clrMapOvr>
  <p:transition>
    <p:dissolve/>
    <p:sndAc>
      <p:stSnd>
        <p:snd r:embed="rId1" name="camera.wav" builtIn="1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71550" y="368300"/>
            <a:ext cx="7200900" cy="630238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250825" y="1268413"/>
            <a:ext cx="8893175" cy="2668587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50825" y="4089400"/>
            <a:ext cx="8893175" cy="2670175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268287"/>
          </a:xfrm>
        </p:spPr>
        <p:txBody>
          <a:bodyPr/>
          <a:lstStyle>
            <a:lvl1pPr>
              <a:defRPr/>
            </a:lvl1pPr>
          </a:lstStyle>
          <a:p>
            <a:endParaRPr lang="ja-JP" altLang="ja-JP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5940425" y="6453188"/>
            <a:ext cx="2895600" cy="268287"/>
          </a:xfrm>
        </p:spPr>
        <p:txBody>
          <a:bodyPr/>
          <a:lstStyle>
            <a:lvl1pPr>
              <a:defRPr/>
            </a:lvl1pPr>
          </a:lstStyle>
          <a:p>
            <a:endParaRPr lang="ja-JP" altLang="ja-JP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3276600" y="6453188"/>
            <a:ext cx="2133600" cy="268287"/>
          </a:xfrm>
        </p:spPr>
        <p:txBody>
          <a:bodyPr/>
          <a:lstStyle>
            <a:lvl1pPr>
              <a:defRPr/>
            </a:lvl1pPr>
          </a:lstStyle>
          <a:p>
            <a:endParaRPr lang="ja-JP" altLang="ja-JP" dirty="0"/>
          </a:p>
        </p:txBody>
      </p:sp>
    </p:spTree>
  </p:cSld>
  <p:clrMapOvr>
    <a:masterClrMapping/>
  </p:clrMapOvr>
  <p:transition>
    <p:dissolve/>
    <p:sndAc>
      <p:stSnd>
        <p:snd r:embed="rId1" name="camera.wav" builtIn="1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1_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71550" y="368300"/>
            <a:ext cx="7200900" cy="630238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250825" y="1268413"/>
            <a:ext cx="4370388" cy="5491162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773613" y="1268413"/>
            <a:ext cx="4370387" cy="5491162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268287"/>
          </a:xfrm>
        </p:spPr>
        <p:txBody>
          <a:bodyPr/>
          <a:lstStyle>
            <a:lvl1pPr>
              <a:defRPr/>
            </a:lvl1pPr>
          </a:lstStyle>
          <a:p>
            <a:endParaRPr lang="ja-JP" altLang="ja-JP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5940425" y="6453188"/>
            <a:ext cx="2895600" cy="268287"/>
          </a:xfrm>
        </p:spPr>
        <p:txBody>
          <a:bodyPr/>
          <a:lstStyle>
            <a:lvl1pPr>
              <a:defRPr/>
            </a:lvl1pPr>
          </a:lstStyle>
          <a:p>
            <a:endParaRPr lang="ja-JP" altLang="ja-JP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3276600" y="6453188"/>
            <a:ext cx="2133600" cy="268287"/>
          </a:xfrm>
        </p:spPr>
        <p:txBody>
          <a:bodyPr/>
          <a:lstStyle>
            <a:lvl1pPr>
              <a:defRPr/>
            </a:lvl1pPr>
          </a:lstStyle>
          <a:p>
            <a:endParaRPr lang="ja-JP" altLang="ja-JP" dirty="0"/>
          </a:p>
        </p:txBody>
      </p:sp>
    </p:spTree>
  </p:cSld>
  <p:clrMapOvr>
    <a:masterClrMapping/>
  </p:clrMapOvr>
  <p:transition>
    <p:dissolve/>
    <p:sndAc>
      <p:stSnd>
        <p:snd r:embed="rId1" name="camera.wav" builtIn="1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 dirty="0"/>
          </a:p>
        </p:txBody>
      </p:sp>
    </p:spTree>
  </p:cSld>
  <p:clrMapOvr>
    <a:masterClrMapping/>
  </p:clrMapOvr>
  <p:transition>
    <p:dissolve/>
    <p:sndAc>
      <p:stSnd>
        <p:snd r:embed="rId1" name="camera.wav" builtIn="1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 dirty="0"/>
          </a:p>
        </p:txBody>
      </p:sp>
    </p:spTree>
  </p:cSld>
  <p:clrMapOvr>
    <a:masterClrMapping/>
  </p:clrMapOvr>
  <p:transition>
    <p:dissolve/>
    <p:sndAc>
      <p:stSnd>
        <p:snd r:embed="rId1" name="camera.wav" builtIn="1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50825" y="1268413"/>
            <a:ext cx="4370388" cy="5491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773613" y="1268413"/>
            <a:ext cx="4370387" cy="5491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 dirty="0"/>
          </a:p>
        </p:txBody>
      </p:sp>
    </p:spTree>
  </p:cSld>
  <p:clrMapOvr>
    <a:masterClrMapping/>
  </p:clrMapOvr>
  <p:transition>
    <p:dissolve/>
    <p:sndAc>
      <p:stSnd>
        <p:snd r:embed="rId1" name="camera.wav" builtIn="1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 dirty="0"/>
          </a:p>
        </p:txBody>
      </p:sp>
    </p:spTree>
  </p:cSld>
  <p:clrMapOvr>
    <a:masterClrMapping/>
  </p:clrMapOvr>
  <p:transition>
    <p:dissolve/>
    <p:sndAc>
      <p:stSnd>
        <p:snd r:embed="rId1" name="camera.wav" builtIn="1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 dirty="0"/>
          </a:p>
        </p:txBody>
      </p:sp>
    </p:spTree>
  </p:cSld>
  <p:clrMapOvr>
    <a:masterClrMapping/>
  </p:clrMapOvr>
  <p:transition>
    <p:dissolve/>
    <p:sndAc>
      <p:stSnd>
        <p:snd r:embed="rId1" name="camera.wav" builtIn="1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 dirty="0"/>
          </a:p>
        </p:txBody>
      </p:sp>
    </p:spTree>
  </p:cSld>
  <p:clrMapOvr>
    <a:masterClrMapping/>
  </p:clrMapOvr>
  <p:transition>
    <p:dissolve/>
    <p:sndAc>
      <p:stSnd>
        <p:snd r:embed="rId1" name="camera.wav" builtIn="1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 dirty="0"/>
          </a:p>
        </p:txBody>
      </p:sp>
    </p:spTree>
  </p:cSld>
  <p:clrMapOvr>
    <a:masterClrMapping/>
  </p:clrMapOvr>
  <p:transition>
    <p:dissolve/>
    <p:sndAc>
      <p:stSnd>
        <p:snd r:embed="rId1" name="camera.wav" builtIn="1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 dirty="0"/>
          </a:p>
        </p:txBody>
      </p:sp>
    </p:spTree>
  </p:cSld>
  <p:clrMapOvr>
    <a:masterClrMapping/>
  </p:clrMapOvr>
  <p:transition>
    <p:dissolve/>
    <p:sndAc>
      <p:stSnd>
        <p:snd r:embed="rId1" name="camera.wav" builtIn="1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gray">
          <a:xfrm>
            <a:off x="0" y="0"/>
            <a:ext cx="9144000" cy="1268413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78824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 b="0" dirty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gray">
          <a:xfrm>
            <a:off x="0" y="0"/>
            <a:ext cx="9144000" cy="333375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 b="0" dirty="0">
              <a:latin typeface="メイリオ" pitchFamily="50" charset="-128"/>
              <a:ea typeface="メイリオ" pitchFamily="50" charset="-128"/>
            </a:endParaRPr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395288" y="0"/>
            <a:ext cx="1143000" cy="304800"/>
            <a:chOff x="4704" y="0"/>
            <a:chExt cx="720" cy="336"/>
          </a:xfrm>
        </p:grpSpPr>
        <p:sp>
          <p:nvSpPr>
            <p:cNvPr id="3081" name="Rectangle 9"/>
            <p:cNvSpPr>
              <a:spLocks noChangeArrowheads="1"/>
            </p:cNvSpPr>
            <p:nvPr userDrawn="1"/>
          </p:nvSpPr>
          <p:spPr bwMode="gray">
            <a:xfrm>
              <a:off x="4704" y="0"/>
              <a:ext cx="48" cy="3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 b="0" dirty="0">
                <a:latin typeface="メイリオ" pitchFamily="50" charset="-128"/>
                <a:ea typeface="メイリオ" pitchFamily="50" charset="-128"/>
              </a:endParaRPr>
            </a:p>
          </p:txBody>
        </p:sp>
        <p:sp>
          <p:nvSpPr>
            <p:cNvPr id="3082" name="Rectangle 10"/>
            <p:cNvSpPr>
              <a:spLocks noChangeArrowheads="1"/>
            </p:cNvSpPr>
            <p:nvPr userDrawn="1"/>
          </p:nvSpPr>
          <p:spPr bwMode="gray">
            <a:xfrm>
              <a:off x="5040" y="0"/>
              <a:ext cx="48" cy="336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 b="0" dirty="0">
                <a:latin typeface="メイリオ" pitchFamily="50" charset="-128"/>
                <a:ea typeface="メイリオ" pitchFamily="50" charset="-128"/>
              </a:endParaRPr>
            </a:p>
          </p:txBody>
        </p:sp>
        <p:sp>
          <p:nvSpPr>
            <p:cNvPr id="3083" name="Rectangle 11"/>
            <p:cNvSpPr>
              <a:spLocks noChangeArrowheads="1"/>
            </p:cNvSpPr>
            <p:nvPr userDrawn="1"/>
          </p:nvSpPr>
          <p:spPr bwMode="gray">
            <a:xfrm>
              <a:off x="5376" y="0"/>
              <a:ext cx="48" cy="33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 b="0" dirty="0">
                <a:latin typeface="メイリオ" pitchFamily="50" charset="-128"/>
                <a:ea typeface="メイリオ" pitchFamily="50" charset="-128"/>
              </a:endParaRPr>
            </a:p>
          </p:txBody>
        </p:sp>
      </p:grpSp>
      <p:sp>
        <p:nvSpPr>
          <p:cNvPr id="3084" name="Text Box 12"/>
          <p:cNvSpPr txBox="1">
            <a:spLocks noChangeArrowheads="1"/>
          </p:cNvSpPr>
          <p:nvPr/>
        </p:nvSpPr>
        <p:spPr bwMode="gray">
          <a:xfrm>
            <a:off x="7702604" y="-11113"/>
            <a:ext cx="14414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ja-JP" altLang="en-US" sz="1400" b="0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</a:rPr>
              <a:t>ディジタル回路</a:t>
            </a:r>
            <a:endParaRPr lang="ja-JP" altLang="en-US" sz="1400" b="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453188"/>
            <a:ext cx="21336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b="0">
                <a:latin typeface="メイリオ" pitchFamily="50" charset="-128"/>
                <a:ea typeface="メイリオ" pitchFamily="50" charset="-128"/>
              </a:defRPr>
            </a:lvl1pPr>
          </a:lstStyle>
          <a:p>
            <a:endParaRPr lang="ja-JP" altLang="ja-JP" dirty="0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940425" y="6453188"/>
            <a:ext cx="28956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50000"/>
              </a:spcBef>
              <a:defRPr kumimoji="0" sz="1400" b="0">
                <a:latin typeface="メイリオ" pitchFamily="50" charset="-128"/>
                <a:ea typeface="メイリオ" pitchFamily="50" charset="-128"/>
              </a:defRPr>
            </a:lvl1pPr>
          </a:lstStyle>
          <a:p>
            <a:endParaRPr lang="ja-JP" altLang="ja-JP" dirty="0"/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276600" y="6453188"/>
            <a:ext cx="21336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メイリオ" pitchFamily="50" charset="-128"/>
                <a:ea typeface="メイリオ" pitchFamily="50" charset="-128"/>
              </a:defRPr>
            </a:lvl1pPr>
          </a:lstStyle>
          <a:p>
            <a:endParaRPr lang="ja-JP" altLang="ja-JP" dirty="0"/>
          </a:p>
        </p:txBody>
      </p:sp>
      <p:grpSp>
        <p:nvGrpSpPr>
          <p:cNvPr id="3089" name="Group 17"/>
          <p:cNvGrpSpPr>
            <a:grpSpLocks/>
          </p:cNvGrpSpPr>
          <p:nvPr/>
        </p:nvGrpSpPr>
        <p:grpSpPr bwMode="auto">
          <a:xfrm>
            <a:off x="0" y="892175"/>
            <a:ext cx="9144000" cy="400050"/>
            <a:chOff x="0" y="562"/>
            <a:chExt cx="5760" cy="252"/>
          </a:xfrm>
        </p:grpSpPr>
        <p:sp>
          <p:nvSpPr>
            <p:cNvPr id="3090" name="Rectangle 18"/>
            <p:cNvSpPr>
              <a:spLocks noChangeArrowheads="1"/>
            </p:cNvSpPr>
            <p:nvPr/>
          </p:nvSpPr>
          <p:spPr bwMode="gray">
            <a:xfrm>
              <a:off x="0" y="678"/>
              <a:ext cx="5760" cy="136"/>
            </a:xfrm>
            <a:prstGeom prst="rect">
              <a:avLst/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 b="0" dirty="0">
                <a:latin typeface="メイリオ" pitchFamily="50" charset="-128"/>
                <a:ea typeface="メイリオ" pitchFamily="50" charset="-128"/>
              </a:endParaRPr>
            </a:p>
          </p:txBody>
        </p:sp>
        <p:grpSp>
          <p:nvGrpSpPr>
            <p:cNvPr id="3091" name="Group 19"/>
            <p:cNvGrpSpPr>
              <a:grpSpLocks/>
            </p:cNvGrpSpPr>
            <p:nvPr userDrawn="1"/>
          </p:nvGrpSpPr>
          <p:grpSpPr bwMode="auto">
            <a:xfrm>
              <a:off x="0" y="562"/>
              <a:ext cx="5760" cy="138"/>
              <a:chOff x="0" y="576"/>
              <a:chExt cx="5760" cy="138"/>
            </a:xfrm>
          </p:grpSpPr>
          <p:sp>
            <p:nvSpPr>
              <p:cNvPr id="3092" name="Rectangle 20"/>
              <p:cNvSpPr>
                <a:spLocks noChangeArrowheads="1"/>
              </p:cNvSpPr>
              <p:nvPr/>
            </p:nvSpPr>
            <p:spPr bwMode="gray">
              <a:xfrm flipH="1" flipV="1">
                <a:off x="0" y="666"/>
                <a:ext cx="5760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ja-JP" altLang="en-US" b="0" dirty="0">
                  <a:latin typeface="メイリオ" pitchFamily="50" charset="-128"/>
                  <a:ea typeface="メイリオ" pitchFamily="50" charset="-128"/>
                </a:endParaRPr>
              </a:p>
            </p:txBody>
          </p:sp>
          <p:sp>
            <p:nvSpPr>
              <p:cNvPr id="3093" name="Rectangle 21"/>
              <p:cNvSpPr>
                <a:spLocks noChangeArrowheads="1"/>
              </p:cNvSpPr>
              <p:nvPr/>
            </p:nvSpPr>
            <p:spPr bwMode="gray">
              <a:xfrm flipH="1" flipV="1">
                <a:off x="4656" y="576"/>
                <a:ext cx="1104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ja-JP" altLang="en-US" b="0" dirty="0">
                  <a:latin typeface="メイリオ" pitchFamily="50" charset="-128"/>
                  <a:ea typeface="メイリオ" pitchFamily="50" charset="-128"/>
                </a:endParaRPr>
              </a:p>
            </p:txBody>
          </p:sp>
          <p:sp>
            <p:nvSpPr>
              <p:cNvPr id="3094" name="Freeform 22"/>
              <p:cNvSpPr>
                <a:spLocks/>
              </p:cNvSpPr>
              <p:nvPr/>
            </p:nvSpPr>
            <p:spPr bwMode="gray">
              <a:xfrm flipH="1" flipV="1">
                <a:off x="4560" y="576"/>
                <a:ext cx="96" cy="96"/>
              </a:xfrm>
              <a:custGeom>
                <a:avLst/>
                <a:gdLst/>
                <a:ahLst/>
                <a:cxnLst>
                  <a:cxn ang="0">
                    <a:pos x="192" y="0"/>
                  </a:cxn>
                  <a:cxn ang="0">
                    <a:pos x="0" y="0"/>
                  </a:cxn>
                  <a:cxn ang="0">
                    <a:pos x="0" y="192"/>
                  </a:cxn>
                  <a:cxn ang="0">
                    <a:pos x="192" y="0"/>
                  </a:cxn>
                </a:cxnLst>
                <a:rect l="0" t="0" r="r" b="b"/>
                <a:pathLst>
                  <a:path w="192" h="192">
                    <a:moveTo>
                      <a:pt x="192" y="0"/>
                    </a:moveTo>
                    <a:lnTo>
                      <a:pt x="0" y="0"/>
                    </a:lnTo>
                    <a:lnTo>
                      <a:pt x="0" y="192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ja-JP" altLang="en-US" b="0" dirty="0">
                  <a:latin typeface="メイリオ" pitchFamily="50" charset="-128"/>
                  <a:ea typeface="メイリオ" pitchFamily="50" charset="-128"/>
                </a:endParaRPr>
              </a:p>
            </p:txBody>
          </p:sp>
        </p:grpSp>
        <p:grpSp>
          <p:nvGrpSpPr>
            <p:cNvPr id="3095" name="Group 23"/>
            <p:cNvGrpSpPr>
              <a:grpSpLocks/>
            </p:cNvGrpSpPr>
            <p:nvPr userDrawn="1"/>
          </p:nvGrpSpPr>
          <p:grpSpPr bwMode="auto">
            <a:xfrm>
              <a:off x="0" y="571"/>
              <a:ext cx="5760" cy="138"/>
              <a:chOff x="0" y="576"/>
              <a:chExt cx="5760" cy="138"/>
            </a:xfrm>
          </p:grpSpPr>
          <p:sp>
            <p:nvSpPr>
              <p:cNvPr id="3096" name="Rectangle 24"/>
              <p:cNvSpPr>
                <a:spLocks noChangeArrowheads="1"/>
              </p:cNvSpPr>
              <p:nvPr/>
            </p:nvSpPr>
            <p:spPr bwMode="gray">
              <a:xfrm flipH="1" flipV="1">
                <a:off x="0" y="666"/>
                <a:ext cx="5760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ja-JP" altLang="en-US" b="0" dirty="0">
                  <a:latin typeface="メイリオ" pitchFamily="50" charset="-128"/>
                  <a:ea typeface="メイリオ" pitchFamily="50" charset="-128"/>
                </a:endParaRPr>
              </a:p>
            </p:txBody>
          </p:sp>
          <p:sp>
            <p:nvSpPr>
              <p:cNvPr id="3097" name="Rectangle 25"/>
              <p:cNvSpPr>
                <a:spLocks noChangeArrowheads="1"/>
              </p:cNvSpPr>
              <p:nvPr/>
            </p:nvSpPr>
            <p:spPr bwMode="gray">
              <a:xfrm flipH="1" flipV="1">
                <a:off x="4656" y="576"/>
                <a:ext cx="1104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ja-JP" altLang="en-US" b="0" dirty="0">
                  <a:latin typeface="メイリオ" pitchFamily="50" charset="-128"/>
                  <a:ea typeface="メイリオ" pitchFamily="50" charset="-128"/>
                </a:endParaRPr>
              </a:p>
            </p:txBody>
          </p:sp>
          <p:sp>
            <p:nvSpPr>
              <p:cNvPr id="3098" name="Freeform 26"/>
              <p:cNvSpPr>
                <a:spLocks/>
              </p:cNvSpPr>
              <p:nvPr/>
            </p:nvSpPr>
            <p:spPr bwMode="gray">
              <a:xfrm flipH="1" flipV="1">
                <a:off x="4560" y="576"/>
                <a:ext cx="96" cy="96"/>
              </a:xfrm>
              <a:custGeom>
                <a:avLst/>
                <a:gdLst/>
                <a:ahLst/>
                <a:cxnLst>
                  <a:cxn ang="0">
                    <a:pos x="192" y="0"/>
                  </a:cxn>
                  <a:cxn ang="0">
                    <a:pos x="0" y="0"/>
                  </a:cxn>
                  <a:cxn ang="0">
                    <a:pos x="0" y="192"/>
                  </a:cxn>
                  <a:cxn ang="0">
                    <a:pos x="192" y="0"/>
                  </a:cxn>
                </a:cxnLst>
                <a:rect l="0" t="0" r="r" b="b"/>
                <a:pathLst>
                  <a:path w="192" h="192">
                    <a:moveTo>
                      <a:pt x="192" y="0"/>
                    </a:moveTo>
                    <a:lnTo>
                      <a:pt x="0" y="0"/>
                    </a:lnTo>
                    <a:lnTo>
                      <a:pt x="0" y="192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ja-JP" altLang="en-US" b="0" dirty="0">
                  <a:latin typeface="メイリオ" pitchFamily="50" charset="-128"/>
                  <a:ea typeface="メイリオ" pitchFamily="50" charset="-128"/>
                </a:endParaRPr>
              </a:p>
            </p:txBody>
          </p:sp>
        </p:grpSp>
      </p:grpSp>
      <p:sp>
        <p:nvSpPr>
          <p:cNvPr id="3099" name="Rectangle 27"/>
          <p:cNvSpPr>
            <a:spLocks noGrp="1" noChangeArrowheads="1"/>
          </p:cNvSpPr>
          <p:nvPr>
            <p:ph type="title"/>
          </p:nvPr>
        </p:nvSpPr>
        <p:spPr bwMode="gray">
          <a:xfrm>
            <a:off x="971550" y="368300"/>
            <a:ext cx="7200900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タイトル・テキスト</a:t>
            </a:r>
          </a:p>
        </p:txBody>
      </p:sp>
      <p:sp>
        <p:nvSpPr>
          <p:cNvPr id="3102" name="Rectangle 3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268413"/>
            <a:ext cx="8893175" cy="549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第</a:t>
            </a:r>
            <a:r>
              <a:rPr lang="en-US" altLang="ja-JP" dirty="0" smtClean="0"/>
              <a:t>1</a:t>
            </a:r>
            <a:r>
              <a:rPr lang="ja-JP" altLang="en-US" dirty="0" smtClean="0"/>
              <a:t>レベル</a:t>
            </a:r>
          </a:p>
          <a:p>
            <a:pPr lvl="1"/>
            <a:r>
              <a:rPr lang="ja-JP" altLang="en-US" dirty="0" smtClean="0"/>
              <a:t>第</a:t>
            </a:r>
            <a:r>
              <a:rPr lang="en-US" altLang="ja-JP" dirty="0" smtClean="0"/>
              <a:t>2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</a:t>
            </a:r>
            <a:r>
              <a:rPr lang="en-US" altLang="ja-JP" dirty="0" smtClean="0"/>
              <a:t>3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</a:t>
            </a:r>
            <a:r>
              <a:rPr lang="en-US" altLang="ja-JP" dirty="0" smtClean="0"/>
              <a:t>4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</a:t>
            </a:r>
            <a:r>
              <a:rPr lang="en-US" altLang="ja-JP" dirty="0" smtClean="0"/>
              <a:t>5</a:t>
            </a:r>
            <a:r>
              <a:rPr lang="ja-JP" altLang="en-US" dirty="0" smtClean="0"/>
              <a:t>レベル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>
    <p:dissolve/>
    <p:sndAc>
      <p:stSnd>
        <p:snd r:embed="rId15" name="camera.wav" builtIn="1"/>
      </p:stSnd>
    </p:sndAc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kumimoji="1" sz="2800" b="0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HG丸ｺﾞｼｯｸM-PRO" pitchFamily="50" charset="-128"/>
          <a:ea typeface="HG丸ｺﾞｼｯｸM-PRO" pitchFamily="50" charset="-128"/>
        </a:defRPr>
      </a:lvl2pPr>
      <a:lvl3pPr algn="l" rtl="0" fontAlgn="base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HG丸ｺﾞｼｯｸM-PRO" pitchFamily="50" charset="-128"/>
          <a:ea typeface="HG丸ｺﾞｼｯｸM-PRO" pitchFamily="50" charset="-128"/>
        </a:defRPr>
      </a:lvl3pPr>
      <a:lvl4pPr algn="l" rtl="0" fontAlgn="base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HG丸ｺﾞｼｯｸM-PRO" pitchFamily="50" charset="-128"/>
          <a:ea typeface="HG丸ｺﾞｼｯｸM-PRO" pitchFamily="50" charset="-128"/>
        </a:defRPr>
      </a:lvl4pPr>
      <a:lvl5pPr algn="l" rtl="0" fontAlgn="base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HG丸ｺﾞｼｯｸM-PRO" pitchFamily="50" charset="-128"/>
          <a:ea typeface="HG丸ｺﾞｼｯｸM-PRO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HG丸ｺﾞｼｯｸM-PRO" pitchFamily="50" charset="-128"/>
          <a:ea typeface="HG丸ｺﾞｼｯｸM-PRO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HG丸ｺﾞｼｯｸM-PRO" pitchFamily="50" charset="-128"/>
          <a:ea typeface="HG丸ｺﾞｼｯｸM-PRO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HG丸ｺﾞｼｯｸM-PRO" pitchFamily="50" charset="-128"/>
          <a:ea typeface="HG丸ｺﾞｼｯｸM-PRO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HG丸ｺﾞｼｯｸM-PRO" pitchFamily="50" charset="-128"/>
          <a:ea typeface="HG丸ｺﾞｼｯｸM-PRO" pitchFamily="50" charset="-128"/>
        </a:defRPr>
      </a:lvl9pPr>
    </p:titleStyle>
    <p:bodyStyle>
      <a:lvl1pPr marL="342900" indent="-3429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n"/>
        <a:defRPr sz="2000" b="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Char char="u"/>
        <a:defRPr kumimoji="1" sz="2000" b="0" baseline="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n"/>
        <a:defRPr kumimoji="1" sz="2000" b="0" baseline="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–"/>
        <a:defRPr kumimoji="1" sz="2000" b="0" baseline="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defRPr kumimoji="1" sz="2000" b="0" baseline="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11. </a:t>
            </a:r>
            <a:r>
              <a:rPr lang="ja-JP" altLang="en-US" dirty="0"/>
              <a:t>メモリ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五島 正裕</a:t>
            </a:r>
          </a:p>
        </p:txBody>
      </p:sp>
    </p:spTree>
  </p:cSld>
  <p:clrMapOvr>
    <a:masterClrMapping/>
  </p:clrMapOvr>
  <p:transition>
    <p:dissolve/>
    <p:sndAc>
      <p:stSnd>
        <p:snd r:embed="rId3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(CMOS) SRAM</a:t>
            </a:r>
          </a:p>
        </p:txBody>
      </p:sp>
      <p:pic>
        <p:nvPicPr>
          <p:cNvPr id="932873" name="Picture 9" descr="sram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1188" y="1268413"/>
            <a:ext cx="7921625" cy="5419725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  <p:sndAc>
      <p:stSnd>
        <p:snd r:embed="rId3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3" name="Freeform 33"/>
          <p:cNvSpPr>
            <a:spLocks/>
          </p:cNvSpPr>
          <p:nvPr/>
        </p:nvSpPr>
        <p:spPr bwMode="auto">
          <a:xfrm>
            <a:off x="4121150" y="3429000"/>
            <a:ext cx="630238" cy="720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1" y="0"/>
              </a:cxn>
              <a:cxn ang="0">
                <a:pos x="397" y="227"/>
              </a:cxn>
              <a:cxn ang="0">
                <a:pos x="171" y="454"/>
              </a:cxn>
              <a:cxn ang="0">
                <a:pos x="0" y="454"/>
              </a:cxn>
            </a:cxnLst>
            <a:rect l="0" t="0" r="r" b="b"/>
            <a:pathLst>
              <a:path w="397" h="454">
                <a:moveTo>
                  <a:pt x="0" y="0"/>
                </a:moveTo>
                <a:lnTo>
                  <a:pt x="171" y="0"/>
                </a:lnTo>
                <a:lnTo>
                  <a:pt x="397" y="227"/>
                </a:lnTo>
                <a:lnTo>
                  <a:pt x="171" y="454"/>
                </a:lnTo>
                <a:lnTo>
                  <a:pt x="0" y="454"/>
                </a:lnTo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62594" name="Freeform 34"/>
          <p:cNvSpPr>
            <a:spLocks/>
          </p:cNvSpPr>
          <p:nvPr/>
        </p:nvSpPr>
        <p:spPr bwMode="auto">
          <a:xfrm flipH="1">
            <a:off x="4392613" y="3429000"/>
            <a:ext cx="630237" cy="720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1" y="0"/>
              </a:cxn>
              <a:cxn ang="0">
                <a:pos x="397" y="227"/>
              </a:cxn>
              <a:cxn ang="0">
                <a:pos x="171" y="454"/>
              </a:cxn>
              <a:cxn ang="0">
                <a:pos x="0" y="454"/>
              </a:cxn>
            </a:cxnLst>
            <a:rect l="0" t="0" r="r" b="b"/>
            <a:pathLst>
              <a:path w="397" h="454">
                <a:moveTo>
                  <a:pt x="0" y="0"/>
                </a:moveTo>
                <a:lnTo>
                  <a:pt x="171" y="0"/>
                </a:lnTo>
                <a:lnTo>
                  <a:pt x="397" y="227"/>
                </a:lnTo>
                <a:lnTo>
                  <a:pt x="171" y="454"/>
                </a:lnTo>
                <a:lnTo>
                  <a:pt x="0" y="454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6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SRAM Cell</a:t>
            </a:r>
          </a:p>
        </p:txBody>
      </p:sp>
      <p:sp>
        <p:nvSpPr>
          <p:cNvPr id="962564" name="Freeform 4"/>
          <p:cNvSpPr>
            <a:spLocks/>
          </p:cNvSpPr>
          <p:nvPr/>
        </p:nvSpPr>
        <p:spPr bwMode="auto">
          <a:xfrm rot="5400000">
            <a:off x="3760787" y="4059238"/>
            <a:ext cx="360363" cy="179388"/>
          </a:xfrm>
          <a:custGeom>
            <a:avLst/>
            <a:gdLst/>
            <a:ahLst/>
            <a:cxnLst>
              <a:cxn ang="0">
                <a:pos x="0" y="170"/>
              </a:cxn>
              <a:cxn ang="0">
                <a:pos x="0" y="0"/>
              </a:cxn>
              <a:cxn ang="0">
                <a:pos x="227" y="0"/>
              </a:cxn>
              <a:cxn ang="0">
                <a:pos x="227" y="170"/>
              </a:cxn>
            </a:cxnLst>
            <a:rect l="0" t="0" r="r" b="b"/>
            <a:pathLst>
              <a:path w="227" h="170">
                <a:moveTo>
                  <a:pt x="0" y="170"/>
                </a:moveTo>
                <a:lnTo>
                  <a:pt x="0" y="0"/>
                </a:lnTo>
                <a:lnTo>
                  <a:pt x="227" y="0"/>
                </a:lnTo>
                <a:lnTo>
                  <a:pt x="227" y="17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62565" name="Line 5"/>
          <p:cNvSpPr>
            <a:spLocks noChangeShapeType="1"/>
          </p:cNvSpPr>
          <p:nvPr/>
        </p:nvSpPr>
        <p:spPr bwMode="auto">
          <a:xfrm rot="5400000">
            <a:off x="3940968" y="4148932"/>
            <a:ext cx="3603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grpSp>
        <p:nvGrpSpPr>
          <p:cNvPr id="962571" name="Group 11"/>
          <p:cNvGrpSpPr>
            <a:grpSpLocks/>
          </p:cNvGrpSpPr>
          <p:nvPr/>
        </p:nvGrpSpPr>
        <p:grpSpPr bwMode="auto">
          <a:xfrm>
            <a:off x="3671888" y="4779963"/>
            <a:ext cx="361950" cy="179387"/>
            <a:chOff x="3787" y="2557"/>
            <a:chExt cx="455" cy="113"/>
          </a:xfrm>
        </p:grpSpPr>
        <p:sp>
          <p:nvSpPr>
            <p:cNvPr id="962572" name="Line 12"/>
            <p:cNvSpPr>
              <a:spLocks noChangeShapeType="1"/>
            </p:cNvSpPr>
            <p:nvPr/>
          </p:nvSpPr>
          <p:spPr bwMode="auto">
            <a:xfrm>
              <a:off x="3787" y="2557"/>
              <a:ext cx="4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62573" name="Line 13"/>
            <p:cNvSpPr>
              <a:spLocks noChangeShapeType="1"/>
            </p:cNvSpPr>
            <p:nvPr/>
          </p:nvSpPr>
          <p:spPr bwMode="auto">
            <a:xfrm flipV="1">
              <a:off x="3901" y="2614"/>
              <a:ext cx="2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62574" name="Line 14"/>
            <p:cNvSpPr>
              <a:spLocks noChangeShapeType="1"/>
            </p:cNvSpPr>
            <p:nvPr/>
          </p:nvSpPr>
          <p:spPr bwMode="auto">
            <a:xfrm>
              <a:off x="3957" y="2670"/>
              <a:ext cx="1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</p:grpSp>
      <p:sp>
        <p:nvSpPr>
          <p:cNvPr id="962575" name="Line 15"/>
          <p:cNvSpPr>
            <a:spLocks noChangeShapeType="1"/>
          </p:cNvSpPr>
          <p:nvPr/>
        </p:nvSpPr>
        <p:spPr bwMode="auto">
          <a:xfrm>
            <a:off x="5292725" y="3789363"/>
            <a:ext cx="53975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oval" w="med" len="med"/>
            <a:tailEnd type="non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62576" name="Line 16"/>
          <p:cNvSpPr>
            <a:spLocks noChangeShapeType="1"/>
          </p:cNvSpPr>
          <p:nvPr/>
        </p:nvSpPr>
        <p:spPr bwMode="auto">
          <a:xfrm>
            <a:off x="2411413" y="1989138"/>
            <a:ext cx="0" cy="36004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stealth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62577" name="Line 17"/>
          <p:cNvSpPr>
            <a:spLocks noChangeShapeType="1"/>
          </p:cNvSpPr>
          <p:nvPr/>
        </p:nvSpPr>
        <p:spPr bwMode="auto">
          <a:xfrm flipH="1">
            <a:off x="3851275" y="3789363"/>
            <a:ext cx="5413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oval" w="med" len="med"/>
            <a:tailEnd type="non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62578" name="Rectangle 18"/>
          <p:cNvSpPr>
            <a:spLocks noChangeArrowheads="1"/>
          </p:cNvSpPr>
          <p:nvPr/>
        </p:nvSpPr>
        <p:spPr bwMode="auto">
          <a:xfrm>
            <a:off x="611188" y="2168525"/>
            <a:ext cx="990600" cy="360363"/>
          </a:xfrm>
          <a:prstGeom prst="rect">
            <a:avLst/>
          </a:prstGeom>
          <a:noFill/>
          <a:ln w="19050" algn="ctr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ja-JP" dirty="0">
                <a:latin typeface="+mn-lt"/>
              </a:rPr>
              <a:t>word-line</a:t>
            </a:r>
          </a:p>
        </p:txBody>
      </p:sp>
      <p:sp>
        <p:nvSpPr>
          <p:cNvPr id="962580" name="Freeform 20"/>
          <p:cNvSpPr>
            <a:spLocks/>
          </p:cNvSpPr>
          <p:nvPr/>
        </p:nvSpPr>
        <p:spPr bwMode="auto">
          <a:xfrm rot="5400000">
            <a:off x="3760788" y="3340100"/>
            <a:ext cx="360362" cy="179388"/>
          </a:xfrm>
          <a:custGeom>
            <a:avLst/>
            <a:gdLst/>
            <a:ahLst/>
            <a:cxnLst>
              <a:cxn ang="0">
                <a:pos x="0" y="170"/>
              </a:cxn>
              <a:cxn ang="0">
                <a:pos x="0" y="0"/>
              </a:cxn>
              <a:cxn ang="0">
                <a:pos x="227" y="0"/>
              </a:cxn>
              <a:cxn ang="0">
                <a:pos x="227" y="170"/>
              </a:cxn>
            </a:cxnLst>
            <a:rect l="0" t="0" r="r" b="b"/>
            <a:pathLst>
              <a:path w="227" h="170">
                <a:moveTo>
                  <a:pt x="0" y="170"/>
                </a:moveTo>
                <a:lnTo>
                  <a:pt x="0" y="0"/>
                </a:lnTo>
                <a:lnTo>
                  <a:pt x="227" y="0"/>
                </a:lnTo>
                <a:lnTo>
                  <a:pt x="227" y="17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62581" name="Line 21"/>
          <p:cNvSpPr>
            <a:spLocks noChangeShapeType="1"/>
          </p:cNvSpPr>
          <p:nvPr/>
        </p:nvSpPr>
        <p:spPr bwMode="auto">
          <a:xfrm rot="5400000">
            <a:off x="3940969" y="3429794"/>
            <a:ext cx="3603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62582" name="Freeform 22"/>
          <p:cNvSpPr>
            <a:spLocks/>
          </p:cNvSpPr>
          <p:nvPr/>
        </p:nvSpPr>
        <p:spPr bwMode="auto">
          <a:xfrm rot="16200000" flipH="1">
            <a:off x="5022850" y="4059238"/>
            <a:ext cx="360363" cy="179387"/>
          </a:xfrm>
          <a:custGeom>
            <a:avLst/>
            <a:gdLst/>
            <a:ahLst/>
            <a:cxnLst>
              <a:cxn ang="0">
                <a:pos x="0" y="170"/>
              </a:cxn>
              <a:cxn ang="0">
                <a:pos x="0" y="0"/>
              </a:cxn>
              <a:cxn ang="0">
                <a:pos x="227" y="0"/>
              </a:cxn>
              <a:cxn ang="0">
                <a:pos x="227" y="170"/>
              </a:cxn>
            </a:cxnLst>
            <a:rect l="0" t="0" r="r" b="b"/>
            <a:pathLst>
              <a:path w="227" h="170">
                <a:moveTo>
                  <a:pt x="0" y="170"/>
                </a:moveTo>
                <a:lnTo>
                  <a:pt x="0" y="0"/>
                </a:lnTo>
                <a:lnTo>
                  <a:pt x="227" y="0"/>
                </a:lnTo>
                <a:lnTo>
                  <a:pt x="227" y="17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62583" name="Line 23"/>
          <p:cNvSpPr>
            <a:spLocks noChangeShapeType="1"/>
          </p:cNvSpPr>
          <p:nvPr/>
        </p:nvSpPr>
        <p:spPr bwMode="auto">
          <a:xfrm rot="16200000" flipH="1">
            <a:off x="4842668" y="4148932"/>
            <a:ext cx="3603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62584" name="Freeform 24"/>
          <p:cNvSpPr>
            <a:spLocks/>
          </p:cNvSpPr>
          <p:nvPr/>
        </p:nvSpPr>
        <p:spPr bwMode="auto">
          <a:xfrm rot="16200000" flipH="1">
            <a:off x="5022851" y="3340100"/>
            <a:ext cx="360362" cy="179387"/>
          </a:xfrm>
          <a:custGeom>
            <a:avLst/>
            <a:gdLst/>
            <a:ahLst/>
            <a:cxnLst>
              <a:cxn ang="0">
                <a:pos x="0" y="170"/>
              </a:cxn>
              <a:cxn ang="0">
                <a:pos x="0" y="0"/>
              </a:cxn>
              <a:cxn ang="0">
                <a:pos x="227" y="0"/>
              </a:cxn>
              <a:cxn ang="0">
                <a:pos x="227" y="170"/>
              </a:cxn>
            </a:cxnLst>
            <a:rect l="0" t="0" r="r" b="b"/>
            <a:pathLst>
              <a:path w="227" h="170">
                <a:moveTo>
                  <a:pt x="0" y="170"/>
                </a:moveTo>
                <a:lnTo>
                  <a:pt x="0" y="0"/>
                </a:lnTo>
                <a:lnTo>
                  <a:pt x="227" y="0"/>
                </a:lnTo>
                <a:lnTo>
                  <a:pt x="227" y="17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62585" name="Line 25"/>
          <p:cNvSpPr>
            <a:spLocks noChangeShapeType="1"/>
          </p:cNvSpPr>
          <p:nvPr/>
        </p:nvSpPr>
        <p:spPr bwMode="auto">
          <a:xfrm rot="16200000" flipH="1">
            <a:off x="4842669" y="3429794"/>
            <a:ext cx="3603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grpSp>
        <p:nvGrpSpPr>
          <p:cNvPr id="962599" name="Group 39"/>
          <p:cNvGrpSpPr>
            <a:grpSpLocks/>
          </p:cNvGrpSpPr>
          <p:nvPr/>
        </p:nvGrpSpPr>
        <p:grpSpPr bwMode="auto">
          <a:xfrm>
            <a:off x="4121150" y="3338513"/>
            <a:ext cx="90488" cy="179387"/>
            <a:chOff x="2596" y="1593"/>
            <a:chExt cx="57" cy="113"/>
          </a:xfrm>
        </p:grpSpPr>
        <p:sp>
          <p:nvSpPr>
            <p:cNvPr id="962589" name="Rectangle 29"/>
            <p:cNvSpPr>
              <a:spLocks noChangeArrowheads="1"/>
            </p:cNvSpPr>
            <p:nvPr/>
          </p:nvSpPr>
          <p:spPr bwMode="auto">
            <a:xfrm rot="-5400000">
              <a:off x="2568" y="1621"/>
              <a:ext cx="113" cy="57"/>
            </a:xfrm>
            <a:prstGeom prst="rect">
              <a:avLst/>
            </a:prstGeom>
            <a:noFill/>
            <a:ln w="19050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>
                <a:latin typeface="+mn-lt"/>
              </a:endParaRPr>
            </a:p>
          </p:txBody>
        </p:sp>
        <p:sp>
          <p:nvSpPr>
            <p:cNvPr id="962588" name="Oval 28"/>
            <p:cNvSpPr>
              <a:spLocks noChangeArrowheads="1"/>
            </p:cNvSpPr>
            <p:nvPr/>
          </p:nvSpPr>
          <p:spPr bwMode="auto">
            <a:xfrm rot="-5400000">
              <a:off x="2596" y="1621"/>
              <a:ext cx="57" cy="57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>
                <a:latin typeface="+mn-lt"/>
              </a:endParaRPr>
            </a:p>
          </p:txBody>
        </p:sp>
      </p:grpSp>
      <p:grpSp>
        <p:nvGrpSpPr>
          <p:cNvPr id="962595" name="Group 35"/>
          <p:cNvGrpSpPr>
            <a:grpSpLocks/>
          </p:cNvGrpSpPr>
          <p:nvPr/>
        </p:nvGrpSpPr>
        <p:grpSpPr bwMode="auto">
          <a:xfrm>
            <a:off x="5111750" y="4779963"/>
            <a:ext cx="361950" cy="179387"/>
            <a:chOff x="3787" y="2557"/>
            <a:chExt cx="455" cy="113"/>
          </a:xfrm>
        </p:grpSpPr>
        <p:sp>
          <p:nvSpPr>
            <p:cNvPr id="962596" name="Line 36"/>
            <p:cNvSpPr>
              <a:spLocks noChangeShapeType="1"/>
            </p:cNvSpPr>
            <p:nvPr/>
          </p:nvSpPr>
          <p:spPr bwMode="auto">
            <a:xfrm>
              <a:off x="3787" y="2557"/>
              <a:ext cx="4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62597" name="Line 37"/>
            <p:cNvSpPr>
              <a:spLocks noChangeShapeType="1"/>
            </p:cNvSpPr>
            <p:nvPr/>
          </p:nvSpPr>
          <p:spPr bwMode="auto">
            <a:xfrm flipV="1">
              <a:off x="3901" y="2614"/>
              <a:ext cx="2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62598" name="Line 38"/>
            <p:cNvSpPr>
              <a:spLocks noChangeShapeType="1"/>
            </p:cNvSpPr>
            <p:nvPr/>
          </p:nvSpPr>
          <p:spPr bwMode="auto">
            <a:xfrm>
              <a:off x="3957" y="2670"/>
              <a:ext cx="1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</p:grpSp>
      <p:grpSp>
        <p:nvGrpSpPr>
          <p:cNvPr id="962600" name="Group 40"/>
          <p:cNvGrpSpPr>
            <a:grpSpLocks/>
          </p:cNvGrpSpPr>
          <p:nvPr/>
        </p:nvGrpSpPr>
        <p:grpSpPr bwMode="auto">
          <a:xfrm>
            <a:off x="4932363" y="3338513"/>
            <a:ext cx="90487" cy="179387"/>
            <a:chOff x="2596" y="1593"/>
            <a:chExt cx="57" cy="113"/>
          </a:xfrm>
        </p:grpSpPr>
        <p:sp>
          <p:nvSpPr>
            <p:cNvPr id="962601" name="Rectangle 41"/>
            <p:cNvSpPr>
              <a:spLocks noChangeArrowheads="1"/>
            </p:cNvSpPr>
            <p:nvPr/>
          </p:nvSpPr>
          <p:spPr bwMode="auto">
            <a:xfrm rot="-5400000">
              <a:off x="2568" y="1621"/>
              <a:ext cx="113" cy="57"/>
            </a:xfrm>
            <a:prstGeom prst="rect">
              <a:avLst/>
            </a:prstGeom>
            <a:noFill/>
            <a:ln w="19050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>
                <a:latin typeface="+mn-lt"/>
              </a:endParaRPr>
            </a:p>
          </p:txBody>
        </p:sp>
        <p:sp>
          <p:nvSpPr>
            <p:cNvPr id="962602" name="Oval 42"/>
            <p:cNvSpPr>
              <a:spLocks noChangeArrowheads="1"/>
            </p:cNvSpPr>
            <p:nvPr/>
          </p:nvSpPr>
          <p:spPr bwMode="auto">
            <a:xfrm rot="-5400000">
              <a:off x="2596" y="1621"/>
              <a:ext cx="57" cy="57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>
                <a:latin typeface="+mn-lt"/>
              </a:endParaRPr>
            </a:p>
          </p:txBody>
        </p:sp>
      </p:grpSp>
      <p:sp>
        <p:nvSpPr>
          <p:cNvPr id="962603" name="Line 43"/>
          <p:cNvSpPr>
            <a:spLocks noChangeShapeType="1"/>
          </p:cNvSpPr>
          <p:nvPr/>
        </p:nvSpPr>
        <p:spPr bwMode="auto">
          <a:xfrm>
            <a:off x="3851275" y="4329113"/>
            <a:ext cx="0" cy="45085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sm"/>
            <a:tailEnd type="non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62604" name="Line 44"/>
          <p:cNvSpPr>
            <a:spLocks noChangeShapeType="1"/>
          </p:cNvSpPr>
          <p:nvPr/>
        </p:nvSpPr>
        <p:spPr bwMode="auto">
          <a:xfrm>
            <a:off x="3851275" y="3608388"/>
            <a:ext cx="0" cy="3603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non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62605" name="Line 45"/>
          <p:cNvSpPr>
            <a:spLocks noChangeShapeType="1"/>
          </p:cNvSpPr>
          <p:nvPr/>
        </p:nvSpPr>
        <p:spPr bwMode="auto">
          <a:xfrm flipV="1">
            <a:off x="3851275" y="2619375"/>
            <a:ext cx="0" cy="6302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stealth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>
              <a:latin typeface="+mn-lt"/>
            </a:endParaRPr>
          </a:p>
        </p:txBody>
      </p:sp>
      <p:sp>
        <p:nvSpPr>
          <p:cNvPr id="962606" name="Line 46"/>
          <p:cNvSpPr>
            <a:spLocks noChangeShapeType="1"/>
          </p:cNvSpPr>
          <p:nvPr/>
        </p:nvSpPr>
        <p:spPr bwMode="auto">
          <a:xfrm flipV="1">
            <a:off x="5292725" y="2619375"/>
            <a:ext cx="0" cy="6302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stealth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>
              <a:latin typeface="+mn-lt"/>
            </a:endParaRPr>
          </a:p>
        </p:txBody>
      </p:sp>
      <p:sp>
        <p:nvSpPr>
          <p:cNvPr id="962607" name="Line 47"/>
          <p:cNvSpPr>
            <a:spLocks noChangeShapeType="1"/>
          </p:cNvSpPr>
          <p:nvPr/>
        </p:nvSpPr>
        <p:spPr bwMode="auto">
          <a:xfrm>
            <a:off x="4752975" y="3789363"/>
            <a:ext cx="53975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oval" w="med" len="med"/>
            <a:tailEnd type="non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62608" name="Line 48"/>
          <p:cNvSpPr>
            <a:spLocks noChangeShapeType="1"/>
          </p:cNvSpPr>
          <p:nvPr/>
        </p:nvSpPr>
        <p:spPr bwMode="auto">
          <a:xfrm>
            <a:off x="5292725" y="4329113"/>
            <a:ext cx="0" cy="45085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sm"/>
            <a:tailEnd type="non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62609" name="Line 49"/>
          <p:cNvSpPr>
            <a:spLocks noChangeShapeType="1"/>
          </p:cNvSpPr>
          <p:nvPr/>
        </p:nvSpPr>
        <p:spPr bwMode="auto">
          <a:xfrm>
            <a:off x="5292725" y="3608388"/>
            <a:ext cx="0" cy="3603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sm"/>
            <a:tailEnd type="non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62610" name="Freeform 50"/>
          <p:cNvSpPr>
            <a:spLocks/>
          </p:cNvSpPr>
          <p:nvPr/>
        </p:nvSpPr>
        <p:spPr bwMode="auto">
          <a:xfrm>
            <a:off x="5832475" y="3608388"/>
            <a:ext cx="360363" cy="179387"/>
          </a:xfrm>
          <a:custGeom>
            <a:avLst/>
            <a:gdLst/>
            <a:ahLst/>
            <a:cxnLst>
              <a:cxn ang="0">
                <a:pos x="0" y="170"/>
              </a:cxn>
              <a:cxn ang="0">
                <a:pos x="0" y="0"/>
              </a:cxn>
              <a:cxn ang="0">
                <a:pos x="227" y="0"/>
              </a:cxn>
              <a:cxn ang="0">
                <a:pos x="227" y="170"/>
              </a:cxn>
            </a:cxnLst>
            <a:rect l="0" t="0" r="r" b="b"/>
            <a:pathLst>
              <a:path w="227" h="170">
                <a:moveTo>
                  <a:pt x="0" y="170"/>
                </a:moveTo>
                <a:lnTo>
                  <a:pt x="0" y="0"/>
                </a:lnTo>
                <a:lnTo>
                  <a:pt x="227" y="0"/>
                </a:lnTo>
                <a:lnTo>
                  <a:pt x="227" y="17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62611" name="Line 51"/>
          <p:cNvSpPr>
            <a:spLocks noChangeShapeType="1"/>
          </p:cNvSpPr>
          <p:nvPr/>
        </p:nvSpPr>
        <p:spPr bwMode="auto">
          <a:xfrm>
            <a:off x="5832475" y="3517900"/>
            <a:ext cx="3603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>
              <a:latin typeface="+mn-lt"/>
            </a:endParaRPr>
          </a:p>
        </p:txBody>
      </p:sp>
      <p:sp>
        <p:nvSpPr>
          <p:cNvPr id="962612" name="Freeform 52"/>
          <p:cNvSpPr>
            <a:spLocks/>
          </p:cNvSpPr>
          <p:nvPr/>
        </p:nvSpPr>
        <p:spPr bwMode="auto">
          <a:xfrm>
            <a:off x="2951163" y="3608388"/>
            <a:ext cx="360362" cy="179387"/>
          </a:xfrm>
          <a:custGeom>
            <a:avLst/>
            <a:gdLst/>
            <a:ahLst/>
            <a:cxnLst>
              <a:cxn ang="0">
                <a:pos x="0" y="170"/>
              </a:cxn>
              <a:cxn ang="0">
                <a:pos x="0" y="0"/>
              </a:cxn>
              <a:cxn ang="0">
                <a:pos x="227" y="0"/>
              </a:cxn>
              <a:cxn ang="0">
                <a:pos x="227" y="170"/>
              </a:cxn>
            </a:cxnLst>
            <a:rect l="0" t="0" r="r" b="b"/>
            <a:pathLst>
              <a:path w="227" h="170">
                <a:moveTo>
                  <a:pt x="0" y="170"/>
                </a:moveTo>
                <a:lnTo>
                  <a:pt x="0" y="0"/>
                </a:lnTo>
                <a:lnTo>
                  <a:pt x="227" y="0"/>
                </a:lnTo>
                <a:lnTo>
                  <a:pt x="227" y="17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62613" name="Line 53"/>
          <p:cNvSpPr>
            <a:spLocks noChangeShapeType="1"/>
          </p:cNvSpPr>
          <p:nvPr/>
        </p:nvSpPr>
        <p:spPr bwMode="auto">
          <a:xfrm>
            <a:off x="2951163" y="3517900"/>
            <a:ext cx="3603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>
              <a:latin typeface="+mn-lt"/>
            </a:endParaRPr>
          </a:p>
        </p:txBody>
      </p:sp>
      <p:sp>
        <p:nvSpPr>
          <p:cNvPr id="962614" name="Line 54"/>
          <p:cNvSpPr>
            <a:spLocks noChangeShapeType="1"/>
          </p:cNvSpPr>
          <p:nvPr/>
        </p:nvSpPr>
        <p:spPr bwMode="auto">
          <a:xfrm flipH="1">
            <a:off x="3311525" y="3789363"/>
            <a:ext cx="5397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oval" w="med" len="med"/>
            <a:tailEnd type="non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62616" name="Line 56"/>
          <p:cNvSpPr>
            <a:spLocks noChangeShapeType="1"/>
          </p:cNvSpPr>
          <p:nvPr/>
        </p:nvSpPr>
        <p:spPr bwMode="auto">
          <a:xfrm>
            <a:off x="2411413" y="3789363"/>
            <a:ext cx="5397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oval" w="med" len="med"/>
            <a:tailEnd type="non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grpSp>
        <p:nvGrpSpPr>
          <p:cNvPr id="962628" name="Group 68"/>
          <p:cNvGrpSpPr>
            <a:grpSpLocks/>
          </p:cNvGrpSpPr>
          <p:nvPr/>
        </p:nvGrpSpPr>
        <p:grpSpPr bwMode="auto">
          <a:xfrm>
            <a:off x="6192838" y="1989138"/>
            <a:ext cx="539750" cy="3600450"/>
            <a:chOff x="3901" y="1253"/>
            <a:chExt cx="340" cy="2268"/>
          </a:xfrm>
        </p:grpSpPr>
        <p:sp>
          <p:nvSpPr>
            <p:cNvPr id="962615" name="Line 55"/>
            <p:cNvSpPr>
              <a:spLocks noChangeShapeType="1"/>
            </p:cNvSpPr>
            <p:nvPr/>
          </p:nvSpPr>
          <p:spPr bwMode="auto">
            <a:xfrm flipH="1">
              <a:off x="3901" y="2387"/>
              <a:ext cx="34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med" len="med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62617" name="Line 57"/>
            <p:cNvSpPr>
              <a:spLocks noChangeShapeType="1"/>
            </p:cNvSpPr>
            <p:nvPr/>
          </p:nvSpPr>
          <p:spPr bwMode="auto">
            <a:xfrm>
              <a:off x="4241" y="1253"/>
              <a:ext cx="0" cy="226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</p:grpSp>
      <p:grpSp>
        <p:nvGrpSpPr>
          <p:cNvPr id="962623" name="Group 63"/>
          <p:cNvGrpSpPr>
            <a:grpSpLocks/>
          </p:cNvGrpSpPr>
          <p:nvPr/>
        </p:nvGrpSpPr>
        <p:grpSpPr bwMode="auto">
          <a:xfrm>
            <a:off x="1692275" y="2349500"/>
            <a:ext cx="5759450" cy="1169988"/>
            <a:chOff x="1066" y="1480"/>
            <a:chExt cx="3628" cy="737"/>
          </a:xfrm>
        </p:grpSpPr>
        <p:sp>
          <p:nvSpPr>
            <p:cNvPr id="962618" name="Line 58"/>
            <p:cNvSpPr>
              <a:spLocks noChangeShapeType="1"/>
            </p:cNvSpPr>
            <p:nvPr/>
          </p:nvSpPr>
          <p:spPr bwMode="auto">
            <a:xfrm>
              <a:off x="1066" y="1480"/>
              <a:ext cx="3628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>
                <a:latin typeface="+mn-lt"/>
              </a:endParaRPr>
            </a:p>
          </p:txBody>
        </p:sp>
        <p:sp>
          <p:nvSpPr>
            <p:cNvPr id="962619" name="Line 59"/>
            <p:cNvSpPr>
              <a:spLocks noChangeShapeType="1"/>
            </p:cNvSpPr>
            <p:nvPr/>
          </p:nvSpPr>
          <p:spPr bwMode="auto">
            <a:xfrm>
              <a:off x="1973" y="1480"/>
              <a:ext cx="0" cy="73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oval" w="med" len="med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>
                <a:latin typeface="+mn-lt"/>
              </a:endParaRPr>
            </a:p>
          </p:txBody>
        </p:sp>
        <p:sp>
          <p:nvSpPr>
            <p:cNvPr id="962620" name="Line 60"/>
            <p:cNvSpPr>
              <a:spLocks noChangeShapeType="1"/>
            </p:cNvSpPr>
            <p:nvPr/>
          </p:nvSpPr>
          <p:spPr bwMode="auto">
            <a:xfrm>
              <a:off x="3787" y="1480"/>
              <a:ext cx="0" cy="73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oval" w="med" len="med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>
                <a:latin typeface="+mn-lt"/>
              </a:endParaRPr>
            </a:p>
          </p:txBody>
        </p:sp>
      </p:grpSp>
      <p:sp>
        <p:nvSpPr>
          <p:cNvPr id="962621" name="Rectangle 61"/>
          <p:cNvSpPr>
            <a:spLocks noChangeArrowheads="1"/>
          </p:cNvSpPr>
          <p:nvPr/>
        </p:nvSpPr>
        <p:spPr bwMode="auto">
          <a:xfrm>
            <a:off x="2051050" y="1628775"/>
            <a:ext cx="720725" cy="360363"/>
          </a:xfrm>
          <a:prstGeom prst="rect">
            <a:avLst/>
          </a:prstGeom>
          <a:noFill/>
          <a:ln w="19050" algn="ctr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ja-JP" dirty="0">
                <a:latin typeface="+mn-lt"/>
              </a:rPr>
              <a:t>bit-line</a:t>
            </a:r>
          </a:p>
        </p:txBody>
      </p:sp>
      <p:sp>
        <p:nvSpPr>
          <p:cNvPr id="962622" name="Rectangle 62"/>
          <p:cNvSpPr>
            <a:spLocks noChangeArrowheads="1"/>
          </p:cNvSpPr>
          <p:nvPr/>
        </p:nvSpPr>
        <p:spPr bwMode="auto">
          <a:xfrm>
            <a:off x="6372225" y="1628775"/>
            <a:ext cx="720725" cy="360363"/>
          </a:xfrm>
          <a:prstGeom prst="rect">
            <a:avLst/>
          </a:prstGeom>
          <a:noFill/>
          <a:ln w="19050" algn="ctr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ja-JP" dirty="0">
                <a:latin typeface="+mn-lt"/>
              </a:rPr>
              <a:t>bit-line</a:t>
            </a:r>
          </a:p>
        </p:txBody>
      </p:sp>
      <p:grpSp>
        <p:nvGrpSpPr>
          <p:cNvPr id="962624" name="Group 64"/>
          <p:cNvGrpSpPr>
            <a:grpSpLocks/>
          </p:cNvGrpSpPr>
          <p:nvPr/>
        </p:nvGrpSpPr>
        <p:grpSpPr bwMode="auto">
          <a:xfrm>
            <a:off x="1692275" y="2349500"/>
            <a:ext cx="5759450" cy="1169988"/>
            <a:chOff x="1066" y="1480"/>
            <a:chExt cx="3628" cy="737"/>
          </a:xfrm>
        </p:grpSpPr>
        <p:sp>
          <p:nvSpPr>
            <p:cNvPr id="962625" name="Line 65"/>
            <p:cNvSpPr>
              <a:spLocks noChangeShapeType="1"/>
            </p:cNvSpPr>
            <p:nvPr/>
          </p:nvSpPr>
          <p:spPr bwMode="auto">
            <a:xfrm>
              <a:off x="1066" y="1480"/>
              <a:ext cx="362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>
                <a:latin typeface="+mn-lt"/>
              </a:endParaRPr>
            </a:p>
          </p:txBody>
        </p:sp>
        <p:sp>
          <p:nvSpPr>
            <p:cNvPr id="962626" name="Line 66"/>
            <p:cNvSpPr>
              <a:spLocks noChangeShapeType="1"/>
            </p:cNvSpPr>
            <p:nvPr/>
          </p:nvSpPr>
          <p:spPr bwMode="auto">
            <a:xfrm>
              <a:off x="1973" y="1480"/>
              <a:ext cx="0" cy="73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med" len="med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>
                <a:latin typeface="+mn-lt"/>
              </a:endParaRPr>
            </a:p>
          </p:txBody>
        </p:sp>
        <p:sp>
          <p:nvSpPr>
            <p:cNvPr id="962627" name="Line 67"/>
            <p:cNvSpPr>
              <a:spLocks noChangeShapeType="1"/>
            </p:cNvSpPr>
            <p:nvPr/>
          </p:nvSpPr>
          <p:spPr bwMode="auto">
            <a:xfrm>
              <a:off x="3787" y="1480"/>
              <a:ext cx="0" cy="73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med" len="med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>
                <a:latin typeface="+mn-lt"/>
              </a:endParaRPr>
            </a:p>
          </p:txBody>
        </p:sp>
      </p:grpSp>
      <p:sp>
        <p:nvSpPr>
          <p:cNvPr id="962630" name="Line 70"/>
          <p:cNvSpPr>
            <a:spLocks noChangeShapeType="1"/>
          </p:cNvSpPr>
          <p:nvPr/>
        </p:nvSpPr>
        <p:spPr bwMode="auto">
          <a:xfrm flipH="1">
            <a:off x="6192838" y="3789363"/>
            <a:ext cx="53975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oval" w="med" len="med"/>
            <a:tailEnd type="non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62631" name="Line 71"/>
          <p:cNvSpPr>
            <a:spLocks noChangeShapeType="1"/>
          </p:cNvSpPr>
          <p:nvPr/>
        </p:nvSpPr>
        <p:spPr bwMode="auto">
          <a:xfrm flipH="1">
            <a:off x="6732588" y="3789363"/>
            <a:ext cx="1587" cy="18002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sm"/>
            <a:tailEnd type="stealth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62632" name="Line 72"/>
          <p:cNvSpPr>
            <a:spLocks noChangeShapeType="1"/>
          </p:cNvSpPr>
          <p:nvPr/>
        </p:nvSpPr>
        <p:spPr bwMode="auto">
          <a:xfrm flipV="1">
            <a:off x="6732588" y="1989138"/>
            <a:ext cx="0" cy="18002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sm"/>
            <a:tailEnd type="stealth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grpSp>
        <p:nvGrpSpPr>
          <p:cNvPr id="962638" name="Group 78"/>
          <p:cNvGrpSpPr>
            <a:grpSpLocks/>
          </p:cNvGrpSpPr>
          <p:nvPr/>
        </p:nvGrpSpPr>
        <p:grpSpPr bwMode="auto">
          <a:xfrm>
            <a:off x="5472113" y="3968750"/>
            <a:ext cx="1079500" cy="720725"/>
            <a:chOff x="3447" y="2500"/>
            <a:chExt cx="680" cy="454"/>
          </a:xfrm>
        </p:grpSpPr>
        <p:sp>
          <p:nvSpPr>
            <p:cNvPr id="962635" name="Arc 75"/>
            <p:cNvSpPr>
              <a:spLocks/>
            </p:cNvSpPr>
            <p:nvPr/>
          </p:nvSpPr>
          <p:spPr bwMode="auto">
            <a:xfrm rot="-5400000">
              <a:off x="3450" y="2500"/>
              <a:ext cx="226" cy="22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0000F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62636" name="Line 76"/>
            <p:cNvSpPr>
              <a:spLocks noChangeShapeType="1"/>
            </p:cNvSpPr>
            <p:nvPr/>
          </p:nvSpPr>
          <p:spPr bwMode="auto">
            <a:xfrm>
              <a:off x="3447" y="2727"/>
              <a:ext cx="0" cy="227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 type="none" w="sm" len="sm"/>
              <a:tailEnd type="stealth" w="sm" len="med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62637" name="Line 77"/>
            <p:cNvSpPr>
              <a:spLocks noChangeShapeType="1"/>
            </p:cNvSpPr>
            <p:nvPr/>
          </p:nvSpPr>
          <p:spPr bwMode="auto">
            <a:xfrm>
              <a:off x="3674" y="2500"/>
              <a:ext cx="453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</p:grpSp>
    </p:spTree>
  </p:cSld>
  <p:clrMapOvr>
    <a:masterClrMapping/>
  </p:clrMapOvr>
  <p:transition>
    <p:dissolve/>
    <p:sndAc>
      <p:stSnd>
        <p:snd r:embed="rId3" name="camera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962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962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962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96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000"/>
                                        <p:tgtEl>
                                          <p:spTgt spid="96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30" grpId="0" animBg="1"/>
      <p:bldP spid="962631" grpId="0" animBg="1"/>
      <p:bldP spid="9626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SRAM</a:t>
            </a:r>
            <a:endParaRPr lang="en-US" altLang="ja-JP" dirty="0"/>
          </a:p>
        </p:txBody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記憶素子：</a:t>
            </a:r>
            <a:r>
              <a:rPr lang="en-US" altLang="ja-JP" dirty="0" smtClean="0"/>
              <a:t>6T (Transistor) Cell</a:t>
            </a:r>
          </a:p>
          <a:p>
            <a:pPr lvl="1"/>
            <a:r>
              <a:rPr lang="en-US" altLang="ja-JP" dirty="0" smtClean="0"/>
              <a:t>NOT </a:t>
            </a:r>
            <a:r>
              <a:rPr lang="ja-JP" altLang="en-US" dirty="0" smtClean="0"/>
              <a:t>ゲート </a:t>
            </a:r>
            <a:r>
              <a:rPr lang="en-US" altLang="ja-JP" dirty="0" smtClean="0"/>
              <a:t>x2 </a:t>
            </a:r>
            <a:r>
              <a:rPr lang="ja-JP" altLang="en-US" dirty="0" smtClean="0"/>
              <a:t>からなるループ </a:t>
            </a:r>
            <a:r>
              <a:rPr lang="en-US" altLang="ja-JP" dirty="0" smtClean="0"/>
              <a:t>(4T)</a:t>
            </a:r>
            <a:r>
              <a:rPr lang="ja-JP" altLang="en-US" dirty="0" smtClean="0"/>
              <a:t> ＋</a:t>
            </a:r>
          </a:p>
          <a:p>
            <a:pPr lvl="1"/>
            <a:r>
              <a:rPr lang="en-US" altLang="ja-JP" dirty="0" smtClean="0"/>
              <a:t> </a:t>
            </a:r>
            <a:r>
              <a:rPr lang="ja-JP" altLang="en-US" dirty="0" smtClean="0"/>
              <a:t>アクセス用のゲート </a:t>
            </a:r>
            <a:r>
              <a:rPr lang="en-US" altLang="ja-JP" dirty="0" smtClean="0"/>
              <a:t>(2T) </a:t>
            </a:r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/>
              <a:t>集積度低</a:t>
            </a:r>
          </a:p>
          <a:p>
            <a:pPr lvl="1"/>
            <a:endParaRPr lang="ja-JP" altLang="en-US" dirty="0" smtClean="0"/>
          </a:p>
          <a:p>
            <a:r>
              <a:rPr lang="en-US" altLang="ja-JP" i="1" dirty="0" smtClean="0"/>
              <a:t>n</a:t>
            </a:r>
            <a:r>
              <a:rPr lang="en-US" altLang="ja-JP" dirty="0" smtClean="0"/>
              <a:t>MOS </a:t>
            </a:r>
            <a:r>
              <a:rPr lang="ja-JP" altLang="en-US" dirty="0" smtClean="0"/>
              <a:t>トランジスタでドライブ</a:t>
            </a:r>
          </a:p>
          <a:p>
            <a:pPr lvl="1"/>
            <a:r>
              <a:rPr lang="ja-JP" altLang="en-US" dirty="0" smtClean="0"/>
              <a:t>ビット線を </a:t>
            </a:r>
            <a:r>
              <a:rPr lang="en-US" altLang="ja-JP" dirty="0" smtClean="0"/>
              <a:t>high </a:t>
            </a:r>
            <a:r>
              <a:rPr lang="ja-JP" altLang="en-US" dirty="0" smtClean="0"/>
              <a:t>にプリチャージし，</a:t>
            </a:r>
          </a:p>
          <a:p>
            <a:pPr lvl="1"/>
            <a:r>
              <a:rPr lang="ja-JP" altLang="en-US" dirty="0" smtClean="0"/>
              <a:t>	</a:t>
            </a:r>
            <a:r>
              <a:rPr lang="en-US" altLang="ja-JP" i="1" dirty="0" smtClean="0"/>
              <a:t>n</a:t>
            </a:r>
            <a:r>
              <a:rPr lang="en-US" altLang="ja-JP" dirty="0" smtClean="0"/>
              <a:t>MOS </a:t>
            </a:r>
            <a:r>
              <a:rPr lang="ja-JP" altLang="en-US" dirty="0" smtClean="0"/>
              <a:t>トランジスタでディスチャージ</a:t>
            </a:r>
          </a:p>
          <a:p>
            <a:pPr lvl="1"/>
            <a:endParaRPr lang="ja-JP" altLang="en-US" dirty="0" smtClean="0"/>
          </a:p>
          <a:p>
            <a:pPr lvl="1"/>
            <a:r>
              <a:rPr lang="ja-JP" altLang="en-US" dirty="0" smtClean="0"/>
              <a:t>論理回路と同等の速度</a:t>
            </a:r>
          </a:p>
          <a:p>
            <a:pPr lvl="2"/>
            <a:endParaRPr lang="en-US" altLang="ja-JP" dirty="0"/>
          </a:p>
        </p:txBody>
      </p:sp>
    </p:spTree>
  </p:cSld>
  <p:clrMapOvr>
    <a:masterClrMapping/>
  </p:clrMapOvr>
  <p:transition>
    <p:dissolve/>
    <p:sndAc>
      <p:stSnd>
        <p:snd r:embed="rId3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DRAM</a:t>
            </a:r>
            <a:endParaRPr lang="en-US" altLang="ja-JP" dirty="0"/>
          </a:p>
        </p:txBody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記憶素子：</a:t>
            </a:r>
            <a:r>
              <a:rPr lang="en-US" altLang="ja-JP" dirty="0" smtClean="0"/>
              <a:t>1T-1C</a:t>
            </a:r>
          </a:p>
          <a:p>
            <a:pPr lvl="1"/>
            <a:r>
              <a:rPr lang="ja-JP" altLang="en-US" dirty="0" smtClean="0"/>
              <a:t>アクセス用のゲート </a:t>
            </a:r>
            <a:r>
              <a:rPr lang="en-US" altLang="ja-JP" dirty="0" smtClean="0"/>
              <a:t>(1T) </a:t>
            </a:r>
            <a:r>
              <a:rPr lang="ja-JP" altLang="en-US" dirty="0" smtClean="0"/>
              <a:t>＋</a:t>
            </a:r>
          </a:p>
          <a:p>
            <a:pPr lvl="1"/>
            <a:r>
              <a:rPr lang="ja-JP" altLang="en-US" dirty="0" smtClean="0"/>
              <a:t>キャパシタ </a:t>
            </a:r>
            <a:r>
              <a:rPr lang="en-US" altLang="ja-JP" dirty="0" smtClean="0"/>
              <a:t>(1C)</a:t>
            </a:r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/>
              <a:t>集積度高</a:t>
            </a:r>
          </a:p>
          <a:p>
            <a:pPr lvl="1"/>
            <a:endParaRPr lang="en-US" altLang="ja-JP" dirty="0"/>
          </a:p>
        </p:txBody>
      </p:sp>
      <p:sp>
        <p:nvSpPr>
          <p:cNvPr id="951300" name="Freeform 4"/>
          <p:cNvSpPr>
            <a:spLocks/>
          </p:cNvSpPr>
          <p:nvPr/>
        </p:nvSpPr>
        <p:spPr bwMode="auto">
          <a:xfrm>
            <a:off x="7362825" y="3249613"/>
            <a:ext cx="360363" cy="179387"/>
          </a:xfrm>
          <a:custGeom>
            <a:avLst/>
            <a:gdLst/>
            <a:ahLst/>
            <a:cxnLst>
              <a:cxn ang="0">
                <a:pos x="0" y="170"/>
              </a:cxn>
              <a:cxn ang="0">
                <a:pos x="0" y="0"/>
              </a:cxn>
              <a:cxn ang="0">
                <a:pos x="227" y="0"/>
              </a:cxn>
              <a:cxn ang="0">
                <a:pos x="227" y="170"/>
              </a:cxn>
            </a:cxnLst>
            <a:rect l="0" t="0" r="r" b="b"/>
            <a:pathLst>
              <a:path w="227" h="170">
                <a:moveTo>
                  <a:pt x="0" y="170"/>
                </a:moveTo>
                <a:lnTo>
                  <a:pt x="0" y="0"/>
                </a:lnTo>
                <a:lnTo>
                  <a:pt x="227" y="0"/>
                </a:lnTo>
                <a:lnTo>
                  <a:pt x="227" y="17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51301" name="Line 5"/>
          <p:cNvSpPr>
            <a:spLocks noChangeShapeType="1"/>
          </p:cNvSpPr>
          <p:nvPr/>
        </p:nvSpPr>
        <p:spPr bwMode="auto">
          <a:xfrm>
            <a:off x="7362825" y="3159125"/>
            <a:ext cx="3603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grpSp>
        <p:nvGrpSpPr>
          <p:cNvPr id="951302" name="Group 6"/>
          <p:cNvGrpSpPr>
            <a:grpSpLocks/>
          </p:cNvGrpSpPr>
          <p:nvPr/>
        </p:nvGrpSpPr>
        <p:grpSpPr bwMode="auto">
          <a:xfrm>
            <a:off x="6823075" y="3698875"/>
            <a:ext cx="360363" cy="90488"/>
            <a:chOff x="3957" y="2330"/>
            <a:chExt cx="341" cy="114"/>
          </a:xfrm>
        </p:grpSpPr>
        <p:sp>
          <p:nvSpPr>
            <p:cNvPr id="951303" name="Line 7"/>
            <p:cNvSpPr>
              <a:spLocks noChangeShapeType="1"/>
            </p:cNvSpPr>
            <p:nvPr/>
          </p:nvSpPr>
          <p:spPr bwMode="auto">
            <a:xfrm>
              <a:off x="3957" y="2330"/>
              <a:ext cx="34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1304" name="Line 8"/>
            <p:cNvSpPr>
              <a:spLocks noChangeShapeType="1"/>
            </p:cNvSpPr>
            <p:nvPr/>
          </p:nvSpPr>
          <p:spPr bwMode="auto">
            <a:xfrm>
              <a:off x="3957" y="2444"/>
              <a:ext cx="34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</p:grpSp>
      <p:sp>
        <p:nvSpPr>
          <p:cNvPr id="951305" name="Freeform 9"/>
          <p:cNvSpPr>
            <a:spLocks/>
          </p:cNvSpPr>
          <p:nvPr/>
        </p:nvSpPr>
        <p:spPr bwMode="auto">
          <a:xfrm>
            <a:off x="7002463" y="3429000"/>
            <a:ext cx="360362" cy="269875"/>
          </a:xfrm>
          <a:custGeom>
            <a:avLst/>
            <a:gdLst/>
            <a:ahLst/>
            <a:cxnLst>
              <a:cxn ang="0">
                <a:pos x="283" y="0"/>
              </a:cxn>
              <a:cxn ang="0">
                <a:pos x="0" y="0"/>
              </a:cxn>
              <a:cxn ang="0">
                <a:pos x="0" y="170"/>
              </a:cxn>
            </a:cxnLst>
            <a:rect l="0" t="0" r="r" b="b"/>
            <a:pathLst>
              <a:path w="283" h="170">
                <a:moveTo>
                  <a:pt x="283" y="0"/>
                </a:moveTo>
                <a:lnTo>
                  <a:pt x="0" y="0"/>
                </a:lnTo>
                <a:lnTo>
                  <a:pt x="0" y="170"/>
                </a:lnTo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sm" len="sm"/>
            <a:tailEnd type="non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51306" name="Line 10"/>
          <p:cNvSpPr>
            <a:spLocks noChangeShapeType="1"/>
          </p:cNvSpPr>
          <p:nvPr/>
        </p:nvSpPr>
        <p:spPr bwMode="auto">
          <a:xfrm>
            <a:off x="7002463" y="3789363"/>
            <a:ext cx="0" cy="2698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grpSp>
        <p:nvGrpSpPr>
          <p:cNvPr id="951307" name="Group 11"/>
          <p:cNvGrpSpPr>
            <a:grpSpLocks/>
          </p:cNvGrpSpPr>
          <p:nvPr/>
        </p:nvGrpSpPr>
        <p:grpSpPr bwMode="auto">
          <a:xfrm>
            <a:off x="6823075" y="4059238"/>
            <a:ext cx="361950" cy="179387"/>
            <a:chOff x="3787" y="2557"/>
            <a:chExt cx="455" cy="113"/>
          </a:xfrm>
        </p:grpSpPr>
        <p:sp>
          <p:nvSpPr>
            <p:cNvPr id="951308" name="Line 12"/>
            <p:cNvSpPr>
              <a:spLocks noChangeShapeType="1"/>
            </p:cNvSpPr>
            <p:nvPr/>
          </p:nvSpPr>
          <p:spPr bwMode="auto">
            <a:xfrm>
              <a:off x="3787" y="2557"/>
              <a:ext cx="4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1309" name="Line 13"/>
            <p:cNvSpPr>
              <a:spLocks noChangeShapeType="1"/>
            </p:cNvSpPr>
            <p:nvPr/>
          </p:nvSpPr>
          <p:spPr bwMode="auto">
            <a:xfrm flipV="1">
              <a:off x="3901" y="2614"/>
              <a:ext cx="2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1310" name="Line 14"/>
            <p:cNvSpPr>
              <a:spLocks noChangeShapeType="1"/>
            </p:cNvSpPr>
            <p:nvPr/>
          </p:nvSpPr>
          <p:spPr bwMode="auto">
            <a:xfrm>
              <a:off x="3957" y="2670"/>
              <a:ext cx="1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</p:grpSp>
      <p:sp>
        <p:nvSpPr>
          <p:cNvPr id="951311" name="Line 15"/>
          <p:cNvSpPr>
            <a:spLocks noChangeShapeType="1"/>
          </p:cNvSpPr>
          <p:nvPr/>
        </p:nvSpPr>
        <p:spPr bwMode="auto">
          <a:xfrm>
            <a:off x="7543800" y="2708275"/>
            <a:ext cx="0" cy="4508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oval" w="med" len="med"/>
            <a:tailEnd type="non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51312" name="Line 16"/>
          <p:cNvSpPr>
            <a:spLocks noChangeShapeType="1"/>
          </p:cNvSpPr>
          <p:nvPr/>
        </p:nvSpPr>
        <p:spPr bwMode="auto">
          <a:xfrm>
            <a:off x="6102350" y="2708275"/>
            <a:ext cx="252095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51313" name="Line 17"/>
          <p:cNvSpPr>
            <a:spLocks noChangeShapeType="1"/>
          </p:cNvSpPr>
          <p:nvPr/>
        </p:nvSpPr>
        <p:spPr bwMode="auto">
          <a:xfrm flipH="1">
            <a:off x="7723188" y="3429000"/>
            <a:ext cx="45085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oval" w="med" len="med"/>
            <a:tailEnd type="non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51314" name="Line 18"/>
          <p:cNvSpPr>
            <a:spLocks noChangeShapeType="1"/>
          </p:cNvSpPr>
          <p:nvPr/>
        </p:nvSpPr>
        <p:spPr bwMode="auto">
          <a:xfrm flipH="1">
            <a:off x="8172450" y="1268413"/>
            <a:ext cx="1588" cy="504031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grpSp>
        <p:nvGrpSpPr>
          <p:cNvPr id="951315" name="Group 19"/>
          <p:cNvGrpSpPr>
            <a:grpSpLocks/>
          </p:cNvGrpSpPr>
          <p:nvPr/>
        </p:nvGrpSpPr>
        <p:grpSpPr bwMode="auto">
          <a:xfrm>
            <a:off x="7453313" y="4598988"/>
            <a:ext cx="179387" cy="180975"/>
            <a:chOff x="4241" y="2387"/>
            <a:chExt cx="227" cy="227"/>
          </a:xfrm>
        </p:grpSpPr>
        <p:sp>
          <p:nvSpPr>
            <p:cNvPr id="951316" name="Oval 20"/>
            <p:cNvSpPr>
              <a:spLocks noChangeArrowheads="1"/>
            </p:cNvSpPr>
            <p:nvPr/>
          </p:nvSpPr>
          <p:spPr bwMode="auto">
            <a:xfrm>
              <a:off x="4326" y="2472"/>
              <a:ext cx="57" cy="57"/>
            </a:xfrm>
            <a:prstGeom prst="ellipse">
              <a:avLst/>
            </a:prstGeom>
            <a:solidFill>
              <a:schemeClr val="tx1"/>
            </a:solidFill>
            <a:ln w="3175" algn="ctr">
              <a:noFill/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1317" name="Rectangle 21"/>
            <p:cNvSpPr>
              <a:spLocks noChangeArrowheads="1"/>
            </p:cNvSpPr>
            <p:nvPr/>
          </p:nvSpPr>
          <p:spPr bwMode="auto">
            <a:xfrm>
              <a:off x="4241" y="2387"/>
              <a:ext cx="227" cy="227"/>
            </a:xfrm>
            <a:prstGeom prst="rect">
              <a:avLst/>
            </a:prstGeom>
            <a:noFill/>
            <a:ln w="3175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</p:grpSp>
      <p:grpSp>
        <p:nvGrpSpPr>
          <p:cNvPr id="951318" name="Group 22"/>
          <p:cNvGrpSpPr>
            <a:grpSpLocks/>
          </p:cNvGrpSpPr>
          <p:nvPr/>
        </p:nvGrpSpPr>
        <p:grpSpPr bwMode="auto">
          <a:xfrm>
            <a:off x="7453313" y="4778375"/>
            <a:ext cx="179387" cy="180975"/>
            <a:chOff x="4241" y="2387"/>
            <a:chExt cx="227" cy="227"/>
          </a:xfrm>
        </p:grpSpPr>
        <p:sp>
          <p:nvSpPr>
            <p:cNvPr id="951319" name="Oval 23"/>
            <p:cNvSpPr>
              <a:spLocks noChangeArrowheads="1"/>
            </p:cNvSpPr>
            <p:nvPr/>
          </p:nvSpPr>
          <p:spPr bwMode="auto">
            <a:xfrm>
              <a:off x="4326" y="2472"/>
              <a:ext cx="57" cy="57"/>
            </a:xfrm>
            <a:prstGeom prst="ellipse">
              <a:avLst/>
            </a:prstGeom>
            <a:solidFill>
              <a:schemeClr val="tx1"/>
            </a:solidFill>
            <a:ln w="3175" algn="ctr">
              <a:noFill/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1320" name="Rectangle 24"/>
            <p:cNvSpPr>
              <a:spLocks noChangeArrowheads="1"/>
            </p:cNvSpPr>
            <p:nvPr/>
          </p:nvSpPr>
          <p:spPr bwMode="auto">
            <a:xfrm>
              <a:off x="4241" y="2387"/>
              <a:ext cx="227" cy="227"/>
            </a:xfrm>
            <a:prstGeom prst="rect">
              <a:avLst/>
            </a:prstGeom>
            <a:noFill/>
            <a:ln w="3175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</p:grpSp>
      <p:grpSp>
        <p:nvGrpSpPr>
          <p:cNvPr id="951321" name="Group 25"/>
          <p:cNvGrpSpPr>
            <a:grpSpLocks/>
          </p:cNvGrpSpPr>
          <p:nvPr/>
        </p:nvGrpSpPr>
        <p:grpSpPr bwMode="auto">
          <a:xfrm>
            <a:off x="7453313" y="4959350"/>
            <a:ext cx="179387" cy="180975"/>
            <a:chOff x="4241" y="2387"/>
            <a:chExt cx="227" cy="227"/>
          </a:xfrm>
        </p:grpSpPr>
        <p:sp>
          <p:nvSpPr>
            <p:cNvPr id="951322" name="Oval 26"/>
            <p:cNvSpPr>
              <a:spLocks noChangeArrowheads="1"/>
            </p:cNvSpPr>
            <p:nvPr/>
          </p:nvSpPr>
          <p:spPr bwMode="auto">
            <a:xfrm>
              <a:off x="4326" y="2472"/>
              <a:ext cx="57" cy="57"/>
            </a:xfrm>
            <a:prstGeom prst="ellipse">
              <a:avLst/>
            </a:prstGeom>
            <a:solidFill>
              <a:schemeClr val="tx1"/>
            </a:solidFill>
            <a:ln w="3175" algn="ctr">
              <a:noFill/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1323" name="Rectangle 27"/>
            <p:cNvSpPr>
              <a:spLocks noChangeArrowheads="1"/>
            </p:cNvSpPr>
            <p:nvPr/>
          </p:nvSpPr>
          <p:spPr bwMode="auto">
            <a:xfrm>
              <a:off x="4241" y="2387"/>
              <a:ext cx="227" cy="227"/>
            </a:xfrm>
            <a:prstGeom prst="rect">
              <a:avLst/>
            </a:prstGeom>
            <a:noFill/>
            <a:ln w="3175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</p:grpSp>
      <p:grpSp>
        <p:nvGrpSpPr>
          <p:cNvPr id="951324" name="Group 28"/>
          <p:cNvGrpSpPr>
            <a:grpSpLocks/>
          </p:cNvGrpSpPr>
          <p:nvPr/>
        </p:nvGrpSpPr>
        <p:grpSpPr bwMode="auto">
          <a:xfrm>
            <a:off x="7453313" y="1717675"/>
            <a:ext cx="179387" cy="180975"/>
            <a:chOff x="4241" y="2387"/>
            <a:chExt cx="227" cy="227"/>
          </a:xfrm>
        </p:grpSpPr>
        <p:sp>
          <p:nvSpPr>
            <p:cNvPr id="951325" name="Oval 29"/>
            <p:cNvSpPr>
              <a:spLocks noChangeArrowheads="1"/>
            </p:cNvSpPr>
            <p:nvPr/>
          </p:nvSpPr>
          <p:spPr bwMode="auto">
            <a:xfrm>
              <a:off x="4326" y="2472"/>
              <a:ext cx="57" cy="57"/>
            </a:xfrm>
            <a:prstGeom prst="ellipse">
              <a:avLst/>
            </a:prstGeom>
            <a:solidFill>
              <a:schemeClr val="tx1"/>
            </a:solidFill>
            <a:ln w="3175" algn="ctr">
              <a:noFill/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1326" name="Rectangle 30"/>
            <p:cNvSpPr>
              <a:spLocks noChangeArrowheads="1"/>
            </p:cNvSpPr>
            <p:nvPr/>
          </p:nvSpPr>
          <p:spPr bwMode="auto">
            <a:xfrm>
              <a:off x="4241" y="2387"/>
              <a:ext cx="227" cy="227"/>
            </a:xfrm>
            <a:prstGeom prst="rect">
              <a:avLst/>
            </a:prstGeom>
            <a:noFill/>
            <a:ln w="3175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</p:grpSp>
      <p:grpSp>
        <p:nvGrpSpPr>
          <p:cNvPr id="951327" name="Group 31"/>
          <p:cNvGrpSpPr>
            <a:grpSpLocks/>
          </p:cNvGrpSpPr>
          <p:nvPr/>
        </p:nvGrpSpPr>
        <p:grpSpPr bwMode="auto">
          <a:xfrm>
            <a:off x="7453313" y="1897063"/>
            <a:ext cx="179387" cy="180975"/>
            <a:chOff x="4241" y="2387"/>
            <a:chExt cx="227" cy="227"/>
          </a:xfrm>
        </p:grpSpPr>
        <p:sp>
          <p:nvSpPr>
            <p:cNvPr id="951328" name="Oval 32"/>
            <p:cNvSpPr>
              <a:spLocks noChangeArrowheads="1"/>
            </p:cNvSpPr>
            <p:nvPr/>
          </p:nvSpPr>
          <p:spPr bwMode="auto">
            <a:xfrm>
              <a:off x="4326" y="2472"/>
              <a:ext cx="57" cy="57"/>
            </a:xfrm>
            <a:prstGeom prst="ellipse">
              <a:avLst/>
            </a:prstGeom>
            <a:solidFill>
              <a:schemeClr val="tx1"/>
            </a:solidFill>
            <a:ln w="3175" algn="ctr">
              <a:noFill/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1329" name="Rectangle 33"/>
            <p:cNvSpPr>
              <a:spLocks noChangeArrowheads="1"/>
            </p:cNvSpPr>
            <p:nvPr/>
          </p:nvSpPr>
          <p:spPr bwMode="auto">
            <a:xfrm>
              <a:off x="4241" y="2387"/>
              <a:ext cx="227" cy="227"/>
            </a:xfrm>
            <a:prstGeom prst="rect">
              <a:avLst/>
            </a:prstGeom>
            <a:noFill/>
            <a:ln w="3175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</p:grpSp>
      <p:grpSp>
        <p:nvGrpSpPr>
          <p:cNvPr id="951330" name="Group 34"/>
          <p:cNvGrpSpPr>
            <a:grpSpLocks/>
          </p:cNvGrpSpPr>
          <p:nvPr/>
        </p:nvGrpSpPr>
        <p:grpSpPr bwMode="auto">
          <a:xfrm>
            <a:off x="7453313" y="2078038"/>
            <a:ext cx="179387" cy="180975"/>
            <a:chOff x="4241" y="2387"/>
            <a:chExt cx="227" cy="227"/>
          </a:xfrm>
        </p:grpSpPr>
        <p:sp>
          <p:nvSpPr>
            <p:cNvPr id="951331" name="Oval 35"/>
            <p:cNvSpPr>
              <a:spLocks noChangeArrowheads="1"/>
            </p:cNvSpPr>
            <p:nvPr/>
          </p:nvSpPr>
          <p:spPr bwMode="auto">
            <a:xfrm>
              <a:off x="4326" y="2472"/>
              <a:ext cx="57" cy="57"/>
            </a:xfrm>
            <a:prstGeom prst="ellipse">
              <a:avLst/>
            </a:prstGeom>
            <a:solidFill>
              <a:schemeClr val="tx1"/>
            </a:solidFill>
            <a:ln w="3175" algn="ctr">
              <a:noFill/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1332" name="Rectangle 36"/>
            <p:cNvSpPr>
              <a:spLocks noChangeArrowheads="1"/>
            </p:cNvSpPr>
            <p:nvPr/>
          </p:nvSpPr>
          <p:spPr bwMode="auto">
            <a:xfrm>
              <a:off x="4241" y="2387"/>
              <a:ext cx="227" cy="227"/>
            </a:xfrm>
            <a:prstGeom prst="rect">
              <a:avLst/>
            </a:prstGeom>
            <a:noFill/>
            <a:ln w="3175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</p:grpSp>
      <p:sp>
        <p:nvSpPr>
          <p:cNvPr id="951333" name="Rectangle 37"/>
          <p:cNvSpPr>
            <a:spLocks noChangeArrowheads="1"/>
          </p:cNvSpPr>
          <p:nvPr/>
        </p:nvSpPr>
        <p:spPr bwMode="auto">
          <a:xfrm>
            <a:off x="6913563" y="2798763"/>
            <a:ext cx="360362" cy="350837"/>
          </a:xfrm>
          <a:prstGeom prst="rect">
            <a:avLst/>
          </a:prstGeom>
          <a:noFill/>
          <a:ln w="19050" algn="ctr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ja-JP" dirty="0">
                <a:latin typeface="+mn-lt"/>
              </a:rPr>
              <a:t>1T</a:t>
            </a:r>
          </a:p>
        </p:txBody>
      </p:sp>
      <p:sp>
        <p:nvSpPr>
          <p:cNvPr id="951334" name="Rectangle 38"/>
          <p:cNvSpPr>
            <a:spLocks noChangeArrowheads="1"/>
          </p:cNvSpPr>
          <p:nvPr/>
        </p:nvSpPr>
        <p:spPr bwMode="auto">
          <a:xfrm>
            <a:off x="6373813" y="3249613"/>
            <a:ext cx="360362" cy="350837"/>
          </a:xfrm>
          <a:prstGeom prst="rect">
            <a:avLst/>
          </a:prstGeom>
          <a:noFill/>
          <a:ln w="19050" algn="ctr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ja-JP" dirty="0">
                <a:latin typeface="+mn-lt"/>
              </a:rPr>
              <a:t>1C</a:t>
            </a:r>
          </a:p>
        </p:txBody>
      </p:sp>
    </p:spTree>
  </p:cSld>
  <p:clrMapOvr>
    <a:masterClrMapping/>
  </p:clrMapOvr>
  <p:transition>
    <p:dissolve/>
    <p:sndAc>
      <p:stSnd>
        <p:snd r:embed="rId3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キャパシタ</a:t>
            </a:r>
          </a:p>
        </p:txBody>
      </p:sp>
      <p:pic>
        <p:nvPicPr>
          <p:cNvPr id="9758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11413" y="1449388"/>
            <a:ext cx="4303712" cy="4589462"/>
          </a:xfrm>
          <a:prstGeom prst="rect">
            <a:avLst/>
          </a:prstGeom>
          <a:noFill/>
          <a:ln w="19050" algn="ctr">
            <a:noFill/>
            <a:miter lim="800000"/>
            <a:headEnd type="none" w="sm" len="sm"/>
            <a:tailEnd type="none" w="med" len="lg"/>
          </a:ln>
          <a:effectLst/>
        </p:spPr>
      </p:pic>
      <p:sp>
        <p:nvSpPr>
          <p:cNvPr id="975877" name="Rectangle 5"/>
          <p:cNvSpPr>
            <a:spLocks noChangeArrowheads="1"/>
          </p:cNvSpPr>
          <p:nvPr/>
        </p:nvSpPr>
        <p:spPr bwMode="auto">
          <a:xfrm>
            <a:off x="250825" y="6308725"/>
            <a:ext cx="8642350" cy="350838"/>
          </a:xfrm>
          <a:prstGeom prst="rect">
            <a:avLst/>
          </a:prstGeom>
          <a:noFill/>
          <a:ln w="19050" algn="ctr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ja-JP" dirty="0"/>
              <a:t>2/11/2003, http</a:t>
            </a:r>
            <a:r>
              <a:rPr lang="en-US" altLang="en-US" dirty="0"/>
              <a:t>://www.future-fab.com/documents.asp?grID=214&amp;d_ID=1669</a:t>
            </a:r>
            <a:endParaRPr lang="en-US" altLang="ja-JP" dirty="0"/>
          </a:p>
        </p:txBody>
      </p:sp>
    </p:spTree>
  </p:cSld>
  <p:clrMapOvr>
    <a:masterClrMapping/>
  </p:clrMapOvr>
  <p:transition>
    <p:dissolve/>
    <p:sndAc>
      <p:stSnd>
        <p:snd r:embed="rId3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DRAM</a:t>
            </a:r>
            <a:endParaRPr lang="en-US" altLang="ja-JP" dirty="0"/>
          </a:p>
        </p:txBody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/>
              <a:t>C </a:t>
            </a:r>
            <a:r>
              <a:rPr lang="ja-JP" altLang="en-US" dirty="0" smtClean="0"/>
              <a:t>でドライブ</a:t>
            </a:r>
          </a:p>
          <a:p>
            <a:pPr lvl="1"/>
            <a:r>
              <a:rPr lang="ja-JP" altLang="en-US" dirty="0" smtClean="0"/>
              <a:t>ビット線を </a:t>
            </a:r>
            <a:r>
              <a:rPr lang="en-US" altLang="ja-JP" dirty="0" smtClean="0"/>
              <a:t>1/2 </a:t>
            </a:r>
            <a:r>
              <a:rPr lang="en-US" altLang="ja-JP" i="1" dirty="0" smtClean="0"/>
              <a:t>V</a:t>
            </a:r>
            <a:r>
              <a:rPr lang="en-US" altLang="ja-JP" baseline="-25000" dirty="0" smtClean="0"/>
              <a:t>DD</a:t>
            </a:r>
            <a:r>
              <a:rPr lang="en-US" altLang="ja-JP" dirty="0" smtClean="0"/>
              <a:t>  </a:t>
            </a:r>
            <a:r>
              <a:rPr lang="ja-JP" altLang="en-US" dirty="0" smtClean="0"/>
              <a:t>にプリチャージし，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C </a:t>
            </a:r>
            <a:r>
              <a:rPr lang="ja-JP" altLang="en-US" dirty="0" smtClean="0"/>
              <a:t>を接続</a:t>
            </a:r>
          </a:p>
          <a:p>
            <a:pPr lvl="1"/>
            <a:r>
              <a:rPr lang="ja-JP" altLang="en-US" dirty="0" smtClean="0"/>
              <a:t>（セルの容量） </a:t>
            </a:r>
            <a:r>
              <a:rPr lang="en-US" altLang="ja-JP" dirty="0" smtClean="0"/>
              <a:t>&lt;&lt; </a:t>
            </a:r>
            <a:r>
              <a:rPr lang="ja-JP" altLang="en-US" dirty="0" smtClean="0"/>
              <a:t>（ビット線の容量）</a:t>
            </a:r>
          </a:p>
          <a:p>
            <a:pPr lvl="1"/>
            <a:r>
              <a:rPr lang="ja-JP" altLang="en-US" dirty="0" smtClean="0"/>
              <a:t>ビット線のわずかな電位変化を検出</a:t>
            </a:r>
          </a:p>
          <a:p>
            <a:pPr lvl="1"/>
            <a:endParaRPr lang="ja-JP" altLang="en-US" dirty="0" smtClean="0"/>
          </a:p>
          <a:p>
            <a:pPr lvl="1"/>
            <a:r>
              <a:rPr lang="ja-JP" altLang="en-US" dirty="0" smtClean="0"/>
              <a:t>速度低</a:t>
            </a:r>
          </a:p>
          <a:p>
            <a:pPr lvl="1"/>
            <a:r>
              <a:rPr lang="ja-JP" altLang="en-US" dirty="0" smtClean="0"/>
              <a:t>破壊読出し</a:t>
            </a:r>
          </a:p>
          <a:p>
            <a:pPr lvl="2"/>
            <a:r>
              <a:rPr lang="ja-JP" altLang="en-US" dirty="0" smtClean="0"/>
              <a:t>読んだら，読んだ値をもう一度書く</a:t>
            </a:r>
          </a:p>
          <a:p>
            <a:pPr lvl="2"/>
            <a:r>
              <a:rPr lang="ja-JP" altLang="en-US" dirty="0" smtClean="0"/>
              <a:t>⇒ ダイナミック（動的）</a:t>
            </a:r>
            <a:endParaRPr lang="ja-JP" altLang="en-US" dirty="0"/>
          </a:p>
        </p:txBody>
      </p:sp>
      <p:sp>
        <p:nvSpPr>
          <p:cNvPr id="947205" name="Freeform 5"/>
          <p:cNvSpPr>
            <a:spLocks/>
          </p:cNvSpPr>
          <p:nvPr/>
        </p:nvSpPr>
        <p:spPr bwMode="auto">
          <a:xfrm>
            <a:off x="7362825" y="3249613"/>
            <a:ext cx="360363" cy="179387"/>
          </a:xfrm>
          <a:custGeom>
            <a:avLst/>
            <a:gdLst/>
            <a:ahLst/>
            <a:cxnLst>
              <a:cxn ang="0">
                <a:pos x="0" y="170"/>
              </a:cxn>
              <a:cxn ang="0">
                <a:pos x="0" y="0"/>
              </a:cxn>
              <a:cxn ang="0">
                <a:pos x="227" y="0"/>
              </a:cxn>
              <a:cxn ang="0">
                <a:pos x="227" y="170"/>
              </a:cxn>
            </a:cxnLst>
            <a:rect l="0" t="0" r="r" b="b"/>
            <a:pathLst>
              <a:path w="227" h="170">
                <a:moveTo>
                  <a:pt x="0" y="170"/>
                </a:moveTo>
                <a:lnTo>
                  <a:pt x="0" y="0"/>
                </a:lnTo>
                <a:lnTo>
                  <a:pt x="227" y="0"/>
                </a:lnTo>
                <a:lnTo>
                  <a:pt x="227" y="17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47206" name="Line 6"/>
          <p:cNvSpPr>
            <a:spLocks noChangeShapeType="1"/>
          </p:cNvSpPr>
          <p:nvPr/>
        </p:nvSpPr>
        <p:spPr bwMode="auto">
          <a:xfrm>
            <a:off x="7362825" y="3159125"/>
            <a:ext cx="3603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grpSp>
        <p:nvGrpSpPr>
          <p:cNvPr id="947238" name="Group 38"/>
          <p:cNvGrpSpPr>
            <a:grpSpLocks/>
          </p:cNvGrpSpPr>
          <p:nvPr/>
        </p:nvGrpSpPr>
        <p:grpSpPr bwMode="auto">
          <a:xfrm>
            <a:off x="6823075" y="3698875"/>
            <a:ext cx="360363" cy="90488"/>
            <a:chOff x="3957" y="2330"/>
            <a:chExt cx="341" cy="114"/>
          </a:xfrm>
        </p:grpSpPr>
        <p:sp>
          <p:nvSpPr>
            <p:cNvPr id="947207" name="Line 7"/>
            <p:cNvSpPr>
              <a:spLocks noChangeShapeType="1"/>
            </p:cNvSpPr>
            <p:nvPr/>
          </p:nvSpPr>
          <p:spPr bwMode="auto">
            <a:xfrm>
              <a:off x="3957" y="2330"/>
              <a:ext cx="34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47208" name="Line 8"/>
            <p:cNvSpPr>
              <a:spLocks noChangeShapeType="1"/>
            </p:cNvSpPr>
            <p:nvPr/>
          </p:nvSpPr>
          <p:spPr bwMode="auto">
            <a:xfrm>
              <a:off x="3957" y="2444"/>
              <a:ext cx="34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</p:grpSp>
      <p:sp>
        <p:nvSpPr>
          <p:cNvPr id="947209" name="Freeform 9"/>
          <p:cNvSpPr>
            <a:spLocks/>
          </p:cNvSpPr>
          <p:nvPr/>
        </p:nvSpPr>
        <p:spPr bwMode="auto">
          <a:xfrm>
            <a:off x="7002463" y="3429000"/>
            <a:ext cx="360362" cy="269875"/>
          </a:xfrm>
          <a:custGeom>
            <a:avLst/>
            <a:gdLst/>
            <a:ahLst/>
            <a:cxnLst>
              <a:cxn ang="0">
                <a:pos x="283" y="0"/>
              </a:cxn>
              <a:cxn ang="0">
                <a:pos x="0" y="0"/>
              </a:cxn>
              <a:cxn ang="0">
                <a:pos x="0" y="170"/>
              </a:cxn>
            </a:cxnLst>
            <a:rect l="0" t="0" r="r" b="b"/>
            <a:pathLst>
              <a:path w="283" h="170">
                <a:moveTo>
                  <a:pt x="283" y="0"/>
                </a:moveTo>
                <a:lnTo>
                  <a:pt x="0" y="0"/>
                </a:lnTo>
                <a:lnTo>
                  <a:pt x="0" y="170"/>
                </a:lnTo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sm" len="sm"/>
            <a:tailEnd type="non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47210" name="Line 10"/>
          <p:cNvSpPr>
            <a:spLocks noChangeShapeType="1"/>
          </p:cNvSpPr>
          <p:nvPr/>
        </p:nvSpPr>
        <p:spPr bwMode="auto">
          <a:xfrm>
            <a:off x="7002463" y="3789363"/>
            <a:ext cx="0" cy="2698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grpSp>
        <p:nvGrpSpPr>
          <p:cNvPr id="947219" name="Group 19"/>
          <p:cNvGrpSpPr>
            <a:grpSpLocks/>
          </p:cNvGrpSpPr>
          <p:nvPr/>
        </p:nvGrpSpPr>
        <p:grpSpPr bwMode="auto">
          <a:xfrm>
            <a:off x="6823075" y="4059238"/>
            <a:ext cx="361950" cy="179387"/>
            <a:chOff x="3787" y="2557"/>
            <a:chExt cx="455" cy="113"/>
          </a:xfrm>
        </p:grpSpPr>
        <p:sp>
          <p:nvSpPr>
            <p:cNvPr id="947211" name="Line 11"/>
            <p:cNvSpPr>
              <a:spLocks noChangeShapeType="1"/>
            </p:cNvSpPr>
            <p:nvPr/>
          </p:nvSpPr>
          <p:spPr bwMode="auto">
            <a:xfrm>
              <a:off x="3787" y="2557"/>
              <a:ext cx="4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47212" name="Line 12"/>
            <p:cNvSpPr>
              <a:spLocks noChangeShapeType="1"/>
            </p:cNvSpPr>
            <p:nvPr/>
          </p:nvSpPr>
          <p:spPr bwMode="auto">
            <a:xfrm flipV="1">
              <a:off x="3901" y="2614"/>
              <a:ext cx="2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47213" name="Line 13"/>
            <p:cNvSpPr>
              <a:spLocks noChangeShapeType="1"/>
            </p:cNvSpPr>
            <p:nvPr/>
          </p:nvSpPr>
          <p:spPr bwMode="auto">
            <a:xfrm>
              <a:off x="3957" y="2670"/>
              <a:ext cx="1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</p:grpSp>
      <p:sp>
        <p:nvSpPr>
          <p:cNvPr id="947215" name="Line 15"/>
          <p:cNvSpPr>
            <a:spLocks noChangeShapeType="1"/>
          </p:cNvSpPr>
          <p:nvPr/>
        </p:nvSpPr>
        <p:spPr bwMode="auto">
          <a:xfrm>
            <a:off x="7543800" y="2708275"/>
            <a:ext cx="0" cy="4508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oval" w="med" len="med"/>
            <a:tailEnd type="non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47216" name="Line 16"/>
          <p:cNvSpPr>
            <a:spLocks noChangeShapeType="1"/>
          </p:cNvSpPr>
          <p:nvPr/>
        </p:nvSpPr>
        <p:spPr bwMode="auto">
          <a:xfrm>
            <a:off x="6102350" y="2708275"/>
            <a:ext cx="252095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47217" name="Line 17"/>
          <p:cNvSpPr>
            <a:spLocks noChangeShapeType="1"/>
          </p:cNvSpPr>
          <p:nvPr/>
        </p:nvSpPr>
        <p:spPr bwMode="auto">
          <a:xfrm flipH="1">
            <a:off x="7723188" y="3429000"/>
            <a:ext cx="45085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oval" w="med" len="med"/>
            <a:tailEnd type="non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47218" name="Line 18"/>
          <p:cNvSpPr>
            <a:spLocks noChangeShapeType="1"/>
          </p:cNvSpPr>
          <p:nvPr/>
        </p:nvSpPr>
        <p:spPr bwMode="auto">
          <a:xfrm flipH="1">
            <a:off x="8172450" y="1268413"/>
            <a:ext cx="1588" cy="504031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grpSp>
        <p:nvGrpSpPr>
          <p:cNvPr id="947220" name="Group 20"/>
          <p:cNvGrpSpPr>
            <a:grpSpLocks/>
          </p:cNvGrpSpPr>
          <p:nvPr/>
        </p:nvGrpSpPr>
        <p:grpSpPr bwMode="auto">
          <a:xfrm>
            <a:off x="7453313" y="4598988"/>
            <a:ext cx="179387" cy="180975"/>
            <a:chOff x="4241" y="2387"/>
            <a:chExt cx="227" cy="227"/>
          </a:xfrm>
        </p:grpSpPr>
        <p:sp>
          <p:nvSpPr>
            <p:cNvPr id="947221" name="Oval 21"/>
            <p:cNvSpPr>
              <a:spLocks noChangeArrowheads="1"/>
            </p:cNvSpPr>
            <p:nvPr/>
          </p:nvSpPr>
          <p:spPr bwMode="auto">
            <a:xfrm>
              <a:off x="4326" y="2472"/>
              <a:ext cx="57" cy="57"/>
            </a:xfrm>
            <a:prstGeom prst="ellipse">
              <a:avLst/>
            </a:prstGeom>
            <a:solidFill>
              <a:schemeClr val="tx1"/>
            </a:solidFill>
            <a:ln w="3175" algn="ctr">
              <a:noFill/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47222" name="Rectangle 22"/>
            <p:cNvSpPr>
              <a:spLocks noChangeArrowheads="1"/>
            </p:cNvSpPr>
            <p:nvPr/>
          </p:nvSpPr>
          <p:spPr bwMode="auto">
            <a:xfrm>
              <a:off x="4241" y="2387"/>
              <a:ext cx="227" cy="227"/>
            </a:xfrm>
            <a:prstGeom prst="rect">
              <a:avLst/>
            </a:prstGeom>
            <a:noFill/>
            <a:ln w="3175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</p:grpSp>
      <p:grpSp>
        <p:nvGrpSpPr>
          <p:cNvPr id="947223" name="Group 23"/>
          <p:cNvGrpSpPr>
            <a:grpSpLocks/>
          </p:cNvGrpSpPr>
          <p:nvPr/>
        </p:nvGrpSpPr>
        <p:grpSpPr bwMode="auto">
          <a:xfrm>
            <a:off x="7453313" y="4778375"/>
            <a:ext cx="179387" cy="180975"/>
            <a:chOff x="4241" y="2387"/>
            <a:chExt cx="227" cy="227"/>
          </a:xfrm>
        </p:grpSpPr>
        <p:sp>
          <p:nvSpPr>
            <p:cNvPr id="947224" name="Oval 24"/>
            <p:cNvSpPr>
              <a:spLocks noChangeArrowheads="1"/>
            </p:cNvSpPr>
            <p:nvPr/>
          </p:nvSpPr>
          <p:spPr bwMode="auto">
            <a:xfrm>
              <a:off x="4326" y="2472"/>
              <a:ext cx="57" cy="57"/>
            </a:xfrm>
            <a:prstGeom prst="ellipse">
              <a:avLst/>
            </a:prstGeom>
            <a:solidFill>
              <a:schemeClr val="tx1"/>
            </a:solidFill>
            <a:ln w="3175" algn="ctr">
              <a:noFill/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47225" name="Rectangle 25"/>
            <p:cNvSpPr>
              <a:spLocks noChangeArrowheads="1"/>
            </p:cNvSpPr>
            <p:nvPr/>
          </p:nvSpPr>
          <p:spPr bwMode="auto">
            <a:xfrm>
              <a:off x="4241" y="2387"/>
              <a:ext cx="227" cy="227"/>
            </a:xfrm>
            <a:prstGeom prst="rect">
              <a:avLst/>
            </a:prstGeom>
            <a:noFill/>
            <a:ln w="3175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</p:grpSp>
      <p:grpSp>
        <p:nvGrpSpPr>
          <p:cNvPr id="947226" name="Group 26"/>
          <p:cNvGrpSpPr>
            <a:grpSpLocks/>
          </p:cNvGrpSpPr>
          <p:nvPr/>
        </p:nvGrpSpPr>
        <p:grpSpPr bwMode="auto">
          <a:xfrm>
            <a:off x="7453313" y="4959350"/>
            <a:ext cx="179387" cy="180975"/>
            <a:chOff x="4241" y="2387"/>
            <a:chExt cx="227" cy="227"/>
          </a:xfrm>
        </p:grpSpPr>
        <p:sp>
          <p:nvSpPr>
            <p:cNvPr id="947227" name="Oval 27"/>
            <p:cNvSpPr>
              <a:spLocks noChangeArrowheads="1"/>
            </p:cNvSpPr>
            <p:nvPr/>
          </p:nvSpPr>
          <p:spPr bwMode="auto">
            <a:xfrm>
              <a:off x="4326" y="2472"/>
              <a:ext cx="57" cy="57"/>
            </a:xfrm>
            <a:prstGeom prst="ellipse">
              <a:avLst/>
            </a:prstGeom>
            <a:solidFill>
              <a:schemeClr val="tx1"/>
            </a:solidFill>
            <a:ln w="3175" algn="ctr">
              <a:noFill/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47228" name="Rectangle 28"/>
            <p:cNvSpPr>
              <a:spLocks noChangeArrowheads="1"/>
            </p:cNvSpPr>
            <p:nvPr/>
          </p:nvSpPr>
          <p:spPr bwMode="auto">
            <a:xfrm>
              <a:off x="4241" y="2387"/>
              <a:ext cx="227" cy="227"/>
            </a:xfrm>
            <a:prstGeom prst="rect">
              <a:avLst/>
            </a:prstGeom>
            <a:noFill/>
            <a:ln w="3175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</p:grpSp>
      <p:grpSp>
        <p:nvGrpSpPr>
          <p:cNvPr id="947229" name="Group 29"/>
          <p:cNvGrpSpPr>
            <a:grpSpLocks/>
          </p:cNvGrpSpPr>
          <p:nvPr/>
        </p:nvGrpSpPr>
        <p:grpSpPr bwMode="auto">
          <a:xfrm>
            <a:off x="7453313" y="1717675"/>
            <a:ext cx="179387" cy="180975"/>
            <a:chOff x="4241" y="2387"/>
            <a:chExt cx="227" cy="227"/>
          </a:xfrm>
        </p:grpSpPr>
        <p:sp>
          <p:nvSpPr>
            <p:cNvPr id="947230" name="Oval 30"/>
            <p:cNvSpPr>
              <a:spLocks noChangeArrowheads="1"/>
            </p:cNvSpPr>
            <p:nvPr/>
          </p:nvSpPr>
          <p:spPr bwMode="auto">
            <a:xfrm>
              <a:off x="4326" y="2472"/>
              <a:ext cx="57" cy="57"/>
            </a:xfrm>
            <a:prstGeom prst="ellipse">
              <a:avLst/>
            </a:prstGeom>
            <a:solidFill>
              <a:schemeClr val="tx1"/>
            </a:solidFill>
            <a:ln w="3175" algn="ctr">
              <a:noFill/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47231" name="Rectangle 31"/>
            <p:cNvSpPr>
              <a:spLocks noChangeArrowheads="1"/>
            </p:cNvSpPr>
            <p:nvPr/>
          </p:nvSpPr>
          <p:spPr bwMode="auto">
            <a:xfrm>
              <a:off x="4241" y="2387"/>
              <a:ext cx="227" cy="227"/>
            </a:xfrm>
            <a:prstGeom prst="rect">
              <a:avLst/>
            </a:prstGeom>
            <a:noFill/>
            <a:ln w="3175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</p:grpSp>
      <p:grpSp>
        <p:nvGrpSpPr>
          <p:cNvPr id="947232" name="Group 32"/>
          <p:cNvGrpSpPr>
            <a:grpSpLocks/>
          </p:cNvGrpSpPr>
          <p:nvPr/>
        </p:nvGrpSpPr>
        <p:grpSpPr bwMode="auto">
          <a:xfrm>
            <a:off x="7453313" y="1897063"/>
            <a:ext cx="179387" cy="180975"/>
            <a:chOff x="4241" y="2387"/>
            <a:chExt cx="227" cy="227"/>
          </a:xfrm>
        </p:grpSpPr>
        <p:sp>
          <p:nvSpPr>
            <p:cNvPr id="947233" name="Oval 33"/>
            <p:cNvSpPr>
              <a:spLocks noChangeArrowheads="1"/>
            </p:cNvSpPr>
            <p:nvPr/>
          </p:nvSpPr>
          <p:spPr bwMode="auto">
            <a:xfrm>
              <a:off x="4326" y="2472"/>
              <a:ext cx="57" cy="57"/>
            </a:xfrm>
            <a:prstGeom prst="ellipse">
              <a:avLst/>
            </a:prstGeom>
            <a:solidFill>
              <a:schemeClr val="tx1"/>
            </a:solidFill>
            <a:ln w="3175" algn="ctr">
              <a:noFill/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47234" name="Rectangle 34"/>
            <p:cNvSpPr>
              <a:spLocks noChangeArrowheads="1"/>
            </p:cNvSpPr>
            <p:nvPr/>
          </p:nvSpPr>
          <p:spPr bwMode="auto">
            <a:xfrm>
              <a:off x="4241" y="2387"/>
              <a:ext cx="227" cy="227"/>
            </a:xfrm>
            <a:prstGeom prst="rect">
              <a:avLst/>
            </a:prstGeom>
            <a:noFill/>
            <a:ln w="3175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</p:grpSp>
      <p:grpSp>
        <p:nvGrpSpPr>
          <p:cNvPr id="947235" name="Group 35"/>
          <p:cNvGrpSpPr>
            <a:grpSpLocks/>
          </p:cNvGrpSpPr>
          <p:nvPr/>
        </p:nvGrpSpPr>
        <p:grpSpPr bwMode="auto">
          <a:xfrm>
            <a:off x="7453313" y="2078038"/>
            <a:ext cx="179387" cy="180975"/>
            <a:chOff x="4241" y="2387"/>
            <a:chExt cx="227" cy="227"/>
          </a:xfrm>
        </p:grpSpPr>
        <p:sp>
          <p:nvSpPr>
            <p:cNvPr id="947236" name="Oval 36"/>
            <p:cNvSpPr>
              <a:spLocks noChangeArrowheads="1"/>
            </p:cNvSpPr>
            <p:nvPr/>
          </p:nvSpPr>
          <p:spPr bwMode="auto">
            <a:xfrm>
              <a:off x="4326" y="2472"/>
              <a:ext cx="57" cy="57"/>
            </a:xfrm>
            <a:prstGeom prst="ellipse">
              <a:avLst/>
            </a:prstGeom>
            <a:solidFill>
              <a:schemeClr val="tx1"/>
            </a:solidFill>
            <a:ln w="3175" algn="ctr">
              <a:noFill/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47237" name="Rectangle 37"/>
            <p:cNvSpPr>
              <a:spLocks noChangeArrowheads="1"/>
            </p:cNvSpPr>
            <p:nvPr/>
          </p:nvSpPr>
          <p:spPr bwMode="auto">
            <a:xfrm>
              <a:off x="4241" y="2387"/>
              <a:ext cx="227" cy="227"/>
            </a:xfrm>
            <a:prstGeom prst="rect">
              <a:avLst/>
            </a:prstGeom>
            <a:noFill/>
            <a:ln w="3175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</p:grpSp>
      <p:sp>
        <p:nvSpPr>
          <p:cNvPr id="947239" name="Rectangle 39"/>
          <p:cNvSpPr>
            <a:spLocks noChangeArrowheads="1"/>
          </p:cNvSpPr>
          <p:nvPr/>
        </p:nvSpPr>
        <p:spPr bwMode="auto">
          <a:xfrm>
            <a:off x="6913563" y="2798763"/>
            <a:ext cx="360362" cy="350837"/>
          </a:xfrm>
          <a:prstGeom prst="rect">
            <a:avLst/>
          </a:prstGeom>
          <a:noFill/>
          <a:ln w="19050" algn="ctr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ja-JP" dirty="0">
                <a:latin typeface="+mn-lt"/>
              </a:rPr>
              <a:t>1T</a:t>
            </a:r>
          </a:p>
        </p:txBody>
      </p:sp>
      <p:sp>
        <p:nvSpPr>
          <p:cNvPr id="947240" name="Rectangle 40"/>
          <p:cNvSpPr>
            <a:spLocks noChangeArrowheads="1"/>
          </p:cNvSpPr>
          <p:nvPr/>
        </p:nvSpPr>
        <p:spPr bwMode="auto">
          <a:xfrm>
            <a:off x="6373813" y="3249613"/>
            <a:ext cx="360362" cy="350837"/>
          </a:xfrm>
          <a:prstGeom prst="rect">
            <a:avLst/>
          </a:prstGeom>
          <a:noFill/>
          <a:ln w="19050" algn="ctr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ja-JP" dirty="0">
                <a:latin typeface="+mn-lt"/>
              </a:rPr>
              <a:t>1C</a:t>
            </a:r>
          </a:p>
        </p:txBody>
      </p:sp>
    </p:spTree>
  </p:cSld>
  <p:clrMapOvr>
    <a:masterClrMapping/>
  </p:clrMapOvr>
  <p:transition>
    <p:dissolve/>
    <p:sndAc>
      <p:stSnd>
        <p:snd r:embed="rId3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DRAM</a:t>
            </a:r>
            <a:endParaRPr lang="en-US" altLang="ja-JP" dirty="0"/>
          </a:p>
        </p:txBody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リフレッシュ</a:t>
            </a:r>
          </a:p>
          <a:p>
            <a:pPr lvl="1"/>
            <a:r>
              <a:rPr lang="ja-JP" altLang="en-US" dirty="0" smtClean="0"/>
              <a:t>キャパシタの電荷は，徐々に漏れて失われる</a:t>
            </a:r>
          </a:p>
          <a:p>
            <a:pPr lvl="1"/>
            <a:r>
              <a:rPr lang="ja-JP" altLang="en-US" dirty="0" smtClean="0"/>
              <a:t>ときどき，書き直す（リフレッシュ）必要がある</a:t>
            </a:r>
            <a:endParaRPr lang="ja-JP" altLang="en-US" dirty="0"/>
          </a:p>
        </p:txBody>
      </p:sp>
    </p:spTree>
  </p:cSld>
  <p:clrMapOvr>
    <a:masterClrMapping/>
  </p:clrMapOvr>
  <p:transition>
    <p:dissolve/>
    <p:sndAc>
      <p:stSnd>
        <p:snd r:embed="rId3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高速 </a:t>
            </a:r>
            <a:r>
              <a:rPr lang="en-US" altLang="ja-JP" dirty="0" smtClean="0"/>
              <a:t>DRAM</a:t>
            </a:r>
            <a:endParaRPr lang="en-US" altLang="ja-JP" dirty="0"/>
          </a:p>
        </p:txBody>
      </p:sp>
      <p:sp>
        <p:nvSpPr>
          <p:cNvPr id="96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高速 </a:t>
            </a:r>
            <a:r>
              <a:rPr lang="en-US" altLang="ja-JP" dirty="0" smtClean="0"/>
              <a:t>DRAM</a:t>
            </a:r>
          </a:p>
          <a:p>
            <a:pPr lvl="1"/>
            <a:r>
              <a:rPr lang="en-US" altLang="ja-JP" dirty="0" smtClean="0"/>
              <a:t>SDRAM (Synchronous -)</a:t>
            </a:r>
          </a:p>
          <a:p>
            <a:pPr lvl="1"/>
            <a:r>
              <a:rPr lang="en-US" altLang="ja-JP" dirty="0" smtClean="0"/>
              <a:t>DDR SDRAM (Double Data Rate -)</a:t>
            </a:r>
          </a:p>
          <a:p>
            <a:pPr lvl="1"/>
            <a:r>
              <a:rPr lang="en-US" altLang="ja-JP" dirty="0" smtClean="0"/>
              <a:t>RDRAM (Rambus -)</a:t>
            </a:r>
          </a:p>
          <a:p>
            <a:pPr lvl="1"/>
            <a:r>
              <a:rPr lang="en-US" altLang="ja-JP" dirty="0" smtClean="0"/>
              <a:t>XDRDRAM (eXtreme Data Rate -)</a:t>
            </a:r>
          </a:p>
          <a:p>
            <a:pPr lvl="1"/>
            <a:endParaRPr lang="en-US" altLang="ja-JP" dirty="0" smtClean="0"/>
          </a:p>
          <a:p>
            <a:r>
              <a:rPr lang="ja-JP" altLang="en-US" dirty="0" smtClean="0"/>
              <a:t>チップ間の </a:t>
            </a:r>
            <a:r>
              <a:rPr lang="en-US" altLang="ja-JP" dirty="0" smtClean="0"/>
              <a:t>I/F </a:t>
            </a:r>
            <a:r>
              <a:rPr lang="ja-JP" altLang="en-US" dirty="0" smtClean="0"/>
              <a:t>の高速化</a:t>
            </a:r>
          </a:p>
          <a:p>
            <a:pPr lvl="1"/>
            <a:r>
              <a:rPr lang="ja-JP" altLang="en-US" dirty="0" smtClean="0"/>
              <a:t>チップ内部は，基本的に同じ</a:t>
            </a:r>
          </a:p>
          <a:p>
            <a:pPr lvl="2"/>
            <a:r>
              <a:rPr lang="ja-JP" altLang="en-US" dirty="0" smtClean="0"/>
              <a:t>バンド幅は向上しても，レイテンシはあまり変わらない</a:t>
            </a:r>
            <a:endParaRPr lang="ja-JP" altLang="en-US" dirty="0"/>
          </a:p>
        </p:txBody>
      </p:sp>
    </p:spTree>
  </p:cSld>
  <p:clrMapOvr>
    <a:masterClrMapping/>
  </p:clrMapOvr>
  <p:transition>
    <p:dissolve/>
    <p:sndAc>
      <p:stSnd>
        <p:snd r:embed="rId3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ポスト </a:t>
            </a:r>
            <a:r>
              <a:rPr lang="en-US" altLang="ja-JP" dirty="0" smtClean="0"/>
              <a:t>DRAM</a:t>
            </a:r>
            <a:endParaRPr lang="en-US" altLang="ja-JP" dirty="0"/>
          </a:p>
        </p:txBody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/>
              <a:t>DRAM</a:t>
            </a:r>
            <a:r>
              <a:rPr lang="ja-JP" altLang="en-US" dirty="0" smtClean="0"/>
              <a:t> はもうすぐ終わり？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微細化が進むと，キャパシタで記憶することができなくなる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MRAM</a:t>
            </a:r>
            <a:r>
              <a:rPr lang="ja-JP" altLang="en-US" dirty="0" smtClean="0"/>
              <a:t>，</a:t>
            </a:r>
            <a:r>
              <a:rPr lang="en-US" altLang="ja-JP" dirty="0" smtClean="0"/>
              <a:t>PRAM</a:t>
            </a:r>
            <a:r>
              <a:rPr lang="ja-JP" altLang="en-US" dirty="0" smtClean="0"/>
              <a:t>，</a:t>
            </a:r>
            <a:r>
              <a:rPr lang="en-US" altLang="ja-JP" dirty="0" smtClean="0"/>
              <a:t>RRAM</a:t>
            </a:r>
            <a:r>
              <a:rPr lang="ja-JP" altLang="en-US" dirty="0" smtClean="0"/>
              <a:t>，</a:t>
            </a:r>
            <a:r>
              <a:rPr lang="en-US" altLang="ja-JP" dirty="0" smtClean="0"/>
              <a:t>etc.</a:t>
            </a:r>
          </a:p>
          <a:p>
            <a:pPr lvl="1"/>
            <a:r>
              <a:rPr lang="ja-JP" altLang="en-US" dirty="0" smtClean="0"/>
              <a:t>製品化，研究中～数年後に製品化？</a:t>
            </a:r>
          </a:p>
          <a:p>
            <a:pPr lvl="1"/>
            <a:r>
              <a:rPr lang="en-US" altLang="ja-JP" dirty="0" smtClean="0"/>
              <a:t>DRAM </a:t>
            </a:r>
            <a:r>
              <a:rPr lang="ja-JP" altLang="en-US" dirty="0" smtClean="0"/>
              <a:t>より，高速</a:t>
            </a:r>
            <a:r>
              <a:rPr lang="en-US" altLang="ja-JP" dirty="0" smtClean="0"/>
              <a:t>/</a:t>
            </a:r>
            <a:r>
              <a:rPr lang="ja-JP" altLang="en-US" dirty="0" smtClean="0"/>
              <a:t>大容量？</a:t>
            </a:r>
          </a:p>
          <a:p>
            <a:pPr lvl="1"/>
            <a:r>
              <a:rPr lang="ja-JP" altLang="en-US" dirty="0" smtClean="0"/>
              <a:t>不揮発性</a:t>
            </a:r>
          </a:p>
          <a:p>
            <a:pPr lvl="2"/>
            <a:r>
              <a:rPr lang="ja-JP" altLang="en-US" dirty="0" smtClean="0"/>
              <a:t>例えば，主記憶が不揮発になったら</a:t>
            </a:r>
            <a:r>
              <a:rPr lang="en-US" altLang="ja-JP" dirty="0" smtClean="0"/>
              <a:t>…</a:t>
            </a:r>
          </a:p>
          <a:p>
            <a:pPr lvl="3"/>
            <a:r>
              <a:rPr lang="ja-JP" altLang="en-US" dirty="0" smtClean="0"/>
              <a:t>スタンバイで，電源を切れる</a:t>
            </a:r>
          </a:p>
          <a:p>
            <a:pPr lvl="3"/>
            <a:r>
              <a:rPr lang="ja-JP" altLang="en-US" dirty="0"/>
              <a:t>主記憶と</a:t>
            </a:r>
            <a:r>
              <a:rPr lang="ja-JP" altLang="en-US" dirty="0" smtClean="0"/>
              <a:t>ディスクの統合？</a:t>
            </a:r>
          </a:p>
          <a:p>
            <a:pPr lvl="3"/>
            <a:endParaRPr lang="ja-JP" altLang="en-US" dirty="0" smtClean="0"/>
          </a:p>
          <a:p>
            <a:pPr lvl="1"/>
            <a:r>
              <a:rPr lang="ja-JP" altLang="en-US" dirty="0" smtClean="0"/>
              <a:t>実用化されれば，</a:t>
            </a:r>
            <a:r>
              <a:rPr lang="en-US" altLang="ja-JP" dirty="0" smtClean="0"/>
              <a:t>DRAM </a:t>
            </a:r>
            <a:r>
              <a:rPr lang="ja-JP" altLang="en-US" dirty="0" smtClean="0"/>
              <a:t>を淘汰する？</a:t>
            </a:r>
            <a:endParaRPr lang="ja-JP" altLang="en-US" dirty="0"/>
          </a:p>
        </p:txBody>
      </p:sp>
    </p:spTree>
  </p:cSld>
  <p:clrMapOvr>
    <a:masterClrMapping/>
  </p:clrMapOvr>
  <p:transition>
    <p:dissolve/>
    <p:sndAc>
      <p:stSnd>
        <p:snd r:embed="rId3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SRAM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vs</a:t>
            </a:r>
            <a:r>
              <a:rPr kumimoji="1" lang="en-US" altLang="ja-JP" dirty="0" smtClean="0"/>
              <a:t> DRAM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SRAM </a:t>
            </a:r>
            <a:r>
              <a:rPr kumimoji="1" lang="en-US" altLang="ja-JP" dirty="0" err="1" smtClean="0"/>
              <a:t>vs</a:t>
            </a:r>
            <a:r>
              <a:rPr kumimoji="1" lang="en-US" altLang="ja-JP" dirty="0" smtClean="0"/>
              <a:t> DRAM</a:t>
            </a:r>
          </a:p>
          <a:p>
            <a:pPr lvl="1"/>
            <a:r>
              <a:rPr kumimoji="1" lang="en-US" altLang="ja-JP" dirty="0" smtClean="0"/>
              <a:t>SRAM:	</a:t>
            </a:r>
            <a:r>
              <a:rPr kumimoji="1" lang="ja-JP" altLang="en-US" dirty="0" smtClean="0"/>
              <a:t>高速 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 低容量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DRAM: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低速 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 大容量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組み合わせて使う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キャッシュ・メモリ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r>
              <a:rPr kumimoji="1" lang="ja-JP" altLang="en-US" dirty="0" smtClean="0"/>
              <a:t>「高速 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 大容量なメモリを作ればいいじゃ</a:t>
            </a:r>
            <a:r>
              <a:rPr kumimoji="1" lang="ja-JP" altLang="en-US" dirty="0" err="1" smtClean="0"/>
              <a:t>ん</a:t>
            </a:r>
            <a:r>
              <a:rPr kumimoji="1" lang="ja-JP" altLang="en-US" dirty="0" smtClean="0"/>
              <a:t>」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それはそうなんだけど</a:t>
            </a:r>
            <a:r>
              <a:rPr lang="en-US" altLang="ja-JP" dirty="0" smtClean="0"/>
              <a:t>…</a:t>
            </a:r>
          </a:p>
          <a:p>
            <a:pPr lvl="1"/>
            <a:endParaRPr kumimoji="1" lang="ja-JP" altLang="en-US" dirty="0"/>
          </a:p>
        </p:txBody>
      </p:sp>
    </p:spTree>
  </p:cSld>
  <p:clrMapOvr>
    <a:masterClrMapping/>
  </p:clrMapOvr>
  <p:transition>
    <p:dissolve/>
    <p:sndAc>
      <p:stSnd>
        <p:snd r:embed="rId2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今日の内容</a:t>
            </a:r>
            <a:endParaRPr lang="ja-JP" altLang="en-US" dirty="0"/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メモリ</a:t>
            </a:r>
          </a:p>
          <a:p>
            <a:pPr lvl="1"/>
            <a:r>
              <a:rPr lang="en-US" altLang="ja-JP" dirty="0" smtClean="0"/>
              <a:t>SRAM</a:t>
            </a:r>
          </a:p>
          <a:p>
            <a:pPr lvl="1"/>
            <a:r>
              <a:rPr lang="en-US" altLang="ja-JP" dirty="0" smtClean="0"/>
              <a:t>DRAM</a:t>
            </a:r>
          </a:p>
          <a:p>
            <a:pPr lvl="1"/>
            <a:r>
              <a:rPr lang="en-US" altLang="ja-JP" dirty="0" smtClean="0"/>
              <a:t>Flash Memory</a:t>
            </a:r>
            <a:endParaRPr lang="en-US" altLang="ja-JP" dirty="0"/>
          </a:p>
        </p:txBody>
      </p:sp>
    </p:spTree>
  </p:cSld>
  <p:clrMapOvr>
    <a:masterClrMapping/>
  </p:clrMapOvr>
  <p:transition>
    <p:dissolve/>
    <p:sndAc>
      <p:stSnd>
        <p:snd r:embed="rId3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ROM</a:t>
            </a:r>
          </a:p>
        </p:txBody>
      </p:sp>
      <p:sp>
        <p:nvSpPr>
          <p:cNvPr id="95437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ja-JP" altLang="ja-JP" dirty="0"/>
          </a:p>
        </p:txBody>
      </p:sp>
    </p:spTree>
  </p:cSld>
  <p:clrMapOvr>
    <a:masterClrMapping/>
  </p:clrMapOvr>
  <p:transition>
    <p:dissolve/>
    <p:sndAc>
      <p:stSnd>
        <p:snd r:embed="rId3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ROM </a:t>
            </a:r>
            <a:r>
              <a:rPr lang="ja-JP" altLang="en-US" dirty="0" smtClean="0"/>
              <a:t>の分類</a:t>
            </a:r>
            <a:endParaRPr lang="ja-JP" altLang="en-US" dirty="0"/>
          </a:p>
        </p:txBody>
      </p:sp>
      <p:sp>
        <p:nvSpPr>
          <p:cNvPr id="956420" name="Rectangle 4"/>
          <p:cNvSpPr>
            <a:spLocks noChangeArrowheads="1"/>
          </p:cNvSpPr>
          <p:nvPr/>
        </p:nvSpPr>
        <p:spPr bwMode="auto">
          <a:xfrm>
            <a:off x="971550" y="1989138"/>
            <a:ext cx="50419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n"/>
            </a:pPr>
            <a:r>
              <a:rPr kumimoji="0" lang="en-US" altLang="ja-JP" b="1" dirty="0">
                <a:latin typeface="+mn-lt"/>
                <a:ea typeface="+mn-ea"/>
              </a:rPr>
              <a:t>PROM (Programmable ROM)</a:t>
            </a:r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u"/>
            </a:pPr>
            <a:r>
              <a:rPr lang="ja-JP" altLang="en-US" dirty="0">
                <a:latin typeface="+mn-lt"/>
                <a:ea typeface="+mn-ea"/>
              </a:rPr>
              <a:t>工場出荷後に書き込める（プログラム）</a:t>
            </a:r>
          </a:p>
        </p:txBody>
      </p:sp>
      <p:sp>
        <p:nvSpPr>
          <p:cNvPr id="956421" name="Rectangle 5"/>
          <p:cNvSpPr>
            <a:spLocks noChangeArrowheads="1"/>
          </p:cNvSpPr>
          <p:nvPr/>
        </p:nvSpPr>
        <p:spPr bwMode="auto">
          <a:xfrm>
            <a:off x="3132138" y="5589588"/>
            <a:ext cx="5040312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n"/>
            </a:pPr>
            <a:r>
              <a:rPr kumimoji="0" lang="en-US" altLang="ja-JP" b="1" dirty="0">
                <a:latin typeface="+mn-lt"/>
                <a:ea typeface="+mn-ea"/>
              </a:rPr>
              <a:t>Flash Memory</a:t>
            </a:r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u"/>
            </a:pPr>
            <a:r>
              <a:rPr lang="ja-JP" altLang="en-US" dirty="0">
                <a:latin typeface="+mn-lt"/>
                <a:ea typeface="+mn-ea"/>
              </a:rPr>
              <a:t>ブロック単位で電気的に消去 </a:t>
            </a:r>
            <a:r>
              <a:rPr lang="en-US" altLang="ja-JP" dirty="0">
                <a:latin typeface="+mn-lt"/>
                <a:ea typeface="+mn-ea"/>
              </a:rPr>
              <a:t>(flash)</a:t>
            </a:r>
          </a:p>
        </p:txBody>
      </p:sp>
      <p:sp>
        <p:nvSpPr>
          <p:cNvPr id="956422" name="Rectangle 6"/>
          <p:cNvSpPr>
            <a:spLocks noChangeArrowheads="1"/>
          </p:cNvSpPr>
          <p:nvPr/>
        </p:nvSpPr>
        <p:spPr bwMode="auto">
          <a:xfrm>
            <a:off x="1692275" y="2708275"/>
            <a:ext cx="6119813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n"/>
            </a:pPr>
            <a:r>
              <a:rPr kumimoji="0" lang="en-US" altLang="ja-JP" b="1" dirty="0">
                <a:latin typeface="+mn-lt"/>
                <a:ea typeface="+mn-ea"/>
              </a:rPr>
              <a:t>OTPROM (One-Time PROM)</a:t>
            </a:r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u"/>
            </a:pPr>
            <a:r>
              <a:rPr lang="en-US" altLang="ja-JP" dirty="0">
                <a:latin typeface="+mn-lt"/>
                <a:ea typeface="+mn-ea"/>
              </a:rPr>
              <a:t>1</a:t>
            </a:r>
            <a:r>
              <a:rPr lang="ja-JP" altLang="en-US" dirty="0">
                <a:latin typeface="+mn-lt"/>
                <a:ea typeface="+mn-ea"/>
              </a:rPr>
              <a:t>回だけプログラムできる（アンチ・ヒューズ）</a:t>
            </a:r>
          </a:p>
        </p:txBody>
      </p:sp>
      <p:sp>
        <p:nvSpPr>
          <p:cNvPr id="956423" name="Rectangle 7"/>
          <p:cNvSpPr>
            <a:spLocks noChangeArrowheads="1"/>
          </p:cNvSpPr>
          <p:nvPr/>
        </p:nvSpPr>
        <p:spPr bwMode="auto">
          <a:xfrm>
            <a:off x="1692275" y="3429000"/>
            <a:ext cx="4411663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n"/>
            </a:pPr>
            <a:r>
              <a:rPr kumimoji="0" lang="en-US" altLang="ja-JP" b="1" dirty="0">
                <a:latin typeface="+mn-lt"/>
                <a:ea typeface="+mn-ea"/>
              </a:rPr>
              <a:t>EPROM (Erasable PROM)</a:t>
            </a:r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u"/>
            </a:pPr>
            <a:r>
              <a:rPr lang="ja-JP" altLang="en-US" dirty="0">
                <a:latin typeface="+mn-lt"/>
                <a:ea typeface="+mn-ea"/>
              </a:rPr>
              <a:t>消去後，プログラムできる</a:t>
            </a:r>
          </a:p>
        </p:txBody>
      </p:sp>
      <p:sp>
        <p:nvSpPr>
          <p:cNvPr id="956424" name="Rectangle 8"/>
          <p:cNvSpPr>
            <a:spLocks noChangeArrowheads="1"/>
          </p:cNvSpPr>
          <p:nvPr/>
        </p:nvSpPr>
        <p:spPr bwMode="auto">
          <a:xfrm>
            <a:off x="2413000" y="4149725"/>
            <a:ext cx="2430463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n"/>
            </a:pPr>
            <a:r>
              <a:rPr kumimoji="0" lang="en-US" altLang="ja-JP" b="1" dirty="0">
                <a:latin typeface="+mn-lt"/>
                <a:ea typeface="+mn-ea"/>
              </a:rPr>
              <a:t>UV-EPROM</a:t>
            </a:r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u"/>
            </a:pPr>
            <a:r>
              <a:rPr lang="ja-JP" altLang="en-US" dirty="0">
                <a:latin typeface="+mn-lt"/>
                <a:ea typeface="+mn-ea"/>
              </a:rPr>
              <a:t>紫外線で消去</a:t>
            </a:r>
          </a:p>
        </p:txBody>
      </p:sp>
      <p:sp>
        <p:nvSpPr>
          <p:cNvPr id="956425" name="Rectangle 9"/>
          <p:cNvSpPr>
            <a:spLocks noChangeArrowheads="1"/>
          </p:cNvSpPr>
          <p:nvPr/>
        </p:nvSpPr>
        <p:spPr bwMode="auto">
          <a:xfrm>
            <a:off x="2413000" y="4868863"/>
            <a:ext cx="5040313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n"/>
            </a:pPr>
            <a:r>
              <a:rPr kumimoji="0" lang="en-US" altLang="ja-JP" b="1" dirty="0">
                <a:latin typeface="+mn-lt"/>
                <a:ea typeface="+mn-ea"/>
              </a:rPr>
              <a:t>EEPROM (Electrically Erasable PROM)</a:t>
            </a:r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u"/>
            </a:pPr>
            <a:r>
              <a:rPr lang="ja-JP" altLang="en-US" dirty="0">
                <a:latin typeface="+mn-lt"/>
                <a:ea typeface="+mn-ea"/>
              </a:rPr>
              <a:t>電気的に消去</a:t>
            </a:r>
          </a:p>
        </p:txBody>
      </p:sp>
      <p:sp>
        <p:nvSpPr>
          <p:cNvPr id="956427" name="Rectangle 11"/>
          <p:cNvSpPr>
            <a:spLocks noChangeArrowheads="1"/>
          </p:cNvSpPr>
          <p:nvPr/>
        </p:nvSpPr>
        <p:spPr bwMode="auto">
          <a:xfrm>
            <a:off x="971550" y="1268413"/>
            <a:ext cx="50419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n"/>
            </a:pPr>
            <a:r>
              <a:rPr kumimoji="0" lang="ja-JP" altLang="en-US" b="1" dirty="0">
                <a:latin typeface="+mn-lt"/>
                <a:ea typeface="+mn-ea"/>
              </a:rPr>
              <a:t>マスク </a:t>
            </a:r>
            <a:r>
              <a:rPr kumimoji="0" lang="en-US" altLang="ja-JP" b="1" dirty="0">
                <a:latin typeface="+mn-lt"/>
                <a:ea typeface="+mn-ea"/>
              </a:rPr>
              <a:t>ROM</a:t>
            </a: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u"/>
            </a:pPr>
            <a:r>
              <a:rPr lang="ja-JP" altLang="en-US" dirty="0">
                <a:latin typeface="+mn-lt"/>
                <a:ea typeface="+mn-ea"/>
              </a:rPr>
              <a:t>工場で書き込む（書き換え不可）</a:t>
            </a:r>
          </a:p>
        </p:txBody>
      </p:sp>
      <p:sp>
        <p:nvSpPr>
          <p:cNvPr id="956429" name="Freeform 13"/>
          <p:cNvSpPr>
            <a:spLocks/>
          </p:cNvSpPr>
          <p:nvPr/>
        </p:nvSpPr>
        <p:spPr bwMode="auto">
          <a:xfrm>
            <a:off x="792163" y="1449388"/>
            <a:ext cx="179387" cy="809625"/>
          </a:xfrm>
          <a:custGeom>
            <a:avLst/>
            <a:gdLst/>
            <a:ahLst/>
            <a:cxnLst>
              <a:cxn ang="0">
                <a:pos x="113" y="0"/>
              </a:cxn>
              <a:cxn ang="0">
                <a:pos x="0" y="226"/>
              </a:cxn>
              <a:cxn ang="0">
                <a:pos x="113" y="510"/>
              </a:cxn>
            </a:cxnLst>
            <a:rect l="0" t="0" r="r" b="b"/>
            <a:pathLst>
              <a:path w="113" h="510">
                <a:moveTo>
                  <a:pt x="113" y="0"/>
                </a:moveTo>
                <a:lnTo>
                  <a:pt x="0" y="226"/>
                </a:lnTo>
                <a:lnTo>
                  <a:pt x="113" y="51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56430" name="Freeform 14"/>
          <p:cNvSpPr>
            <a:spLocks/>
          </p:cNvSpPr>
          <p:nvPr/>
        </p:nvSpPr>
        <p:spPr bwMode="auto">
          <a:xfrm>
            <a:off x="1512888" y="2889250"/>
            <a:ext cx="179387" cy="809625"/>
          </a:xfrm>
          <a:custGeom>
            <a:avLst/>
            <a:gdLst/>
            <a:ahLst/>
            <a:cxnLst>
              <a:cxn ang="0">
                <a:pos x="113" y="0"/>
              </a:cxn>
              <a:cxn ang="0">
                <a:pos x="0" y="226"/>
              </a:cxn>
              <a:cxn ang="0">
                <a:pos x="113" y="510"/>
              </a:cxn>
            </a:cxnLst>
            <a:rect l="0" t="0" r="r" b="b"/>
            <a:pathLst>
              <a:path w="113" h="510">
                <a:moveTo>
                  <a:pt x="113" y="0"/>
                </a:moveTo>
                <a:lnTo>
                  <a:pt x="0" y="226"/>
                </a:lnTo>
                <a:lnTo>
                  <a:pt x="113" y="51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56431" name="Freeform 15"/>
          <p:cNvSpPr>
            <a:spLocks/>
          </p:cNvSpPr>
          <p:nvPr/>
        </p:nvSpPr>
        <p:spPr bwMode="auto">
          <a:xfrm>
            <a:off x="2232025" y="4329113"/>
            <a:ext cx="179388" cy="809625"/>
          </a:xfrm>
          <a:custGeom>
            <a:avLst/>
            <a:gdLst/>
            <a:ahLst/>
            <a:cxnLst>
              <a:cxn ang="0">
                <a:pos x="113" y="0"/>
              </a:cxn>
              <a:cxn ang="0">
                <a:pos x="0" y="226"/>
              </a:cxn>
              <a:cxn ang="0">
                <a:pos x="113" y="510"/>
              </a:cxn>
            </a:cxnLst>
            <a:rect l="0" t="0" r="r" b="b"/>
            <a:pathLst>
              <a:path w="113" h="510">
                <a:moveTo>
                  <a:pt x="113" y="0"/>
                </a:moveTo>
                <a:lnTo>
                  <a:pt x="0" y="226"/>
                </a:lnTo>
                <a:lnTo>
                  <a:pt x="113" y="51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</p:spTree>
  </p:cSld>
  <p:clrMapOvr>
    <a:masterClrMapping/>
  </p:clrMapOvr>
  <p:transition>
    <p:dissolve/>
    <p:sndAc>
      <p:stSnd>
        <p:snd r:embed="rId3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ROM </a:t>
            </a:r>
            <a:r>
              <a:rPr lang="ja-JP" altLang="en-US" dirty="0"/>
              <a:t>の原理</a:t>
            </a:r>
          </a:p>
        </p:txBody>
      </p:sp>
      <p:sp>
        <p:nvSpPr>
          <p:cNvPr id="958786" name="Rectangle 322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ja-JP" altLang="en-US" sz="1800" dirty="0"/>
              <a:t>「制御できない状態」のスイッチを作る</a:t>
            </a:r>
          </a:p>
        </p:txBody>
      </p:sp>
      <p:grpSp>
        <p:nvGrpSpPr>
          <p:cNvPr id="958474" name="Group 10"/>
          <p:cNvGrpSpPr>
            <a:grpSpLocks/>
          </p:cNvGrpSpPr>
          <p:nvPr/>
        </p:nvGrpSpPr>
        <p:grpSpPr bwMode="auto">
          <a:xfrm>
            <a:off x="1692275" y="5499100"/>
            <a:ext cx="719138" cy="180975"/>
            <a:chOff x="1066" y="2103"/>
            <a:chExt cx="453" cy="114"/>
          </a:xfrm>
        </p:grpSpPr>
        <p:sp>
          <p:nvSpPr>
            <p:cNvPr id="958468" name="Oval 4"/>
            <p:cNvSpPr>
              <a:spLocks noChangeArrowheads="1"/>
            </p:cNvSpPr>
            <p:nvPr/>
          </p:nvSpPr>
          <p:spPr bwMode="auto">
            <a:xfrm>
              <a:off x="1179" y="2131"/>
              <a:ext cx="57" cy="57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8469" name="Oval 5"/>
            <p:cNvSpPr>
              <a:spLocks noChangeArrowheads="1"/>
            </p:cNvSpPr>
            <p:nvPr/>
          </p:nvSpPr>
          <p:spPr bwMode="auto">
            <a:xfrm>
              <a:off x="1349" y="2131"/>
              <a:ext cx="57" cy="57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8470" name="Line 6"/>
            <p:cNvSpPr>
              <a:spLocks noChangeShapeType="1"/>
            </p:cNvSpPr>
            <p:nvPr/>
          </p:nvSpPr>
          <p:spPr bwMode="auto">
            <a:xfrm>
              <a:off x="1066" y="2160"/>
              <a:ext cx="113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8471" name="Line 7"/>
            <p:cNvSpPr>
              <a:spLocks noChangeShapeType="1"/>
            </p:cNvSpPr>
            <p:nvPr/>
          </p:nvSpPr>
          <p:spPr bwMode="auto">
            <a:xfrm>
              <a:off x="1406" y="2160"/>
              <a:ext cx="113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8473" name="Rectangle 9"/>
            <p:cNvSpPr>
              <a:spLocks noChangeArrowheads="1"/>
            </p:cNvSpPr>
            <p:nvPr/>
          </p:nvSpPr>
          <p:spPr bwMode="auto">
            <a:xfrm>
              <a:off x="1066" y="2103"/>
              <a:ext cx="453" cy="114"/>
            </a:xfrm>
            <a:prstGeom prst="rect">
              <a:avLst/>
            </a:prstGeom>
            <a:noFill/>
            <a:ln w="19050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</p:grpSp>
      <p:grpSp>
        <p:nvGrpSpPr>
          <p:cNvPr id="958478" name="Group 14"/>
          <p:cNvGrpSpPr>
            <a:grpSpLocks/>
          </p:cNvGrpSpPr>
          <p:nvPr/>
        </p:nvGrpSpPr>
        <p:grpSpPr bwMode="auto">
          <a:xfrm>
            <a:off x="1962150" y="4868863"/>
            <a:ext cx="179388" cy="90487"/>
            <a:chOff x="1406" y="1706"/>
            <a:chExt cx="113" cy="57"/>
          </a:xfrm>
        </p:grpSpPr>
        <p:sp>
          <p:nvSpPr>
            <p:cNvPr id="958476" name="Oval 12"/>
            <p:cNvSpPr>
              <a:spLocks noChangeArrowheads="1"/>
            </p:cNvSpPr>
            <p:nvPr/>
          </p:nvSpPr>
          <p:spPr bwMode="auto">
            <a:xfrm>
              <a:off x="1434" y="1706"/>
              <a:ext cx="57" cy="57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8477" name="Rectangle 13"/>
            <p:cNvSpPr>
              <a:spLocks noChangeArrowheads="1"/>
            </p:cNvSpPr>
            <p:nvPr/>
          </p:nvSpPr>
          <p:spPr bwMode="auto">
            <a:xfrm>
              <a:off x="1406" y="1706"/>
              <a:ext cx="113" cy="57"/>
            </a:xfrm>
            <a:prstGeom prst="rect">
              <a:avLst/>
            </a:prstGeom>
            <a:noFill/>
            <a:ln w="19050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</p:grpSp>
      <p:sp>
        <p:nvSpPr>
          <p:cNvPr id="958479" name="Line 15"/>
          <p:cNvSpPr>
            <a:spLocks noChangeShapeType="1"/>
          </p:cNvSpPr>
          <p:nvPr/>
        </p:nvSpPr>
        <p:spPr bwMode="auto">
          <a:xfrm>
            <a:off x="2051050" y="4959350"/>
            <a:ext cx="0" cy="4508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grpSp>
        <p:nvGrpSpPr>
          <p:cNvPr id="958481" name="Group 17"/>
          <p:cNvGrpSpPr>
            <a:grpSpLocks/>
          </p:cNvGrpSpPr>
          <p:nvPr/>
        </p:nvGrpSpPr>
        <p:grpSpPr bwMode="auto">
          <a:xfrm>
            <a:off x="6732588" y="5499100"/>
            <a:ext cx="719137" cy="180975"/>
            <a:chOff x="1066" y="2103"/>
            <a:chExt cx="453" cy="114"/>
          </a:xfrm>
        </p:grpSpPr>
        <p:sp>
          <p:nvSpPr>
            <p:cNvPr id="958482" name="Oval 18"/>
            <p:cNvSpPr>
              <a:spLocks noChangeArrowheads="1"/>
            </p:cNvSpPr>
            <p:nvPr/>
          </p:nvSpPr>
          <p:spPr bwMode="auto">
            <a:xfrm>
              <a:off x="1179" y="2131"/>
              <a:ext cx="57" cy="57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8483" name="Oval 19"/>
            <p:cNvSpPr>
              <a:spLocks noChangeArrowheads="1"/>
            </p:cNvSpPr>
            <p:nvPr/>
          </p:nvSpPr>
          <p:spPr bwMode="auto">
            <a:xfrm>
              <a:off x="1349" y="2131"/>
              <a:ext cx="57" cy="57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8484" name="Line 20"/>
            <p:cNvSpPr>
              <a:spLocks noChangeShapeType="1"/>
            </p:cNvSpPr>
            <p:nvPr/>
          </p:nvSpPr>
          <p:spPr bwMode="auto">
            <a:xfrm>
              <a:off x="1066" y="2160"/>
              <a:ext cx="113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8485" name="Line 21"/>
            <p:cNvSpPr>
              <a:spLocks noChangeShapeType="1"/>
            </p:cNvSpPr>
            <p:nvPr/>
          </p:nvSpPr>
          <p:spPr bwMode="auto">
            <a:xfrm>
              <a:off x="1406" y="2160"/>
              <a:ext cx="113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8486" name="Rectangle 22"/>
            <p:cNvSpPr>
              <a:spLocks noChangeArrowheads="1"/>
            </p:cNvSpPr>
            <p:nvPr/>
          </p:nvSpPr>
          <p:spPr bwMode="auto">
            <a:xfrm>
              <a:off x="1066" y="2103"/>
              <a:ext cx="453" cy="114"/>
            </a:xfrm>
            <a:prstGeom prst="rect">
              <a:avLst/>
            </a:prstGeom>
            <a:noFill/>
            <a:ln w="19050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</p:grpSp>
      <p:grpSp>
        <p:nvGrpSpPr>
          <p:cNvPr id="958487" name="Group 23"/>
          <p:cNvGrpSpPr>
            <a:grpSpLocks/>
          </p:cNvGrpSpPr>
          <p:nvPr/>
        </p:nvGrpSpPr>
        <p:grpSpPr bwMode="auto">
          <a:xfrm>
            <a:off x="7004050" y="4868863"/>
            <a:ext cx="179388" cy="90487"/>
            <a:chOff x="1406" y="1706"/>
            <a:chExt cx="113" cy="57"/>
          </a:xfrm>
        </p:grpSpPr>
        <p:sp>
          <p:nvSpPr>
            <p:cNvPr id="958488" name="Oval 24"/>
            <p:cNvSpPr>
              <a:spLocks noChangeArrowheads="1"/>
            </p:cNvSpPr>
            <p:nvPr/>
          </p:nvSpPr>
          <p:spPr bwMode="auto">
            <a:xfrm>
              <a:off x="1434" y="1706"/>
              <a:ext cx="57" cy="57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8489" name="Rectangle 25"/>
            <p:cNvSpPr>
              <a:spLocks noChangeArrowheads="1"/>
            </p:cNvSpPr>
            <p:nvPr/>
          </p:nvSpPr>
          <p:spPr bwMode="auto">
            <a:xfrm>
              <a:off x="1406" y="1706"/>
              <a:ext cx="113" cy="57"/>
            </a:xfrm>
            <a:prstGeom prst="rect">
              <a:avLst/>
            </a:prstGeom>
            <a:noFill/>
            <a:ln w="19050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</p:grpSp>
      <p:sp>
        <p:nvSpPr>
          <p:cNvPr id="958490" name="Line 26"/>
          <p:cNvSpPr>
            <a:spLocks noChangeShapeType="1"/>
          </p:cNvSpPr>
          <p:nvPr/>
        </p:nvSpPr>
        <p:spPr bwMode="auto">
          <a:xfrm>
            <a:off x="7092950" y="4959350"/>
            <a:ext cx="0" cy="541338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 type="none" w="sm" len="sm"/>
            <a:tailEnd type="triangl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grpSp>
        <p:nvGrpSpPr>
          <p:cNvPr id="958492" name="Group 28"/>
          <p:cNvGrpSpPr>
            <a:grpSpLocks/>
          </p:cNvGrpSpPr>
          <p:nvPr/>
        </p:nvGrpSpPr>
        <p:grpSpPr bwMode="auto">
          <a:xfrm>
            <a:off x="5292725" y="5499100"/>
            <a:ext cx="719138" cy="180975"/>
            <a:chOff x="1066" y="2103"/>
            <a:chExt cx="453" cy="114"/>
          </a:xfrm>
        </p:grpSpPr>
        <p:sp>
          <p:nvSpPr>
            <p:cNvPr id="958493" name="Oval 29"/>
            <p:cNvSpPr>
              <a:spLocks noChangeArrowheads="1"/>
            </p:cNvSpPr>
            <p:nvPr/>
          </p:nvSpPr>
          <p:spPr bwMode="auto">
            <a:xfrm>
              <a:off x="1179" y="2131"/>
              <a:ext cx="57" cy="57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8494" name="Oval 30"/>
            <p:cNvSpPr>
              <a:spLocks noChangeArrowheads="1"/>
            </p:cNvSpPr>
            <p:nvPr/>
          </p:nvSpPr>
          <p:spPr bwMode="auto">
            <a:xfrm>
              <a:off x="1349" y="2131"/>
              <a:ext cx="57" cy="57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8495" name="Line 31"/>
            <p:cNvSpPr>
              <a:spLocks noChangeShapeType="1"/>
            </p:cNvSpPr>
            <p:nvPr/>
          </p:nvSpPr>
          <p:spPr bwMode="auto">
            <a:xfrm>
              <a:off x="1066" y="2160"/>
              <a:ext cx="113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8496" name="Line 32"/>
            <p:cNvSpPr>
              <a:spLocks noChangeShapeType="1"/>
            </p:cNvSpPr>
            <p:nvPr/>
          </p:nvSpPr>
          <p:spPr bwMode="auto">
            <a:xfrm>
              <a:off x="1406" y="2160"/>
              <a:ext cx="113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8497" name="Rectangle 33"/>
            <p:cNvSpPr>
              <a:spLocks noChangeArrowheads="1"/>
            </p:cNvSpPr>
            <p:nvPr/>
          </p:nvSpPr>
          <p:spPr bwMode="auto">
            <a:xfrm>
              <a:off x="1066" y="2103"/>
              <a:ext cx="453" cy="114"/>
            </a:xfrm>
            <a:prstGeom prst="rect">
              <a:avLst/>
            </a:prstGeom>
            <a:noFill/>
            <a:ln w="19050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</p:grpSp>
      <p:grpSp>
        <p:nvGrpSpPr>
          <p:cNvPr id="958498" name="Group 34"/>
          <p:cNvGrpSpPr>
            <a:grpSpLocks/>
          </p:cNvGrpSpPr>
          <p:nvPr/>
        </p:nvGrpSpPr>
        <p:grpSpPr bwMode="auto">
          <a:xfrm>
            <a:off x="5562600" y="4868863"/>
            <a:ext cx="179388" cy="90487"/>
            <a:chOff x="1406" y="1706"/>
            <a:chExt cx="113" cy="57"/>
          </a:xfrm>
        </p:grpSpPr>
        <p:sp>
          <p:nvSpPr>
            <p:cNvPr id="958499" name="Oval 35"/>
            <p:cNvSpPr>
              <a:spLocks noChangeArrowheads="1"/>
            </p:cNvSpPr>
            <p:nvPr/>
          </p:nvSpPr>
          <p:spPr bwMode="auto">
            <a:xfrm>
              <a:off x="1434" y="1706"/>
              <a:ext cx="57" cy="57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8500" name="Rectangle 36"/>
            <p:cNvSpPr>
              <a:spLocks noChangeArrowheads="1"/>
            </p:cNvSpPr>
            <p:nvPr/>
          </p:nvSpPr>
          <p:spPr bwMode="auto">
            <a:xfrm>
              <a:off x="1406" y="1706"/>
              <a:ext cx="113" cy="57"/>
            </a:xfrm>
            <a:prstGeom prst="rect">
              <a:avLst/>
            </a:prstGeom>
            <a:noFill/>
            <a:ln w="19050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</p:grpSp>
      <p:sp>
        <p:nvSpPr>
          <p:cNvPr id="958501" name="Line 37"/>
          <p:cNvSpPr>
            <a:spLocks noChangeShapeType="1"/>
          </p:cNvSpPr>
          <p:nvPr/>
        </p:nvSpPr>
        <p:spPr bwMode="auto">
          <a:xfrm>
            <a:off x="5651500" y="4959350"/>
            <a:ext cx="1588" cy="449263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 type="none" w="sm" len="sm"/>
            <a:tailEnd type="triangl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grpSp>
        <p:nvGrpSpPr>
          <p:cNvPr id="958503" name="Group 39"/>
          <p:cNvGrpSpPr>
            <a:grpSpLocks/>
          </p:cNvGrpSpPr>
          <p:nvPr/>
        </p:nvGrpSpPr>
        <p:grpSpPr bwMode="auto">
          <a:xfrm>
            <a:off x="3132138" y="5499100"/>
            <a:ext cx="719137" cy="180975"/>
            <a:chOff x="1066" y="2103"/>
            <a:chExt cx="453" cy="114"/>
          </a:xfrm>
        </p:grpSpPr>
        <p:sp>
          <p:nvSpPr>
            <p:cNvPr id="958504" name="Oval 40"/>
            <p:cNvSpPr>
              <a:spLocks noChangeArrowheads="1"/>
            </p:cNvSpPr>
            <p:nvPr/>
          </p:nvSpPr>
          <p:spPr bwMode="auto">
            <a:xfrm>
              <a:off x="1179" y="2131"/>
              <a:ext cx="57" cy="57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8505" name="Oval 41"/>
            <p:cNvSpPr>
              <a:spLocks noChangeArrowheads="1"/>
            </p:cNvSpPr>
            <p:nvPr/>
          </p:nvSpPr>
          <p:spPr bwMode="auto">
            <a:xfrm>
              <a:off x="1349" y="2131"/>
              <a:ext cx="57" cy="57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8506" name="Line 42"/>
            <p:cNvSpPr>
              <a:spLocks noChangeShapeType="1"/>
            </p:cNvSpPr>
            <p:nvPr/>
          </p:nvSpPr>
          <p:spPr bwMode="auto">
            <a:xfrm>
              <a:off x="1066" y="2160"/>
              <a:ext cx="113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8507" name="Line 43"/>
            <p:cNvSpPr>
              <a:spLocks noChangeShapeType="1"/>
            </p:cNvSpPr>
            <p:nvPr/>
          </p:nvSpPr>
          <p:spPr bwMode="auto">
            <a:xfrm>
              <a:off x="1406" y="2160"/>
              <a:ext cx="113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8508" name="Rectangle 44"/>
            <p:cNvSpPr>
              <a:spLocks noChangeArrowheads="1"/>
            </p:cNvSpPr>
            <p:nvPr/>
          </p:nvSpPr>
          <p:spPr bwMode="auto">
            <a:xfrm>
              <a:off x="1066" y="2103"/>
              <a:ext cx="453" cy="114"/>
            </a:xfrm>
            <a:prstGeom prst="rect">
              <a:avLst/>
            </a:prstGeom>
            <a:noFill/>
            <a:ln w="19050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</p:grpSp>
      <p:grpSp>
        <p:nvGrpSpPr>
          <p:cNvPr id="958509" name="Group 45"/>
          <p:cNvGrpSpPr>
            <a:grpSpLocks/>
          </p:cNvGrpSpPr>
          <p:nvPr/>
        </p:nvGrpSpPr>
        <p:grpSpPr bwMode="auto">
          <a:xfrm>
            <a:off x="3402013" y="4868863"/>
            <a:ext cx="179387" cy="90487"/>
            <a:chOff x="1406" y="1706"/>
            <a:chExt cx="113" cy="57"/>
          </a:xfrm>
        </p:grpSpPr>
        <p:sp>
          <p:nvSpPr>
            <p:cNvPr id="958510" name="Oval 46"/>
            <p:cNvSpPr>
              <a:spLocks noChangeArrowheads="1"/>
            </p:cNvSpPr>
            <p:nvPr/>
          </p:nvSpPr>
          <p:spPr bwMode="auto">
            <a:xfrm>
              <a:off x="1434" y="1706"/>
              <a:ext cx="57" cy="57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8511" name="Rectangle 47"/>
            <p:cNvSpPr>
              <a:spLocks noChangeArrowheads="1"/>
            </p:cNvSpPr>
            <p:nvPr/>
          </p:nvSpPr>
          <p:spPr bwMode="auto">
            <a:xfrm>
              <a:off x="1406" y="1706"/>
              <a:ext cx="113" cy="57"/>
            </a:xfrm>
            <a:prstGeom prst="rect">
              <a:avLst/>
            </a:prstGeom>
            <a:noFill/>
            <a:ln w="19050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</p:grpSp>
      <p:sp>
        <p:nvSpPr>
          <p:cNvPr id="958512" name="Line 48"/>
          <p:cNvSpPr>
            <a:spLocks noChangeShapeType="1"/>
          </p:cNvSpPr>
          <p:nvPr/>
        </p:nvSpPr>
        <p:spPr bwMode="auto">
          <a:xfrm>
            <a:off x="3490913" y="4959350"/>
            <a:ext cx="0" cy="5397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58472" name="Line 8"/>
          <p:cNvSpPr>
            <a:spLocks noChangeShapeType="1"/>
          </p:cNvSpPr>
          <p:nvPr/>
        </p:nvSpPr>
        <p:spPr bwMode="auto">
          <a:xfrm>
            <a:off x="1871663" y="5410200"/>
            <a:ext cx="3603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58480" name="Line 16"/>
          <p:cNvSpPr>
            <a:spLocks noChangeShapeType="1"/>
          </p:cNvSpPr>
          <p:nvPr/>
        </p:nvSpPr>
        <p:spPr bwMode="auto">
          <a:xfrm>
            <a:off x="6913563" y="5499100"/>
            <a:ext cx="3603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58491" name="Line 27"/>
          <p:cNvSpPr>
            <a:spLocks noChangeShapeType="1"/>
          </p:cNvSpPr>
          <p:nvPr/>
        </p:nvSpPr>
        <p:spPr bwMode="auto">
          <a:xfrm>
            <a:off x="5472113" y="5408613"/>
            <a:ext cx="3603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58502" name="Line 38"/>
          <p:cNvSpPr>
            <a:spLocks noChangeShapeType="1"/>
          </p:cNvSpPr>
          <p:nvPr/>
        </p:nvSpPr>
        <p:spPr bwMode="auto">
          <a:xfrm>
            <a:off x="3311525" y="5499100"/>
            <a:ext cx="3603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grpSp>
        <p:nvGrpSpPr>
          <p:cNvPr id="958520" name="Group 56"/>
          <p:cNvGrpSpPr>
            <a:grpSpLocks/>
          </p:cNvGrpSpPr>
          <p:nvPr/>
        </p:nvGrpSpPr>
        <p:grpSpPr bwMode="auto">
          <a:xfrm>
            <a:off x="7002463" y="5049838"/>
            <a:ext cx="179387" cy="179387"/>
            <a:chOff x="1066" y="2614"/>
            <a:chExt cx="113" cy="113"/>
          </a:xfrm>
        </p:grpSpPr>
        <p:sp>
          <p:nvSpPr>
            <p:cNvPr id="958518" name="Line 54"/>
            <p:cNvSpPr>
              <a:spLocks noChangeShapeType="1"/>
            </p:cNvSpPr>
            <p:nvPr/>
          </p:nvSpPr>
          <p:spPr bwMode="auto">
            <a:xfrm>
              <a:off x="1066" y="2614"/>
              <a:ext cx="113" cy="1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8519" name="Line 55"/>
            <p:cNvSpPr>
              <a:spLocks noChangeShapeType="1"/>
            </p:cNvSpPr>
            <p:nvPr/>
          </p:nvSpPr>
          <p:spPr bwMode="auto">
            <a:xfrm flipH="1">
              <a:off x="1066" y="2614"/>
              <a:ext cx="113" cy="1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</p:grpSp>
      <p:grpSp>
        <p:nvGrpSpPr>
          <p:cNvPr id="958521" name="Group 57"/>
          <p:cNvGrpSpPr>
            <a:grpSpLocks/>
          </p:cNvGrpSpPr>
          <p:nvPr/>
        </p:nvGrpSpPr>
        <p:grpSpPr bwMode="auto">
          <a:xfrm>
            <a:off x="5562600" y="5049838"/>
            <a:ext cx="179388" cy="179387"/>
            <a:chOff x="1066" y="2614"/>
            <a:chExt cx="113" cy="113"/>
          </a:xfrm>
        </p:grpSpPr>
        <p:sp>
          <p:nvSpPr>
            <p:cNvPr id="958522" name="Line 58"/>
            <p:cNvSpPr>
              <a:spLocks noChangeShapeType="1"/>
            </p:cNvSpPr>
            <p:nvPr/>
          </p:nvSpPr>
          <p:spPr bwMode="auto">
            <a:xfrm>
              <a:off x="1066" y="2614"/>
              <a:ext cx="113" cy="1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8523" name="Line 59"/>
            <p:cNvSpPr>
              <a:spLocks noChangeShapeType="1"/>
            </p:cNvSpPr>
            <p:nvPr/>
          </p:nvSpPr>
          <p:spPr bwMode="auto">
            <a:xfrm flipH="1">
              <a:off x="1066" y="2614"/>
              <a:ext cx="113" cy="1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</p:grpSp>
      <p:sp>
        <p:nvSpPr>
          <p:cNvPr id="958524" name="Rectangle 60"/>
          <p:cNvSpPr>
            <a:spLocks noChangeArrowheads="1"/>
          </p:cNvSpPr>
          <p:nvPr/>
        </p:nvSpPr>
        <p:spPr bwMode="auto">
          <a:xfrm>
            <a:off x="1871663" y="4419600"/>
            <a:ext cx="360362" cy="350838"/>
          </a:xfrm>
          <a:prstGeom prst="rect">
            <a:avLst/>
          </a:prstGeom>
          <a:noFill/>
          <a:ln w="19050" algn="ctr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ja-JP" dirty="0">
                <a:solidFill>
                  <a:srgbClr val="0000FF"/>
                </a:solidFill>
                <a:latin typeface="Arial Narrow" pitchFamily="34" charset="0"/>
              </a:rPr>
              <a:t>OFF</a:t>
            </a:r>
          </a:p>
        </p:txBody>
      </p:sp>
      <p:sp>
        <p:nvSpPr>
          <p:cNvPr id="958525" name="Rectangle 61"/>
          <p:cNvSpPr>
            <a:spLocks noChangeArrowheads="1"/>
          </p:cNvSpPr>
          <p:nvPr/>
        </p:nvSpPr>
        <p:spPr bwMode="auto">
          <a:xfrm>
            <a:off x="6732588" y="4419600"/>
            <a:ext cx="719137" cy="360363"/>
          </a:xfrm>
          <a:prstGeom prst="rect">
            <a:avLst/>
          </a:prstGeom>
          <a:noFill/>
          <a:ln w="19050" algn="ctr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ja-JP" dirty="0">
                <a:solidFill>
                  <a:srgbClr val="FF0000"/>
                </a:solidFill>
                <a:latin typeface="Arial Narrow" pitchFamily="34" charset="0"/>
              </a:rPr>
              <a:t>ON</a:t>
            </a:r>
            <a:r>
              <a:rPr lang="en-US" altLang="ja-JP" dirty="0">
                <a:latin typeface="Arial Narrow" pitchFamily="34" charset="0"/>
              </a:rPr>
              <a:t>/</a:t>
            </a:r>
            <a:r>
              <a:rPr lang="en-US" altLang="ja-JP" dirty="0">
                <a:solidFill>
                  <a:srgbClr val="0000FF"/>
                </a:solidFill>
                <a:latin typeface="Arial Narrow" pitchFamily="34" charset="0"/>
              </a:rPr>
              <a:t>OFF</a:t>
            </a:r>
          </a:p>
        </p:txBody>
      </p:sp>
      <p:sp>
        <p:nvSpPr>
          <p:cNvPr id="958527" name="Rectangle 63"/>
          <p:cNvSpPr>
            <a:spLocks noChangeArrowheads="1"/>
          </p:cNvSpPr>
          <p:nvPr/>
        </p:nvSpPr>
        <p:spPr bwMode="auto">
          <a:xfrm>
            <a:off x="3311525" y="4419600"/>
            <a:ext cx="360363" cy="350838"/>
          </a:xfrm>
          <a:prstGeom prst="rect">
            <a:avLst/>
          </a:prstGeom>
          <a:noFill/>
          <a:ln w="19050" algn="ctr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ja-JP" dirty="0">
                <a:solidFill>
                  <a:srgbClr val="FF0000"/>
                </a:solidFill>
                <a:latin typeface="Arial Narrow" pitchFamily="34" charset="0"/>
              </a:rPr>
              <a:t>ON</a:t>
            </a:r>
          </a:p>
        </p:txBody>
      </p:sp>
      <p:sp>
        <p:nvSpPr>
          <p:cNvPr id="958785" name="Rectangle 321"/>
          <p:cNvSpPr>
            <a:spLocks noChangeArrowheads="1"/>
          </p:cNvSpPr>
          <p:nvPr/>
        </p:nvSpPr>
        <p:spPr bwMode="auto">
          <a:xfrm>
            <a:off x="5292725" y="4419600"/>
            <a:ext cx="719138" cy="360363"/>
          </a:xfrm>
          <a:prstGeom prst="rect">
            <a:avLst/>
          </a:prstGeom>
          <a:noFill/>
          <a:ln w="19050" algn="ctr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ja-JP" dirty="0">
                <a:solidFill>
                  <a:srgbClr val="FF0000"/>
                </a:solidFill>
                <a:latin typeface="Arial Narrow" pitchFamily="34" charset="0"/>
              </a:rPr>
              <a:t>ON</a:t>
            </a:r>
            <a:r>
              <a:rPr lang="en-US" altLang="ja-JP" dirty="0">
                <a:latin typeface="Arial Narrow" pitchFamily="34" charset="0"/>
              </a:rPr>
              <a:t>/</a:t>
            </a:r>
            <a:r>
              <a:rPr lang="en-US" altLang="ja-JP" dirty="0">
                <a:solidFill>
                  <a:srgbClr val="0000FF"/>
                </a:solidFill>
                <a:latin typeface="Arial Narrow" pitchFamily="34" charset="0"/>
              </a:rPr>
              <a:t>OFF</a:t>
            </a:r>
          </a:p>
        </p:txBody>
      </p:sp>
    </p:spTree>
  </p:cSld>
  <p:clrMapOvr>
    <a:masterClrMapping/>
  </p:clrMapOvr>
  <p:transition>
    <p:dissolve/>
    <p:sndAc>
      <p:stSnd>
        <p:snd r:embed="rId3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9820" name="Group 332"/>
          <p:cNvGrpSpPr>
            <a:grpSpLocks/>
          </p:cNvGrpSpPr>
          <p:nvPr/>
        </p:nvGrpSpPr>
        <p:grpSpPr bwMode="auto">
          <a:xfrm>
            <a:off x="5111750" y="2619375"/>
            <a:ext cx="719138" cy="180975"/>
            <a:chOff x="612" y="2103"/>
            <a:chExt cx="453" cy="114"/>
          </a:xfrm>
        </p:grpSpPr>
        <p:sp>
          <p:nvSpPr>
            <p:cNvPr id="959821" name="Rectangle 333"/>
            <p:cNvSpPr>
              <a:spLocks noChangeArrowheads="1"/>
            </p:cNvSpPr>
            <p:nvPr/>
          </p:nvSpPr>
          <p:spPr bwMode="auto">
            <a:xfrm>
              <a:off x="612" y="2103"/>
              <a:ext cx="453" cy="114"/>
            </a:xfrm>
            <a:prstGeom prst="rect">
              <a:avLst/>
            </a:prstGeom>
            <a:solidFill>
              <a:schemeClr val="bg1"/>
            </a:solidFill>
            <a:ln w="19050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822" name="Oval 334"/>
            <p:cNvSpPr>
              <a:spLocks noChangeArrowheads="1"/>
            </p:cNvSpPr>
            <p:nvPr/>
          </p:nvSpPr>
          <p:spPr bwMode="auto">
            <a:xfrm>
              <a:off x="725" y="2131"/>
              <a:ext cx="57" cy="57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823" name="Oval 335"/>
            <p:cNvSpPr>
              <a:spLocks noChangeArrowheads="1"/>
            </p:cNvSpPr>
            <p:nvPr/>
          </p:nvSpPr>
          <p:spPr bwMode="auto">
            <a:xfrm>
              <a:off x="895" y="2131"/>
              <a:ext cx="57" cy="57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824" name="Line 336"/>
            <p:cNvSpPr>
              <a:spLocks noChangeShapeType="1"/>
            </p:cNvSpPr>
            <p:nvPr/>
          </p:nvSpPr>
          <p:spPr bwMode="auto">
            <a:xfrm>
              <a:off x="612" y="2160"/>
              <a:ext cx="113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825" name="Line 337"/>
            <p:cNvSpPr>
              <a:spLocks noChangeShapeType="1"/>
            </p:cNvSpPr>
            <p:nvPr/>
          </p:nvSpPr>
          <p:spPr bwMode="auto">
            <a:xfrm>
              <a:off x="952" y="2160"/>
              <a:ext cx="113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</p:grpSp>
      <p:grpSp>
        <p:nvGrpSpPr>
          <p:cNvPr id="959826" name="Group 338"/>
          <p:cNvGrpSpPr>
            <a:grpSpLocks/>
          </p:cNvGrpSpPr>
          <p:nvPr/>
        </p:nvGrpSpPr>
        <p:grpSpPr bwMode="auto">
          <a:xfrm>
            <a:off x="5830888" y="2619375"/>
            <a:ext cx="719137" cy="180975"/>
            <a:chOff x="612" y="2103"/>
            <a:chExt cx="453" cy="114"/>
          </a:xfrm>
        </p:grpSpPr>
        <p:sp>
          <p:nvSpPr>
            <p:cNvPr id="959827" name="Rectangle 339"/>
            <p:cNvSpPr>
              <a:spLocks noChangeArrowheads="1"/>
            </p:cNvSpPr>
            <p:nvPr/>
          </p:nvSpPr>
          <p:spPr bwMode="auto">
            <a:xfrm>
              <a:off x="612" y="2103"/>
              <a:ext cx="453" cy="114"/>
            </a:xfrm>
            <a:prstGeom prst="rect">
              <a:avLst/>
            </a:prstGeom>
            <a:solidFill>
              <a:schemeClr val="bg1"/>
            </a:solidFill>
            <a:ln w="19050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828" name="Oval 340"/>
            <p:cNvSpPr>
              <a:spLocks noChangeArrowheads="1"/>
            </p:cNvSpPr>
            <p:nvPr/>
          </p:nvSpPr>
          <p:spPr bwMode="auto">
            <a:xfrm>
              <a:off x="725" y="2131"/>
              <a:ext cx="57" cy="57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829" name="Oval 341"/>
            <p:cNvSpPr>
              <a:spLocks noChangeArrowheads="1"/>
            </p:cNvSpPr>
            <p:nvPr/>
          </p:nvSpPr>
          <p:spPr bwMode="auto">
            <a:xfrm>
              <a:off x="895" y="2131"/>
              <a:ext cx="57" cy="57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830" name="Line 342"/>
            <p:cNvSpPr>
              <a:spLocks noChangeShapeType="1"/>
            </p:cNvSpPr>
            <p:nvPr/>
          </p:nvSpPr>
          <p:spPr bwMode="auto">
            <a:xfrm>
              <a:off x="612" y="2160"/>
              <a:ext cx="113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831" name="Line 343"/>
            <p:cNvSpPr>
              <a:spLocks noChangeShapeType="1"/>
            </p:cNvSpPr>
            <p:nvPr/>
          </p:nvSpPr>
          <p:spPr bwMode="auto">
            <a:xfrm>
              <a:off x="952" y="2160"/>
              <a:ext cx="113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</p:grpSp>
      <p:grpSp>
        <p:nvGrpSpPr>
          <p:cNvPr id="959832" name="Group 344"/>
          <p:cNvGrpSpPr>
            <a:grpSpLocks/>
          </p:cNvGrpSpPr>
          <p:nvPr/>
        </p:nvGrpSpPr>
        <p:grpSpPr bwMode="auto">
          <a:xfrm>
            <a:off x="6551613" y="2619375"/>
            <a:ext cx="719137" cy="180975"/>
            <a:chOff x="612" y="2103"/>
            <a:chExt cx="453" cy="114"/>
          </a:xfrm>
        </p:grpSpPr>
        <p:sp>
          <p:nvSpPr>
            <p:cNvPr id="959833" name="Rectangle 345"/>
            <p:cNvSpPr>
              <a:spLocks noChangeArrowheads="1"/>
            </p:cNvSpPr>
            <p:nvPr/>
          </p:nvSpPr>
          <p:spPr bwMode="auto">
            <a:xfrm>
              <a:off x="612" y="2103"/>
              <a:ext cx="453" cy="114"/>
            </a:xfrm>
            <a:prstGeom prst="rect">
              <a:avLst/>
            </a:prstGeom>
            <a:solidFill>
              <a:schemeClr val="bg1"/>
            </a:solidFill>
            <a:ln w="19050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834" name="Oval 346"/>
            <p:cNvSpPr>
              <a:spLocks noChangeArrowheads="1"/>
            </p:cNvSpPr>
            <p:nvPr/>
          </p:nvSpPr>
          <p:spPr bwMode="auto">
            <a:xfrm>
              <a:off x="725" y="2131"/>
              <a:ext cx="57" cy="57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835" name="Oval 347"/>
            <p:cNvSpPr>
              <a:spLocks noChangeArrowheads="1"/>
            </p:cNvSpPr>
            <p:nvPr/>
          </p:nvSpPr>
          <p:spPr bwMode="auto">
            <a:xfrm>
              <a:off x="895" y="2131"/>
              <a:ext cx="57" cy="57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836" name="Line 348"/>
            <p:cNvSpPr>
              <a:spLocks noChangeShapeType="1"/>
            </p:cNvSpPr>
            <p:nvPr/>
          </p:nvSpPr>
          <p:spPr bwMode="auto">
            <a:xfrm>
              <a:off x="612" y="2160"/>
              <a:ext cx="113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837" name="Line 349"/>
            <p:cNvSpPr>
              <a:spLocks noChangeShapeType="1"/>
            </p:cNvSpPr>
            <p:nvPr/>
          </p:nvSpPr>
          <p:spPr bwMode="auto">
            <a:xfrm>
              <a:off x="952" y="2160"/>
              <a:ext cx="113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</p:grpSp>
      <p:grpSp>
        <p:nvGrpSpPr>
          <p:cNvPr id="959838" name="Group 350"/>
          <p:cNvGrpSpPr>
            <a:grpSpLocks/>
          </p:cNvGrpSpPr>
          <p:nvPr/>
        </p:nvGrpSpPr>
        <p:grpSpPr bwMode="auto">
          <a:xfrm>
            <a:off x="7270750" y="2619375"/>
            <a:ext cx="719138" cy="180975"/>
            <a:chOff x="612" y="2103"/>
            <a:chExt cx="453" cy="114"/>
          </a:xfrm>
        </p:grpSpPr>
        <p:sp>
          <p:nvSpPr>
            <p:cNvPr id="959839" name="Rectangle 351"/>
            <p:cNvSpPr>
              <a:spLocks noChangeArrowheads="1"/>
            </p:cNvSpPr>
            <p:nvPr/>
          </p:nvSpPr>
          <p:spPr bwMode="auto">
            <a:xfrm>
              <a:off x="612" y="2103"/>
              <a:ext cx="453" cy="114"/>
            </a:xfrm>
            <a:prstGeom prst="rect">
              <a:avLst/>
            </a:prstGeom>
            <a:solidFill>
              <a:schemeClr val="bg1"/>
            </a:solidFill>
            <a:ln w="19050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840" name="Oval 352"/>
            <p:cNvSpPr>
              <a:spLocks noChangeArrowheads="1"/>
            </p:cNvSpPr>
            <p:nvPr/>
          </p:nvSpPr>
          <p:spPr bwMode="auto">
            <a:xfrm>
              <a:off x="725" y="2131"/>
              <a:ext cx="57" cy="57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841" name="Oval 353"/>
            <p:cNvSpPr>
              <a:spLocks noChangeArrowheads="1"/>
            </p:cNvSpPr>
            <p:nvPr/>
          </p:nvSpPr>
          <p:spPr bwMode="auto">
            <a:xfrm>
              <a:off x="895" y="2131"/>
              <a:ext cx="57" cy="57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842" name="Line 354"/>
            <p:cNvSpPr>
              <a:spLocks noChangeShapeType="1"/>
            </p:cNvSpPr>
            <p:nvPr/>
          </p:nvSpPr>
          <p:spPr bwMode="auto">
            <a:xfrm>
              <a:off x="612" y="2160"/>
              <a:ext cx="113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843" name="Line 355"/>
            <p:cNvSpPr>
              <a:spLocks noChangeShapeType="1"/>
            </p:cNvSpPr>
            <p:nvPr/>
          </p:nvSpPr>
          <p:spPr bwMode="auto">
            <a:xfrm>
              <a:off x="952" y="2160"/>
              <a:ext cx="113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</p:grpSp>
      <p:sp>
        <p:nvSpPr>
          <p:cNvPr id="959490" name="Line 2"/>
          <p:cNvSpPr>
            <a:spLocks noChangeShapeType="1"/>
          </p:cNvSpPr>
          <p:nvPr/>
        </p:nvSpPr>
        <p:spPr bwMode="auto">
          <a:xfrm flipV="1">
            <a:off x="3941763" y="4149725"/>
            <a:ext cx="0" cy="71913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oval" w="sm" len="sm"/>
            <a:tailEnd type="triangl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594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ROM </a:t>
            </a:r>
            <a:r>
              <a:rPr lang="ja-JP" altLang="en-US" dirty="0"/>
              <a:t>の原理</a:t>
            </a:r>
          </a:p>
        </p:txBody>
      </p:sp>
      <p:grpSp>
        <p:nvGrpSpPr>
          <p:cNvPr id="959801" name="Group 313"/>
          <p:cNvGrpSpPr>
            <a:grpSpLocks/>
          </p:cNvGrpSpPr>
          <p:nvPr/>
        </p:nvGrpSpPr>
        <p:grpSpPr bwMode="auto">
          <a:xfrm>
            <a:off x="792163" y="2619375"/>
            <a:ext cx="719137" cy="180975"/>
            <a:chOff x="612" y="2103"/>
            <a:chExt cx="453" cy="114"/>
          </a:xfrm>
        </p:grpSpPr>
        <p:sp>
          <p:nvSpPr>
            <p:cNvPr id="959497" name="Rectangle 9"/>
            <p:cNvSpPr>
              <a:spLocks noChangeArrowheads="1"/>
            </p:cNvSpPr>
            <p:nvPr/>
          </p:nvSpPr>
          <p:spPr bwMode="auto">
            <a:xfrm>
              <a:off x="612" y="2103"/>
              <a:ext cx="453" cy="114"/>
            </a:xfrm>
            <a:prstGeom prst="rect">
              <a:avLst/>
            </a:prstGeom>
            <a:solidFill>
              <a:schemeClr val="bg1"/>
            </a:solidFill>
            <a:ln w="19050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493" name="Oval 5"/>
            <p:cNvSpPr>
              <a:spLocks noChangeArrowheads="1"/>
            </p:cNvSpPr>
            <p:nvPr/>
          </p:nvSpPr>
          <p:spPr bwMode="auto">
            <a:xfrm>
              <a:off x="725" y="2131"/>
              <a:ext cx="57" cy="57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494" name="Oval 6"/>
            <p:cNvSpPr>
              <a:spLocks noChangeArrowheads="1"/>
            </p:cNvSpPr>
            <p:nvPr/>
          </p:nvSpPr>
          <p:spPr bwMode="auto">
            <a:xfrm>
              <a:off x="895" y="2131"/>
              <a:ext cx="57" cy="57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495" name="Line 7"/>
            <p:cNvSpPr>
              <a:spLocks noChangeShapeType="1"/>
            </p:cNvSpPr>
            <p:nvPr/>
          </p:nvSpPr>
          <p:spPr bwMode="auto">
            <a:xfrm>
              <a:off x="612" y="2160"/>
              <a:ext cx="113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496" name="Line 8"/>
            <p:cNvSpPr>
              <a:spLocks noChangeShapeType="1"/>
            </p:cNvSpPr>
            <p:nvPr/>
          </p:nvSpPr>
          <p:spPr bwMode="auto">
            <a:xfrm>
              <a:off x="952" y="2160"/>
              <a:ext cx="113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</p:grpSp>
      <p:grpSp>
        <p:nvGrpSpPr>
          <p:cNvPr id="959498" name="Group 10"/>
          <p:cNvGrpSpPr>
            <a:grpSpLocks/>
          </p:cNvGrpSpPr>
          <p:nvPr/>
        </p:nvGrpSpPr>
        <p:grpSpPr bwMode="auto">
          <a:xfrm>
            <a:off x="1060450" y="1987550"/>
            <a:ext cx="179388" cy="90488"/>
            <a:chOff x="1406" y="1706"/>
            <a:chExt cx="113" cy="57"/>
          </a:xfrm>
        </p:grpSpPr>
        <p:sp>
          <p:nvSpPr>
            <p:cNvPr id="959499" name="Oval 11"/>
            <p:cNvSpPr>
              <a:spLocks noChangeArrowheads="1"/>
            </p:cNvSpPr>
            <p:nvPr/>
          </p:nvSpPr>
          <p:spPr bwMode="auto">
            <a:xfrm>
              <a:off x="1434" y="1706"/>
              <a:ext cx="57" cy="57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500" name="Rectangle 12"/>
            <p:cNvSpPr>
              <a:spLocks noChangeArrowheads="1"/>
            </p:cNvSpPr>
            <p:nvPr/>
          </p:nvSpPr>
          <p:spPr bwMode="auto">
            <a:xfrm>
              <a:off x="1406" y="1706"/>
              <a:ext cx="113" cy="57"/>
            </a:xfrm>
            <a:prstGeom prst="rect">
              <a:avLst/>
            </a:prstGeom>
            <a:noFill/>
            <a:ln w="19050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</p:grpSp>
      <p:sp>
        <p:nvSpPr>
          <p:cNvPr id="959501" name="Line 13"/>
          <p:cNvSpPr>
            <a:spLocks noChangeShapeType="1"/>
          </p:cNvSpPr>
          <p:nvPr/>
        </p:nvSpPr>
        <p:spPr bwMode="auto">
          <a:xfrm>
            <a:off x="1149350" y="2078038"/>
            <a:ext cx="0" cy="4508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grpSp>
        <p:nvGrpSpPr>
          <p:cNvPr id="959508" name="Group 20"/>
          <p:cNvGrpSpPr>
            <a:grpSpLocks/>
          </p:cNvGrpSpPr>
          <p:nvPr/>
        </p:nvGrpSpPr>
        <p:grpSpPr bwMode="auto">
          <a:xfrm>
            <a:off x="1781175" y="1987550"/>
            <a:ext cx="179388" cy="90488"/>
            <a:chOff x="1406" y="1706"/>
            <a:chExt cx="113" cy="57"/>
          </a:xfrm>
        </p:grpSpPr>
        <p:sp>
          <p:nvSpPr>
            <p:cNvPr id="959509" name="Oval 21"/>
            <p:cNvSpPr>
              <a:spLocks noChangeArrowheads="1"/>
            </p:cNvSpPr>
            <p:nvPr/>
          </p:nvSpPr>
          <p:spPr bwMode="auto">
            <a:xfrm>
              <a:off x="1434" y="1706"/>
              <a:ext cx="57" cy="57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510" name="Rectangle 22"/>
            <p:cNvSpPr>
              <a:spLocks noChangeArrowheads="1"/>
            </p:cNvSpPr>
            <p:nvPr/>
          </p:nvSpPr>
          <p:spPr bwMode="auto">
            <a:xfrm>
              <a:off x="1406" y="1706"/>
              <a:ext cx="113" cy="57"/>
            </a:xfrm>
            <a:prstGeom prst="rect">
              <a:avLst/>
            </a:prstGeom>
            <a:noFill/>
            <a:ln w="19050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</p:grpSp>
      <p:sp>
        <p:nvSpPr>
          <p:cNvPr id="959511" name="Line 23"/>
          <p:cNvSpPr>
            <a:spLocks noChangeShapeType="1"/>
          </p:cNvSpPr>
          <p:nvPr/>
        </p:nvSpPr>
        <p:spPr bwMode="auto">
          <a:xfrm>
            <a:off x="1870075" y="2078038"/>
            <a:ext cx="0" cy="541337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 type="none" w="sm" len="sm"/>
            <a:tailEnd type="triangl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grpSp>
        <p:nvGrpSpPr>
          <p:cNvPr id="959518" name="Group 30"/>
          <p:cNvGrpSpPr>
            <a:grpSpLocks/>
          </p:cNvGrpSpPr>
          <p:nvPr/>
        </p:nvGrpSpPr>
        <p:grpSpPr bwMode="auto">
          <a:xfrm>
            <a:off x="2500313" y="1987550"/>
            <a:ext cx="179387" cy="90488"/>
            <a:chOff x="1406" y="1706"/>
            <a:chExt cx="113" cy="57"/>
          </a:xfrm>
        </p:grpSpPr>
        <p:sp>
          <p:nvSpPr>
            <p:cNvPr id="959519" name="Oval 31"/>
            <p:cNvSpPr>
              <a:spLocks noChangeArrowheads="1"/>
            </p:cNvSpPr>
            <p:nvPr/>
          </p:nvSpPr>
          <p:spPr bwMode="auto">
            <a:xfrm>
              <a:off x="1434" y="1706"/>
              <a:ext cx="57" cy="57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520" name="Rectangle 32"/>
            <p:cNvSpPr>
              <a:spLocks noChangeArrowheads="1"/>
            </p:cNvSpPr>
            <p:nvPr/>
          </p:nvSpPr>
          <p:spPr bwMode="auto">
            <a:xfrm>
              <a:off x="1406" y="1706"/>
              <a:ext cx="113" cy="57"/>
            </a:xfrm>
            <a:prstGeom prst="rect">
              <a:avLst/>
            </a:prstGeom>
            <a:noFill/>
            <a:ln w="19050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</p:grpSp>
      <p:sp>
        <p:nvSpPr>
          <p:cNvPr id="959521" name="Line 33"/>
          <p:cNvSpPr>
            <a:spLocks noChangeShapeType="1"/>
          </p:cNvSpPr>
          <p:nvPr/>
        </p:nvSpPr>
        <p:spPr bwMode="auto">
          <a:xfrm>
            <a:off x="2589213" y="2078038"/>
            <a:ext cx="1587" cy="53975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 type="none" w="sm" len="sm"/>
            <a:tailEnd type="triangl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grpSp>
        <p:nvGrpSpPr>
          <p:cNvPr id="959528" name="Group 40"/>
          <p:cNvGrpSpPr>
            <a:grpSpLocks/>
          </p:cNvGrpSpPr>
          <p:nvPr/>
        </p:nvGrpSpPr>
        <p:grpSpPr bwMode="auto">
          <a:xfrm>
            <a:off x="3221038" y="1987550"/>
            <a:ext cx="179387" cy="90488"/>
            <a:chOff x="1406" y="1706"/>
            <a:chExt cx="113" cy="57"/>
          </a:xfrm>
        </p:grpSpPr>
        <p:sp>
          <p:nvSpPr>
            <p:cNvPr id="959529" name="Oval 41"/>
            <p:cNvSpPr>
              <a:spLocks noChangeArrowheads="1"/>
            </p:cNvSpPr>
            <p:nvPr/>
          </p:nvSpPr>
          <p:spPr bwMode="auto">
            <a:xfrm>
              <a:off x="1434" y="1706"/>
              <a:ext cx="57" cy="57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530" name="Rectangle 42"/>
            <p:cNvSpPr>
              <a:spLocks noChangeArrowheads="1"/>
            </p:cNvSpPr>
            <p:nvPr/>
          </p:nvSpPr>
          <p:spPr bwMode="auto">
            <a:xfrm>
              <a:off x="1406" y="1706"/>
              <a:ext cx="113" cy="57"/>
            </a:xfrm>
            <a:prstGeom prst="rect">
              <a:avLst/>
            </a:prstGeom>
            <a:noFill/>
            <a:ln w="19050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</p:grpSp>
      <p:sp>
        <p:nvSpPr>
          <p:cNvPr id="959531" name="Line 43"/>
          <p:cNvSpPr>
            <a:spLocks noChangeShapeType="1"/>
          </p:cNvSpPr>
          <p:nvPr/>
        </p:nvSpPr>
        <p:spPr bwMode="auto">
          <a:xfrm>
            <a:off x="3309938" y="2078038"/>
            <a:ext cx="0" cy="5397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59532" name="Line 44"/>
          <p:cNvSpPr>
            <a:spLocks noChangeShapeType="1"/>
          </p:cNvSpPr>
          <p:nvPr/>
        </p:nvSpPr>
        <p:spPr bwMode="auto">
          <a:xfrm>
            <a:off x="969963" y="2528888"/>
            <a:ext cx="3603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grpSp>
        <p:nvGrpSpPr>
          <p:cNvPr id="959536" name="Group 48"/>
          <p:cNvGrpSpPr>
            <a:grpSpLocks/>
          </p:cNvGrpSpPr>
          <p:nvPr/>
        </p:nvGrpSpPr>
        <p:grpSpPr bwMode="auto">
          <a:xfrm>
            <a:off x="611188" y="2978150"/>
            <a:ext cx="180975" cy="90488"/>
            <a:chOff x="3787" y="2557"/>
            <a:chExt cx="455" cy="113"/>
          </a:xfrm>
        </p:grpSpPr>
        <p:sp>
          <p:nvSpPr>
            <p:cNvPr id="959537" name="Line 49"/>
            <p:cNvSpPr>
              <a:spLocks noChangeShapeType="1"/>
            </p:cNvSpPr>
            <p:nvPr/>
          </p:nvSpPr>
          <p:spPr bwMode="auto">
            <a:xfrm>
              <a:off x="3787" y="2557"/>
              <a:ext cx="4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538" name="Line 50"/>
            <p:cNvSpPr>
              <a:spLocks noChangeShapeType="1"/>
            </p:cNvSpPr>
            <p:nvPr/>
          </p:nvSpPr>
          <p:spPr bwMode="auto">
            <a:xfrm flipV="1">
              <a:off x="3901" y="2614"/>
              <a:ext cx="2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539" name="Line 51"/>
            <p:cNvSpPr>
              <a:spLocks noChangeShapeType="1"/>
            </p:cNvSpPr>
            <p:nvPr/>
          </p:nvSpPr>
          <p:spPr bwMode="auto">
            <a:xfrm>
              <a:off x="3957" y="2670"/>
              <a:ext cx="1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</p:grpSp>
      <p:sp>
        <p:nvSpPr>
          <p:cNvPr id="959540" name="Freeform 52"/>
          <p:cNvSpPr>
            <a:spLocks/>
          </p:cNvSpPr>
          <p:nvPr/>
        </p:nvSpPr>
        <p:spPr bwMode="auto">
          <a:xfrm>
            <a:off x="701675" y="2708275"/>
            <a:ext cx="90488" cy="269875"/>
          </a:xfrm>
          <a:custGeom>
            <a:avLst/>
            <a:gdLst/>
            <a:ahLst/>
            <a:cxnLst>
              <a:cxn ang="0">
                <a:pos x="114" y="0"/>
              </a:cxn>
              <a:cxn ang="0">
                <a:pos x="0" y="0"/>
              </a:cxn>
              <a:cxn ang="0">
                <a:pos x="0" y="170"/>
              </a:cxn>
            </a:cxnLst>
            <a:rect l="0" t="0" r="r" b="b"/>
            <a:pathLst>
              <a:path w="114" h="170">
                <a:moveTo>
                  <a:pt x="114" y="0"/>
                </a:moveTo>
                <a:lnTo>
                  <a:pt x="0" y="0"/>
                </a:lnTo>
                <a:lnTo>
                  <a:pt x="0" y="170"/>
                </a:lnTo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sm" len="sm"/>
            <a:tailEnd type="non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grpSp>
        <p:nvGrpSpPr>
          <p:cNvPr id="959541" name="Group 53"/>
          <p:cNvGrpSpPr>
            <a:grpSpLocks/>
          </p:cNvGrpSpPr>
          <p:nvPr/>
        </p:nvGrpSpPr>
        <p:grpSpPr bwMode="auto">
          <a:xfrm>
            <a:off x="1779588" y="2168525"/>
            <a:ext cx="179387" cy="179388"/>
            <a:chOff x="1066" y="2614"/>
            <a:chExt cx="113" cy="113"/>
          </a:xfrm>
        </p:grpSpPr>
        <p:sp>
          <p:nvSpPr>
            <p:cNvPr id="959542" name="Line 54"/>
            <p:cNvSpPr>
              <a:spLocks noChangeShapeType="1"/>
            </p:cNvSpPr>
            <p:nvPr/>
          </p:nvSpPr>
          <p:spPr bwMode="auto">
            <a:xfrm>
              <a:off x="1066" y="2614"/>
              <a:ext cx="113" cy="1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543" name="Line 55"/>
            <p:cNvSpPr>
              <a:spLocks noChangeShapeType="1"/>
            </p:cNvSpPr>
            <p:nvPr/>
          </p:nvSpPr>
          <p:spPr bwMode="auto">
            <a:xfrm flipH="1">
              <a:off x="1066" y="2614"/>
              <a:ext cx="113" cy="1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</p:grpSp>
      <p:grpSp>
        <p:nvGrpSpPr>
          <p:cNvPr id="959544" name="Group 56"/>
          <p:cNvGrpSpPr>
            <a:grpSpLocks/>
          </p:cNvGrpSpPr>
          <p:nvPr/>
        </p:nvGrpSpPr>
        <p:grpSpPr bwMode="auto">
          <a:xfrm>
            <a:off x="2500313" y="2168525"/>
            <a:ext cx="179387" cy="179388"/>
            <a:chOff x="1066" y="2614"/>
            <a:chExt cx="113" cy="113"/>
          </a:xfrm>
        </p:grpSpPr>
        <p:sp>
          <p:nvSpPr>
            <p:cNvPr id="959545" name="Line 57"/>
            <p:cNvSpPr>
              <a:spLocks noChangeShapeType="1"/>
            </p:cNvSpPr>
            <p:nvPr/>
          </p:nvSpPr>
          <p:spPr bwMode="auto">
            <a:xfrm>
              <a:off x="1066" y="2614"/>
              <a:ext cx="113" cy="1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546" name="Line 58"/>
            <p:cNvSpPr>
              <a:spLocks noChangeShapeType="1"/>
            </p:cNvSpPr>
            <p:nvPr/>
          </p:nvSpPr>
          <p:spPr bwMode="auto">
            <a:xfrm flipH="1">
              <a:off x="1066" y="2614"/>
              <a:ext cx="113" cy="1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</p:grpSp>
      <p:sp>
        <p:nvSpPr>
          <p:cNvPr id="959547" name="Rectangle 59"/>
          <p:cNvSpPr>
            <a:spLocks noChangeArrowheads="1"/>
          </p:cNvSpPr>
          <p:nvPr/>
        </p:nvSpPr>
        <p:spPr bwMode="auto">
          <a:xfrm>
            <a:off x="969963" y="1538288"/>
            <a:ext cx="360362" cy="350837"/>
          </a:xfrm>
          <a:prstGeom prst="rect">
            <a:avLst/>
          </a:prstGeom>
          <a:noFill/>
          <a:ln w="19050" algn="ctr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ja-JP" b="1" dirty="0">
                <a:solidFill>
                  <a:srgbClr val="0000FF"/>
                </a:solidFill>
                <a:latin typeface="Arial Narrow" pitchFamily="34" charset="0"/>
              </a:rPr>
              <a:t>OFF</a:t>
            </a:r>
          </a:p>
        </p:txBody>
      </p:sp>
      <p:sp>
        <p:nvSpPr>
          <p:cNvPr id="959548" name="Rectangle 60"/>
          <p:cNvSpPr>
            <a:spLocks noChangeArrowheads="1"/>
          </p:cNvSpPr>
          <p:nvPr/>
        </p:nvSpPr>
        <p:spPr bwMode="auto">
          <a:xfrm>
            <a:off x="1690688" y="1538288"/>
            <a:ext cx="360362" cy="350837"/>
          </a:xfrm>
          <a:prstGeom prst="rect">
            <a:avLst/>
          </a:prstGeom>
          <a:noFill/>
          <a:ln w="19050" algn="ctr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ja-JP" dirty="0">
                <a:solidFill>
                  <a:srgbClr val="FF0000"/>
                </a:solidFill>
                <a:latin typeface="Arial Narrow" pitchFamily="34" charset="0"/>
              </a:rPr>
              <a:t>ON</a:t>
            </a:r>
          </a:p>
        </p:txBody>
      </p:sp>
      <p:sp>
        <p:nvSpPr>
          <p:cNvPr id="959549" name="Rectangle 61"/>
          <p:cNvSpPr>
            <a:spLocks noChangeArrowheads="1"/>
          </p:cNvSpPr>
          <p:nvPr/>
        </p:nvSpPr>
        <p:spPr bwMode="auto">
          <a:xfrm>
            <a:off x="2409825" y="1538288"/>
            <a:ext cx="360363" cy="350837"/>
          </a:xfrm>
          <a:prstGeom prst="rect">
            <a:avLst/>
          </a:prstGeom>
          <a:noFill/>
          <a:ln w="19050" algn="ctr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ja-JP" dirty="0">
                <a:solidFill>
                  <a:srgbClr val="FF0000"/>
                </a:solidFill>
                <a:latin typeface="Arial Narrow" pitchFamily="34" charset="0"/>
              </a:rPr>
              <a:t>ON</a:t>
            </a:r>
          </a:p>
        </p:txBody>
      </p:sp>
      <p:sp>
        <p:nvSpPr>
          <p:cNvPr id="959550" name="Rectangle 62"/>
          <p:cNvSpPr>
            <a:spLocks noChangeArrowheads="1"/>
          </p:cNvSpPr>
          <p:nvPr/>
        </p:nvSpPr>
        <p:spPr bwMode="auto">
          <a:xfrm>
            <a:off x="3130550" y="1538288"/>
            <a:ext cx="360363" cy="350837"/>
          </a:xfrm>
          <a:prstGeom prst="rect">
            <a:avLst/>
          </a:prstGeom>
          <a:noFill/>
          <a:ln w="19050" algn="ctr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ja-JP" dirty="0">
                <a:solidFill>
                  <a:srgbClr val="FF0000"/>
                </a:solidFill>
                <a:latin typeface="Arial Narrow" pitchFamily="34" charset="0"/>
              </a:rPr>
              <a:t>ON</a:t>
            </a:r>
          </a:p>
        </p:txBody>
      </p:sp>
      <p:grpSp>
        <p:nvGrpSpPr>
          <p:cNvPr id="959557" name="Group 69"/>
          <p:cNvGrpSpPr>
            <a:grpSpLocks/>
          </p:cNvGrpSpPr>
          <p:nvPr/>
        </p:nvGrpSpPr>
        <p:grpSpPr bwMode="auto">
          <a:xfrm>
            <a:off x="5381625" y="1987550"/>
            <a:ext cx="179388" cy="90488"/>
            <a:chOff x="1406" y="1706"/>
            <a:chExt cx="113" cy="57"/>
          </a:xfrm>
        </p:grpSpPr>
        <p:sp>
          <p:nvSpPr>
            <p:cNvPr id="959558" name="Oval 70"/>
            <p:cNvSpPr>
              <a:spLocks noChangeArrowheads="1"/>
            </p:cNvSpPr>
            <p:nvPr/>
          </p:nvSpPr>
          <p:spPr bwMode="auto">
            <a:xfrm>
              <a:off x="1434" y="1706"/>
              <a:ext cx="57" cy="57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559" name="Rectangle 71"/>
            <p:cNvSpPr>
              <a:spLocks noChangeArrowheads="1"/>
            </p:cNvSpPr>
            <p:nvPr/>
          </p:nvSpPr>
          <p:spPr bwMode="auto">
            <a:xfrm>
              <a:off x="1406" y="1706"/>
              <a:ext cx="113" cy="57"/>
            </a:xfrm>
            <a:prstGeom prst="rect">
              <a:avLst/>
            </a:prstGeom>
            <a:noFill/>
            <a:ln w="19050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</p:grpSp>
      <p:sp>
        <p:nvSpPr>
          <p:cNvPr id="959560" name="Line 72"/>
          <p:cNvSpPr>
            <a:spLocks noChangeShapeType="1"/>
          </p:cNvSpPr>
          <p:nvPr/>
        </p:nvSpPr>
        <p:spPr bwMode="auto">
          <a:xfrm>
            <a:off x="5470525" y="2078038"/>
            <a:ext cx="0" cy="5397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grpSp>
        <p:nvGrpSpPr>
          <p:cNvPr id="959567" name="Group 79"/>
          <p:cNvGrpSpPr>
            <a:grpSpLocks/>
          </p:cNvGrpSpPr>
          <p:nvPr/>
        </p:nvGrpSpPr>
        <p:grpSpPr bwMode="auto">
          <a:xfrm>
            <a:off x="6102350" y="1987550"/>
            <a:ext cx="179388" cy="90488"/>
            <a:chOff x="1406" y="1706"/>
            <a:chExt cx="113" cy="57"/>
          </a:xfrm>
        </p:grpSpPr>
        <p:sp>
          <p:nvSpPr>
            <p:cNvPr id="959568" name="Oval 80"/>
            <p:cNvSpPr>
              <a:spLocks noChangeArrowheads="1"/>
            </p:cNvSpPr>
            <p:nvPr/>
          </p:nvSpPr>
          <p:spPr bwMode="auto">
            <a:xfrm>
              <a:off x="1434" y="1706"/>
              <a:ext cx="57" cy="57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569" name="Rectangle 81"/>
            <p:cNvSpPr>
              <a:spLocks noChangeArrowheads="1"/>
            </p:cNvSpPr>
            <p:nvPr/>
          </p:nvSpPr>
          <p:spPr bwMode="auto">
            <a:xfrm>
              <a:off x="1406" y="1706"/>
              <a:ext cx="113" cy="57"/>
            </a:xfrm>
            <a:prstGeom prst="rect">
              <a:avLst/>
            </a:prstGeom>
            <a:noFill/>
            <a:ln w="19050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</p:grpSp>
      <p:sp>
        <p:nvSpPr>
          <p:cNvPr id="959570" name="Line 82"/>
          <p:cNvSpPr>
            <a:spLocks noChangeShapeType="1"/>
          </p:cNvSpPr>
          <p:nvPr/>
        </p:nvSpPr>
        <p:spPr bwMode="auto">
          <a:xfrm>
            <a:off x="6191250" y="2078038"/>
            <a:ext cx="0" cy="541337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 type="none" w="sm" len="sm"/>
            <a:tailEnd type="triangl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grpSp>
        <p:nvGrpSpPr>
          <p:cNvPr id="959577" name="Group 89"/>
          <p:cNvGrpSpPr>
            <a:grpSpLocks/>
          </p:cNvGrpSpPr>
          <p:nvPr/>
        </p:nvGrpSpPr>
        <p:grpSpPr bwMode="auto">
          <a:xfrm>
            <a:off x="6821488" y="1987550"/>
            <a:ext cx="179387" cy="90488"/>
            <a:chOff x="1406" y="1706"/>
            <a:chExt cx="113" cy="57"/>
          </a:xfrm>
        </p:grpSpPr>
        <p:sp>
          <p:nvSpPr>
            <p:cNvPr id="959578" name="Oval 90"/>
            <p:cNvSpPr>
              <a:spLocks noChangeArrowheads="1"/>
            </p:cNvSpPr>
            <p:nvPr/>
          </p:nvSpPr>
          <p:spPr bwMode="auto">
            <a:xfrm>
              <a:off x="1434" y="1706"/>
              <a:ext cx="57" cy="57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579" name="Rectangle 91"/>
            <p:cNvSpPr>
              <a:spLocks noChangeArrowheads="1"/>
            </p:cNvSpPr>
            <p:nvPr/>
          </p:nvSpPr>
          <p:spPr bwMode="auto">
            <a:xfrm>
              <a:off x="1406" y="1706"/>
              <a:ext cx="113" cy="57"/>
            </a:xfrm>
            <a:prstGeom prst="rect">
              <a:avLst/>
            </a:prstGeom>
            <a:noFill/>
            <a:ln w="19050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</p:grpSp>
      <p:sp>
        <p:nvSpPr>
          <p:cNvPr id="959580" name="Line 92"/>
          <p:cNvSpPr>
            <a:spLocks noChangeShapeType="1"/>
          </p:cNvSpPr>
          <p:nvPr/>
        </p:nvSpPr>
        <p:spPr bwMode="auto">
          <a:xfrm>
            <a:off x="6910388" y="2078038"/>
            <a:ext cx="1587" cy="53975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 type="none" w="sm" len="sm"/>
            <a:tailEnd type="triangl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grpSp>
        <p:nvGrpSpPr>
          <p:cNvPr id="959587" name="Group 99"/>
          <p:cNvGrpSpPr>
            <a:grpSpLocks/>
          </p:cNvGrpSpPr>
          <p:nvPr/>
        </p:nvGrpSpPr>
        <p:grpSpPr bwMode="auto">
          <a:xfrm>
            <a:off x="7542213" y="1987550"/>
            <a:ext cx="179387" cy="90488"/>
            <a:chOff x="1406" y="1706"/>
            <a:chExt cx="113" cy="57"/>
          </a:xfrm>
        </p:grpSpPr>
        <p:sp>
          <p:nvSpPr>
            <p:cNvPr id="959588" name="Oval 100"/>
            <p:cNvSpPr>
              <a:spLocks noChangeArrowheads="1"/>
            </p:cNvSpPr>
            <p:nvPr/>
          </p:nvSpPr>
          <p:spPr bwMode="auto">
            <a:xfrm>
              <a:off x="1434" y="1706"/>
              <a:ext cx="57" cy="57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589" name="Rectangle 101"/>
            <p:cNvSpPr>
              <a:spLocks noChangeArrowheads="1"/>
            </p:cNvSpPr>
            <p:nvPr/>
          </p:nvSpPr>
          <p:spPr bwMode="auto">
            <a:xfrm>
              <a:off x="1406" y="1706"/>
              <a:ext cx="113" cy="57"/>
            </a:xfrm>
            <a:prstGeom prst="rect">
              <a:avLst/>
            </a:prstGeom>
            <a:noFill/>
            <a:ln w="19050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</p:grpSp>
      <p:sp>
        <p:nvSpPr>
          <p:cNvPr id="959590" name="Line 102"/>
          <p:cNvSpPr>
            <a:spLocks noChangeShapeType="1"/>
          </p:cNvSpPr>
          <p:nvPr/>
        </p:nvSpPr>
        <p:spPr bwMode="auto">
          <a:xfrm>
            <a:off x="7631113" y="2078038"/>
            <a:ext cx="0" cy="5397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59591" name="Line 103"/>
          <p:cNvSpPr>
            <a:spLocks noChangeShapeType="1"/>
          </p:cNvSpPr>
          <p:nvPr/>
        </p:nvSpPr>
        <p:spPr bwMode="auto">
          <a:xfrm>
            <a:off x="5291138" y="2617788"/>
            <a:ext cx="3603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59592" name="Line 104"/>
          <p:cNvSpPr>
            <a:spLocks noChangeShapeType="1"/>
          </p:cNvSpPr>
          <p:nvPr/>
        </p:nvSpPr>
        <p:spPr bwMode="auto">
          <a:xfrm>
            <a:off x="6011863" y="2617788"/>
            <a:ext cx="3603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59593" name="Line 105"/>
          <p:cNvSpPr>
            <a:spLocks noChangeShapeType="1"/>
          </p:cNvSpPr>
          <p:nvPr/>
        </p:nvSpPr>
        <p:spPr bwMode="auto">
          <a:xfrm>
            <a:off x="6731000" y="2617788"/>
            <a:ext cx="3603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59594" name="Line 106"/>
          <p:cNvSpPr>
            <a:spLocks noChangeShapeType="1"/>
          </p:cNvSpPr>
          <p:nvPr/>
        </p:nvSpPr>
        <p:spPr bwMode="auto">
          <a:xfrm>
            <a:off x="7451725" y="2617788"/>
            <a:ext cx="3603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59595" name="Freeform 107"/>
          <p:cNvSpPr>
            <a:spLocks/>
          </p:cNvSpPr>
          <p:nvPr/>
        </p:nvSpPr>
        <p:spPr bwMode="auto">
          <a:xfrm>
            <a:off x="5022850" y="2708275"/>
            <a:ext cx="88900" cy="269875"/>
          </a:xfrm>
          <a:custGeom>
            <a:avLst/>
            <a:gdLst/>
            <a:ahLst/>
            <a:cxnLst>
              <a:cxn ang="0">
                <a:pos x="114" y="0"/>
              </a:cxn>
              <a:cxn ang="0">
                <a:pos x="0" y="0"/>
              </a:cxn>
              <a:cxn ang="0">
                <a:pos x="0" y="170"/>
              </a:cxn>
            </a:cxnLst>
            <a:rect l="0" t="0" r="r" b="b"/>
            <a:pathLst>
              <a:path w="114" h="170">
                <a:moveTo>
                  <a:pt x="114" y="0"/>
                </a:moveTo>
                <a:lnTo>
                  <a:pt x="0" y="0"/>
                </a:lnTo>
                <a:lnTo>
                  <a:pt x="0" y="170"/>
                </a:lnTo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sm" len="sm"/>
            <a:tailEnd type="non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grpSp>
        <p:nvGrpSpPr>
          <p:cNvPr id="959596" name="Group 108"/>
          <p:cNvGrpSpPr>
            <a:grpSpLocks/>
          </p:cNvGrpSpPr>
          <p:nvPr/>
        </p:nvGrpSpPr>
        <p:grpSpPr bwMode="auto">
          <a:xfrm>
            <a:off x="6100763" y="2168525"/>
            <a:ext cx="179387" cy="179388"/>
            <a:chOff x="1066" y="2614"/>
            <a:chExt cx="113" cy="113"/>
          </a:xfrm>
        </p:grpSpPr>
        <p:sp>
          <p:nvSpPr>
            <p:cNvPr id="959597" name="Line 109"/>
            <p:cNvSpPr>
              <a:spLocks noChangeShapeType="1"/>
            </p:cNvSpPr>
            <p:nvPr/>
          </p:nvSpPr>
          <p:spPr bwMode="auto">
            <a:xfrm>
              <a:off x="1066" y="2614"/>
              <a:ext cx="113" cy="1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598" name="Line 110"/>
            <p:cNvSpPr>
              <a:spLocks noChangeShapeType="1"/>
            </p:cNvSpPr>
            <p:nvPr/>
          </p:nvSpPr>
          <p:spPr bwMode="auto">
            <a:xfrm flipH="1">
              <a:off x="1066" y="2614"/>
              <a:ext cx="113" cy="1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</p:grpSp>
      <p:grpSp>
        <p:nvGrpSpPr>
          <p:cNvPr id="959599" name="Group 111"/>
          <p:cNvGrpSpPr>
            <a:grpSpLocks/>
          </p:cNvGrpSpPr>
          <p:nvPr/>
        </p:nvGrpSpPr>
        <p:grpSpPr bwMode="auto">
          <a:xfrm>
            <a:off x="6821488" y="2168525"/>
            <a:ext cx="179387" cy="179388"/>
            <a:chOff x="1066" y="2614"/>
            <a:chExt cx="113" cy="113"/>
          </a:xfrm>
        </p:grpSpPr>
        <p:sp>
          <p:nvSpPr>
            <p:cNvPr id="959600" name="Line 112"/>
            <p:cNvSpPr>
              <a:spLocks noChangeShapeType="1"/>
            </p:cNvSpPr>
            <p:nvPr/>
          </p:nvSpPr>
          <p:spPr bwMode="auto">
            <a:xfrm>
              <a:off x="1066" y="2614"/>
              <a:ext cx="113" cy="1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601" name="Line 113"/>
            <p:cNvSpPr>
              <a:spLocks noChangeShapeType="1"/>
            </p:cNvSpPr>
            <p:nvPr/>
          </p:nvSpPr>
          <p:spPr bwMode="auto">
            <a:xfrm flipH="1">
              <a:off x="1066" y="2614"/>
              <a:ext cx="113" cy="1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</p:grpSp>
      <p:sp>
        <p:nvSpPr>
          <p:cNvPr id="959602" name="Rectangle 114"/>
          <p:cNvSpPr>
            <a:spLocks noChangeArrowheads="1"/>
          </p:cNvSpPr>
          <p:nvPr/>
        </p:nvSpPr>
        <p:spPr bwMode="auto">
          <a:xfrm>
            <a:off x="6011863" y="1538288"/>
            <a:ext cx="360362" cy="350837"/>
          </a:xfrm>
          <a:prstGeom prst="rect">
            <a:avLst/>
          </a:prstGeom>
          <a:noFill/>
          <a:ln w="19050" algn="ctr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ja-JP" b="1" dirty="0">
                <a:solidFill>
                  <a:srgbClr val="0000FF"/>
                </a:solidFill>
                <a:latin typeface="Arial Narrow" pitchFamily="34" charset="0"/>
              </a:rPr>
              <a:t>OFF</a:t>
            </a:r>
          </a:p>
        </p:txBody>
      </p:sp>
      <p:sp>
        <p:nvSpPr>
          <p:cNvPr id="959603" name="Rectangle 115"/>
          <p:cNvSpPr>
            <a:spLocks noChangeArrowheads="1"/>
          </p:cNvSpPr>
          <p:nvPr/>
        </p:nvSpPr>
        <p:spPr bwMode="auto">
          <a:xfrm>
            <a:off x="5291138" y="1538288"/>
            <a:ext cx="360362" cy="350837"/>
          </a:xfrm>
          <a:prstGeom prst="rect">
            <a:avLst/>
          </a:prstGeom>
          <a:noFill/>
          <a:ln w="19050" algn="ctr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ja-JP" dirty="0">
                <a:solidFill>
                  <a:srgbClr val="FF0000"/>
                </a:solidFill>
                <a:latin typeface="Arial Narrow" pitchFamily="34" charset="0"/>
              </a:rPr>
              <a:t>ON</a:t>
            </a:r>
          </a:p>
        </p:txBody>
      </p:sp>
      <p:sp>
        <p:nvSpPr>
          <p:cNvPr id="959604" name="Rectangle 116"/>
          <p:cNvSpPr>
            <a:spLocks noChangeArrowheads="1"/>
          </p:cNvSpPr>
          <p:nvPr/>
        </p:nvSpPr>
        <p:spPr bwMode="auto">
          <a:xfrm>
            <a:off x="6731000" y="1538288"/>
            <a:ext cx="360363" cy="350837"/>
          </a:xfrm>
          <a:prstGeom prst="rect">
            <a:avLst/>
          </a:prstGeom>
          <a:noFill/>
          <a:ln w="19050" algn="ctr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ja-JP" dirty="0">
                <a:solidFill>
                  <a:srgbClr val="FF0000"/>
                </a:solidFill>
                <a:latin typeface="Arial Narrow" pitchFamily="34" charset="0"/>
              </a:rPr>
              <a:t>ON</a:t>
            </a:r>
          </a:p>
        </p:txBody>
      </p:sp>
      <p:sp>
        <p:nvSpPr>
          <p:cNvPr id="959605" name="Rectangle 117"/>
          <p:cNvSpPr>
            <a:spLocks noChangeArrowheads="1"/>
          </p:cNvSpPr>
          <p:nvPr/>
        </p:nvSpPr>
        <p:spPr bwMode="auto">
          <a:xfrm>
            <a:off x="7451725" y="1538288"/>
            <a:ext cx="360363" cy="350837"/>
          </a:xfrm>
          <a:prstGeom prst="rect">
            <a:avLst/>
          </a:prstGeom>
          <a:noFill/>
          <a:ln w="19050" algn="ctr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ja-JP" dirty="0">
                <a:solidFill>
                  <a:srgbClr val="FF0000"/>
                </a:solidFill>
                <a:latin typeface="Arial Narrow" pitchFamily="34" charset="0"/>
              </a:rPr>
              <a:t>ON</a:t>
            </a:r>
          </a:p>
        </p:txBody>
      </p:sp>
      <p:sp>
        <p:nvSpPr>
          <p:cNvPr id="959606" name="Line 118"/>
          <p:cNvSpPr>
            <a:spLocks noChangeShapeType="1"/>
          </p:cNvSpPr>
          <p:nvPr/>
        </p:nvSpPr>
        <p:spPr bwMode="auto">
          <a:xfrm>
            <a:off x="3671888" y="2708275"/>
            <a:ext cx="53975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59607" name="Line 119"/>
          <p:cNvSpPr>
            <a:spLocks noChangeShapeType="1"/>
          </p:cNvSpPr>
          <p:nvPr/>
        </p:nvSpPr>
        <p:spPr bwMode="auto">
          <a:xfrm>
            <a:off x="7993063" y="2708275"/>
            <a:ext cx="53975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59608" name="Rectangle 120"/>
          <p:cNvSpPr>
            <a:spLocks noChangeArrowheads="1"/>
          </p:cNvSpPr>
          <p:nvPr/>
        </p:nvSpPr>
        <p:spPr bwMode="auto">
          <a:xfrm>
            <a:off x="8623300" y="2528888"/>
            <a:ext cx="179388" cy="350837"/>
          </a:xfrm>
          <a:prstGeom prst="rect">
            <a:avLst/>
          </a:prstGeom>
          <a:noFill/>
          <a:ln w="19050" algn="ctr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ja-JP" sz="2000" dirty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959609" name="Rectangle 121"/>
          <p:cNvSpPr>
            <a:spLocks noChangeArrowheads="1"/>
          </p:cNvSpPr>
          <p:nvPr/>
        </p:nvSpPr>
        <p:spPr bwMode="auto">
          <a:xfrm>
            <a:off x="4302125" y="2528888"/>
            <a:ext cx="179388" cy="350837"/>
          </a:xfrm>
          <a:prstGeom prst="rect">
            <a:avLst/>
          </a:prstGeom>
          <a:noFill/>
          <a:ln w="19050" algn="ctr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ja-JP" sz="2000" dirty="0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959617" name="Group 129"/>
          <p:cNvGrpSpPr>
            <a:grpSpLocks/>
          </p:cNvGrpSpPr>
          <p:nvPr/>
        </p:nvGrpSpPr>
        <p:grpSpPr bwMode="auto">
          <a:xfrm rot="-5400000">
            <a:off x="387350" y="5362575"/>
            <a:ext cx="179388" cy="90488"/>
            <a:chOff x="1406" y="1706"/>
            <a:chExt cx="113" cy="57"/>
          </a:xfrm>
        </p:grpSpPr>
        <p:sp>
          <p:nvSpPr>
            <p:cNvPr id="959618" name="Oval 130"/>
            <p:cNvSpPr>
              <a:spLocks noChangeArrowheads="1"/>
            </p:cNvSpPr>
            <p:nvPr/>
          </p:nvSpPr>
          <p:spPr bwMode="auto">
            <a:xfrm>
              <a:off x="1434" y="1706"/>
              <a:ext cx="57" cy="57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619" name="Rectangle 131"/>
            <p:cNvSpPr>
              <a:spLocks noChangeArrowheads="1"/>
            </p:cNvSpPr>
            <p:nvPr/>
          </p:nvSpPr>
          <p:spPr bwMode="auto">
            <a:xfrm>
              <a:off x="1406" y="1706"/>
              <a:ext cx="113" cy="57"/>
            </a:xfrm>
            <a:prstGeom prst="rect">
              <a:avLst/>
            </a:prstGeom>
            <a:noFill/>
            <a:ln w="19050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</p:grpSp>
      <p:sp>
        <p:nvSpPr>
          <p:cNvPr id="959620" name="Line 132"/>
          <p:cNvSpPr>
            <a:spLocks noChangeShapeType="1"/>
          </p:cNvSpPr>
          <p:nvPr/>
        </p:nvSpPr>
        <p:spPr bwMode="auto">
          <a:xfrm>
            <a:off x="522288" y="5408613"/>
            <a:ext cx="360362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59627" name="Line 139"/>
          <p:cNvSpPr>
            <a:spLocks noChangeShapeType="1"/>
          </p:cNvSpPr>
          <p:nvPr/>
        </p:nvSpPr>
        <p:spPr bwMode="auto">
          <a:xfrm flipV="1">
            <a:off x="1690688" y="5227638"/>
            <a:ext cx="0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grpSp>
        <p:nvGrpSpPr>
          <p:cNvPr id="959628" name="Group 140"/>
          <p:cNvGrpSpPr>
            <a:grpSpLocks/>
          </p:cNvGrpSpPr>
          <p:nvPr/>
        </p:nvGrpSpPr>
        <p:grpSpPr bwMode="auto">
          <a:xfrm rot="-5400000">
            <a:off x="1285875" y="5362575"/>
            <a:ext cx="179388" cy="90488"/>
            <a:chOff x="1406" y="1706"/>
            <a:chExt cx="113" cy="57"/>
          </a:xfrm>
        </p:grpSpPr>
        <p:sp>
          <p:nvSpPr>
            <p:cNvPr id="959629" name="Oval 141"/>
            <p:cNvSpPr>
              <a:spLocks noChangeArrowheads="1"/>
            </p:cNvSpPr>
            <p:nvPr/>
          </p:nvSpPr>
          <p:spPr bwMode="auto">
            <a:xfrm>
              <a:off x="1434" y="1706"/>
              <a:ext cx="57" cy="57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630" name="Rectangle 142"/>
            <p:cNvSpPr>
              <a:spLocks noChangeArrowheads="1"/>
            </p:cNvSpPr>
            <p:nvPr/>
          </p:nvSpPr>
          <p:spPr bwMode="auto">
            <a:xfrm>
              <a:off x="1406" y="1706"/>
              <a:ext cx="113" cy="57"/>
            </a:xfrm>
            <a:prstGeom prst="rect">
              <a:avLst/>
            </a:prstGeom>
            <a:noFill/>
            <a:ln w="19050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</p:grpSp>
      <p:sp>
        <p:nvSpPr>
          <p:cNvPr id="959637" name="Line 149"/>
          <p:cNvSpPr>
            <a:spLocks noChangeShapeType="1"/>
          </p:cNvSpPr>
          <p:nvPr/>
        </p:nvSpPr>
        <p:spPr bwMode="auto">
          <a:xfrm flipV="1">
            <a:off x="2589213" y="5227638"/>
            <a:ext cx="0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grpSp>
        <p:nvGrpSpPr>
          <p:cNvPr id="959638" name="Group 150"/>
          <p:cNvGrpSpPr>
            <a:grpSpLocks/>
          </p:cNvGrpSpPr>
          <p:nvPr/>
        </p:nvGrpSpPr>
        <p:grpSpPr bwMode="auto">
          <a:xfrm rot="-5400000">
            <a:off x="2185988" y="5362575"/>
            <a:ext cx="179388" cy="90487"/>
            <a:chOff x="1406" y="1706"/>
            <a:chExt cx="113" cy="57"/>
          </a:xfrm>
        </p:grpSpPr>
        <p:sp>
          <p:nvSpPr>
            <p:cNvPr id="959639" name="Oval 151"/>
            <p:cNvSpPr>
              <a:spLocks noChangeArrowheads="1"/>
            </p:cNvSpPr>
            <p:nvPr/>
          </p:nvSpPr>
          <p:spPr bwMode="auto">
            <a:xfrm>
              <a:off x="1434" y="1706"/>
              <a:ext cx="57" cy="57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640" name="Rectangle 152"/>
            <p:cNvSpPr>
              <a:spLocks noChangeArrowheads="1"/>
            </p:cNvSpPr>
            <p:nvPr/>
          </p:nvSpPr>
          <p:spPr bwMode="auto">
            <a:xfrm>
              <a:off x="1406" y="1706"/>
              <a:ext cx="113" cy="57"/>
            </a:xfrm>
            <a:prstGeom prst="rect">
              <a:avLst/>
            </a:prstGeom>
            <a:noFill/>
            <a:ln w="19050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</p:grpSp>
      <p:sp>
        <p:nvSpPr>
          <p:cNvPr id="959647" name="Line 159"/>
          <p:cNvSpPr>
            <a:spLocks noChangeShapeType="1"/>
          </p:cNvSpPr>
          <p:nvPr/>
        </p:nvSpPr>
        <p:spPr bwMode="auto">
          <a:xfrm flipV="1">
            <a:off x="3490913" y="5227638"/>
            <a:ext cx="0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grpSp>
        <p:nvGrpSpPr>
          <p:cNvPr id="959648" name="Group 160"/>
          <p:cNvGrpSpPr>
            <a:grpSpLocks/>
          </p:cNvGrpSpPr>
          <p:nvPr/>
        </p:nvGrpSpPr>
        <p:grpSpPr bwMode="auto">
          <a:xfrm rot="-5400000">
            <a:off x="3086100" y="5362575"/>
            <a:ext cx="179388" cy="90488"/>
            <a:chOff x="1406" y="1706"/>
            <a:chExt cx="113" cy="57"/>
          </a:xfrm>
        </p:grpSpPr>
        <p:sp>
          <p:nvSpPr>
            <p:cNvPr id="959649" name="Oval 161"/>
            <p:cNvSpPr>
              <a:spLocks noChangeArrowheads="1"/>
            </p:cNvSpPr>
            <p:nvPr/>
          </p:nvSpPr>
          <p:spPr bwMode="auto">
            <a:xfrm>
              <a:off x="1434" y="1706"/>
              <a:ext cx="57" cy="57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650" name="Rectangle 162"/>
            <p:cNvSpPr>
              <a:spLocks noChangeArrowheads="1"/>
            </p:cNvSpPr>
            <p:nvPr/>
          </p:nvSpPr>
          <p:spPr bwMode="auto">
            <a:xfrm>
              <a:off x="1406" y="1706"/>
              <a:ext cx="113" cy="57"/>
            </a:xfrm>
            <a:prstGeom prst="rect">
              <a:avLst/>
            </a:prstGeom>
            <a:noFill/>
            <a:ln w="19050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</p:grpSp>
      <p:sp>
        <p:nvSpPr>
          <p:cNvPr id="959651" name="Line 163"/>
          <p:cNvSpPr>
            <a:spLocks noChangeShapeType="1"/>
          </p:cNvSpPr>
          <p:nvPr/>
        </p:nvSpPr>
        <p:spPr bwMode="auto">
          <a:xfrm>
            <a:off x="3221038" y="5408613"/>
            <a:ext cx="26987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59652" name="Line 164"/>
          <p:cNvSpPr>
            <a:spLocks noChangeShapeType="1"/>
          </p:cNvSpPr>
          <p:nvPr/>
        </p:nvSpPr>
        <p:spPr bwMode="auto">
          <a:xfrm>
            <a:off x="1420813" y="5408613"/>
            <a:ext cx="269875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 type="none" w="sm" len="sm"/>
            <a:tailEnd type="triangl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59653" name="Line 165"/>
          <p:cNvSpPr>
            <a:spLocks noChangeShapeType="1"/>
          </p:cNvSpPr>
          <p:nvPr/>
        </p:nvSpPr>
        <p:spPr bwMode="auto">
          <a:xfrm>
            <a:off x="2319338" y="5408613"/>
            <a:ext cx="269875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 type="none" w="sm" len="sm"/>
            <a:tailEnd type="triangl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grpSp>
        <p:nvGrpSpPr>
          <p:cNvPr id="959654" name="Group 166"/>
          <p:cNvGrpSpPr>
            <a:grpSpLocks/>
          </p:cNvGrpSpPr>
          <p:nvPr/>
        </p:nvGrpSpPr>
        <p:grpSpPr bwMode="auto">
          <a:xfrm>
            <a:off x="1420813" y="5318125"/>
            <a:ext cx="179387" cy="179388"/>
            <a:chOff x="1066" y="2614"/>
            <a:chExt cx="113" cy="113"/>
          </a:xfrm>
        </p:grpSpPr>
        <p:sp>
          <p:nvSpPr>
            <p:cNvPr id="959655" name="Line 167"/>
            <p:cNvSpPr>
              <a:spLocks noChangeShapeType="1"/>
            </p:cNvSpPr>
            <p:nvPr/>
          </p:nvSpPr>
          <p:spPr bwMode="auto">
            <a:xfrm>
              <a:off x="1066" y="2614"/>
              <a:ext cx="113" cy="1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656" name="Line 168"/>
            <p:cNvSpPr>
              <a:spLocks noChangeShapeType="1"/>
            </p:cNvSpPr>
            <p:nvPr/>
          </p:nvSpPr>
          <p:spPr bwMode="auto">
            <a:xfrm flipH="1">
              <a:off x="1066" y="2614"/>
              <a:ext cx="113" cy="1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</p:grpSp>
      <p:grpSp>
        <p:nvGrpSpPr>
          <p:cNvPr id="959657" name="Group 169"/>
          <p:cNvGrpSpPr>
            <a:grpSpLocks/>
          </p:cNvGrpSpPr>
          <p:nvPr/>
        </p:nvGrpSpPr>
        <p:grpSpPr bwMode="auto">
          <a:xfrm>
            <a:off x="2319338" y="5318125"/>
            <a:ext cx="179387" cy="179388"/>
            <a:chOff x="1066" y="2614"/>
            <a:chExt cx="113" cy="113"/>
          </a:xfrm>
        </p:grpSpPr>
        <p:sp>
          <p:nvSpPr>
            <p:cNvPr id="959658" name="Line 170"/>
            <p:cNvSpPr>
              <a:spLocks noChangeShapeType="1"/>
            </p:cNvSpPr>
            <p:nvPr/>
          </p:nvSpPr>
          <p:spPr bwMode="auto">
            <a:xfrm>
              <a:off x="1066" y="2614"/>
              <a:ext cx="113" cy="1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659" name="Line 171"/>
            <p:cNvSpPr>
              <a:spLocks noChangeShapeType="1"/>
            </p:cNvSpPr>
            <p:nvPr/>
          </p:nvSpPr>
          <p:spPr bwMode="auto">
            <a:xfrm flipH="1">
              <a:off x="1066" y="2614"/>
              <a:ext cx="113" cy="1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</p:grpSp>
      <p:grpSp>
        <p:nvGrpSpPr>
          <p:cNvPr id="959660" name="Group 172"/>
          <p:cNvGrpSpPr>
            <a:grpSpLocks/>
          </p:cNvGrpSpPr>
          <p:nvPr/>
        </p:nvGrpSpPr>
        <p:grpSpPr bwMode="auto">
          <a:xfrm>
            <a:off x="882650" y="5946775"/>
            <a:ext cx="180975" cy="90488"/>
            <a:chOff x="3787" y="2557"/>
            <a:chExt cx="455" cy="113"/>
          </a:xfrm>
        </p:grpSpPr>
        <p:sp>
          <p:nvSpPr>
            <p:cNvPr id="959661" name="Line 173"/>
            <p:cNvSpPr>
              <a:spLocks noChangeShapeType="1"/>
            </p:cNvSpPr>
            <p:nvPr/>
          </p:nvSpPr>
          <p:spPr bwMode="auto">
            <a:xfrm>
              <a:off x="3787" y="2557"/>
              <a:ext cx="4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662" name="Line 174"/>
            <p:cNvSpPr>
              <a:spLocks noChangeShapeType="1"/>
            </p:cNvSpPr>
            <p:nvPr/>
          </p:nvSpPr>
          <p:spPr bwMode="auto">
            <a:xfrm flipV="1">
              <a:off x="3901" y="2614"/>
              <a:ext cx="2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663" name="Line 175"/>
            <p:cNvSpPr>
              <a:spLocks noChangeShapeType="1"/>
            </p:cNvSpPr>
            <p:nvPr/>
          </p:nvSpPr>
          <p:spPr bwMode="auto">
            <a:xfrm>
              <a:off x="3957" y="2670"/>
              <a:ext cx="1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</p:grpSp>
      <p:grpSp>
        <p:nvGrpSpPr>
          <p:cNvPr id="959664" name="Group 176"/>
          <p:cNvGrpSpPr>
            <a:grpSpLocks/>
          </p:cNvGrpSpPr>
          <p:nvPr/>
        </p:nvGrpSpPr>
        <p:grpSpPr bwMode="auto">
          <a:xfrm>
            <a:off x="1779588" y="5946775"/>
            <a:ext cx="180975" cy="90488"/>
            <a:chOff x="3787" y="2557"/>
            <a:chExt cx="455" cy="113"/>
          </a:xfrm>
        </p:grpSpPr>
        <p:sp>
          <p:nvSpPr>
            <p:cNvPr id="959665" name="Line 177"/>
            <p:cNvSpPr>
              <a:spLocks noChangeShapeType="1"/>
            </p:cNvSpPr>
            <p:nvPr/>
          </p:nvSpPr>
          <p:spPr bwMode="auto">
            <a:xfrm>
              <a:off x="3787" y="2557"/>
              <a:ext cx="4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666" name="Line 178"/>
            <p:cNvSpPr>
              <a:spLocks noChangeShapeType="1"/>
            </p:cNvSpPr>
            <p:nvPr/>
          </p:nvSpPr>
          <p:spPr bwMode="auto">
            <a:xfrm flipV="1">
              <a:off x="3901" y="2614"/>
              <a:ext cx="2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667" name="Line 179"/>
            <p:cNvSpPr>
              <a:spLocks noChangeShapeType="1"/>
            </p:cNvSpPr>
            <p:nvPr/>
          </p:nvSpPr>
          <p:spPr bwMode="auto">
            <a:xfrm>
              <a:off x="3957" y="2670"/>
              <a:ext cx="1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</p:grpSp>
      <p:grpSp>
        <p:nvGrpSpPr>
          <p:cNvPr id="959668" name="Group 180"/>
          <p:cNvGrpSpPr>
            <a:grpSpLocks/>
          </p:cNvGrpSpPr>
          <p:nvPr/>
        </p:nvGrpSpPr>
        <p:grpSpPr bwMode="auto">
          <a:xfrm>
            <a:off x="2679700" y="5946775"/>
            <a:ext cx="180975" cy="90488"/>
            <a:chOff x="3787" y="2557"/>
            <a:chExt cx="455" cy="113"/>
          </a:xfrm>
        </p:grpSpPr>
        <p:sp>
          <p:nvSpPr>
            <p:cNvPr id="959669" name="Line 181"/>
            <p:cNvSpPr>
              <a:spLocks noChangeShapeType="1"/>
            </p:cNvSpPr>
            <p:nvPr/>
          </p:nvSpPr>
          <p:spPr bwMode="auto">
            <a:xfrm>
              <a:off x="3787" y="2557"/>
              <a:ext cx="4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670" name="Line 182"/>
            <p:cNvSpPr>
              <a:spLocks noChangeShapeType="1"/>
            </p:cNvSpPr>
            <p:nvPr/>
          </p:nvSpPr>
          <p:spPr bwMode="auto">
            <a:xfrm flipV="1">
              <a:off x="3901" y="2614"/>
              <a:ext cx="2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671" name="Line 183"/>
            <p:cNvSpPr>
              <a:spLocks noChangeShapeType="1"/>
            </p:cNvSpPr>
            <p:nvPr/>
          </p:nvSpPr>
          <p:spPr bwMode="auto">
            <a:xfrm>
              <a:off x="3957" y="2670"/>
              <a:ext cx="1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</p:grpSp>
      <p:grpSp>
        <p:nvGrpSpPr>
          <p:cNvPr id="959672" name="Group 184"/>
          <p:cNvGrpSpPr>
            <a:grpSpLocks/>
          </p:cNvGrpSpPr>
          <p:nvPr/>
        </p:nvGrpSpPr>
        <p:grpSpPr bwMode="auto">
          <a:xfrm>
            <a:off x="3581400" y="5946775"/>
            <a:ext cx="180975" cy="90488"/>
            <a:chOff x="3787" y="2557"/>
            <a:chExt cx="455" cy="113"/>
          </a:xfrm>
        </p:grpSpPr>
        <p:sp>
          <p:nvSpPr>
            <p:cNvPr id="959673" name="Line 185"/>
            <p:cNvSpPr>
              <a:spLocks noChangeShapeType="1"/>
            </p:cNvSpPr>
            <p:nvPr/>
          </p:nvSpPr>
          <p:spPr bwMode="auto">
            <a:xfrm>
              <a:off x="3787" y="2557"/>
              <a:ext cx="4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674" name="Line 186"/>
            <p:cNvSpPr>
              <a:spLocks noChangeShapeType="1"/>
            </p:cNvSpPr>
            <p:nvPr/>
          </p:nvSpPr>
          <p:spPr bwMode="auto">
            <a:xfrm flipV="1">
              <a:off x="3901" y="2614"/>
              <a:ext cx="2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675" name="Line 187"/>
            <p:cNvSpPr>
              <a:spLocks noChangeShapeType="1"/>
            </p:cNvSpPr>
            <p:nvPr/>
          </p:nvSpPr>
          <p:spPr bwMode="auto">
            <a:xfrm>
              <a:off x="3957" y="2670"/>
              <a:ext cx="1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</p:grpSp>
      <p:sp>
        <p:nvSpPr>
          <p:cNvPr id="959676" name="Rectangle 188"/>
          <p:cNvSpPr>
            <a:spLocks noChangeArrowheads="1"/>
          </p:cNvSpPr>
          <p:nvPr/>
        </p:nvSpPr>
        <p:spPr bwMode="auto">
          <a:xfrm>
            <a:off x="431800" y="5588000"/>
            <a:ext cx="360363" cy="350838"/>
          </a:xfrm>
          <a:prstGeom prst="rect">
            <a:avLst/>
          </a:prstGeom>
          <a:noFill/>
          <a:ln w="19050" algn="ctr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ja-JP" b="1" dirty="0">
                <a:solidFill>
                  <a:srgbClr val="FF0000"/>
                </a:solidFill>
                <a:latin typeface="Arial Narrow" pitchFamily="34" charset="0"/>
              </a:rPr>
              <a:t>ON</a:t>
            </a:r>
          </a:p>
        </p:txBody>
      </p:sp>
      <p:sp>
        <p:nvSpPr>
          <p:cNvPr id="959677" name="Rectangle 189"/>
          <p:cNvSpPr>
            <a:spLocks noChangeArrowheads="1"/>
          </p:cNvSpPr>
          <p:nvPr/>
        </p:nvSpPr>
        <p:spPr bwMode="auto">
          <a:xfrm>
            <a:off x="1330325" y="5588000"/>
            <a:ext cx="360363" cy="350838"/>
          </a:xfrm>
          <a:prstGeom prst="rect">
            <a:avLst/>
          </a:prstGeom>
          <a:noFill/>
          <a:ln w="19050" algn="ctr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ja-JP" dirty="0">
                <a:solidFill>
                  <a:srgbClr val="0000FF"/>
                </a:solidFill>
                <a:latin typeface="Arial Narrow" pitchFamily="34" charset="0"/>
              </a:rPr>
              <a:t>OFF</a:t>
            </a:r>
          </a:p>
        </p:txBody>
      </p:sp>
      <p:sp>
        <p:nvSpPr>
          <p:cNvPr id="959678" name="Rectangle 190"/>
          <p:cNvSpPr>
            <a:spLocks noChangeArrowheads="1"/>
          </p:cNvSpPr>
          <p:nvPr/>
        </p:nvSpPr>
        <p:spPr bwMode="auto">
          <a:xfrm>
            <a:off x="2230438" y="5588000"/>
            <a:ext cx="360362" cy="350838"/>
          </a:xfrm>
          <a:prstGeom prst="rect">
            <a:avLst/>
          </a:prstGeom>
          <a:noFill/>
          <a:ln w="19050" algn="ctr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ja-JP" dirty="0">
                <a:solidFill>
                  <a:srgbClr val="0000FF"/>
                </a:solidFill>
                <a:latin typeface="Arial Narrow" pitchFamily="34" charset="0"/>
              </a:rPr>
              <a:t>OFF</a:t>
            </a:r>
          </a:p>
        </p:txBody>
      </p:sp>
      <p:sp>
        <p:nvSpPr>
          <p:cNvPr id="959679" name="Rectangle 191"/>
          <p:cNvSpPr>
            <a:spLocks noChangeArrowheads="1"/>
          </p:cNvSpPr>
          <p:nvPr/>
        </p:nvSpPr>
        <p:spPr bwMode="auto">
          <a:xfrm>
            <a:off x="3130550" y="5588000"/>
            <a:ext cx="360363" cy="350838"/>
          </a:xfrm>
          <a:prstGeom prst="rect">
            <a:avLst/>
          </a:prstGeom>
          <a:noFill/>
          <a:ln w="19050" algn="ctr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ja-JP" dirty="0">
                <a:solidFill>
                  <a:srgbClr val="0000FF"/>
                </a:solidFill>
                <a:latin typeface="Arial Narrow" pitchFamily="34" charset="0"/>
              </a:rPr>
              <a:t>OFF</a:t>
            </a:r>
          </a:p>
        </p:txBody>
      </p:sp>
      <p:sp>
        <p:nvSpPr>
          <p:cNvPr id="959680" name="Freeform 192"/>
          <p:cNvSpPr>
            <a:spLocks/>
          </p:cNvSpPr>
          <p:nvPr/>
        </p:nvSpPr>
        <p:spPr bwMode="auto">
          <a:xfrm>
            <a:off x="971550" y="4868863"/>
            <a:ext cx="3240088" cy="1081087"/>
          </a:xfrm>
          <a:custGeom>
            <a:avLst/>
            <a:gdLst/>
            <a:ahLst/>
            <a:cxnLst>
              <a:cxn ang="0">
                <a:pos x="0" y="227"/>
              </a:cxn>
              <a:cxn ang="0">
                <a:pos x="0" y="0"/>
              </a:cxn>
              <a:cxn ang="0">
                <a:pos x="1587" y="0"/>
              </a:cxn>
            </a:cxnLst>
            <a:rect l="0" t="0" r="r" b="b"/>
            <a:pathLst>
              <a:path w="1587" h="227">
                <a:moveTo>
                  <a:pt x="0" y="227"/>
                </a:moveTo>
                <a:lnTo>
                  <a:pt x="0" y="0"/>
                </a:lnTo>
                <a:lnTo>
                  <a:pt x="1587" y="0"/>
                </a:lnTo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59681" name="Line 193"/>
          <p:cNvSpPr>
            <a:spLocks noChangeShapeType="1"/>
          </p:cNvSpPr>
          <p:nvPr/>
        </p:nvSpPr>
        <p:spPr bwMode="auto">
          <a:xfrm flipV="1">
            <a:off x="1871663" y="4868863"/>
            <a:ext cx="0" cy="10810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oval" w="sm" len="sm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59682" name="Line 194"/>
          <p:cNvSpPr>
            <a:spLocks noChangeShapeType="1"/>
          </p:cNvSpPr>
          <p:nvPr/>
        </p:nvSpPr>
        <p:spPr bwMode="auto">
          <a:xfrm flipV="1">
            <a:off x="2771775" y="4868863"/>
            <a:ext cx="0" cy="10810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oval" w="sm" len="sm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59683" name="Line 195"/>
          <p:cNvSpPr>
            <a:spLocks noChangeShapeType="1"/>
          </p:cNvSpPr>
          <p:nvPr/>
        </p:nvSpPr>
        <p:spPr bwMode="auto">
          <a:xfrm flipV="1">
            <a:off x="3671888" y="4868863"/>
            <a:ext cx="0" cy="10810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oval" w="sm" len="sm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grpSp>
        <p:nvGrpSpPr>
          <p:cNvPr id="959684" name="Group 196"/>
          <p:cNvGrpSpPr>
            <a:grpSpLocks/>
          </p:cNvGrpSpPr>
          <p:nvPr/>
        </p:nvGrpSpPr>
        <p:grpSpPr bwMode="auto">
          <a:xfrm>
            <a:off x="3851275" y="4419600"/>
            <a:ext cx="180975" cy="269875"/>
            <a:chOff x="2426" y="2784"/>
            <a:chExt cx="114" cy="170"/>
          </a:xfrm>
        </p:grpSpPr>
        <p:sp>
          <p:nvSpPr>
            <p:cNvPr id="959685" name="Rectangle 197"/>
            <p:cNvSpPr>
              <a:spLocks noChangeArrowheads="1"/>
            </p:cNvSpPr>
            <p:nvPr/>
          </p:nvSpPr>
          <p:spPr bwMode="auto">
            <a:xfrm>
              <a:off x="2426" y="2784"/>
              <a:ext cx="114" cy="170"/>
            </a:xfrm>
            <a:prstGeom prst="rect">
              <a:avLst/>
            </a:prstGeom>
            <a:solidFill>
              <a:schemeClr val="bg1"/>
            </a:solidFill>
            <a:ln w="19050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686" name="Freeform 198"/>
            <p:cNvSpPr>
              <a:spLocks/>
            </p:cNvSpPr>
            <p:nvPr/>
          </p:nvSpPr>
          <p:spPr bwMode="auto">
            <a:xfrm>
              <a:off x="2454" y="2784"/>
              <a:ext cx="57" cy="169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114" y="28"/>
                </a:cxn>
                <a:cxn ang="0">
                  <a:pos x="0" y="85"/>
                </a:cxn>
                <a:cxn ang="0">
                  <a:pos x="114" y="142"/>
                </a:cxn>
                <a:cxn ang="0">
                  <a:pos x="0" y="199"/>
                </a:cxn>
                <a:cxn ang="0">
                  <a:pos x="114" y="255"/>
                </a:cxn>
                <a:cxn ang="0">
                  <a:pos x="0" y="312"/>
                </a:cxn>
                <a:cxn ang="0">
                  <a:pos x="57" y="340"/>
                </a:cxn>
              </a:cxnLst>
              <a:rect l="0" t="0" r="r" b="b"/>
              <a:pathLst>
                <a:path w="114" h="340">
                  <a:moveTo>
                    <a:pt x="57" y="0"/>
                  </a:moveTo>
                  <a:lnTo>
                    <a:pt x="114" y="28"/>
                  </a:lnTo>
                  <a:lnTo>
                    <a:pt x="0" y="85"/>
                  </a:lnTo>
                  <a:lnTo>
                    <a:pt x="114" y="142"/>
                  </a:lnTo>
                  <a:lnTo>
                    <a:pt x="0" y="199"/>
                  </a:lnTo>
                  <a:lnTo>
                    <a:pt x="114" y="255"/>
                  </a:lnTo>
                  <a:lnTo>
                    <a:pt x="0" y="312"/>
                  </a:lnTo>
                  <a:lnTo>
                    <a:pt x="57" y="34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</p:grpSp>
      <p:grpSp>
        <p:nvGrpSpPr>
          <p:cNvPr id="959687" name="Group 199"/>
          <p:cNvGrpSpPr>
            <a:grpSpLocks/>
          </p:cNvGrpSpPr>
          <p:nvPr/>
        </p:nvGrpSpPr>
        <p:grpSpPr bwMode="auto">
          <a:xfrm>
            <a:off x="4930775" y="2978150"/>
            <a:ext cx="180975" cy="90488"/>
            <a:chOff x="3787" y="2557"/>
            <a:chExt cx="455" cy="113"/>
          </a:xfrm>
        </p:grpSpPr>
        <p:sp>
          <p:nvSpPr>
            <p:cNvPr id="959688" name="Line 200"/>
            <p:cNvSpPr>
              <a:spLocks noChangeShapeType="1"/>
            </p:cNvSpPr>
            <p:nvPr/>
          </p:nvSpPr>
          <p:spPr bwMode="auto">
            <a:xfrm>
              <a:off x="3787" y="2557"/>
              <a:ext cx="4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689" name="Line 201"/>
            <p:cNvSpPr>
              <a:spLocks noChangeShapeType="1"/>
            </p:cNvSpPr>
            <p:nvPr/>
          </p:nvSpPr>
          <p:spPr bwMode="auto">
            <a:xfrm flipV="1">
              <a:off x="3901" y="2614"/>
              <a:ext cx="2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690" name="Line 202"/>
            <p:cNvSpPr>
              <a:spLocks noChangeShapeType="1"/>
            </p:cNvSpPr>
            <p:nvPr/>
          </p:nvSpPr>
          <p:spPr bwMode="auto">
            <a:xfrm>
              <a:off x="3957" y="2670"/>
              <a:ext cx="1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</p:grpSp>
      <p:sp>
        <p:nvSpPr>
          <p:cNvPr id="959697" name="Line 209"/>
          <p:cNvSpPr>
            <a:spLocks noChangeShapeType="1"/>
          </p:cNvSpPr>
          <p:nvPr/>
        </p:nvSpPr>
        <p:spPr bwMode="auto">
          <a:xfrm flipV="1">
            <a:off x="5113338" y="5229225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grpSp>
        <p:nvGrpSpPr>
          <p:cNvPr id="959698" name="Group 210"/>
          <p:cNvGrpSpPr>
            <a:grpSpLocks/>
          </p:cNvGrpSpPr>
          <p:nvPr/>
        </p:nvGrpSpPr>
        <p:grpSpPr bwMode="auto">
          <a:xfrm rot="-5400000">
            <a:off x="4706938" y="5364163"/>
            <a:ext cx="179387" cy="90487"/>
            <a:chOff x="1406" y="1706"/>
            <a:chExt cx="113" cy="57"/>
          </a:xfrm>
        </p:grpSpPr>
        <p:sp>
          <p:nvSpPr>
            <p:cNvPr id="959699" name="Oval 211"/>
            <p:cNvSpPr>
              <a:spLocks noChangeArrowheads="1"/>
            </p:cNvSpPr>
            <p:nvPr/>
          </p:nvSpPr>
          <p:spPr bwMode="auto">
            <a:xfrm>
              <a:off x="1434" y="1706"/>
              <a:ext cx="57" cy="57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700" name="Rectangle 212"/>
            <p:cNvSpPr>
              <a:spLocks noChangeArrowheads="1"/>
            </p:cNvSpPr>
            <p:nvPr/>
          </p:nvSpPr>
          <p:spPr bwMode="auto">
            <a:xfrm>
              <a:off x="1406" y="1706"/>
              <a:ext cx="113" cy="57"/>
            </a:xfrm>
            <a:prstGeom prst="rect">
              <a:avLst/>
            </a:prstGeom>
            <a:noFill/>
            <a:ln w="19050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</p:grpSp>
      <p:sp>
        <p:nvSpPr>
          <p:cNvPr id="959701" name="Line 213"/>
          <p:cNvSpPr>
            <a:spLocks noChangeShapeType="1"/>
          </p:cNvSpPr>
          <p:nvPr/>
        </p:nvSpPr>
        <p:spPr bwMode="auto">
          <a:xfrm>
            <a:off x="4841875" y="5410200"/>
            <a:ext cx="271463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59708" name="Line 220"/>
          <p:cNvSpPr>
            <a:spLocks noChangeShapeType="1"/>
          </p:cNvSpPr>
          <p:nvPr/>
        </p:nvSpPr>
        <p:spPr bwMode="auto">
          <a:xfrm flipV="1">
            <a:off x="6011863" y="5229225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grpSp>
        <p:nvGrpSpPr>
          <p:cNvPr id="959709" name="Group 221"/>
          <p:cNvGrpSpPr>
            <a:grpSpLocks/>
          </p:cNvGrpSpPr>
          <p:nvPr/>
        </p:nvGrpSpPr>
        <p:grpSpPr bwMode="auto">
          <a:xfrm rot="-5400000">
            <a:off x="5607050" y="5364163"/>
            <a:ext cx="179387" cy="90488"/>
            <a:chOff x="1406" y="1706"/>
            <a:chExt cx="113" cy="57"/>
          </a:xfrm>
        </p:grpSpPr>
        <p:sp>
          <p:nvSpPr>
            <p:cNvPr id="959710" name="Oval 222"/>
            <p:cNvSpPr>
              <a:spLocks noChangeArrowheads="1"/>
            </p:cNvSpPr>
            <p:nvPr/>
          </p:nvSpPr>
          <p:spPr bwMode="auto">
            <a:xfrm>
              <a:off x="1434" y="1706"/>
              <a:ext cx="57" cy="57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711" name="Rectangle 223"/>
            <p:cNvSpPr>
              <a:spLocks noChangeArrowheads="1"/>
            </p:cNvSpPr>
            <p:nvPr/>
          </p:nvSpPr>
          <p:spPr bwMode="auto">
            <a:xfrm>
              <a:off x="1406" y="1706"/>
              <a:ext cx="113" cy="57"/>
            </a:xfrm>
            <a:prstGeom prst="rect">
              <a:avLst/>
            </a:prstGeom>
            <a:noFill/>
            <a:ln w="19050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</p:grpSp>
      <p:sp>
        <p:nvSpPr>
          <p:cNvPr id="959718" name="Line 230"/>
          <p:cNvSpPr>
            <a:spLocks noChangeShapeType="1"/>
          </p:cNvSpPr>
          <p:nvPr/>
        </p:nvSpPr>
        <p:spPr bwMode="auto">
          <a:xfrm flipV="1">
            <a:off x="6910388" y="5229225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grpSp>
        <p:nvGrpSpPr>
          <p:cNvPr id="959719" name="Group 231"/>
          <p:cNvGrpSpPr>
            <a:grpSpLocks/>
          </p:cNvGrpSpPr>
          <p:nvPr/>
        </p:nvGrpSpPr>
        <p:grpSpPr bwMode="auto">
          <a:xfrm rot="-5400000">
            <a:off x="6507163" y="5364163"/>
            <a:ext cx="179387" cy="90487"/>
            <a:chOff x="1406" y="1706"/>
            <a:chExt cx="113" cy="57"/>
          </a:xfrm>
        </p:grpSpPr>
        <p:sp>
          <p:nvSpPr>
            <p:cNvPr id="959720" name="Oval 232"/>
            <p:cNvSpPr>
              <a:spLocks noChangeArrowheads="1"/>
            </p:cNvSpPr>
            <p:nvPr/>
          </p:nvSpPr>
          <p:spPr bwMode="auto">
            <a:xfrm>
              <a:off x="1434" y="1706"/>
              <a:ext cx="57" cy="57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721" name="Rectangle 233"/>
            <p:cNvSpPr>
              <a:spLocks noChangeArrowheads="1"/>
            </p:cNvSpPr>
            <p:nvPr/>
          </p:nvSpPr>
          <p:spPr bwMode="auto">
            <a:xfrm>
              <a:off x="1406" y="1706"/>
              <a:ext cx="113" cy="57"/>
            </a:xfrm>
            <a:prstGeom prst="rect">
              <a:avLst/>
            </a:prstGeom>
            <a:noFill/>
            <a:ln w="19050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</p:grpSp>
      <p:sp>
        <p:nvSpPr>
          <p:cNvPr id="959728" name="Line 240"/>
          <p:cNvSpPr>
            <a:spLocks noChangeShapeType="1"/>
          </p:cNvSpPr>
          <p:nvPr/>
        </p:nvSpPr>
        <p:spPr bwMode="auto">
          <a:xfrm flipV="1">
            <a:off x="7810500" y="5229225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grpSp>
        <p:nvGrpSpPr>
          <p:cNvPr id="959729" name="Group 241"/>
          <p:cNvGrpSpPr>
            <a:grpSpLocks/>
          </p:cNvGrpSpPr>
          <p:nvPr/>
        </p:nvGrpSpPr>
        <p:grpSpPr bwMode="auto">
          <a:xfrm rot="-5400000">
            <a:off x="7405688" y="5364163"/>
            <a:ext cx="179387" cy="90487"/>
            <a:chOff x="1406" y="1706"/>
            <a:chExt cx="113" cy="57"/>
          </a:xfrm>
        </p:grpSpPr>
        <p:sp>
          <p:nvSpPr>
            <p:cNvPr id="959730" name="Oval 242"/>
            <p:cNvSpPr>
              <a:spLocks noChangeArrowheads="1"/>
            </p:cNvSpPr>
            <p:nvPr/>
          </p:nvSpPr>
          <p:spPr bwMode="auto">
            <a:xfrm>
              <a:off x="1434" y="1706"/>
              <a:ext cx="57" cy="57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731" name="Rectangle 243"/>
            <p:cNvSpPr>
              <a:spLocks noChangeArrowheads="1"/>
            </p:cNvSpPr>
            <p:nvPr/>
          </p:nvSpPr>
          <p:spPr bwMode="auto">
            <a:xfrm>
              <a:off x="1406" y="1706"/>
              <a:ext cx="113" cy="57"/>
            </a:xfrm>
            <a:prstGeom prst="rect">
              <a:avLst/>
            </a:prstGeom>
            <a:noFill/>
            <a:ln w="19050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</p:grpSp>
      <p:sp>
        <p:nvSpPr>
          <p:cNvPr id="959732" name="Line 244"/>
          <p:cNvSpPr>
            <a:spLocks noChangeShapeType="1"/>
          </p:cNvSpPr>
          <p:nvPr/>
        </p:nvSpPr>
        <p:spPr bwMode="auto">
          <a:xfrm>
            <a:off x="7540625" y="5410200"/>
            <a:ext cx="26987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59733" name="Line 245"/>
          <p:cNvSpPr>
            <a:spLocks noChangeShapeType="1"/>
          </p:cNvSpPr>
          <p:nvPr/>
        </p:nvSpPr>
        <p:spPr bwMode="auto">
          <a:xfrm>
            <a:off x="5741988" y="5410200"/>
            <a:ext cx="269875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 type="none" w="sm" len="sm"/>
            <a:tailEnd type="triangl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59734" name="Line 246"/>
          <p:cNvSpPr>
            <a:spLocks noChangeShapeType="1"/>
          </p:cNvSpPr>
          <p:nvPr/>
        </p:nvSpPr>
        <p:spPr bwMode="auto">
          <a:xfrm>
            <a:off x="6640513" y="5410200"/>
            <a:ext cx="269875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 type="none" w="sm" len="sm"/>
            <a:tailEnd type="triangl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grpSp>
        <p:nvGrpSpPr>
          <p:cNvPr id="959735" name="Group 247"/>
          <p:cNvGrpSpPr>
            <a:grpSpLocks/>
          </p:cNvGrpSpPr>
          <p:nvPr/>
        </p:nvGrpSpPr>
        <p:grpSpPr bwMode="auto">
          <a:xfrm>
            <a:off x="5741988" y="5319713"/>
            <a:ext cx="179387" cy="179387"/>
            <a:chOff x="1066" y="2614"/>
            <a:chExt cx="113" cy="113"/>
          </a:xfrm>
        </p:grpSpPr>
        <p:sp>
          <p:nvSpPr>
            <p:cNvPr id="959736" name="Line 248"/>
            <p:cNvSpPr>
              <a:spLocks noChangeShapeType="1"/>
            </p:cNvSpPr>
            <p:nvPr/>
          </p:nvSpPr>
          <p:spPr bwMode="auto">
            <a:xfrm>
              <a:off x="1066" y="2614"/>
              <a:ext cx="113" cy="1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737" name="Line 249"/>
            <p:cNvSpPr>
              <a:spLocks noChangeShapeType="1"/>
            </p:cNvSpPr>
            <p:nvPr/>
          </p:nvSpPr>
          <p:spPr bwMode="auto">
            <a:xfrm flipH="1">
              <a:off x="1066" y="2614"/>
              <a:ext cx="113" cy="1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</p:grpSp>
      <p:grpSp>
        <p:nvGrpSpPr>
          <p:cNvPr id="959738" name="Group 250"/>
          <p:cNvGrpSpPr>
            <a:grpSpLocks/>
          </p:cNvGrpSpPr>
          <p:nvPr/>
        </p:nvGrpSpPr>
        <p:grpSpPr bwMode="auto">
          <a:xfrm>
            <a:off x="6640513" y="5319713"/>
            <a:ext cx="179387" cy="179387"/>
            <a:chOff x="1066" y="2614"/>
            <a:chExt cx="113" cy="113"/>
          </a:xfrm>
        </p:grpSpPr>
        <p:sp>
          <p:nvSpPr>
            <p:cNvPr id="959739" name="Line 251"/>
            <p:cNvSpPr>
              <a:spLocks noChangeShapeType="1"/>
            </p:cNvSpPr>
            <p:nvPr/>
          </p:nvSpPr>
          <p:spPr bwMode="auto">
            <a:xfrm>
              <a:off x="1066" y="2614"/>
              <a:ext cx="113" cy="1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740" name="Line 252"/>
            <p:cNvSpPr>
              <a:spLocks noChangeShapeType="1"/>
            </p:cNvSpPr>
            <p:nvPr/>
          </p:nvSpPr>
          <p:spPr bwMode="auto">
            <a:xfrm flipH="1">
              <a:off x="1066" y="2614"/>
              <a:ext cx="113" cy="1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</p:grpSp>
      <p:grpSp>
        <p:nvGrpSpPr>
          <p:cNvPr id="959741" name="Group 253"/>
          <p:cNvGrpSpPr>
            <a:grpSpLocks/>
          </p:cNvGrpSpPr>
          <p:nvPr/>
        </p:nvGrpSpPr>
        <p:grpSpPr bwMode="auto">
          <a:xfrm>
            <a:off x="5202238" y="5948363"/>
            <a:ext cx="180975" cy="90487"/>
            <a:chOff x="3787" y="2557"/>
            <a:chExt cx="455" cy="113"/>
          </a:xfrm>
        </p:grpSpPr>
        <p:sp>
          <p:nvSpPr>
            <p:cNvPr id="959742" name="Line 254"/>
            <p:cNvSpPr>
              <a:spLocks noChangeShapeType="1"/>
            </p:cNvSpPr>
            <p:nvPr/>
          </p:nvSpPr>
          <p:spPr bwMode="auto">
            <a:xfrm>
              <a:off x="3787" y="2557"/>
              <a:ext cx="4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743" name="Line 255"/>
            <p:cNvSpPr>
              <a:spLocks noChangeShapeType="1"/>
            </p:cNvSpPr>
            <p:nvPr/>
          </p:nvSpPr>
          <p:spPr bwMode="auto">
            <a:xfrm flipV="1">
              <a:off x="3901" y="2614"/>
              <a:ext cx="2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744" name="Line 256"/>
            <p:cNvSpPr>
              <a:spLocks noChangeShapeType="1"/>
            </p:cNvSpPr>
            <p:nvPr/>
          </p:nvSpPr>
          <p:spPr bwMode="auto">
            <a:xfrm>
              <a:off x="3957" y="2670"/>
              <a:ext cx="1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</p:grpSp>
      <p:grpSp>
        <p:nvGrpSpPr>
          <p:cNvPr id="959745" name="Group 257"/>
          <p:cNvGrpSpPr>
            <a:grpSpLocks/>
          </p:cNvGrpSpPr>
          <p:nvPr/>
        </p:nvGrpSpPr>
        <p:grpSpPr bwMode="auto">
          <a:xfrm>
            <a:off x="6100763" y="5948363"/>
            <a:ext cx="180975" cy="90487"/>
            <a:chOff x="3787" y="2557"/>
            <a:chExt cx="455" cy="113"/>
          </a:xfrm>
        </p:grpSpPr>
        <p:sp>
          <p:nvSpPr>
            <p:cNvPr id="959746" name="Line 258"/>
            <p:cNvSpPr>
              <a:spLocks noChangeShapeType="1"/>
            </p:cNvSpPr>
            <p:nvPr/>
          </p:nvSpPr>
          <p:spPr bwMode="auto">
            <a:xfrm>
              <a:off x="3787" y="2557"/>
              <a:ext cx="4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747" name="Line 259"/>
            <p:cNvSpPr>
              <a:spLocks noChangeShapeType="1"/>
            </p:cNvSpPr>
            <p:nvPr/>
          </p:nvSpPr>
          <p:spPr bwMode="auto">
            <a:xfrm flipV="1">
              <a:off x="3901" y="2614"/>
              <a:ext cx="2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748" name="Line 260"/>
            <p:cNvSpPr>
              <a:spLocks noChangeShapeType="1"/>
            </p:cNvSpPr>
            <p:nvPr/>
          </p:nvSpPr>
          <p:spPr bwMode="auto">
            <a:xfrm>
              <a:off x="3957" y="2670"/>
              <a:ext cx="1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</p:grpSp>
      <p:grpSp>
        <p:nvGrpSpPr>
          <p:cNvPr id="959749" name="Group 261"/>
          <p:cNvGrpSpPr>
            <a:grpSpLocks/>
          </p:cNvGrpSpPr>
          <p:nvPr/>
        </p:nvGrpSpPr>
        <p:grpSpPr bwMode="auto">
          <a:xfrm>
            <a:off x="7000875" y="5948363"/>
            <a:ext cx="180975" cy="90487"/>
            <a:chOff x="3787" y="2557"/>
            <a:chExt cx="455" cy="113"/>
          </a:xfrm>
        </p:grpSpPr>
        <p:sp>
          <p:nvSpPr>
            <p:cNvPr id="959750" name="Line 262"/>
            <p:cNvSpPr>
              <a:spLocks noChangeShapeType="1"/>
            </p:cNvSpPr>
            <p:nvPr/>
          </p:nvSpPr>
          <p:spPr bwMode="auto">
            <a:xfrm>
              <a:off x="3787" y="2557"/>
              <a:ext cx="4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751" name="Line 263"/>
            <p:cNvSpPr>
              <a:spLocks noChangeShapeType="1"/>
            </p:cNvSpPr>
            <p:nvPr/>
          </p:nvSpPr>
          <p:spPr bwMode="auto">
            <a:xfrm flipV="1">
              <a:off x="3901" y="2614"/>
              <a:ext cx="2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752" name="Line 264"/>
            <p:cNvSpPr>
              <a:spLocks noChangeShapeType="1"/>
            </p:cNvSpPr>
            <p:nvPr/>
          </p:nvSpPr>
          <p:spPr bwMode="auto">
            <a:xfrm>
              <a:off x="3957" y="2670"/>
              <a:ext cx="1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</p:grpSp>
      <p:grpSp>
        <p:nvGrpSpPr>
          <p:cNvPr id="959753" name="Group 265"/>
          <p:cNvGrpSpPr>
            <a:grpSpLocks/>
          </p:cNvGrpSpPr>
          <p:nvPr/>
        </p:nvGrpSpPr>
        <p:grpSpPr bwMode="auto">
          <a:xfrm>
            <a:off x="7900988" y="5948363"/>
            <a:ext cx="180975" cy="90487"/>
            <a:chOff x="3787" y="2557"/>
            <a:chExt cx="455" cy="113"/>
          </a:xfrm>
        </p:grpSpPr>
        <p:sp>
          <p:nvSpPr>
            <p:cNvPr id="959754" name="Line 266"/>
            <p:cNvSpPr>
              <a:spLocks noChangeShapeType="1"/>
            </p:cNvSpPr>
            <p:nvPr/>
          </p:nvSpPr>
          <p:spPr bwMode="auto">
            <a:xfrm>
              <a:off x="3787" y="2557"/>
              <a:ext cx="4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755" name="Line 267"/>
            <p:cNvSpPr>
              <a:spLocks noChangeShapeType="1"/>
            </p:cNvSpPr>
            <p:nvPr/>
          </p:nvSpPr>
          <p:spPr bwMode="auto">
            <a:xfrm flipV="1">
              <a:off x="3901" y="2614"/>
              <a:ext cx="2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756" name="Line 268"/>
            <p:cNvSpPr>
              <a:spLocks noChangeShapeType="1"/>
            </p:cNvSpPr>
            <p:nvPr/>
          </p:nvSpPr>
          <p:spPr bwMode="auto">
            <a:xfrm>
              <a:off x="3957" y="2670"/>
              <a:ext cx="1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</p:grpSp>
      <p:sp>
        <p:nvSpPr>
          <p:cNvPr id="959757" name="Rectangle 269"/>
          <p:cNvSpPr>
            <a:spLocks noChangeArrowheads="1"/>
          </p:cNvSpPr>
          <p:nvPr/>
        </p:nvSpPr>
        <p:spPr bwMode="auto">
          <a:xfrm>
            <a:off x="5651500" y="5589588"/>
            <a:ext cx="360363" cy="350837"/>
          </a:xfrm>
          <a:prstGeom prst="rect">
            <a:avLst/>
          </a:prstGeom>
          <a:noFill/>
          <a:ln w="19050" algn="ctr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ja-JP" b="1" dirty="0">
                <a:solidFill>
                  <a:srgbClr val="FF0000"/>
                </a:solidFill>
                <a:latin typeface="Arial Narrow" pitchFamily="34" charset="0"/>
              </a:rPr>
              <a:t>ON</a:t>
            </a:r>
          </a:p>
        </p:txBody>
      </p:sp>
      <p:sp>
        <p:nvSpPr>
          <p:cNvPr id="959758" name="Rectangle 270"/>
          <p:cNvSpPr>
            <a:spLocks noChangeArrowheads="1"/>
          </p:cNvSpPr>
          <p:nvPr/>
        </p:nvSpPr>
        <p:spPr bwMode="auto">
          <a:xfrm>
            <a:off x="4841875" y="5589588"/>
            <a:ext cx="360363" cy="350837"/>
          </a:xfrm>
          <a:prstGeom prst="rect">
            <a:avLst/>
          </a:prstGeom>
          <a:noFill/>
          <a:ln w="19050" algn="ctr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ja-JP" dirty="0">
                <a:solidFill>
                  <a:srgbClr val="0000FF"/>
                </a:solidFill>
                <a:latin typeface="Arial Narrow" pitchFamily="34" charset="0"/>
              </a:rPr>
              <a:t>OFF</a:t>
            </a:r>
          </a:p>
        </p:txBody>
      </p:sp>
      <p:sp>
        <p:nvSpPr>
          <p:cNvPr id="959759" name="Rectangle 271"/>
          <p:cNvSpPr>
            <a:spLocks noChangeArrowheads="1"/>
          </p:cNvSpPr>
          <p:nvPr/>
        </p:nvSpPr>
        <p:spPr bwMode="auto">
          <a:xfrm>
            <a:off x="6551613" y="5589588"/>
            <a:ext cx="360362" cy="350837"/>
          </a:xfrm>
          <a:prstGeom prst="rect">
            <a:avLst/>
          </a:prstGeom>
          <a:noFill/>
          <a:ln w="19050" algn="ctr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ja-JP" dirty="0">
                <a:solidFill>
                  <a:srgbClr val="0000FF"/>
                </a:solidFill>
                <a:latin typeface="Arial Narrow" pitchFamily="34" charset="0"/>
              </a:rPr>
              <a:t>OFF</a:t>
            </a:r>
          </a:p>
        </p:txBody>
      </p:sp>
      <p:sp>
        <p:nvSpPr>
          <p:cNvPr id="959760" name="Rectangle 272"/>
          <p:cNvSpPr>
            <a:spLocks noChangeArrowheads="1"/>
          </p:cNvSpPr>
          <p:nvPr/>
        </p:nvSpPr>
        <p:spPr bwMode="auto">
          <a:xfrm>
            <a:off x="7450138" y="5589588"/>
            <a:ext cx="360362" cy="350837"/>
          </a:xfrm>
          <a:prstGeom prst="rect">
            <a:avLst/>
          </a:prstGeom>
          <a:noFill/>
          <a:ln w="19050" algn="ctr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ja-JP" dirty="0">
                <a:solidFill>
                  <a:srgbClr val="0000FF"/>
                </a:solidFill>
                <a:latin typeface="Arial Narrow" pitchFamily="34" charset="0"/>
              </a:rPr>
              <a:t>OFF</a:t>
            </a:r>
          </a:p>
        </p:txBody>
      </p:sp>
      <p:sp>
        <p:nvSpPr>
          <p:cNvPr id="959761" name="Freeform 273"/>
          <p:cNvSpPr>
            <a:spLocks/>
          </p:cNvSpPr>
          <p:nvPr/>
        </p:nvSpPr>
        <p:spPr bwMode="auto">
          <a:xfrm>
            <a:off x="5292725" y="4868863"/>
            <a:ext cx="3240088" cy="1081087"/>
          </a:xfrm>
          <a:custGeom>
            <a:avLst/>
            <a:gdLst/>
            <a:ahLst/>
            <a:cxnLst>
              <a:cxn ang="0">
                <a:pos x="0" y="227"/>
              </a:cxn>
              <a:cxn ang="0">
                <a:pos x="0" y="0"/>
              </a:cxn>
              <a:cxn ang="0">
                <a:pos x="1587" y="0"/>
              </a:cxn>
            </a:cxnLst>
            <a:rect l="0" t="0" r="r" b="b"/>
            <a:pathLst>
              <a:path w="1587" h="227">
                <a:moveTo>
                  <a:pt x="0" y="227"/>
                </a:moveTo>
                <a:lnTo>
                  <a:pt x="0" y="0"/>
                </a:lnTo>
                <a:lnTo>
                  <a:pt x="1587" y="0"/>
                </a:lnTo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59762" name="Line 274"/>
          <p:cNvSpPr>
            <a:spLocks noChangeShapeType="1"/>
          </p:cNvSpPr>
          <p:nvPr/>
        </p:nvSpPr>
        <p:spPr bwMode="auto">
          <a:xfrm flipV="1">
            <a:off x="6192838" y="4868863"/>
            <a:ext cx="0" cy="10810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oval" w="sm" len="sm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59763" name="Line 275"/>
          <p:cNvSpPr>
            <a:spLocks noChangeShapeType="1"/>
          </p:cNvSpPr>
          <p:nvPr/>
        </p:nvSpPr>
        <p:spPr bwMode="auto">
          <a:xfrm flipV="1">
            <a:off x="7092950" y="4868863"/>
            <a:ext cx="0" cy="10810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oval" w="sm" len="sm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59764" name="Line 276"/>
          <p:cNvSpPr>
            <a:spLocks noChangeShapeType="1"/>
          </p:cNvSpPr>
          <p:nvPr/>
        </p:nvSpPr>
        <p:spPr bwMode="auto">
          <a:xfrm flipV="1">
            <a:off x="7993063" y="4868863"/>
            <a:ext cx="0" cy="10810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oval" w="sm" len="sm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59765" name="Rectangle 277"/>
          <p:cNvSpPr>
            <a:spLocks noChangeArrowheads="1"/>
          </p:cNvSpPr>
          <p:nvPr/>
        </p:nvSpPr>
        <p:spPr bwMode="auto">
          <a:xfrm>
            <a:off x="8623300" y="4689475"/>
            <a:ext cx="179388" cy="350838"/>
          </a:xfrm>
          <a:prstGeom prst="rect">
            <a:avLst/>
          </a:prstGeom>
          <a:noFill/>
          <a:ln w="19050" algn="ctr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ja-JP" sz="2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59766" name="Rectangle 278"/>
          <p:cNvSpPr>
            <a:spLocks noChangeArrowheads="1"/>
          </p:cNvSpPr>
          <p:nvPr/>
        </p:nvSpPr>
        <p:spPr bwMode="auto">
          <a:xfrm>
            <a:off x="4302125" y="4689475"/>
            <a:ext cx="179388" cy="350838"/>
          </a:xfrm>
          <a:prstGeom prst="rect">
            <a:avLst/>
          </a:prstGeom>
          <a:noFill/>
          <a:ln w="19050" algn="ctr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ja-JP" sz="2000" dirty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959767" name="Line 279"/>
          <p:cNvSpPr>
            <a:spLocks noChangeShapeType="1"/>
          </p:cNvSpPr>
          <p:nvPr/>
        </p:nvSpPr>
        <p:spPr bwMode="auto">
          <a:xfrm flipV="1">
            <a:off x="3941763" y="1987550"/>
            <a:ext cx="0" cy="71913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oval" w="sm" len="sm"/>
            <a:tailEnd type="triangl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grpSp>
        <p:nvGrpSpPr>
          <p:cNvPr id="959768" name="Group 280"/>
          <p:cNvGrpSpPr>
            <a:grpSpLocks/>
          </p:cNvGrpSpPr>
          <p:nvPr/>
        </p:nvGrpSpPr>
        <p:grpSpPr bwMode="auto">
          <a:xfrm>
            <a:off x="3851275" y="2257425"/>
            <a:ext cx="180975" cy="269875"/>
            <a:chOff x="2426" y="2784"/>
            <a:chExt cx="114" cy="170"/>
          </a:xfrm>
        </p:grpSpPr>
        <p:sp>
          <p:nvSpPr>
            <p:cNvPr id="959769" name="Rectangle 281"/>
            <p:cNvSpPr>
              <a:spLocks noChangeArrowheads="1"/>
            </p:cNvSpPr>
            <p:nvPr/>
          </p:nvSpPr>
          <p:spPr bwMode="auto">
            <a:xfrm>
              <a:off x="2426" y="2784"/>
              <a:ext cx="114" cy="170"/>
            </a:xfrm>
            <a:prstGeom prst="rect">
              <a:avLst/>
            </a:prstGeom>
            <a:solidFill>
              <a:schemeClr val="bg1"/>
            </a:solidFill>
            <a:ln w="19050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770" name="Freeform 282"/>
            <p:cNvSpPr>
              <a:spLocks/>
            </p:cNvSpPr>
            <p:nvPr/>
          </p:nvSpPr>
          <p:spPr bwMode="auto">
            <a:xfrm>
              <a:off x="2454" y="2784"/>
              <a:ext cx="57" cy="169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114" y="28"/>
                </a:cxn>
                <a:cxn ang="0">
                  <a:pos x="0" y="85"/>
                </a:cxn>
                <a:cxn ang="0">
                  <a:pos x="114" y="142"/>
                </a:cxn>
                <a:cxn ang="0">
                  <a:pos x="0" y="199"/>
                </a:cxn>
                <a:cxn ang="0">
                  <a:pos x="114" y="255"/>
                </a:cxn>
                <a:cxn ang="0">
                  <a:pos x="0" y="312"/>
                </a:cxn>
                <a:cxn ang="0">
                  <a:pos x="57" y="340"/>
                </a:cxn>
              </a:cxnLst>
              <a:rect l="0" t="0" r="r" b="b"/>
              <a:pathLst>
                <a:path w="114" h="340">
                  <a:moveTo>
                    <a:pt x="57" y="0"/>
                  </a:moveTo>
                  <a:lnTo>
                    <a:pt x="114" y="28"/>
                  </a:lnTo>
                  <a:lnTo>
                    <a:pt x="0" y="85"/>
                  </a:lnTo>
                  <a:lnTo>
                    <a:pt x="114" y="142"/>
                  </a:lnTo>
                  <a:lnTo>
                    <a:pt x="0" y="199"/>
                  </a:lnTo>
                  <a:lnTo>
                    <a:pt x="114" y="255"/>
                  </a:lnTo>
                  <a:lnTo>
                    <a:pt x="0" y="312"/>
                  </a:lnTo>
                  <a:lnTo>
                    <a:pt x="57" y="34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</p:grpSp>
      <p:sp>
        <p:nvSpPr>
          <p:cNvPr id="959771" name="Line 283"/>
          <p:cNvSpPr>
            <a:spLocks noChangeShapeType="1"/>
          </p:cNvSpPr>
          <p:nvPr/>
        </p:nvSpPr>
        <p:spPr bwMode="auto">
          <a:xfrm flipV="1">
            <a:off x="8262938" y="4149725"/>
            <a:ext cx="0" cy="71913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oval" w="sm" len="sm"/>
            <a:tailEnd type="triangl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grpSp>
        <p:nvGrpSpPr>
          <p:cNvPr id="959772" name="Group 284"/>
          <p:cNvGrpSpPr>
            <a:grpSpLocks/>
          </p:cNvGrpSpPr>
          <p:nvPr/>
        </p:nvGrpSpPr>
        <p:grpSpPr bwMode="auto">
          <a:xfrm>
            <a:off x="8172450" y="4419600"/>
            <a:ext cx="180975" cy="269875"/>
            <a:chOff x="2426" y="2784"/>
            <a:chExt cx="114" cy="170"/>
          </a:xfrm>
        </p:grpSpPr>
        <p:sp>
          <p:nvSpPr>
            <p:cNvPr id="959773" name="Rectangle 285"/>
            <p:cNvSpPr>
              <a:spLocks noChangeArrowheads="1"/>
            </p:cNvSpPr>
            <p:nvPr/>
          </p:nvSpPr>
          <p:spPr bwMode="auto">
            <a:xfrm>
              <a:off x="2426" y="2784"/>
              <a:ext cx="114" cy="170"/>
            </a:xfrm>
            <a:prstGeom prst="rect">
              <a:avLst/>
            </a:prstGeom>
            <a:solidFill>
              <a:schemeClr val="bg1"/>
            </a:solidFill>
            <a:ln w="19050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774" name="Freeform 286"/>
            <p:cNvSpPr>
              <a:spLocks/>
            </p:cNvSpPr>
            <p:nvPr/>
          </p:nvSpPr>
          <p:spPr bwMode="auto">
            <a:xfrm>
              <a:off x="2454" y="2784"/>
              <a:ext cx="57" cy="169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114" y="28"/>
                </a:cxn>
                <a:cxn ang="0">
                  <a:pos x="0" y="85"/>
                </a:cxn>
                <a:cxn ang="0">
                  <a:pos x="114" y="142"/>
                </a:cxn>
                <a:cxn ang="0">
                  <a:pos x="0" y="199"/>
                </a:cxn>
                <a:cxn ang="0">
                  <a:pos x="114" y="255"/>
                </a:cxn>
                <a:cxn ang="0">
                  <a:pos x="0" y="312"/>
                </a:cxn>
                <a:cxn ang="0">
                  <a:pos x="57" y="340"/>
                </a:cxn>
              </a:cxnLst>
              <a:rect l="0" t="0" r="r" b="b"/>
              <a:pathLst>
                <a:path w="114" h="340">
                  <a:moveTo>
                    <a:pt x="57" y="0"/>
                  </a:moveTo>
                  <a:lnTo>
                    <a:pt x="114" y="28"/>
                  </a:lnTo>
                  <a:lnTo>
                    <a:pt x="0" y="85"/>
                  </a:lnTo>
                  <a:lnTo>
                    <a:pt x="114" y="142"/>
                  </a:lnTo>
                  <a:lnTo>
                    <a:pt x="0" y="199"/>
                  </a:lnTo>
                  <a:lnTo>
                    <a:pt x="114" y="255"/>
                  </a:lnTo>
                  <a:lnTo>
                    <a:pt x="0" y="312"/>
                  </a:lnTo>
                  <a:lnTo>
                    <a:pt x="57" y="34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</p:grpSp>
      <p:sp>
        <p:nvSpPr>
          <p:cNvPr id="959775" name="Line 287"/>
          <p:cNvSpPr>
            <a:spLocks noChangeShapeType="1"/>
          </p:cNvSpPr>
          <p:nvPr/>
        </p:nvSpPr>
        <p:spPr bwMode="auto">
          <a:xfrm flipV="1">
            <a:off x="8262938" y="1987550"/>
            <a:ext cx="0" cy="71913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oval" w="sm" len="sm"/>
            <a:tailEnd type="triangl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grpSp>
        <p:nvGrpSpPr>
          <p:cNvPr id="959776" name="Group 288"/>
          <p:cNvGrpSpPr>
            <a:grpSpLocks/>
          </p:cNvGrpSpPr>
          <p:nvPr/>
        </p:nvGrpSpPr>
        <p:grpSpPr bwMode="auto">
          <a:xfrm>
            <a:off x="8172450" y="2257425"/>
            <a:ext cx="180975" cy="269875"/>
            <a:chOff x="2426" y="2784"/>
            <a:chExt cx="114" cy="170"/>
          </a:xfrm>
        </p:grpSpPr>
        <p:sp>
          <p:nvSpPr>
            <p:cNvPr id="959777" name="Rectangle 289"/>
            <p:cNvSpPr>
              <a:spLocks noChangeArrowheads="1"/>
            </p:cNvSpPr>
            <p:nvPr/>
          </p:nvSpPr>
          <p:spPr bwMode="auto">
            <a:xfrm>
              <a:off x="2426" y="2784"/>
              <a:ext cx="114" cy="170"/>
            </a:xfrm>
            <a:prstGeom prst="rect">
              <a:avLst/>
            </a:prstGeom>
            <a:solidFill>
              <a:schemeClr val="bg1"/>
            </a:solidFill>
            <a:ln w="19050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778" name="Freeform 290"/>
            <p:cNvSpPr>
              <a:spLocks/>
            </p:cNvSpPr>
            <p:nvPr/>
          </p:nvSpPr>
          <p:spPr bwMode="auto">
            <a:xfrm>
              <a:off x="2454" y="2784"/>
              <a:ext cx="57" cy="169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114" y="28"/>
                </a:cxn>
                <a:cxn ang="0">
                  <a:pos x="0" y="85"/>
                </a:cxn>
                <a:cxn ang="0">
                  <a:pos x="114" y="142"/>
                </a:cxn>
                <a:cxn ang="0">
                  <a:pos x="0" y="199"/>
                </a:cxn>
                <a:cxn ang="0">
                  <a:pos x="114" y="255"/>
                </a:cxn>
                <a:cxn ang="0">
                  <a:pos x="0" y="312"/>
                </a:cxn>
                <a:cxn ang="0">
                  <a:pos x="57" y="340"/>
                </a:cxn>
              </a:cxnLst>
              <a:rect l="0" t="0" r="r" b="b"/>
              <a:pathLst>
                <a:path w="114" h="340">
                  <a:moveTo>
                    <a:pt x="57" y="0"/>
                  </a:moveTo>
                  <a:lnTo>
                    <a:pt x="114" y="28"/>
                  </a:lnTo>
                  <a:lnTo>
                    <a:pt x="0" y="85"/>
                  </a:lnTo>
                  <a:lnTo>
                    <a:pt x="114" y="142"/>
                  </a:lnTo>
                  <a:lnTo>
                    <a:pt x="0" y="199"/>
                  </a:lnTo>
                  <a:lnTo>
                    <a:pt x="114" y="255"/>
                  </a:lnTo>
                  <a:lnTo>
                    <a:pt x="0" y="312"/>
                  </a:lnTo>
                  <a:lnTo>
                    <a:pt x="57" y="34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</p:grpSp>
      <p:sp>
        <p:nvSpPr>
          <p:cNvPr id="959779" name="Rectangle 291"/>
          <p:cNvSpPr>
            <a:spLocks noChangeArrowheads="1"/>
          </p:cNvSpPr>
          <p:nvPr/>
        </p:nvSpPr>
        <p:spPr bwMode="auto">
          <a:xfrm>
            <a:off x="3851275" y="3249613"/>
            <a:ext cx="1441450" cy="350837"/>
          </a:xfrm>
          <a:prstGeom prst="rect">
            <a:avLst/>
          </a:prstGeom>
          <a:noFill/>
          <a:ln w="19050" algn="ctr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ja-JP" u="sng" dirty="0">
                <a:latin typeface="+mn-lt"/>
                <a:ea typeface="+mn-ea"/>
              </a:rPr>
              <a:t>NAND </a:t>
            </a:r>
            <a:r>
              <a:rPr lang="ja-JP" altLang="en-US" u="sng" dirty="0">
                <a:latin typeface="+mn-lt"/>
                <a:ea typeface="+mn-ea"/>
              </a:rPr>
              <a:t>型</a:t>
            </a:r>
          </a:p>
        </p:txBody>
      </p:sp>
      <p:sp>
        <p:nvSpPr>
          <p:cNvPr id="959780" name="Rectangle 292"/>
          <p:cNvSpPr>
            <a:spLocks noChangeArrowheads="1"/>
          </p:cNvSpPr>
          <p:nvPr/>
        </p:nvSpPr>
        <p:spPr bwMode="auto">
          <a:xfrm>
            <a:off x="3851275" y="6308725"/>
            <a:ext cx="1441450" cy="350838"/>
          </a:xfrm>
          <a:prstGeom prst="rect">
            <a:avLst/>
          </a:prstGeom>
          <a:noFill/>
          <a:ln w="19050" algn="ctr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ja-JP" u="sng" dirty="0">
                <a:latin typeface="+mn-lt"/>
                <a:ea typeface="+mn-ea"/>
              </a:rPr>
              <a:t>NOR </a:t>
            </a:r>
            <a:r>
              <a:rPr lang="ja-JP" altLang="en-US" u="sng" dirty="0">
                <a:latin typeface="+mn-lt"/>
                <a:ea typeface="+mn-ea"/>
              </a:rPr>
              <a:t>型</a:t>
            </a:r>
          </a:p>
        </p:txBody>
      </p:sp>
      <p:grpSp>
        <p:nvGrpSpPr>
          <p:cNvPr id="959802" name="Group 314"/>
          <p:cNvGrpSpPr>
            <a:grpSpLocks/>
          </p:cNvGrpSpPr>
          <p:nvPr/>
        </p:nvGrpSpPr>
        <p:grpSpPr bwMode="auto">
          <a:xfrm>
            <a:off x="1511300" y="2619375"/>
            <a:ext cx="719138" cy="180975"/>
            <a:chOff x="612" y="2103"/>
            <a:chExt cx="453" cy="114"/>
          </a:xfrm>
        </p:grpSpPr>
        <p:sp>
          <p:nvSpPr>
            <p:cNvPr id="959803" name="Rectangle 315"/>
            <p:cNvSpPr>
              <a:spLocks noChangeArrowheads="1"/>
            </p:cNvSpPr>
            <p:nvPr/>
          </p:nvSpPr>
          <p:spPr bwMode="auto">
            <a:xfrm>
              <a:off x="612" y="2103"/>
              <a:ext cx="453" cy="114"/>
            </a:xfrm>
            <a:prstGeom prst="rect">
              <a:avLst/>
            </a:prstGeom>
            <a:solidFill>
              <a:schemeClr val="bg1"/>
            </a:solidFill>
            <a:ln w="19050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804" name="Oval 316"/>
            <p:cNvSpPr>
              <a:spLocks noChangeArrowheads="1"/>
            </p:cNvSpPr>
            <p:nvPr/>
          </p:nvSpPr>
          <p:spPr bwMode="auto">
            <a:xfrm>
              <a:off x="725" y="2131"/>
              <a:ext cx="57" cy="57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805" name="Oval 317"/>
            <p:cNvSpPr>
              <a:spLocks noChangeArrowheads="1"/>
            </p:cNvSpPr>
            <p:nvPr/>
          </p:nvSpPr>
          <p:spPr bwMode="auto">
            <a:xfrm>
              <a:off x="895" y="2131"/>
              <a:ext cx="57" cy="57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806" name="Line 318"/>
            <p:cNvSpPr>
              <a:spLocks noChangeShapeType="1"/>
            </p:cNvSpPr>
            <p:nvPr/>
          </p:nvSpPr>
          <p:spPr bwMode="auto">
            <a:xfrm>
              <a:off x="612" y="2160"/>
              <a:ext cx="113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807" name="Line 319"/>
            <p:cNvSpPr>
              <a:spLocks noChangeShapeType="1"/>
            </p:cNvSpPr>
            <p:nvPr/>
          </p:nvSpPr>
          <p:spPr bwMode="auto">
            <a:xfrm>
              <a:off x="952" y="2160"/>
              <a:ext cx="113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</p:grpSp>
      <p:grpSp>
        <p:nvGrpSpPr>
          <p:cNvPr id="959808" name="Group 320"/>
          <p:cNvGrpSpPr>
            <a:grpSpLocks/>
          </p:cNvGrpSpPr>
          <p:nvPr/>
        </p:nvGrpSpPr>
        <p:grpSpPr bwMode="auto">
          <a:xfrm>
            <a:off x="2232025" y="2619375"/>
            <a:ext cx="719138" cy="180975"/>
            <a:chOff x="612" y="2103"/>
            <a:chExt cx="453" cy="114"/>
          </a:xfrm>
        </p:grpSpPr>
        <p:sp>
          <p:nvSpPr>
            <p:cNvPr id="959809" name="Rectangle 321"/>
            <p:cNvSpPr>
              <a:spLocks noChangeArrowheads="1"/>
            </p:cNvSpPr>
            <p:nvPr/>
          </p:nvSpPr>
          <p:spPr bwMode="auto">
            <a:xfrm>
              <a:off x="612" y="2103"/>
              <a:ext cx="453" cy="114"/>
            </a:xfrm>
            <a:prstGeom prst="rect">
              <a:avLst/>
            </a:prstGeom>
            <a:solidFill>
              <a:schemeClr val="bg1"/>
            </a:solidFill>
            <a:ln w="19050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810" name="Oval 322"/>
            <p:cNvSpPr>
              <a:spLocks noChangeArrowheads="1"/>
            </p:cNvSpPr>
            <p:nvPr/>
          </p:nvSpPr>
          <p:spPr bwMode="auto">
            <a:xfrm>
              <a:off x="725" y="2131"/>
              <a:ext cx="57" cy="57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811" name="Oval 323"/>
            <p:cNvSpPr>
              <a:spLocks noChangeArrowheads="1"/>
            </p:cNvSpPr>
            <p:nvPr/>
          </p:nvSpPr>
          <p:spPr bwMode="auto">
            <a:xfrm>
              <a:off x="895" y="2131"/>
              <a:ext cx="57" cy="57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812" name="Line 324"/>
            <p:cNvSpPr>
              <a:spLocks noChangeShapeType="1"/>
            </p:cNvSpPr>
            <p:nvPr/>
          </p:nvSpPr>
          <p:spPr bwMode="auto">
            <a:xfrm>
              <a:off x="612" y="2160"/>
              <a:ext cx="113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813" name="Line 325"/>
            <p:cNvSpPr>
              <a:spLocks noChangeShapeType="1"/>
            </p:cNvSpPr>
            <p:nvPr/>
          </p:nvSpPr>
          <p:spPr bwMode="auto">
            <a:xfrm>
              <a:off x="952" y="2160"/>
              <a:ext cx="113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</p:grpSp>
      <p:grpSp>
        <p:nvGrpSpPr>
          <p:cNvPr id="959814" name="Group 326"/>
          <p:cNvGrpSpPr>
            <a:grpSpLocks/>
          </p:cNvGrpSpPr>
          <p:nvPr/>
        </p:nvGrpSpPr>
        <p:grpSpPr bwMode="auto">
          <a:xfrm>
            <a:off x="2951163" y="2619375"/>
            <a:ext cx="719137" cy="180975"/>
            <a:chOff x="612" y="2103"/>
            <a:chExt cx="453" cy="114"/>
          </a:xfrm>
        </p:grpSpPr>
        <p:sp>
          <p:nvSpPr>
            <p:cNvPr id="959815" name="Rectangle 327"/>
            <p:cNvSpPr>
              <a:spLocks noChangeArrowheads="1"/>
            </p:cNvSpPr>
            <p:nvPr/>
          </p:nvSpPr>
          <p:spPr bwMode="auto">
            <a:xfrm>
              <a:off x="612" y="2103"/>
              <a:ext cx="453" cy="114"/>
            </a:xfrm>
            <a:prstGeom prst="rect">
              <a:avLst/>
            </a:prstGeom>
            <a:solidFill>
              <a:schemeClr val="bg1"/>
            </a:solidFill>
            <a:ln w="19050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816" name="Oval 328"/>
            <p:cNvSpPr>
              <a:spLocks noChangeArrowheads="1"/>
            </p:cNvSpPr>
            <p:nvPr/>
          </p:nvSpPr>
          <p:spPr bwMode="auto">
            <a:xfrm>
              <a:off x="725" y="2131"/>
              <a:ext cx="57" cy="57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817" name="Oval 329"/>
            <p:cNvSpPr>
              <a:spLocks noChangeArrowheads="1"/>
            </p:cNvSpPr>
            <p:nvPr/>
          </p:nvSpPr>
          <p:spPr bwMode="auto">
            <a:xfrm>
              <a:off x="895" y="2131"/>
              <a:ext cx="57" cy="57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818" name="Line 330"/>
            <p:cNvSpPr>
              <a:spLocks noChangeShapeType="1"/>
            </p:cNvSpPr>
            <p:nvPr/>
          </p:nvSpPr>
          <p:spPr bwMode="auto">
            <a:xfrm>
              <a:off x="612" y="2160"/>
              <a:ext cx="113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819" name="Line 331"/>
            <p:cNvSpPr>
              <a:spLocks noChangeShapeType="1"/>
            </p:cNvSpPr>
            <p:nvPr/>
          </p:nvSpPr>
          <p:spPr bwMode="auto">
            <a:xfrm>
              <a:off x="952" y="2160"/>
              <a:ext cx="113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</p:grpSp>
      <p:sp>
        <p:nvSpPr>
          <p:cNvPr id="959533" name="Line 45"/>
          <p:cNvSpPr>
            <a:spLocks noChangeShapeType="1"/>
          </p:cNvSpPr>
          <p:nvPr/>
        </p:nvSpPr>
        <p:spPr bwMode="auto">
          <a:xfrm>
            <a:off x="1690688" y="2617788"/>
            <a:ext cx="3603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59534" name="Line 46"/>
          <p:cNvSpPr>
            <a:spLocks noChangeShapeType="1"/>
          </p:cNvSpPr>
          <p:nvPr/>
        </p:nvSpPr>
        <p:spPr bwMode="auto">
          <a:xfrm>
            <a:off x="2409825" y="2617788"/>
            <a:ext cx="3603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59535" name="Line 47"/>
          <p:cNvSpPr>
            <a:spLocks noChangeShapeType="1"/>
          </p:cNvSpPr>
          <p:nvPr/>
        </p:nvSpPr>
        <p:spPr bwMode="auto">
          <a:xfrm>
            <a:off x="3130550" y="2617788"/>
            <a:ext cx="3603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grpSp>
        <p:nvGrpSpPr>
          <p:cNvPr id="959844" name="Group 356"/>
          <p:cNvGrpSpPr>
            <a:grpSpLocks/>
          </p:cNvGrpSpPr>
          <p:nvPr/>
        </p:nvGrpSpPr>
        <p:grpSpPr bwMode="auto">
          <a:xfrm rot="-5400000">
            <a:off x="611982" y="5318919"/>
            <a:ext cx="719137" cy="180975"/>
            <a:chOff x="612" y="2103"/>
            <a:chExt cx="453" cy="114"/>
          </a:xfrm>
        </p:grpSpPr>
        <p:sp>
          <p:nvSpPr>
            <p:cNvPr id="959845" name="Rectangle 357"/>
            <p:cNvSpPr>
              <a:spLocks noChangeArrowheads="1"/>
            </p:cNvSpPr>
            <p:nvPr/>
          </p:nvSpPr>
          <p:spPr bwMode="auto">
            <a:xfrm>
              <a:off x="612" y="2103"/>
              <a:ext cx="453" cy="114"/>
            </a:xfrm>
            <a:prstGeom prst="rect">
              <a:avLst/>
            </a:prstGeom>
            <a:solidFill>
              <a:schemeClr val="bg1"/>
            </a:solidFill>
            <a:ln w="19050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846" name="Oval 358"/>
            <p:cNvSpPr>
              <a:spLocks noChangeArrowheads="1"/>
            </p:cNvSpPr>
            <p:nvPr/>
          </p:nvSpPr>
          <p:spPr bwMode="auto">
            <a:xfrm>
              <a:off x="725" y="2131"/>
              <a:ext cx="57" cy="57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847" name="Oval 359"/>
            <p:cNvSpPr>
              <a:spLocks noChangeArrowheads="1"/>
            </p:cNvSpPr>
            <p:nvPr/>
          </p:nvSpPr>
          <p:spPr bwMode="auto">
            <a:xfrm>
              <a:off x="895" y="2131"/>
              <a:ext cx="57" cy="57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848" name="Line 360"/>
            <p:cNvSpPr>
              <a:spLocks noChangeShapeType="1"/>
            </p:cNvSpPr>
            <p:nvPr/>
          </p:nvSpPr>
          <p:spPr bwMode="auto">
            <a:xfrm>
              <a:off x="612" y="2160"/>
              <a:ext cx="113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849" name="Line 361"/>
            <p:cNvSpPr>
              <a:spLocks noChangeShapeType="1"/>
            </p:cNvSpPr>
            <p:nvPr/>
          </p:nvSpPr>
          <p:spPr bwMode="auto">
            <a:xfrm>
              <a:off x="952" y="2160"/>
              <a:ext cx="113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</p:grpSp>
      <p:grpSp>
        <p:nvGrpSpPr>
          <p:cNvPr id="959850" name="Group 362"/>
          <p:cNvGrpSpPr>
            <a:grpSpLocks/>
          </p:cNvGrpSpPr>
          <p:nvPr/>
        </p:nvGrpSpPr>
        <p:grpSpPr bwMode="auto">
          <a:xfrm rot="-5400000">
            <a:off x="1512094" y="5318919"/>
            <a:ext cx="719137" cy="180975"/>
            <a:chOff x="612" y="2103"/>
            <a:chExt cx="453" cy="114"/>
          </a:xfrm>
        </p:grpSpPr>
        <p:sp>
          <p:nvSpPr>
            <p:cNvPr id="959851" name="Rectangle 363"/>
            <p:cNvSpPr>
              <a:spLocks noChangeArrowheads="1"/>
            </p:cNvSpPr>
            <p:nvPr/>
          </p:nvSpPr>
          <p:spPr bwMode="auto">
            <a:xfrm>
              <a:off x="612" y="2103"/>
              <a:ext cx="453" cy="114"/>
            </a:xfrm>
            <a:prstGeom prst="rect">
              <a:avLst/>
            </a:prstGeom>
            <a:solidFill>
              <a:schemeClr val="bg1"/>
            </a:solidFill>
            <a:ln w="19050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852" name="Oval 364"/>
            <p:cNvSpPr>
              <a:spLocks noChangeArrowheads="1"/>
            </p:cNvSpPr>
            <p:nvPr/>
          </p:nvSpPr>
          <p:spPr bwMode="auto">
            <a:xfrm>
              <a:off x="725" y="2131"/>
              <a:ext cx="57" cy="57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853" name="Oval 365"/>
            <p:cNvSpPr>
              <a:spLocks noChangeArrowheads="1"/>
            </p:cNvSpPr>
            <p:nvPr/>
          </p:nvSpPr>
          <p:spPr bwMode="auto">
            <a:xfrm>
              <a:off x="895" y="2131"/>
              <a:ext cx="57" cy="57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854" name="Line 366"/>
            <p:cNvSpPr>
              <a:spLocks noChangeShapeType="1"/>
            </p:cNvSpPr>
            <p:nvPr/>
          </p:nvSpPr>
          <p:spPr bwMode="auto">
            <a:xfrm>
              <a:off x="612" y="2160"/>
              <a:ext cx="113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855" name="Line 367"/>
            <p:cNvSpPr>
              <a:spLocks noChangeShapeType="1"/>
            </p:cNvSpPr>
            <p:nvPr/>
          </p:nvSpPr>
          <p:spPr bwMode="auto">
            <a:xfrm>
              <a:off x="952" y="2160"/>
              <a:ext cx="113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</p:grpSp>
      <p:grpSp>
        <p:nvGrpSpPr>
          <p:cNvPr id="959856" name="Group 368"/>
          <p:cNvGrpSpPr>
            <a:grpSpLocks/>
          </p:cNvGrpSpPr>
          <p:nvPr/>
        </p:nvGrpSpPr>
        <p:grpSpPr bwMode="auto">
          <a:xfrm rot="-5400000">
            <a:off x="2412207" y="5318919"/>
            <a:ext cx="719137" cy="180975"/>
            <a:chOff x="612" y="2103"/>
            <a:chExt cx="453" cy="114"/>
          </a:xfrm>
        </p:grpSpPr>
        <p:sp>
          <p:nvSpPr>
            <p:cNvPr id="959857" name="Rectangle 369"/>
            <p:cNvSpPr>
              <a:spLocks noChangeArrowheads="1"/>
            </p:cNvSpPr>
            <p:nvPr/>
          </p:nvSpPr>
          <p:spPr bwMode="auto">
            <a:xfrm>
              <a:off x="612" y="2103"/>
              <a:ext cx="453" cy="114"/>
            </a:xfrm>
            <a:prstGeom prst="rect">
              <a:avLst/>
            </a:prstGeom>
            <a:solidFill>
              <a:schemeClr val="bg1"/>
            </a:solidFill>
            <a:ln w="19050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858" name="Oval 370"/>
            <p:cNvSpPr>
              <a:spLocks noChangeArrowheads="1"/>
            </p:cNvSpPr>
            <p:nvPr/>
          </p:nvSpPr>
          <p:spPr bwMode="auto">
            <a:xfrm>
              <a:off x="725" y="2131"/>
              <a:ext cx="57" cy="57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859" name="Oval 371"/>
            <p:cNvSpPr>
              <a:spLocks noChangeArrowheads="1"/>
            </p:cNvSpPr>
            <p:nvPr/>
          </p:nvSpPr>
          <p:spPr bwMode="auto">
            <a:xfrm>
              <a:off x="895" y="2131"/>
              <a:ext cx="57" cy="57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860" name="Line 372"/>
            <p:cNvSpPr>
              <a:spLocks noChangeShapeType="1"/>
            </p:cNvSpPr>
            <p:nvPr/>
          </p:nvSpPr>
          <p:spPr bwMode="auto">
            <a:xfrm>
              <a:off x="612" y="2160"/>
              <a:ext cx="113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861" name="Line 373"/>
            <p:cNvSpPr>
              <a:spLocks noChangeShapeType="1"/>
            </p:cNvSpPr>
            <p:nvPr/>
          </p:nvSpPr>
          <p:spPr bwMode="auto">
            <a:xfrm>
              <a:off x="952" y="2160"/>
              <a:ext cx="113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</p:grpSp>
      <p:grpSp>
        <p:nvGrpSpPr>
          <p:cNvPr id="959862" name="Group 374"/>
          <p:cNvGrpSpPr>
            <a:grpSpLocks/>
          </p:cNvGrpSpPr>
          <p:nvPr/>
        </p:nvGrpSpPr>
        <p:grpSpPr bwMode="auto">
          <a:xfrm rot="-5400000">
            <a:off x="3312319" y="5318919"/>
            <a:ext cx="719137" cy="180975"/>
            <a:chOff x="612" y="2103"/>
            <a:chExt cx="453" cy="114"/>
          </a:xfrm>
        </p:grpSpPr>
        <p:sp>
          <p:nvSpPr>
            <p:cNvPr id="959863" name="Rectangle 375"/>
            <p:cNvSpPr>
              <a:spLocks noChangeArrowheads="1"/>
            </p:cNvSpPr>
            <p:nvPr/>
          </p:nvSpPr>
          <p:spPr bwMode="auto">
            <a:xfrm>
              <a:off x="612" y="2103"/>
              <a:ext cx="453" cy="114"/>
            </a:xfrm>
            <a:prstGeom prst="rect">
              <a:avLst/>
            </a:prstGeom>
            <a:solidFill>
              <a:schemeClr val="bg1"/>
            </a:solidFill>
            <a:ln w="19050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864" name="Oval 376"/>
            <p:cNvSpPr>
              <a:spLocks noChangeArrowheads="1"/>
            </p:cNvSpPr>
            <p:nvPr/>
          </p:nvSpPr>
          <p:spPr bwMode="auto">
            <a:xfrm>
              <a:off x="725" y="2131"/>
              <a:ext cx="57" cy="57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865" name="Oval 377"/>
            <p:cNvSpPr>
              <a:spLocks noChangeArrowheads="1"/>
            </p:cNvSpPr>
            <p:nvPr/>
          </p:nvSpPr>
          <p:spPr bwMode="auto">
            <a:xfrm>
              <a:off x="895" y="2131"/>
              <a:ext cx="57" cy="57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866" name="Line 378"/>
            <p:cNvSpPr>
              <a:spLocks noChangeShapeType="1"/>
            </p:cNvSpPr>
            <p:nvPr/>
          </p:nvSpPr>
          <p:spPr bwMode="auto">
            <a:xfrm>
              <a:off x="612" y="2160"/>
              <a:ext cx="113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867" name="Line 379"/>
            <p:cNvSpPr>
              <a:spLocks noChangeShapeType="1"/>
            </p:cNvSpPr>
            <p:nvPr/>
          </p:nvSpPr>
          <p:spPr bwMode="auto">
            <a:xfrm>
              <a:off x="952" y="2160"/>
              <a:ext cx="113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</p:grpSp>
      <p:grpSp>
        <p:nvGrpSpPr>
          <p:cNvPr id="959868" name="Group 380"/>
          <p:cNvGrpSpPr>
            <a:grpSpLocks/>
          </p:cNvGrpSpPr>
          <p:nvPr/>
        </p:nvGrpSpPr>
        <p:grpSpPr bwMode="auto">
          <a:xfrm rot="-5400000">
            <a:off x="4933157" y="5318919"/>
            <a:ext cx="719137" cy="180975"/>
            <a:chOff x="612" y="2103"/>
            <a:chExt cx="453" cy="114"/>
          </a:xfrm>
        </p:grpSpPr>
        <p:sp>
          <p:nvSpPr>
            <p:cNvPr id="959869" name="Rectangle 381"/>
            <p:cNvSpPr>
              <a:spLocks noChangeArrowheads="1"/>
            </p:cNvSpPr>
            <p:nvPr/>
          </p:nvSpPr>
          <p:spPr bwMode="auto">
            <a:xfrm>
              <a:off x="612" y="2103"/>
              <a:ext cx="453" cy="114"/>
            </a:xfrm>
            <a:prstGeom prst="rect">
              <a:avLst/>
            </a:prstGeom>
            <a:solidFill>
              <a:schemeClr val="bg1"/>
            </a:solidFill>
            <a:ln w="19050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870" name="Oval 382"/>
            <p:cNvSpPr>
              <a:spLocks noChangeArrowheads="1"/>
            </p:cNvSpPr>
            <p:nvPr/>
          </p:nvSpPr>
          <p:spPr bwMode="auto">
            <a:xfrm>
              <a:off x="725" y="2131"/>
              <a:ext cx="57" cy="57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871" name="Oval 383"/>
            <p:cNvSpPr>
              <a:spLocks noChangeArrowheads="1"/>
            </p:cNvSpPr>
            <p:nvPr/>
          </p:nvSpPr>
          <p:spPr bwMode="auto">
            <a:xfrm>
              <a:off x="895" y="2131"/>
              <a:ext cx="57" cy="57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872" name="Line 384"/>
            <p:cNvSpPr>
              <a:spLocks noChangeShapeType="1"/>
            </p:cNvSpPr>
            <p:nvPr/>
          </p:nvSpPr>
          <p:spPr bwMode="auto">
            <a:xfrm>
              <a:off x="612" y="2160"/>
              <a:ext cx="113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873" name="Line 385"/>
            <p:cNvSpPr>
              <a:spLocks noChangeShapeType="1"/>
            </p:cNvSpPr>
            <p:nvPr/>
          </p:nvSpPr>
          <p:spPr bwMode="auto">
            <a:xfrm>
              <a:off x="952" y="2160"/>
              <a:ext cx="113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</p:grpSp>
      <p:grpSp>
        <p:nvGrpSpPr>
          <p:cNvPr id="959874" name="Group 386"/>
          <p:cNvGrpSpPr>
            <a:grpSpLocks/>
          </p:cNvGrpSpPr>
          <p:nvPr/>
        </p:nvGrpSpPr>
        <p:grpSpPr bwMode="auto">
          <a:xfrm rot="-5400000">
            <a:off x="5833269" y="5318919"/>
            <a:ext cx="719137" cy="180975"/>
            <a:chOff x="612" y="2103"/>
            <a:chExt cx="453" cy="114"/>
          </a:xfrm>
        </p:grpSpPr>
        <p:sp>
          <p:nvSpPr>
            <p:cNvPr id="959875" name="Rectangle 387"/>
            <p:cNvSpPr>
              <a:spLocks noChangeArrowheads="1"/>
            </p:cNvSpPr>
            <p:nvPr/>
          </p:nvSpPr>
          <p:spPr bwMode="auto">
            <a:xfrm>
              <a:off x="612" y="2103"/>
              <a:ext cx="453" cy="114"/>
            </a:xfrm>
            <a:prstGeom prst="rect">
              <a:avLst/>
            </a:prstGeom>
            <a:solidFill>
              <a:schemeClr val="bg1"/>
            </a:solidFill>
            <a:ln w="19050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876" name="Oval 388"/>
            <p:cNvSpPr>
              <a:spLocks noChangeArrowheads="1"/>
            </p:cNvSpPr>
            <p:nvPr/>
          </p:nvSpPr>
          <p:spPr bwMode="auto">
            <a:xfrm>
              <a:off x="725" y="2131"/>
              <a:ext cx="57" cy="57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877" name="Oval 389"/>
            <p:cNvSpPr>
              <a:spLocks noChangeArrowheads="1"/>
            </p:cNvSpPr>
            <p:nvPr/>
          </p:nvSpPr>
          <p:spPr bwMode="auto">
            <a:xfrm>
              <a:off x="895" y="2131"/>
              <a:ext cx="57" cy="57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878" name="Line 390"/>
            <p:cNvSpPr>
              <a:spLocks noChangeShapeType="1"/>
            </p:cNvSpPr>
            <p:nvPr/>
          </p:nvSpPr>
          <p:spPr bwMode="auto">
            <a:xfrm>
              <a:off x="612" y="2160"/>
              <a:ext cx="113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879" name="Line 391"/>
            <p:cNvSpPr>
              <a:spLocks noChangeShapeType="1"/>
            </p:cNvSpPr>
            <p:nvPr/>
          </p:nvSpPr>
          <p:spPr bwMode="auto">
            <a:xfrm>
              <a:off x="952" y="2160"/>
              <a:ext cx="113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</p:grpSp>
      <p:grpSp>
        <p:nvGrpSpPr>
          <p:cNvPr id="959880" name="Group 392"/>
          <p:cNvGrpSpPr>
            <a:grpSpLocks/>
          </p:cNvGrpSpPr>
          <p:nvPr/>
        </p:nvGrpSpPr>
        <p:grpSpPr bwMode="auto">
          <a:xfrm rot="-5400000">
            <a:off x="6733382" y="5318919"/>
            <a:ext cx="719137" cy="180975"/>
            <a:chOff x="612" y="2103"/>
            <a:chExt cx="453" cy="114"/>
          </a:xfrm>
        </p:grpSpPr>
        <p:sp>
          <p:nvSpPr>
            <p:cNvPr id="959881" name="Rectangle 393"/>
            <p:cNvSpPr>
              <a:spLocks noChangeArrowheads="1"/>
            </p:cNvSpPr>
            <p:nvPr/>
          </p:nvSpPr>
          <p:spPr bwMode="auto">
            <a:xfrm>
              <a:off x="612" y="2103"/>
              <a:ext cx="453" cy="114"/>
            </a:xfrm>
            <a:prstGeom prst="rect">
              <a:avLst/>
            </a:prstGeom>
            <a:solidFill>
              <a:schemeClr val="bg1"/>
            </a:solidFill>
            <a:ln w="19050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882" name="Oval 394"/>
            <p:cNvSpPr>
              <a:spLocks noChangeArrowheads="1"/>
            </p:cNvSpPr>
            <p:nvPr/>
          </p:nvSpPr>
          <p:spPr bwMode="auto">
            <a:xfrm>
              <a:off x="725" y="2131"/>
              <a:ext cx="57" cy="57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883" name="Oval 395"/>
            <p:cNvSpPr>
              <a:spLocks noChangeArrowheads="1"/>
            </p:cNvSpPr>
            <p:nvPr/>
          </p:nvSpPr>
          <p:spPr bwMode="auto">
            <a:xfrm>
              <a:off x="895" y="2131"/>
              <a:ext cx="57" cy="57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884" name="Line 396"/>
            <p:cNvSpPr>
              <a:spLocks noChangeShapeType="1"/>
            </p:cNvSpPr>
            <p:nvPr/>
          </p:nvSpPr>
          <p:spPr bwMode="auto">
            <a:xfrm>
              <a:off x="612" y="2160"/>
              <a:ext cx="113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885" name="Line 397"/>
            <p:cNvSpPr>
              <a:spLocks noChangeShapeType="1"/>
            </p:cNvSpPr>
            <p:nvPr/>
          </p:nvSpPr>
          <p:spPr bwMode="auto">
            <a:xfrm>
              <a:off x="952" y="2160"/>
              <a:ext cx="113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</p:grpSp>
      <p:grpSp>
        <p:nvGrpSpPr>
          <p:cNvPr id="959886" name="Group 398"/>
          <p:cNvGrpSpPr>
            <a:grpSpLocks/>
          </p:cNvGrpSpPr>
          <p:nvPr/>
        </p:nvGrpSpPr>
        <p:grpSpPr bwMode="auto">
          <a:xfrm rot="-5400000">
            <a:off x="7633494" y="5318919"/>
            <a:ext cx="719137" cy="180975"/>
            <a:chOff x="612" y="2103"/>
            <a:chExt cx="453" cy="114"/>
          </a:xfrm>
        </p:grpSpPr>
        <p:sp>
          <p:nvSpPr>
            <p:cNvPr id="959887" name="Rectangle 399"/>
            <p:cNvSpPr>
              <a:spLocks noChangeArrowheads="1"/>
            </p:cNvSpPr>
            <p:nvPr/>
          </p:nvSpPr>
          <p:spPr bwMode="auto">
            <a:xfrm>
              <a:off x="612" y="2103"/>
              <a:ext cx="453" cy="114"/>
            </a:xfrm>
            <a:prstGeom prst="rect">
              <a:avLst/>
            </a:prstGeom>
            <a:solidFill>
              <a:schemeClr val="bg1"/>
            </a:solidFill>
            <a:ln w="19050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888" name="Oval 400"/>
            <p:cNvSpPr>
              <a:spLocks noChangeArrowheads="1"/>
            </p:cNvSpPr>
            <p:nvPr/>
          </p:nvSpPr>
          <p:spPr bwMode="auto">
            <a:xfrm>
              <a:off x="725" y="2131"/>
              <a:ext cx="57" cy="57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889" name="Oval 401"/>
            <p:cNvSpPr>
              <a:spLocks noChangeArrowheads="1"/>
            </p:cNvSpPr>
            <p:nvPr/>
          </p:nvSpPr>
          <p:spPr bwMode="auto">
            <a:xfrm>
              <a:off x="895" y="2131"/>
              <a:ext cx="57" cy="57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890" name="Line 402"/>
            <p:cNvSpPr>
              <a:spLocks noChangeShapeType="1"/>
            </p:cNvSpPr>
            <p:nvPr/>
          </p:nvSpPr>
          <p:spPr bwMode="auto">
            <a:xfrm>
              <a:off x="612" y="2160"/>
              <a:ext cx="113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9891" name="Line 403"/>
            <p:cNvSpPr>
              <a:spLocks noChangeShapeType="1"/>
            </p:cNvSpPr>
            <p:nvPr/>
          </p:nvSpPr>
          <p:spPr bwMode="auto">
            <a:xfrm>
              <a:off x="952" y="2160"/>
              <a:ext cx="113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</p:grpSp>
      <p:sp>
        <p:nvSpPr>
          <p:cNvPr id="959616" name="Line 128"/>
          <p:cNvSpPr>
            <a:spLocks noChangeShapeType="1"/>
          </p:cNvSpPr>
          <p:nvPr/>
        </p:nvSpPr>
        <p:spPr bwMode="auto">
          <a:xfrm flipV="1">
            <a:off x="882650" y="5227638"/>
            <a:ext cx="0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</p:spTree>
  </p:cSld>
  <p:clrMapOvr>
    <a:masterClrMapping/>
  </p:clrMapOvr>
  <p:transition>
    <p:dissolve/>
    <p:sndAc>
      <p:stSnd>
        <p:snd r:embed="rId3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86" name="AutoShape 46"/>
          <p:cNvSpPr>
            <a:spLocks noChangeArrowheads="1"/>
          </p:cNvSpPr>
          <p:nvPr/>
        </p:nvSpPr>
        <p:spPr bwMode="auto">
          <a:xfrm>
            <a:off x="2322513" y="5138738"/>
            <a:ext cx="900112" cy="360362"/>
          </a:xfrm>
          <a:prstGeom prst="roundRect">
            <a:avLst>
              <a:gd name="adj" fmla="val 28194"/>
            </a:avLst>
          </a:prstGeom>
          <a:solidFill>
            <a:srgbClr val="CCFFCC"/>
          </a:solidFill>
          <a:ln w="19050" algn="ctr">
            <a:solidFill>
              <a:schemeClr val="tx1"/>
            </a:solidFill>
            <a:round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5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EPROM</a:t>
            </a:r>
          </a:p>
        </p:txBody>
      </p:sp>
      <p:sp>
        <p:nvSpPr>
          <p:cNvPr id="957444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ja-JP" altLang="en-US" sz="1800" dirty="0">
                <a:latin typeface="HG丸ｺﾞｼｯｸM-PRO" pitchFamily="50" charset="-128"/>
              </a:rPr>
              <a:t>浮遊ゲート</a:t>
            </a:r>
            <a:r>
              <a:rPr lang="ja-JP" altLang="en-US" sz="1800" dirty="0"/>
              <a:t> </a:t>
            </a:r>
            <a:r>
              <a:rPr lang="en-US" altLang="ja-JP" sz="1800" dirty="0"/>
              <a:t>(floating gate) </a:t>
            </a:r>
            <a:r>
              <a:rPr lang="ja-JP" altLang="en-US" sz="1800" dirty="0">
                <a:latin typeface="HG丸ｺﾞｼｯｸM-PRO" pitchFamily="50" charset="-128"/>
              </a:rPr>
              <a:t>に電子を蓄積</a:t>
            </a:r>
          </a:p>
          <a:p>
            <a:pPr lvl="1"/>
            <a:r>
              <a:rPr lang="ja-JP" altLang="en-US" sz="1800" dirty="0">
                <a:latin typeface="HG丸ｺﾞｼｯｸM-PRO" pitchFamily="50" charset="-128"/>
              </a:rPr>
              <a:t>電子なし：</a:t>
            </a:r>
            <a:r>
              <a:rPr lang="en-US" altLang="ja-JP" sz="1800" i="1" dirty="0"/>
              <a:t>V</a:t>
            </a:r>
            <a:r>
              <a:rPr lang="en-US" altLang="ja-JP" sz="1800" i="1" baseline="-25000" dirty="0"/>
              <a:t>T</a:t>
            </a:r>
            <a:r>
              <a:rPr lang="en-US" altLang="ja-JP" sz="1800" dirty="0">
                <a:latin typeface="HG丸ｺﾞｼｯｸM-PRO" pitchFamily="50" charset="-128"/>
              </a:rPr>
              <a:t> </a:t>
            </a:r>
            <a:r>
              <a:rPr lang="ja-JP" altLang="en-US" sz="1800" dirty="0">
                <a:latin typeface="HG丸ｺﾞｼｯｸM-PRO" pitchFamily="50" charset="-128"/>
              </a:rPr>
              <a:t>低い</a:t>
            </a:r>
          </a:p>
          <a:p>
            <a:pPr lvl="1"/>
            <a:r>
              <a:rPr lang="ja-JP" altLang="en-US" sz="1800" dirty="0">
                <a:latin typeface="HG丸ｺﾞｼｯｸM-PRO" pitchFamily="50" charset="-128"/>
              </a:rPr>
              <a:t>電子あり：</a:t>
            </a:r>
            <a:r>
              <a:rPr lang="en-US" altLang="ja-JP" sz="1800" i="1" dirty="0"/>
              <a:t>V</a:t>
            </a:r>
            <a:r>
              <a:rPr lang="en-US" altLang="ja-JP" sz="1800" i="1" baseline="-25000" dirty="0"/>
              <a:t>T</a:t>
            </a:r>
            <a:r>
              <a:rPr lang="en-US" altLang="ja-JP" sz="1800" dirty="0">
                <a:latin typeface="HG丸ｺﾞｼｯｸM-PRO" pitchFamily="50" charset="-128"/>
              </a:rPr>
              <a:t> </a:t>
            </a:r>
            <a:r>
              <a:rPr lang="ja-JP" altLang="en-US" sz="1800" dirty="0">
                <a:latin typeface="HG丸ｺﾞｼｯｸM-PRO" pitchFamily="50" charset="-128"/>
              </a:rPr>
              <a:t>高い</a:t>
            </a:r>
          </a:p>
        </p:txBody>
      </p:sp>
      <p:sp>
        <p:nvSpPr>
          <p:cNvPr id="957446" name="Rectangle 6"/>
          <p:cNvSpPr>
            <a:spLocks noChangeArrowheads="1"/>
          </p:cNvSpPr>
          <p:nvPr/>
        </p:nvSpPr>
        <p:spPr bwMode="auto">
          <a:xfrm>
            <a:off x="1692275" y="5589588"/>
            <a:ext cx="2160588" cy="719137"/>
          </a:xfrm>
          <a:prstGeom prst="rect">
            <a:avLst/>
          </a:prstGeom>
          <a:solidFill>
            <a:srgbClr val="FFFF99"/>
          </a:solidFill>
          <a:ln w="19050" algn="ctr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ja-JP" dirty="0"/>
              <a:t>p</a:t>
            </a:r>
          </a:p>
        </p:txBody>
      </p:sp>
      <p:sp>
        <p:nvSpPr>
          <p:cNvPr id="957449" name="Rectangle 9"/>
          <p:cNvSpPr>
            <a:spLocks noChangeArrowheads="1"/>
          </p:cNvSpPr>
          <p:nvPr/>
        </p:nvSpPr>
        <p:spPr bwMode="auto">
          <a:xfrm>
            <a:off x="3852863" y="4508500"/>
            <a:ext cx="1441450" cy="350838"/>
          </a:xfrm>
          <a:prstGeom prst="rect">
            <a:avLst/>
          </a:prstGeom>
          <a:noFill/>
          <a:ln w="19050" algn="ctr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ja-JP" dirty="0">
                <a:latin typeface="+mn-lt"/>
                <a:ea typeface="+mn-ea"/>
              </a:rPr>
              <a:t>floating gate</a:t>
            </a:r>
          </a:p>
        </p:txBody>
      </p:sp>
      <p:sp>
        <p:nvSpPr>
          <p:cNvPr id="957450" name="Arc 10"/>
          <p:cNvSpPr>
            <a:spLocks/>
          </p:cNvSpPr>
          <p:nvPr/>
        </p:nvSpPr>
        <p:spPr bwMode="auto">
          <a:xfrm flipV="1">
            <a:off x="2052638" y="5589588"/>
            <a:ext cx="360362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CCFFFF"/>
          </a:solidFill>
          <a:ln w="19050">
            <a:solidFill>
              <a:schemeClr val="tx1"/>
            </a:solidFill>
            <a:round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57451" name="Arc 11"/>
          <p:cNvSpPr>
            <a:spLocks/>
          </p:cNvSpPr>
          <p:nvPr/>
        </p:nvSpPr>
        <p:spPr bwMode="auto">
          <a:xfrm flipH="1" flipV="1">
            <a:off x="3132138" y="5589588"/>
            <a:ext cx="360362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CCFFFF"/>
          </a:solidFill>
          <a:ln w="19050">
            <a:solidFill>
              <a:schemeClr val="tx1"/>
            </a:solidFill>
            <a:round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57452" name="Rectangle 12"/>
          <p:cNvSpPr>
            <a:spLocks noChangeArrowheads="1"/>
          </p:cNvSpPr>
          <p:nvPr/>
        </p:nvSpPr>
        <p:spPr bwMode="auto">
          <a:xfrm>
            <a:off x="1692275" y="5589588"/>
            <a:ext cx="360363" cy="360362"/>
          </a:xfrm>
          <a:prstGeom prst="rect">
            <a:avLst/>
          </a:prstGeom>
          <a:solidFill>
            <a:srgbClr val="CCFFFF"/>
          </a:solidFill>
          <a:ln w="19050" algn="ctr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ja-JP" dirty="0"/>
              <a:t>n</a:t>
            </a:r>
            <a:r>
              <a:rPr lang="en-US" altLang="ja-JP" baseline="30000" dirty="0"/>
              <a:t>+</a:t>
            </a:r>
          </a:p>
        </p:txBody>
      </p:sp>
      <p:sp>
        <p:nvSpPr>
          <p:cNvPr id="957453" name="Rectangle 13"/>
          <p:cNvSpPr>
            <a:spLocks noChangeArrowheads="1"/>
          </p:cNvSpPr>
          <p:nvPr/>
        </p:nvSpPr>
        <p:spPr bwMode="auto">
          <a:xfrm>
            <a:off x="3492500" y="5589588"/>
            <a:ext cx="360363" cy="360362"/>
          </a:xfrm>
          <a:prstGeom prst="rect">
            <a:avLst/>
          </a:prstGeom>
          <a:solidFill>
            <a:srgbClr val="CCFFFF"/>
          </a:solidFill>
          <a:ln w="19050" algn="ctr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ja-JP" dirty="0"/>
              <a:t>n</a:t>
            </a:r>
            <a:r>
              <a:rPr lang="en-US" altLang="ja-JP" baseline="30000" dirty="0"/>
              <a:t>+</a:t>
            </a:r>
          </a:p>
        </p:txBody>
      </p:sp>
      <p:sp>
        <p:nvSpPr>
          <p:cNvPr id="957454" name="Line 14"/>
          <p:cNvSpPr>
            <a:spLocks noChangeShapeType="1"/>
          </p:cNvSpPr>
          <p:nvPr/>
        </p:nvSpPr>
        <p:spPr bwMode="auto">
          <a:xfrm>
            <a:off x="1692275" y="5949950"/>
            <a:ext cx="360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57455" name="Line 15"/>
          <p:cNvSpPr>
            <a:spLocks noChangeShapeType="1"/>
          </p:cNvSpPr>
          <p:nvPr/>
        </p:nvSpPr>
        <p:spPr bwMode="auto">
          <a:xfrm>
            <a:off x="3492500" y="5949950"/>
            <a:ext cx="360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57457" name="Line 17"/>
          <p:cNvSpPr>
            <a:spLocks noChangeShapeType="1"/>
          </p:cNvSpPr>
          <p:nvPr/>
        </p:nvSpPr>
        <p:spPr bwMode="auto">
          <a:xfrm>
            <a:off x="1692275" y="5589588"/>
            <a:ext cx="21605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grpSp>
        <p:nvGrpSpPr>
          <p:cNvPr id="957460" name="Group 20"/>
          <p:cNvGrpSpPr>
            <a:grpSpLocks/>
          </p:cNvGrpSpPr>
          <p:nvPr/>
        </p:nvGrpSpPr>
        <p:grpSpPr bwMode="auto">
          <a:xfrm>
            <a:off x="2411413" y="5680075"/>
            <a:ext cx="180975" cy="180975"/>
            <a:chOff x="3787" y="3237"/>
            <a:chExt cx="284" cy="255"/>
          </a:xfrm>
        </p:grpSpPr>
        <p:sp>
          <p:nvSpPr>
            <p:cNvPr id="957458" name="Oval 18"/>
            <p:cNvSpPr>
              <a:spLocks noChangeArrowheads="1"/>
            </p:cNvSpPr>
            <p:nvPr/>
          </p:nvSpPr>
          <p:spPr bwMode="auto">
            <a:xfrm>
              <a:off x="3787" y="3237"/>
              <a:ext cx="284" cy="255"/>
            </a:xfrm>
            <a:prstGeom prst="ellipse">
              <a:avLst/>
            </a:prstGeom>
            <a:solidFill>
              <a:srgbClr val="3366FF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7459" name="Line 19"/>
            <p:cNvSpPr>
              <a:spLocks noChangeShapeType="1"/>
            </p:cNvSpPr>
            <p:nvPr/>
          </p:nvSpPr>
          <p:spPr bwMode="auto">
            <a:xfrm>
              <a:off x="3872" y="3364"/>
              <a:ext cx="1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</p:grpSp>
      <p:grpSp>
        <p:nvGrpSpPr>
          <p:cNvPr id="957461" name="Group 21"/>
          <p:cNvGrpSpPr>
            <a:grpSpLocks/>
          </p:cNvGrpSpPr>
          <p:nvPr/>
        </p:nvGrpSpPr>
        <p:grpSpPr bwMode="auto">
          <a:xfrm>
            <a:off x="2681288" y="5680075"/>
            <a:ext cx="180975" cy="180975"/>
            <a:chOff x="3787" y="3237"/>
            <a:chExt cx="284" cy="255"/>
          </a:xfrm>
        </p:grpSpPr>
        <p:sp>
          <p:nvSpPr>
            <p:cNvPr id="957462" name="Oval 22"/>
            <p:cNvSpPr>
              <a:spLocks noChangeArrowheads="1"/>
            </p:cNvSpPr>
            <p:nvPr/>
          </p:nvSpPr>
          <p:spPr bwMode="auto">
            <a:xfrm>
              <a:off x="3787" y="3237"/>
              <a:ext cx="284" cy="255"/>
            </a:xfrm>
            <a:prstGeom prst="ellipse">
              <a:avLst/>
            </a:prstGeom>
            <a:solidFill>
              <a:srgbClr val="3366FF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7463" name="Line 23"/>
            <p:cNvSpPr>
              <a:spLocks noChangeShapeType="1"/>
            </p:cNvSpPr>
            <p:nvPr/>
          </p:nvSpPr>
          <p:spPr bwMode="auto">
            <a:xfrm>
              <a:off x="3872" y="3364"/>
              <a:ext cx="1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</p:grpSp>
      <p:grpSp>
        <p:nvGrpSpPr>
          <p:cNvPr id="957464" name="Group 24"/>
          <p:cNvGrpSpPr>
            <a:grpSpLocks/>
          </p:cNvGrpSpPr>
          <p:nvPr/>
        </p:nvGrpSpPr>
        <p:grpSpPr bwMode="auto">
          <a:xfrm>
            <a:off x="2951163" y="5680075"/>
            <a:ext cx="180975" cy="180975"/>
            <a:chOff x="3787" y="3237"/>
            <a:chExt cx="284" cy="255"/>
          </a:xfrm>
        </p:grpSpPr>
        <p:sp>
          <p:nvSpPr>
            <p:cNvPr id="957465" name="Oval 25"/>
            <p:cNvSpPr>
              <a:spLocks noChangeArrowheads="1"/>
            </p:cNvSpPr>
            <p:nvPr/>
          </p:nvSpPr>
          <p:spPr bwMode="auto">
            <a:xfrm>
              <a:off x="3787" y="3237"/>
              <a:ext cx="284" cy="255"/>
            </a:xfrm>
            <a:prstGeom prst="ellipse">
              <a:avLst/>
            </a:prstGeom>
            <a:solidFill>
              <a:srgbClr val="3366FF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7466" name="Line 26"/>
            <p:cNvSpPr>
              <a:spLocks noChangeShapeType="1"/>
            </p:cNvSpPr>
            <p:nvPr/>
          </p:nvSpPr>
          <p:spPr bwMode="auto">
            <a:xfrm>
              <a:off x="3872" y="3364"/>
              <a:ext cx="1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</p:grpSp>
      <p:sp>
        <p:nvSpPr>
          <p:cNvPr id="957467" name="Line 27"/>
          <p:cNvSpPr>
            <a:spLocks noChangeShapeType="1"/>
          </p:cNvSpPr>
          <p:nvPr/>
        </p:nvSpPr>
        <p:spPr bwMode="auto">
          <a:xfrm flipH="1">
            <a:off x="3313113" y="4868863"/>
            <a:ext cx="539750" cy="2698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57483" name="Rectangle 43"/>
          <p:cNvSpPr>
            <a:spLocks noChangeArrowheads="1"/>
          </p:cNvSpPr>
          <p:nvPr/>
        </p:nvSpPr>
        <p:spPr bwMode="auto">
          <a:xfrm>
            <a:off x="2052638" y="4238625"/>
            <a:ext cx="1441450" cy="350838"/>
          </a:xfrm>
          <a:prstGeom prst="rect">
            <a:avLst/>
          </a:prstGeom>
          <a:noFill/>
          <a:ln w="19050" algn="ctr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ja-JP" dirty="0">
                <a:latin typeface="+mn-lt"/>
                <a:ea typeface="+mn-ea"/>
              </a:rPr>
              <a:t>ctrl gate</a:t>
            </a:r>
          </a:p>
        </p:txBody>
      </p:sp>
      <p:sp>
        <p:nvSpPr>
          <p:cNvPr id="957484" name="Rectangle 44"/>
          <p:cNvSpPr>
            <a:spLocks noChangeArrowheads="1"/>
          </p:cNvSpPr>
          <p:nvPr/>
        </p:nvSpPr>
        <p:spPr bwMode="auto">
          <a:xfrm>
            <a:off x="1331913" y="5138738"/>
            <a:ext cx="722312" cy="350837"/>
          </a:xfrm>
          <a:prstGeom prst="rect">
            <a:avLst/>
          </a:prstGeom>
          <a:noFill/>
          <a:ln w="19050" algn="ctr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ja-JP" dirty="0">
                <a:latin typeface="+mn-lt"/>
                <a:ea typeface="+mn-ea"/>
              </a:rPr>
              <a:t>source</a:t>
            </a:r>
          </a:p>
        </p:txBody>
      </p:sp>
      <p:sp>
        <p:nvSpPr>
          <p:cNvPr id="957485" name="Rectangle 45"/>
          <p:cNvSpPr>
            <a:spLocks noChangeArrowheads="1"/>
          </p:cNvSpPr>
          <p:nvPr/>
        </p:nvSpPr>
        <p:spPr bwMode="auto">
          <a:xfrm>
            <a:off x="3492500" y="5138738"/>
            <a:ext cx="722313" cy="350837"/>
          </a:xfrm>
          <a:prstGeom prst="rect">
            <a:avLst/>
          </a:prstGeom>
          <a:noFill/>
          <a:ln w="19050" algn="ctr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ja-JP" dirty="0">
                <a:latin typeface="+mn-lt"/>
                <a:ea typeface="+mn-ea"/>
              </a:rPr>
              <a:t>drain</a:t>
            </a:r>
          </a:p>
        </p:txBody>
      </p:sp>
      <p:sp>
        <p:nvSpPr>
          <p:cNvPr id="957487" name="AutoShape 47"/>
          <p:cNvSpPr>
            <a:spLocks noChangeArrowheads="1"/>
          </p:cNvSpPr>
          <p:nvPr/>
        </p:nvSpPr>
        <p:spPr bwMode="auto">
          <a:xfrm>
            <a:off x="2322513" y="4689475"/>
            <a:ext cx="900112" cy="360363"/>
          </a:xfrm>
          <a:prstGeom prst="roundRect">
            <a:avLst>
              <a:gd name="adj" fmla="val 28194"/>
            </a:avLst>
          </a:prstGeom>
          <a:solidFill>
            <a:srgbClr val="CCFFCC"/>
          </a:solidFill>
          <a:ln w="19050" algn="ctr">
            <a:solidFill>
              <a:schemeClr val="tx1"/>
            </a:solidFill>
            <a:round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endParaRPr lang="ja-JP" altLang="en-US" dirty="0"/>
          </a:p>
        </p:txBody>
      </p:sp>
      <p:grpSp>
        <p:nvGrpSpPr>
          <p:cNvPr id="957494" name="Group 54"/>
          <p:cNvGrpSpPr>
            <a:grpSpLocks/>
          </p:cNvGrpSpPr>
          <p:nvPr/>
        </p:nvGrpSpPr>
        <p:grpSpPr bwMode="auto">
          <a:xfrm>
            <a:off x="2413000" y="4779963"/>
            <a:ext cx="179388" cy="180975"/>
            <a:chOff x="2880" y="3294"/>
            <a:chExt cx="227" cy="227"/>
          </a:xfrm>
        </p:grpSpPr>
        <p:sp>
          <p:nvSpPr>
            <p:cNvPr id="957495" name="Oval 55"/>
            <p:cNvSpPr>
              <a:spLocks noChangeArrowheads="1"/>
            </p:cNvSpPr>
            <p:nvPr/>
          </p:nvSpPr>
          <p:spPr bwMode="auto">
            <a:xfrm>
              <a:off x="2880" y="3294"/>
              <a:ext cx="227" cy="227"/>
            </a:xfrm>
            <a:prstGeom prst="ellipse">
              <a:avLst/>
            </a:prstGeom>
            <a:solidFill>
              <a:srgbClr val="FF99CC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7496" name="Line 56"/>
            <p:cNvSpPr>
              <a:spLocks noChangeShapeType="1"/>
            </p:cNvSpPr>
            <p:nvPr/>
          </p:nvSpPr>
          <p:spPr bwMode="auto">
            <a:xfrm>
              <a:off x="2948" y="3407"/>
              <a:ext cx="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7497" name="Line 57"/>
            <p:cNvSpPr>
              <a:spLocks noChangeShapeType="1"/>
            </p:cNvSpPr>
            <p:nvPr/>
          </p:nvSpPr>
          <p:spPr bwMode="auto">
            <a:xfrm>
              <a:off x="2993" y="3351"/>
              <a:ext cx="0" cy="1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</p:grpSp>
      <p:grpSp>
        <p:nvGrpSpPr>
          <p:cNvPr id="957498" name="Group 58"/>
          <p:cNvGrpSpPr>
            <a:grpSpLocks/>
          </p:cNvGrpSpPr>
          <p:nvPr/>
        </p:nvGrpSpPr>
        <p:grpSpPr bwMode="auto">
          <a:xfrm>
            <a:off x="2682875" y="4779963"/>
            <a:ext cx="179388" cy="180975"/>
            <a:chOff x="2880" y="3294"/>
            <a:chExt cx="227" cy="227"/>
          </a:xfrm>
        </p:grpSpPr>
        <p:sp>
          <p:nvSpPr>
            <p:cNvPr id="957499" name="Oval 59"/>
            <p:cNvSpPr>
              <a:spLocks noChangeArrowheads="1"/>
            </p:cNvSpPr>
            <p:nvPr/>
          </p:nvSpPr>
          <p:spPr bwMode="auto">
            <a:xfrm>
              <a:off x="2880" y="3294"/>
              <a:ext cx="227" cy="227"/>
            </a:xfrm>
            <a:prstGeom prst="ellipse">
              <a:avLst/>
            </a:prstGeom>
            <a:solidFill>
              <a:srgbClr val="FF99CC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7500" name="Line 60"/>
            <p:cNvSpPr>
              <a:spLocks noChangeShapeType="1"/>
            </p:cNvSpPr>
            <p:nvPr/>
          </p:nvSpPr>
          <p:spPr bwMode="auto">
            <a:xfrm>
              <a:off x="2948" y="3407"/>
              <a:ext cx="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7501" name="Line 61"/>
            <p:cNvSpPr>
              <a:spLocks noChangeShapeType="1"/>
            </p:cNvSpPr>
            <p:nvPr/>
          </p:nvSpPr>
          <p:spPr bwMode="auto">
            <a:xfrm>
              <a:off x="2993" y="3351"/>
              <a:ext cx="0" cy="1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</p:grpSp>
      <p:grpSp>
        <p:nvGrpSpPr>
          <p:cNvPr id="957502" name="Group 62"/>
          <p:cNvGrpSpPr>
            <a:grpSpLocks/>
          </p:cNvGrpSpPr>
          <p:nvPr/>
        </p:nvGrpSpPr>
        <p:grpSpPr bwMode="auto">
          <a:xfrm>
            <a:off x="2952750" y="4779963"/>
            <a:ext cx="179388" cy="180975"/>
            <a:chOff x="2880" y="3294"/>
            <a:chExt cx="227" cy="227"/>
          </a:xfrm>
        </p:grpSpPr>
        <p:sp>
          <p:nvSpPr>
            <p:cNvPr id="957503" name="Oval 63"/>
            <p:cNvSpPr>
              <a:spLocks noChangeArrowheads="1"/>
            </p:cNvSpPr>
            <p:nvPr/>
          </p:nvSpPr>
          <p:spPr bwMode="auto">
            <a:xfrm>
              <a:off x="2880" y="3294"/>
              <a:ext cx="227" cy="227"/>
            </a:xfrm>
            <a:prstGeom prst="ellipse">
              <a:avLst/>
            </a:prstGeom>
            <a:solidFill>
              <a:srgbClr val="FF99CC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7504" name="Line 64"/>
            <p:cNvSpPr>
              <a:spLocks noChangeShapeType="1"/>
            </p:cNvSpPr>
            <p:nvPr/>
          </p:nvSpPr>
          <p:spPr bwMode="auto">
            <a:xfrm>
              <a:off x="2948" y="3407"/>
              <a:ext cx="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7505" name="Line 65"/>
            <p:cNvSpPr>
              <a:spLocks noChangeShapeType="1"/>
            </p:cNvSpPr>
            <p:nvPr/>
          </p:nvSpPr>
          <p:spPr bwMode="auto">
            <a:xfrm>
              <a:off x="2993" y="3351"/>
              <a:ext cx="0" cy="1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</p:grpSp>
      <p:sp>
        <p:nvSpPr>
          <p:cNvPr id="957506" name="AutoShape 66"/>
          <p:cNvSpPr>
            <a:spLocks noChangeArrowheads="1"/>
          </p:cNvSpPr>
          <p:nvPr/>
        </p:nvSpPr>
        <p:spPr bwMode="auto">
          <a:xfrm>
            <a:off x="5922963" y="5138738"/>
            <a:ext cx="900112" cy="360362"/>
          </a:xfrm>
          <a:prstGeom prst="roundRect">
            <a:avLst>
              <a:gd name="adj" fmla="val 28194"/>
            </a:avLst>
          </a:prstGeom>
          <a:solidFill>
            <a:srgbClr val="CCFFCC"/>
          </a:solidFill>
          <a:ln w="19050" algn="ctr">
            <a:solidFill>
              <a:schemeClr val="tx1"/>
            </a:solidFill>
            <a:round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57507" name="Rectangle 67"/>
          <p:cNvSpPr>
            <a:spLocks noChangeArrowheads="1"/>
          </p:cNvSpPr>
          <p:nvPr/>
        </p:nvSpPr>
        <p:spPr bwMode="auto">
          <a:xfrm>
            <a:off x="5292725" y="5589588"/>
            <a:ext cx="2160588" cy="719137"/>
          </a:xfrm>
          <a:prstGeom prst="rect">
            <a:avLst/>
          </a:prstGeom>
          <a:solidFill>
            <a:srgbClr val="FFFF99"/>
          </a:solidFill>
          <a:ln w="19050" algn="ctr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ja-JP" dirty="0"/>
              <a:t>p</a:t>
            </a:r>
          </a:p>
        </p:txBody>
      </p:sp>
      <p:sp>
        <p:nvSpPr>
          <p:cNvPr id="957509" name="Arc 69"/>
          <p:cNvSpPr>
            <a:spLocks/>
          </p:cNvSpPr>
          <p:nvPr/>
        </p:nvSpPr>
        <p:spPr bwMode="auto">
          <a:xfrm flipV="1">
            <a:off x="5653088" y="5589588"/>
            <a:ext cx="360362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CCFFFF"/>
          </a:solidFill>
          <a:ln w="19050">
            <a:solidFill>
              <a:schemeClr val="tx1"/>
            </a:solidFill>
            <a:round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57510" name="Arc 70"/>
          <p:cNvSpPr>
            <a:spLocks/>
          </p:cNvSpPr>
          <p:nvPr/>
        </p:nvSpPr>
        <p:spPr bwMode="auto">
          <a:xfrm flipH="1" flipV="1">
            <a:off x="6732588" y="5589588"/>
            <a:ext cx="360362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CCFFFF"/>
          </a:solidFill>
          <a:ln w="19050">
            <a:solidFill>
              <a:schemeClr val="tx1"/>
            </a:solidFill>
            <a:round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57511" name="Rectangle 71"/>
          <p:cNvSpPr>
            <a:spLocks noChangeArrowheads="1"/>
          </p:cNvSpPr>
          <p:nvPr/>
        </p:nvSpPr>
        <p:spPr bwMode="auto">
          <a:xfrm>
            <a:off x="5292725" y="5589588"/>
            <a:ext cx="360363" cy="360362"/>
          </a:xfrm>
          <a:prstGeom prst="rect">
            <a:avLst/>
          </a:prstGeom>
          <a:solidFill>
            <a:srgbClr val="CCFFFF"/>
          </a:solidFill>
          <a:ln w="19050" algn="ctr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ja-JP" dirty="0"/>
              <a:t>n</a:t>
            </a:r>
            <a:r>
              <a:rPr lang="en-US" altLang="ja-JP" baseline="30000" dirty="0"/>
              <a:t>+</a:t>
            </a:r>
          </a:p>
        </p:txBody>
      </p:sp>
      <p:sp>
        <p:nvSpPr>
          <p:cNvPr id="957512" name="Rectangle 72"/>
          <p:cNvSpPr>
            <a:spLocks noChangeArrowheads="1"/>
          </p:cNvSpPr>
          <p:nvPr/>
        </p:nvSpPr>
        <p:spPr bwMode="auto">
          <a:xfrm>
            <a:off x="7092950" y="5589588"/>
            <a:ext cx="360363" cy="360362"/>
          </a:xfrm>
          <a:prstGeom prst="rect">
            <a:avLst/>
          </a:prstGeom>
          <a:solidFill>
            <a:srgbClr val="CCFFFF"/>
          </a:solidFill>
          <a:ln w="19050" algn="ctr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ja-JP" dirty="0"/>
              <a:t>n</a:t>
            </a:r>
            <a:r>
              <a:rPr lang="en-US" altLang="ja-JP" baseline="30000" dirty="0"/>
              <a:t>+</a:t>
            </a:r>
          </a:p>
        </p:txBody>
      </p:sp>
      <p:sp>
        <p:nvSpPr>
          <p:cNvPr id="957513" name="Line 73"/>
          <p:cNvSpPr>
            <a:spLocks noChangeShapeType="1"/>
          </p:cNvSpPr>
          <p:nvPr/>
        </p:nvSpPr>
        <p:spPr bwMode="auto">
          <a:xfrm>
            <a:off x="5292725" y="5949950"/>
            <a:ext cx="360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57514" name="Line 74"/>
          <p:cNvSpPr>
            <a:spLocks noChangeShapeType="1"/>
          </p:cNvSpPr>
          <p:nvPr/>
        </p:nvSpPr>
        <p:spPr bwMode="auto">
          <a:xfrm>
            <a:off x="7092950" y="5949950"/>
            <a:ext cx="360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57515" name="Line 75"/>
          <p:cNvSpPr>
            <a:spLocks noChangeShapeType="1"/>
          </p:cNvSpPr>
          <p:nvPr/>
        </p:nvSpPr>
        <p:spPr bwMode="auto">
          <a:xfrm>
            <a:off x="5292725" y="5589588"/>
            <a:ext cx="21605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grpSp>
        <p:nvGrpSpPr>
          <p:cNvPr id="957516" name="Group 76"/>
          <p:cNvGrpSpPr>
            <a:grpSpLocks/>
          </p:cNvGrpSpPr>
          <p:nvPr/>
        </p:nvGrpSpPr>
        <p:grpSpPr bwMode="auto">
          <a:xfrm>
            <a:off x="6013450" y="5229225"/>
            <a:ext cx="180975" cy="180975"/>
            <a:chOff x="3787" y="3237"/>
            <a:chExt cx="284" cy="255"/>
          </a:xfrm>
        </p:grpSpPr>
        <p:sp>
          <p:nvSpPr>
            <p:cNvPr id="957517" name="Oval 77"/>
            <p:cNvSpPr>
              <a:spLocks noChangeArrowheads="1"/>
            </p:cNvSpPr>
            <p:nvPr/>
          </p:nvSpPr>
          <p:spPr bwMode="auto">
            <a:xfrm>
              <a:off x="3787" y="3237"/>
              <a:ext cx="284" cy="255"/>
            </a:xfrm>
            <a:prstGeom prst="ellipse">
              <a:avLst/>
            </a:prstGeom>
            <a:solidFill>
              <a:srgbClr val="3366FF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7518" name="Line 78"/>
            <p:cNvSpPr>
              <a:spLocks noChangeShapeType="1"/>
            </p:cNvSpPr>
            <p:nvPr/>
          </p:nvSpPr>
          <p:spPr bwMode="auto">
            <a:xfrm>
              <a:off x="3872" y="3364"/>
              <a:ext cx="1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</p:grpSp>
      <p:grpSp>
        <p:nvGrpSpPr>
          <p:cNvPr id="957519" name="Group 79"/>
          <p:cNvGrpSpPr>
            <a:grpSpLocks/>
          </p:cNvGrpSpPr>
          <p:nvPr/>
        </p:nvGrpSpPr>
        <p:grpSpPr bwMode="auto">
          <a:xfrm>
            <a:off x="6283325" y="5229225"/>
            <a:ext cx="180975" cy="180975"/>
            <a:chOff x="3787" y="3237"/>
            <a:chExt cx="284" cy="255"/>
          </a:xfrm>
        </p:grpSpPr>
        <p:sp>
          <p:nvSpPr>
            <p:cNvPr id="957520" name="Oval 80"/>
            <p:cNvSpPr>
              <a:spLocks noChangeArrowheads="1"/>
            </p:cNvSpPr>
            <p:nvPr/>
          </p:nvSpPr>
          <p:spPr bwMode="auto">
            <a:xfrm>
              <a:off x="3787" y="3237"/>
              <a:ext cx="284" cy="255"/>
            </a:xfrm>
            <a:prstGeom prst="ellipse">
              <a:avLst/>
            </a:prstGeom>
            <a:solidFill>
              <a:srgbClr val="3366FF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7521" name="Line 81"/>
            <p:cNvSpPr>
              <a:spLocks noChangeShapeType="1"/>
            </p:cNvSpPr>
            <p:nvPr/>
          </p:nvSpPr>
          <p:spPr bwMode="auto">
            <a:xfrm>
              <a:off x="3872" y="3364"/>
              <a:ext cx="1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</p:grpSp>
      <p:grpSp>
        <p:nvGrpSpPr>
          <p:cNvPr id="957522" name="Group 82"/>
          <p:cNvGrpSpPr>
            <a:grpSpLocks/>
          </p:cNvGrpSpPr>
          <p:nvPr/>
        </p:nvGrpSpPr>
        <p:grpSpPr bwMode="auto">
          <a:xfrm>
            <a:off x="6553200" y="5229225"/>
            <a:ext cx="180975" cy="180975"/>
            <a:chOff x="3787" y="3237"/>
            <a:chExt cx="284" cy="255"/>
          </a:xfrm>
        </p:grpSpPr>
        <p:sp>
          <p:nvSpPr>
            <p:cNvPr id="957523" name="Oval 83"/>
            <p:cNvSpPr>
              <a:spLocks noChangeArrowheads="1"/>
            </p:cNvSpPr>
            <p:nvPr/>
          </p:nvSpPr>
          <p:spPr bwMode="auto">
            <a:xfrm>
              <a:off x="3787" y="3237"/>
              <a:ext cx="284" cy="255"/>
            </a:xfrm>
            <a:prstGeom prst="ellipse">
              <a:avLst/>
            </a:prstGeom>
            <a:solidFill>
              <a:srgbClr val="3366FF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7524" name="Line 84"/>
            <p:cNvSpPr>
              <a:spLocks noChangeShapeType="1"/>
            </p:cNvSpPr>
            <p:nvPr/>
          </p:nvSpPr>
          <p:spPr bwMode="auto">
            <a:xfrm>
              <a:off x="3872" y="3364"/>
              <a:ext cx="1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</p:grpSp>
      <p:sp>
        <p:nvSpPr>
          <p:cNvPr id="957525" name="Line 85"/>
          <p:cNvSpPr>
            <a:spLocks noChangeShapeType="1"/>
          </p:cNvSpPr>
          <p:nvPr/>
        </p:nvSpPr>
        <p:spPr bwMode="auto">
          <a:xfrm>
            <a:off x="5292725" y="4868863"/>
            <a:ext cx="539750" cy="2698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57526" name="Rectangle 86"/>
          <p:cNvSpPr>
            <a:spLocks noChangeArrowheads="1"/>
          </p:cNvSpPr>
          <p:nvPr/>
        </p:nvSpPr>
        <p:spPr bwMode="auto">
          <a:xfrm>
            <a:off x="5653088" y="4238625"/>
            <a:ext cx="1441450" cy="350838"/>
          </a:xfrm>
          <a:prstGeom prst="rect">
            <a:avLst/>
          </a:prstGeom>
          <a:noFill/>
          <a:ln w="19050" algn="ctr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ja-JP" dirty="0">
                <a:latin typeface="+mn-lt"/>
                <a:ea typeface="+mn-ea"/>
              </a:rPr>
              <a:t>ctrl gate</a:t>
            </a:r>
          </a:p>
        </p:txBody>
      </p:sp>
      <p:sp>
        <p:nvSpPr>
          <p:cNvPr id="957527" name="Rectangle 87"/>
          <p:cNvSpPr>
            <a:spLocks noChangeArrowheads="1"/>
          </p:cNvSpPr>
          <p:nvPr/>
        </p:nvSpPr>
        <p:spPr bwMode="auto">
          <a:xfrm>
            <a:off x="4932363" y="5138738"/>
            <a:ext cx="722312" cy="350837"/>
          </a:xfrm>
          <a:prstGeom prst="rect">
            <a:avLst/>
          </a:prstGeom>
          <a:noFill/>
          <a:ln w="19050" algn="ctr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ja-JP" dirty="0">
                <a:latin typeface="+mn-lt"/>
                <a:ea typeface="+mn-ea"/>
              </a:rPr>
              <a:t>source</a:t>
            </a:r>
          </a:p>
        </p:txBody>
      </p:sp>
      <p:sp>
        <p:nvSpPr>
          <p:cNvPr id="957528" name="Rectangle 88"/>
          <p:cNvSpPr>
            <a:spLocks noChangeArrowheads="1"/>
          </p:cNvSpPr>
          <p:nvPr/>
        </p:nvSpPr>
        <p:spPr bwMode="auto">
          <a:xfrm>
            <a:off x="7092950" y="5138738"/>
            <a:ext cx="722313" cy="350837"/>
          </a:xfrm>
          <a:prstGeom prst="rect">
            <a:avLst/>
          </a:prstGeom>
          <a:noFill/>
          <a:ln w="19050" algn="ctr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ja-JP" dirty="0">
                <a:latin typeface="+mn-lt"/>
                <a:ea typeface="+mn-ea"/>
              </a:rPr>
              <a:t>drain</a:t>
            </a:r>
          </a:p>
        </p:txBody>
      </p:sp>
      <p:sp>
        <p:nvSpPr>
          <p:cNvPr id="957529" name="AutoShape 89"/>
          <p:cNvSpPr>
            <a:spLocks noChangeArrowheads="1"/>
          </p:cNvSpPr>
          <p:nvPr/>
        </p:nvSpPr>
        <p:spPr bwMode="auto">
          <a:xfrm>
            <a:off x="5922963" y="4689475"/>
            <a:ext cx="900112" cy="360363"/>
          </a:xfrm>
          <a:prstGeom prst="roundRect">
            <a:avLst>
              <a:gd name="adj" fmla="val 28194"/>
            </a:avLst>
          </a:prstGeom>
          <a:solidFill>
            <a:srgbClr val="CCFFCC"/>
          </a:solidFill>
          <a:ln w="19050" algn="ctr">
            <a:solidFill>
              <a:schemeClr val="tx1"/>
            </a:solidFill>
            <a:round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endParaRPr lang="ja-JP" altLang="en-US" dirty="0"/>
          </a:p>
        </p:txBody>
      </p:sp>
      <p:grpSp>
        <p:nvGrpSpPr>
          <p:cNvPr id="957530" name="Group 90"/>
          <p:cNvGrpSpPr>
            <a:grpSpLocks/>
          </p:cNvGrpSpPr>
          <p:nvPr/>
        </p:nvGrpSpPr>
        <p:grpSpPr bwMode="auto">
          <a:xfrm>
            <a:off x="6013450" y="4779963"/>
            <a:ext cx="179388" cy="180975"/>
            <a:chOff x="2880" y="3294"/>
            <a:chExt cx="227" cy="227"/>
          </a:xfrm>
        </p:grpSpPr>
        <p:sp>
          <p:nvSpPr>
            <p:cNvPr id="957531" name="Oval 91"/>
            <p:cNvSpPr>
              <a:spLocks noChangeArrowheads="1"/>
            </p:cNvSpPr>
            <p:nvPr/>
          </p:nvSpPr>
          <p:spPr bwMode="auto">
            <a:xfrm>
              <a:off x="2880" y="3294"/>
              <a:ext cx="227" cy="227"/>
            </a:xfrm>
            <a:prstGeom prst="ellipse">
              <a:avLst/>
            </a:prstGeom>
            <a:solidFill>
              <a:srgbClr val="FF99CC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7532" name="Line 92"/>
            <p:cNvSpPr>
              <a:spLocks noChangeShapeType="1"/>
            </p:cNvSpPr>
            <p:nvPr/>
          </p:nvSpPr>
          <p:spPr bwMode="auto">
            <a:xfrm>
              <a:off x="2948" y="3407"/>
              <a:ext cx="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7533" name="Line 93"/>
            <p:cNvSpPr>
              <a:spLocks noChangeShapeType="1"/>
            </p:cNvSpPr>
            <p:nvPr/>
          </p:nvSpPr>
          <p:spPr bwMode="auto">
            <a:xfrm>
              <a:off x="2993" y="3351"/>
              <a:ext cx="0" cy="1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</p:grpSp>
      <p:grpSp>
        <p:nvGrpSpPr>
          <p:cNvPr id="957534" name="Group 94"/>
          <p:cNvGrpSpPr>
            <a:grpSpLocks/>
          </p:cNvGrpSpPr>
          <p:nvPr/>
        </p:nvGrpSpPr>
        <p:grpSpPr bwMode="auto">
          <a:xfrm>
            <a:off x="6283325" y="4779963"/>
            <a:ext cx="179388" cy="180975"/>
            <a:chOff x="2880" y="3294"/>
            <a:chExt cx="227" cy="227"/>
          </a:xfrm>
        </p:grpSpPr>
        <p:sp>
          <p:nvSpPr>
            <p:cNvPr id="957535" name="Oval 95"/>
            <p:cNvSpPr>
              <a:spLocks noChangeArrowheads="1"/>
            </p:cNvSpPr>
            <p:nvPr/>
          </p:nvSpPr>
          <p:spPr bwMode="auto">
            <a:xfrm>
              <a:off x="2880" y="3294"/>
              <a:ext cx="227" cy="227"/>
            </a:xfrm>
            <a:prstGeom prst="ellipse">
              <a:avLst/>
            </a:prstGeom>
            <a:solidFill>
              <a:srgbClr val="FF99CC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7536" name="Line 96"/>
            <p:cNvSpPr>
              <a:spLocks noChangeShapeType="1"/>
            </p:cNvSpPr>
            <p:nvPr/>
          </p:nvSpPr>
          <p:spPr bwMode="auto">
            <a:xfrm>
              <a:off x="2948" y="3407"/>
              <a:ext cx="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7537" name="Line 97"/>
            <p:cNvSpPr>
              <a:spLocks noChangeShapeType="1"/>
            </p:cNvSpPr>
            <p:nvPr/>
          </p:nvSpPr>
          <p:spPr bwMode="auto">
            <a:xfrm>
              <a:off x="2993" y="3351"/>
              <a:ext cx="0" cy="1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</p:grpSp>
      <p:grpSp>
        <p:nvGrpSpPr>
          <p:cNvPr id="957538" name="Group 98"/>
          <p:cNvGrpSpPr>
            <a:grpSpLocks/>
          </p:cNvGrpSpPr>
          <p:nvPr/>
        </p:nvGrpSpPr>
        <p:grpSpPr bwMode="auto">
          <a:xfrm>
            <a:off x="6553200" y="4779963"/>
            <a:ext cx="179388" cy="180975"/>
            <a:chOff x="2880" y="3294"/>
            <a:chExt cx="227" cy="227"/>
          </a:xfrm>
        </p:grpSpPr>
        <p:sp>
          <p:nvSpPr>
            <p:cNvPr id="957539" name="Oval 99"/>
            <p:cNvSpPr>
              <a:spLocks noChangeArrowheads="1"/>
            </p:cNvSpPr>
            <p:nvPr/>
          </p:nvSpPr>
          <p:spPr bwMode="auto">
            <a:xfrm>
              <a:off x="2880" y="3294"/>
              <a:ext cx="227" cy="227"/>
            </a:xfrm>
            <a:prstGeom prst="ellipse">
              <a:avLst/>
            </a:prstGeom>
            <a:solidFill>
              <a:srgbClr val="FF99CC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7540" name="Line 100"/>
            <p:cNvSpPr>
              <a:spLocks noChangeShapeType="1"/>
            </p:cNvSpPr>
            <p:nvPr/>
          </p:nvSpPr>
          <p:spPr bwMode="auto">
            <a:xfrm>
              <a:off x="2948" y="3407"/>
              <a:ext cx="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  <p:sp>
          <p:nvSpPr>
            <p:cNvPr id="957541" name="Line 101"/>
            <p:cNvSpPr>
              <a:spLocks noChangeShapeType="1"/>
            </p:cNvSpPr>
            <p:nvPr/>
          </p:nvSpPr>
          <p:spPr bwMode="auto">
            <a:xfrm>
              <a:off x="2993" y="3351"/>
              <a:ext cx="0" cy="1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/>
            <a:lstStyle/>
            <a:p>
              <a:endParaRPr lang="ja-JP" altLang="en-US" dirty="0"/>
            </a:p>
          </p:txBody>
        </p:sp>
      </p:grpSp>
      <p:sp>
        <p:nvSpPr>
          <p:cNvPr id="957542" name="Line 102"/>
          <p:cNvSpPr>
            <a:spLocks noChangeShapeType="1"/>
          </p:cNvSpPr>
          <p:nvPr/>
        </p:nvSpPr>
        <p:spPr bwMode="auto">
          <a:xfrm>
            <a:off x="6011863" y="3429000"/>
            <a:ext cx="243046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57543" name="Line 103"/>
          <p:cNvSpPr>
            <a:spLocks noChangeShapeType="1"/>
          </p:cNvSpPr>
          <p:nvPr/>
        </p:nvSpPr>
        <p:spPr bwMode="auto">
          <a:xfrm flipV="1">
            <a:off x="6281738" y="1989138"/>
            <a:ext cx="0" cy="126047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57551" name="Line 111"/>
          <p:cNvSpPr>
            <a:spLocks noChangeShapeType="1"/>
          </p:cNvSpPr>
          <p:nvPr/>
        </p:nvSpPr>
        <p:spPr bwMode="auto">
          <a:xfrm flipV="1">
            <a:off x="6732588" y="1989138"/>
            <a:ext cx="719137" cy="1439862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 type="none" w="sm" len="sm"/>
            <a:tailEnd type="non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57555" name="Line 115"/>
          <p:cNvSpPr>
            <a:spLocks noChangeShapeType="1"/>
          </p:cNvSpPr>
          <p:nvPr/>
        </p:nvSpPr>
        <p:spPr bwMode="auto">
          <a:xfrm flipV="1">
            <a:off x="7451725" y="1989138"/>
            <a:ext cx="719138" cy="1439862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 type="none" w="sm" len="sm"/>
            <a:tailEnd type="non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57556" name="Freeform 116"/>
          <p:cNvSpPr>
            <a:spLocks/>
          </p:cNvSpPr>
          <p:nvPr/>
        </p:nvSpPr>
        <p:spPr bwMode="auto">
          <a:xfrm>
            <a:off x="6731000" y="1989138"/>
            <a:ext cx="1439863" cy="1439862"/>
          </a:xfrm>
          <a:custGeom>
            <a:avLst/>
            <a:gdLst/>
            <a:ahLst/>
            <a:cxnLst>
              <a:cxn ang="0">
                <a:pos x="907" y="0"/>
              </a:cxn>
              <a:cxn ang="0">
                <a:pos x="454" y="737"/>
              </a:cxn>
              <a:cxn ang="0">
                <a:pos x="0" y="907"/>
              </a:cxn>
            </a:cxnLst>
            <a:rect l="0" t="0" r="r" b="b"/>
            <a:pathLst>
              <a:path w="907" h="907">
                <a:moveTo>
                  <a:pt x="907" y="0"/>
                </a:moveTo>
                <a:cubicBezTo>
                  <a:pt x="756" y="293"/>
                  <a:pt x="605" y="586"/>
                  <a:pt x="454" y="737"/>
                </a:cubicBezTo>
                <a:cubicBezTo>
                  <a:pt x="303" y="888"/>
                  <a:pt x="151" y="897"/>
                  <a:pt x="0" y="907"/>
                </a:cubicBezTo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57557" name="Rectangle 117"/>
          <p:cNvSpPr>
            <a:spLocks noChangeArrowheads="1"/>
          </p:cNvSpPr>
          <p:nvPr/>
        </p:nvSpPr>
        <p:spPr bwMode="auto">
          <a:xfrm>
            <a:off x="6551613" y="3519488"/>
            <a:ext cx="361950" cy="350837"/>
          </a:xfrm>
          <a:prstGeom prst="rect">
            <a:avLst/>
          </a:prstGeom>
          <a:noFill/>
          <a:ln w="19050" algn="ctr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ja-JP" i="1" dirty="0"/>
              <a:t>V</a:t>
            </a:r>
            <a:r>
              <a:rPr lang="en-US" altLang="ja-JP" i="1" baseline="-25000" dirty="0"/>
              <a:t>T</a:t>
            </a:r>
          </a:p>
        </p:txBody>
      </p:sp>
      <p:sp>
        <p:nvSpPr>
          <p:cNvPr id="957558" name="Rectangle 118"/>
          <p:cNvSpPr>
            <a:spLocks noChangeArrowheads="1"/>
          </p:cNvSpPr>
          <p:nvPr/>
        </p:nvSpPr>
        <p:spPr bwMode="auto">
          <a:xfrm>
            <a:off x="7272338" y="3519488"/>
            <a:ext cx="361950" cy="350837"/>
          </a:xfrm>
          <a:prstGeom prst="rect">
            <a:avLst/>
          </a:prstGeom>
          <a:noFill/>
          <a:ln w="19050" algn="ctr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ja-JP" i="1" dirty="0"/>
              <a:t>V</a:t>
            </a:r>
            <a:r>
              <a:rPr lang="en-US" altLang="ja-JP" i="1" baseline="-25000" dirty="0"/>
              <a:t>T</a:t>
            </a:r>
          </a:p>
        </p:txBody>
      </p:sp>
      <p:sp>
        <p:nvSpPr>
          <p:cNvPr id="957559" name="Line 119"/>
          <p:cNvSpPr>
            <a:spLocks noChangeShapeType="1"/>
          </p:cNvSpPr>
          <p:nvPr/>
        </p:nvSpPr>
        <p:spPr bwMode="auto">
          <a:xfrm flipH="1">
            <a:off x="6011863" y="3429000"/>
            <a:ext cx="720725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sm"/>
            <a:tailEnd type="non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57554" name="Freeform 114"/>
          <p:cNvSpPr>
            <a:spLocks/>
          </p:cNvSpPr>
          <p:nvPr/>
        </p:nvSpPr>
        <p:spPr bwMode="auto">
          <a:xfrm>
            <a:off x="6011863" y="1989138"/>
            <a:ext cx="1439862" cy="1439862"/>
          </a:xfrm>
          <a:custGeom>
            <a:avLst/>
            <a:gdLst/>
            <a:ahLst/>
            <a:cxnLst>
              <a:cxn ang="0">
                <a:pos x="907" y="0"/>
              </a:cxn>
              <a:cxn ang="0">
                <a:pos x="454" y="737"/>
              </a:cxn>
              <a:cxn ang="0">
                <a:pos x="0" y="907"/>
              </a:cxn>
            </a:cxnLst>
            <a:rect l="0" t="0" r="r" b="b"/>
            <a:pathLst>
              <a:path w="907" h="907">
                <a:moveTo>
                  <a:pt x="907" y="0"/>
                </a:moveTo>
                <a:cubicBezTo>
                  <a:pt x="756" y="293"/>
                  <a:pt x="605" y="586"/>
                  <a:pt x="454" y="737"/>
                </a:cubicBezTo>
                <a:cubicBezTo>
                  <a:pt x="303" y="888"/>
                  <a:pt x="151" y="897"/>
                  <a:pt x="0" y="907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med" len="lg"/>
          </a:ln>
          <a:effectLst/>
        </p:spPr>
        <p:txBody>
          <a:bodyPr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57561" name="Rectangle 121"/>
          <p:cNvSpPr>
            <a:spLocks noChangeArrowheads="1"/>
          </p:cNvSpPr>
          <p:nvPr/>
        </p:nvSpPr>
        <p:spPr bwMode="auto">
          <a:xfrm>
            <a:off x="5741988" y="1719263"/>
            <a:ext cx="1079500" cy="169862"/>
          </a:xfrm>
          <a:prstGeom prst="rect">
            <a:avLst/>
          </a:prstGeom>
          <a:noFill/>
          <a:ln w="19050" algn="ctr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r>
              <a:rPr lang="ja-JP" altLang="en-US" sz="1400" dirty="0">
                <a:latin typeface="+mn-lt"/>
                <a:ea typeface="+mn-ea"/>
              </a:rPr>
              <a:t>ドレイン電流</a:t>
            </a:r>
            <a:endParaRPr lang="ja-JP" altLang="en-US" sz="1400" baseline="-25000" dirty="0">
              <a:latin typeface="+mn-lt"/>
              <a:ea typeface="+mn-ea"/>
            </a:endParaRPr>
          </a:p>
        </p:txBody>
      </p:sp>
      <p:sp>
        <p:nvSpPr>
          <p:cNvPr id="957562" name="Rectangle 122"/>
          <p:cNvSpPr>
            <a:spLocks noChangeArrowheads="1"/>
          </p:cNvSpPr>
          <p:nvPr/>
        </p:nvSpPr>
        <p:spPr bwMode="auto">
          <a:xfrm>
            <a:off x="8081963" y="3519488"/>
            <a:ext cx="900112" cy="169862"/>
          </a:xfrm>
          <a:prstGeom prst="rect">
            <a:avLst/>
          </a:prstGeom>
          <a:noFill/>
          <a:ln w="19050" algn="ctr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r>
              <a:rPr lang="ja-JP" altLang="en-US" sz="1400" dirty="0">
                <a:latin typeface="+mn-lt"/>
                <a:ea typeface="+mn-ea"/>
              </a:rPr>
              <a:t>ゲート電圧</a:t>
            </a:r>
            <a:endParaRPr lang="ja-JP" altLang="en-US" sz="1400" baseline="-25000" dirty="0">
              <a:latin typeface="+mn-lt"/>
              <a:ea typeface="+mn-ea"/>
            </a:endParaRPr>
          </a:p>
        </p:txBody>
      </p:sp>
    </p:spTree>
  </p:cSld>
  <p:clrMapOvr>
    <a:masterClrMapping/>
  </p:clrMapOvr>
  <p:transition>
    <p:dissolve/>
    <p:sndAc>
      <p:stSnd>
        <p:snd r:embed="rId3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今日のまとめ</a:t>
            </a:r>
          </a:p>
        </p:txBody>
      </p:sp>
      <p:sp>
        <p:nvSpPr>
          <p:cNvPr id="7188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ja-JP" altLang="ja-JP" dirty="0"/>
          </a:p>
        </p:txBody>
      </p:sp>
    </p:spTree>
  </p:cSld>
  <p:clrMapOvr>
    <a:masterClrMapping/>
  </p:clrMapOvr>
  <p:transition>
    <p:dissolve/>
    <p:sndAc>
      <p:stSnd>
        <p:snd r:embed="rId3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今日のまとめ</a:t>
            </a:r>
            <a:endParaRPr lang="ja-JP" altLang="en-US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メモリ</a:t>
            </a:r>
          </a:p>
          <a:p>
            <a:pPr lvl="1"/>
            <a:r>
              <a:rPr lang="en-US" altLang="ja-JP" dirty="0" smtClean="0"/>
              <a:t>SRAM</a:t>
            </a:r>
          </a:p>
          <a:p>
            <a:pPr lvl="1"/>
            <a:r>
              <a:rPr lang="en-US" altLang="ja-JP" dirty="0" smtClean="0"/>
              <a:t>DRAM</a:t>
            </a:r>
          </a:p>
          <a:p>
            <a:pPr lvl="1"/>
            <a:r>
              <a:rPr lang="en-US" altLang="ja-JP" dirty="0" smtClean="0"/>
              <a:t>PROM</a:t>
            </a:r>
            <a:endParaRPr lang="en-US" altLang="ja-JP" dirty="0"/>
          </a:p>
        </p:txBody>
      </p:sp>
    </p:spTree>
  </p:cSld>
  <p:clrMapOvr>
    <a:masterClrMapping/>
  </p:clrMapOvr>
  <p:transition>
    <p:dissolve/>
    <p:sndAc>
      <p:stSnd>
        <p:snd r:embed="rId3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今後の予定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  </a:t>
            </a:r>
            <a:r>
              <a:rPr kumimoji="1" lang="en-US" altLang="ja-JP" dirty="0" smtClean="0"/>
              <a:t>1/14</a:t>
            </a:r>
          </a:p>
          <a:p>
            <a:pPr lvl="1"/>
            <a:r>
              <a:rPr kumimoji="1" lang="ja-JP" altLang="en-US" dirty="0" smtClean="0"/>
              <a:t>ディジタル回路からアーキテクチャへ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試験について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r>
              <a:rPr kumimoji="1" lang="en-US" altLang="ja-JP" dirty="0" smtClean="0"/>
              <a:t>1/21</a:t>
            </a:r>
          </a:p>
          <a:p>
            <a:pPr lvl="1"/>
            <a:r>
              <a:rPr lang="ja-JP" altLang="en-US" dirty="0" smtClean="0"/>
              <a:t>休講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marL="342900" lvl="1" indent="-342900">
              <a:buClr>
                <a:schemeClr val="folHlink"/>
              </a:buClr>
              <a:buSzTx/>
              <a:buFont typeface="Wingdings" pitchFamily="2" charset="2"/>
              <a:buChar char="n"/>
            </a:pPr>
            <a:r>
              <a:rPr lang="en-US" altLang="ja-JP" dirty="0" smtClean="0"/>
              <a:t>1/28</a:t>
            </a:r>
            <a:r>
              <a:rPr lang="ja-JP" altLang="en-US" dirty="0" smtClean="0"/>
              <a:t>（水）（補講日）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試験</a:t>
            </a:r>
            <a:endParaRPr kumimoji="1" lang="en-US" altLang="ja-JP" dirty="0" smtClean="0"/>
          </a:p>
          <a:p>
            <a:pPr lvl="2"/>
            <a:r>
              <a:rPr kumimoji="1" lang="en-US" altLang="ja-JP" dirty="0" smtClean="0"/>
              <a:t>10:40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11:40</a:t>
            </a:r>
            <a:r>
              <a:rPr kumimoji="1" lang="ja-JP" altLang="en-US" dirty="0" smtClean="0"/>
              <a:t>（この時間）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13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～ 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論審査＠本郷）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事務からは「補講」と掲示</a:t>
            </a:r>
            <a:endParaRPr kumimoji="1" lang="en-US" altLang="ja-JP" dirty="0" smtClean="0"/>
          </a:p>
        </p:txBody>
      </p:sp>
    </p:spTree>
  </p:cSld>
  <p:clrMapOvr>
    <a:masterClrMapping/>
  </p:clrMapOvr>
  <p:transition>
    <p:dissolve/>
    <p:sndAc>
      <p:stSnd>
        <p:snd r:embed="rId2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メモリ</a:t>
            </a:r>
          </a:p>
        </p:txBody>
      </p:sp>
      <p:sp>
        <p:nvSpPr>
          <p:cNvPr id="8079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ja-JP" altLang="ja-JP" dirty="0"/>
          </a:p>
        </p:txBody>
      </p:sp>
    </p:spTree>
  </p:cSld>
  <p:clrMapOvr>
    <a:masterClrMapping/>
  </p:clrMapOvr>
  <p:transition>
    <p:dissolve/>
    <p:sndAc>
      <p:stSnd>
        <p:snd r:embed="rId3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メモリの定義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メモリ：</a:t>
            </a:r>
          </a:p>
          <a:p>
            <a:pPr lvl="1"/>
            <a:r>
              <a:rPr lang="ja-JP" altLang="en-US" dirty="0"/>
              <a:t>ロケーションの集合</a:t>
            </a:r>
          </a:p>
          <a:p>
            <a:pPr lvl="1"/>
            <a:r>
              <a:rPr lang="ja-JP" altLang="en-US" dirty="0"/>
              <a:t>ロケーションは，アドレスによって一意に識別できる．</a:t>
            </a:r>
          </a:p>
          <a:p>
            <a:pPr lvl="1"/>
            <a:endParaRPr lang="ja-JP" altLang="en-US" dirty="0"/>
          </a:p>
          <a:p>
            <a:r>
              <a:rPr lang="ja-JP" altLang="en-US" dirty="0"/>
              <a:t>ロケーション：</a:t>
            </a:r>
          </a:p>
          <a:p>
            <a:pPr lvl="1"/>
            <a:r>
              <a:rPr lang="ja-JP" altLang="en-US" dirty="0"/>
              <a:t>書き込まれた値を，一定の期間，読み出せる．</a:t>
            </a:r>
          </a:p>
        </p:txBody>
      </p:sp>
    </p:spTree>
  </p:cSld>
  <p:clrMapOvr>
    <a:masterClrMapping/>
  </p:clrMapOvr>
  <p:transition>
    <p:dissolve/>
    <p:sndAc>
      <p:stSnd>
        <p:snd r:embed="rId3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メモリの分類</a:t>
            </a:r>
            <a:endParaRPr lang="ja-JP" altLang="en-US" dirty="0"/>
          </a:p>
        </p:txBody>
      </p:sp>
      <p:sp>
        <p:nvSpPr>
          <p:cNvPr id="9256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 smtClean="0"/>
              <a:t>書き込み可？</a:t>
            </a:r>
          </a:p>
          <a:p>
            <a:pPr lvl="1"/>
            <a:r>
              <a:rPr lang="en-US" altLang="ja-JP" dirty="0" smtClean="0"/>
              <a:t>ROM (Read-Only Memory)</a:t>
            </a:r>
          </a:p>
          <a:p>
            <a:pPr lvl="1"/>
            <a:r>
              <a:rPr lang="en-US" altLang="ja-JP" dirty="0" smtClean="0"/>
              <a:t>RAM (Random Access Memory)</a:t>
            </a:r>
          </a:p>
          <a:p>
            <a:pPr lvl="2"/>
            <a:endParaRPr lang="en-US" altLang="ja-JP" dirty="0" smtClean="0"/>
          </a:p>
          <a:p>
            <a:r>
              <a:rPr lang="ja-JP" altLang="en-US" dirty="0" smtClean="0"/>
              <a:t>揮発性 </a:t>
            </a:r>
            <a:r>
              <a:rPr lang="en-US" altLang="ja-JP" dirty="0" smtClean="0"/>
              <a:t>(volatile) </a:t>
            </a:r>
            <a:r>
              <a:rPr lang="ja-JP" altLang="en-US" dirty="0" smtClean="0"/>
              <a:t>？</a:t>
            </a:r>
          </a:p>
          <a:p>
            <a:pPr lvl="1"/>
            <a:r>
              <a:rPr lang="ja-JP" altLang="en-US" dirty="0" smtClean="0"/>
              <a:t>揮発性メモリ</a:t>
            </a:r>
          </a:p>
          <a:p>
            <a:pPr lvl="1"/>
            <a:r>
              <a:rPr lang="ja-JP" altLang="en-US" dirty="0" smtClean="0"/>
              <a:t>不揮発性メモリ</a:t>
            </a:r>
            <a:endParaRPr lang="ja-JP" altLang="en-US" dirty="0"/>
          </a:p>
        </p:txBody>
      </p:sp>
      <p:graphicFrame>
        <p:nvGraphicFramePr>
          <p:cNvPr id="925738" name="Group 42"/>
          <p:cNvGraphicFramePr>
            <a:graphicFrameLocks noGrp="1"/>
          </p:cNvGraphicFramePr>
          <p:nvPr>
            <p:ph sz="half" idx="2"/>
          </p:nvPr>
        </p:nvGraphicFramePr>
        <p:xfrm>
          <a:off x="3124192" y="4152904"/>
          <a:ext cx="5761037" cy="2159001"/>
        </p:xfrm>
        <a:graphic>
          <a:graphicData uri="http://schemas.openxmlformats.org/drawingml/2006/table">
            <a:tbl>
              <a:tblPr/>
              <a:tblGrid>
                <a:gridCol w="1439862"/>
                <a:gridCol w="2160588"/>
                <a:gridCol w="2160587"/>
              </a:tblGrid>
              <a:tr h="719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ja-JP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G丸ｺﾞｼｯｸM-PRO" pitchFamily="50" charset="-128"/>
                        <a:ea typeface="HG丸ｺﾞｼｯｸM-PRO" pitchFamily="50" charset="-128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B>
                    <a:lnTlToB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ja-JP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丸ｺﾞｼｯｸM-PRO" pitchFamily="50" charset="-128"/>
                          <a:ea typeface="HG丸ｺﾞｼｯｸM-PRO" pitchFamily="50" charset="-128"/>
                        </a:rPr>
                        <a:t>揮発性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ja-JP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丸ｺﾞｼｯｸM-PRO" pitchFamily="50" charset="-128"/>
                          <a:ea typeface="HG丸ｺﾞｼｯｸM-PRO" pitchFamily="50" charset="-128"/>
                        </a:rPr>
                        <a:t>不揮発性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0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丸ｺﾞｼｯｸM-PRO" pitchFamily="50" charset="-128"/>
                          <a:ea typeface="HG丸ｺﾞｼｯｸM-PRO" pitchFamily="50" charset="-128"/>
                        </a:rPr>
                        <a:t>ROM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丸ｺﾞｼｯｸM-PRO" pitchFamily="50" charset="-128"/>
                          <a:ea typeface="HG丸ｺﾞｼｯｸM-PRO" pitchFamily="50" charset="-128"/>
                        </a:rPr>
                        <a:t>意味がない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丸ｺﾞｼｯｸM-PRO" pitchFamily="50" charset="-128"/>
                          <a:ea typeface="HG丸ｺﾞｼｯｸM-PRO" pitchFamily="50" charset="-128"/>
                        </a:rPr>
                        <a:t>普通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9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丸ｺﾞｼｯｸM-PRO" pitchFamily="50" charset="-128"/>
                          <a:ea typeface="HG丸ｺﾞｼｯｸM-PRO" pitchFamily="50" charset="-128"/>
                        </a:rPr>
                        <a:t>RAM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丸ｺﾞｼｯｸM-PRO" pitchFamily="50" charset="-128"/>
                          <a:ea typeface="HG丸ｺﾞｼｯｸM-PRO" pitchFamily="50" charset="-128"/>
                        </a:rPr>
                        <a:t>普通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丸ｺﾞｼｯｸM-PRO" pitchFamily="50" charset="-128"/>
                          <a:ea typeface="HG丸ｺﾞｼｯｸM-PRO" pitchFamily="50" charset="-128"/>
                        </a:rPr>
                        <a:t>稀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dissolve/>
    <p:sndAc>
      <p:stSnd>
        <p:snd r:embed="rId3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RAM</a:t>
            </a:r>
          </a:p>
        </p:txBody>
      </p:sp>
      <p:sp>
        <p:nvSpPr>
          <p:cNvPr id="92877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ja-JP" altLang="ja-JP" dirty="0"/>
          </a:p>
        </p:txBody>
      </p:sp>
    </p:spTree>
  </p:cSld>
  <p:clrMapOvr>
    <a:masterClrMapping/>
  </p:clrMapOvr>
  <p:transition>
    <p:dissolve/>
    <p:sndAc>
      <p:stSnd>
        <p:snd r:embed="rId3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RAM </a:t>
            </a:r>
            <a:r>
              <a:rPr lang="ja-JP" altLang="en-US" dirty="0" smtClean="0"/>
              <a:t>の分類</a:t>
            </a:r>
            <a:endParaRPr lang="ja-JP" altLang="en-US" dirty="0"/>
          </a:p>
        </p:txBody>
      </p:sp>
      <p:graphicFrame>
        <p:nvGraphicFramePr>
          <p:cNvPr id="931111" name="Group 295"/>
          <p:cNvGraphicFramePr>
            <a:graphicFrameLocks noGrp="1"/>
          </p:cNvGraphicFramePr>
          <p:nvPr>
            <p:ph idx="1"/>
          </p:nvPr>
        </p:nvGraphicFramePr>
        <p:xfrm>
          <a:off x="228576" y="1619240"/>
          <a:ext cx="8664599" cy="4656087"/>
        </p:xfrm>
        <a:graphic>
          <a:graphicData uri="http://schemas.openxmlformats.org/drawingml/2006/table">
            <a:tbl>
              <a:tblPr/>
              <a:tblGrid>
                <a:gridCol w="543031"/>
                <a:gridCol w="902926"/>
                <a:gridCol w="2165751"/>
                <a:gridCol w="1445958"/>
                <a:gridCol w="630616"/>
                <a:gridCol w="630616"/>
                <a:gridCol w="630616"/>
                <a:gridCol w="630616"/>
                <a:gridCol w="1084469"/>
              </a:tblGrid>
              <a:tr h="1200087">
                <a:tc gridSpan="3">
                  <a:txBody>
                    <a:bodyPr/>
                    <a:lstStyle/>
                    <a:p>
                      <a:endParaRPr lang="ja-JP" altLang="en-US" baseline="0" dirty="0">
                        <a:latin typeface="+mn-lt"/>
                      </a:endParaRPr>
                    </a:p>
                  </a:txBody>
                  <a:tcPr marL="92663" marR="92663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B>
                    <a:lnTlToB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記憶素子</a:t>
                      </a:r>
                    </a:p>
                  </a:txBody>
                  <a:tcPr marL="92663" marR="92663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速  度</a:t>
                      </a:r>
                    </a:p>
                  </a:txBody>
                  <a:tcPr marL="92663" marR="92663" marT="46800" marB="46800" vert="eaVert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集 積 度</a:t>
                      </a:r>
                    </a:p>
                  </a:txBody>
                  <a:tcPr marL="92663" marR="92663" marT="46800" marB="46800" vert="eaVert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不揮発性</a:t>
                      </a:r>
                    </a:p>
                  </a:txBody>
                  <a:tcPr marL="92663" marR="92663" marT="46800" marB="46800" vert="eaVert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実 用 化</a:t>
                      </a:r>
                    </a:p>
                  </a:txBody>
                  <a:tcPr marL="92663" marR="92663" marT="46800" marB="46800" vert="eaVert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備考</a:t>
                      </a:r>
                    </a:p>
                  </a:txBody>
                  <a:tcPr marL="92663" marR="9266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SRAM  </a:t>
                      </a:r>
                    </a:p>
                  </a:txBody>
                  <a:tcPr marL="92663" marR="18533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(Static ―)</a:t>
                      </a:r>
                    </a:p>
                  </a:txBody>
                  <a:tcPr marL="37065" marR="92663" marT="46800" marB="468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論理素子</a:t>
                      </a:r>
                    </a:p>
                  </a:txBody>
                  <a:tcPr marL="92663" marR="92663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◎</a:t>
                      </a:r>
                    </a:p>
                  </a:txBody>
                  <a:tcPr marL="92663" marR="9266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×</a:t>
                      </a:r>
                    </a:p>
                  </a:txBody>
                  <a:tcPr marL="92663" marR="9266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×</a:t>
                      </a:r>
                    </a:p>
                  </a:txBody>
                  <a:tcPr marL="92663" marR="9266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○</a:t>
                      </a:r>
                    </a:p>
                  </a:txBody>
                  <a:tcPr marL="92663" marR="9266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ja-JP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2663" marR="9266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DRAM </a:t>
                      </a:r>
                    </a:p>
                  </a:txBody>
                  <a:tcPr marL="92663" marR="18533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(Dynamic ―)</a:t>
                      </a:r>
                    </a:p>
                  </a:txBody>
                  <a:tcPr marL="37065" marR="92663" marT="46800" marB="468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キャパシタ</a:t>
                      </a:r>
                    </a:p>
                  </a:txBody>
                  <a:tcPr marL="92663" marR="92663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△</a:t>
                      </a:r>
                    </a:p>
                  </a:txBody>
                  <a:tcPr marL="92663" marR="9266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○</a:t>
                      </a:r>
                    </a:p>
                  </a:txBody>
                  <a:tcPr marL="92663" marR="9266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576000"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FeRAM</a:t>
                      </a:r>
                    </a:p>
                  </a:txBody>
                  <a:tcPr marL="92663" marR="18533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(Ferroelectric</a:t>
                      </a:r>
                      <a:r>
                        <a:rPr kumimoji="0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―)</a:t>
                      </a:r>
                    </a:p>
                  </a:txBody>
                  <a:tcPr marL="37065" marR="92663" marT="46800" marB="468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強誘電体</a:t>
                      </a:r>
                    </a:p>
                  </a:txBody>
                  <a:tcPr marL="92663" marR="92663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×</a:t>
                      </a:r>
                    </a:p>
                  </a:txBody>
                  <a:tcPr marL="92663" marR="9266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ja-JP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2663" marR="9266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○</a:t>
                      </a:r>
                    </a:p>
                  </a:txBody>
                  <a:tcPr marL="92663" marR="9266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FeliCa</a:t>
                      </a:r>
                    </a:p>
                  </a:txBody>
                  <a:tcPr marL="92663" marR="9266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ポスト  </a:t>
                      </a:r>
                      <a:r>
                        <a:rPr kumimoji="0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DRAM </a:t>
                      </a:r>
                    </a:p>
                  </a:txBody>
                  <a:tcPr marL="92663" marR="18533" marT="46800" marB="46800" vert="vert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MRAM</a:t>
                      </a:r>
                    </a:p>
                  </a:txBody>
                  <a:tcPr marL="92663" marR="1853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(Magnetic</a:t>
                      </a:r>
                      <a:r>
                        <a:rPr kumimoji="0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―)</a:t>
                      </a:r>
                    </a:p>
                  </a:txBody>
                  <a:tcPr marL="37065" marR="92663" marT="46800" marB="468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磁性体</a:t>
                      </a:r>
                    </a:p>
                  </a:txBody>
                  <a:tcPr marL="92663" marR="92663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○</a:t>
                      </a:r>
                    </a:p>
                  </a:txBody>
                  <a:tcPr marL="92663" marR="9266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○</a:t>
                      </a:r>
                      <a:r>
                        <a:rPr kumimoji="0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～◎</a:t>
                      </a:r>
                    </a:p>
                  </a:txBody>
                  <a:tcPr marL="92663" marR="92663" marT="46800" marB="46800" vert="eaVert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ja-JP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2663" marR="9266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×</a:t>
                      </a:r>
                      <a:endParaRPr kumimoji="0" lang="ja-JP" altLang="ja-JP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2663" marR="9266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ja-JP" altLang="ja-JP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2663" marR="9266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RRAM</a:t>
                      </a:r>
                    </a:p>
                  </a:txBody>
                  <a:tcPr marL="92663" marR="1853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(Resistive</a:t>
                      </a:r>
                      <a:r>
                        <a:rPr kumimoji="0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―)</a:t>
                      </a:r>
                    </a:p>
                  </a:txBody>
                  <a:tcPr marL="37065" marR="92663" marT="46800" marB="468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？</a:t>
                      </a:r>
                    </a:p>
                  </a:txBody>
                  <a:tcPr marL="92663" marR="92663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576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PRAM</a:t>
                      </a:r>
                    </a:p>
                  </a:txBody>
                  <a:tcPr marL="92663" marR="1853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(Phase-change</a:t>
                      </a:r>
                      <a:r>
                        <a:rPr kumimoji="0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―)</a:t>
                      </a:r>
                    </a:p>
                  </a:txBody>
                  <a:tcPr marL="37065" marR="92663" marT="46800" marB="468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相変化膜</a:t>
                      </a:r>
                    </a:p>
                  </a:txBody>
                  <a:tcPr marL="92663" marR="92663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dissolve/>
    <p:sndAc>
      <p:stSnd>
        <p:snd r:embed="rId3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+mn-lt"/>
              </a:rPr>
              <a:t>RAM </a:t>
            </a:r>
            <a:r>
              <a:rPr lang="ja-JP" altLang="en-US" dirty="0">
                <a:latin typeface="+mn-lt"/>
              </a:rPr>
              <a:t>の一般的な構造</a:t>
            </a:r>
          </a:p>
        </p:txBody>
      </p:sp>
      <p:sp>
        <p:nvSpPr>
          <p:cNvPr id="931844" name="Rectangle 4"/>
          <p:cNvSpPr>
            <a:spLocks noChangeArrowheads="1"/>
          </p:cNvSpPr>
          <p:nvPr/>
        </p:nvSpPr>
        <p:spPr bwMode="auto">
          <a:xfrm>
            <a:off x="3567096" y="1719263"/>
            <a:ext cx="539750" cy="2701925"/>
          </a:xfrm>
          <a:prstGeom prst="rect">
            <a:avLst/>
          </a:prstGeom>
          <a:solidFill>
            <a:srgbClr val="CCFFCC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med" len="lg"/>
          </a:ln>
          <a:effectLst/>
        </p:spPr>
        <p:txBody>
          <a:bodyPr vert="eaVert" wrap="none" lIns="90000" tIns="46800" rIns="90000" bIns="46800" anchor="ctr"/>
          <a:lstStyle/>
          <a:p>
            <a:r>
              <a:rPr lang="en-US" altLang="ja-JP" dirty="0">
                <a:latin typeface="+mn-lt"/>
              </a:rPr>
              <a:t>row addr decoder</a:t>
            </a:r>
          </a:p>
        </p:txBody>
      </p:sp>
      <p:sp>
        <p:nvSpPr>
          <p:cNvPr id="931845" name="Rectangle 5"/>
          <p:cNvSpPr>
            <a:spLocks noChangeArrowheads="1"/>
          </p:cNvSpPr>
          <p:nvPr/>
        </p:nvSpPr>
        <p:spPr bwMode="auto">
          <a:xfrm>
            <a:off x="4287821" y="4600575"/>
            <a:ext cx="539750" cy="539750"/>
          </a:xfrm>
          <a:prstGeom prst="rect">
            <a:avLst/>
          </a:prstGeom>
          <a:solidFill>
            <a:srgbClr val="CCFFFF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endParaRPr lang="ja-JP" altLang="en-US" dirty="0">
              <a:latin typeface="+mn-lt"/>
            </a:endParaRPr>
          </a:p>
        </p:txBody>
      </p:sp>
      <p:sp>
        <p:nvSpPr>
          <p:cNvPr id="931846" name="Rectangle 6"/>
          <p:cNvSpPr>
            <a:spLocks noChangeArrowheads="1"/>
          </p:cNvSpPr>
          <p:nvPr/>
        </p:nvSpPr>
        <p:spPr bwMode="auto">
          <a:xfrm>
            <a:off x="4287821" y="1719263"/>
            <a:ext cx="539750" cy="541337"/>
          </a:xfrm>
          <a:prstGeom prst="rect">
            <a:avLst/>
          </a:prstGeom>
          <a:solidFill>
            <a:srgbClr val="FFFF99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endParaRPr lang="ja-JP" altLang="en-US" dirty="0">
              <a:latin typeface="+mn-lt"/>
            </a:endParaRPr>
          </a:p>
        </p:txBody>
      </p:sp>
      <p:sp>
        <p:nvSpPr>
          <p:cNvPr id="931847" name="Rectangle 7"/>
          <p:cNvSpPr>
            <a:spLocks noChangeArrowheads="1"/>
          </p:cNvSpPr>
          <p:nvPr/>
        </p:nvSpPr>
        <p:spPr bwMode="auto">
          <a:xfrm>
            <a:off x="5006959" y="1719263"/>
            <a:ext cx="539750" cy="541337"/>
          </a:xfrm>
          <a:prstGeom prst="rect">
            <a:avLst/>
          </a:prstGeom>
          <a:solidFill>
            <a:srgbClr val="FFFF99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endParaRPr lang="ja-JP" altLang="en-US" dirty="0">
              <a:latin typeface="+mn-lt"/>
            </a:endParaRPr>
          </a:p>
        </p:txBody>
      </p:sp>
      <p:sp>
        <p:nvSpPr>
          <p:cNvPr id="931848" name="Rectangle 8"/>
          <p:cNvSpPr>
            <a:spLocks noChangeArrowheads="1"/>
          </p:cNvSpPr>
          <p:nvPr/>
        </p:nvSpPr>
        <p:spPr bwMode="auto">
          <a:xfrm>
            <a:off x="6448409" y="1719263"/>
            <a:ext cx="539750" cy="541337"/>
          </a:xfrm>
          <a:prstGeom prst="rect">
            <a:avLst/>
          </a:prstGeom>
          <a:solidFill>
            <a:srgbClr val="FFFF99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endParaRPr lang="ja-JP" altLang="en-US" dirty="0">
              <a:latin typeface="+mn-lt"/>
            </a:endParaRPr>
          </a:p>
        </p:txBody>
      </p:sp>
      <p:sp>
        <p:nvSpPr>
          <p:cNvPr id="931849" name="Rectangle 9"/>
          <p:cNvSpPr>
            <a:spLocks noChangeArrowheads="1"/>
          </p:cNvSpPr>
          <p:nvPr/>
        </p:nvSpPr>
        <p:spPr bwMode="auto">
          <a:xfrm>
            <a:off x="4287821" y="2439988"/>
            <a:ext cx="539750" cy="541337"/>
          </a:xfrm>
          <a:prstGeom prst="rect">
            <a:avLst/>
          </a:prstGeom>
          <a:solidFill>
            <a:srgbClr val="FFFF99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endParaRPr lang="ja-JP" altLang="en-US" dirty="0">
              <a:latin typeface="+mn-lt"/>
            </a:endParaRPr>
          </a:p>
        </p:txBody>
      </p:sp>
      <p:sp>
        <p:nvSpPr>
          <p:cNvPr id="931850" name="Rectangle 10"/>
          <p:cNvSpPr>
            <a:spLocks noChangeArrowheads="1"/>
          </p:cNvSpPr>
          <p:nvPr/>
        </p:nvSpPr>
        <p:spPr bwMode="auto">
          <a:xfrm>
            <a:off x="5006959" y="2439988"/>
            <a:ext cx="539750" cy="541337"/>
          </a:xfrm>
          <a:prstGeom prst="rect">
            <a:avLst/>
          </a:prstGeom>
          <a:solidFill>
            <a:srgbClr val="FFFF99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endParaRPr lang="ja-JP" altLang="en-US" dirty="0">
              <a:latin typeface="+mn-lt"/>
            </a:endParaRPr>
          </a:p>
        </p:txBody>
      </p:sp>
      <p:sp>
        <p:nvSpPr>
          <p:cNvPr id="931851" name="Rectangle 11"/>
          <p:cNvSpPr>
            <a:spLocks noChangeArrowheads="1"/>
          </p:cNvSpPr>
          <p:nvPr/>
        </p:nvSpPr>
        <p:spPr bwMode="auto">
          <a:xfrm>
            <a:off x="6448409" y="2439988"/>
            <a:ext cx="539750" cy="541337"/>
          </a:xfrm>
          <a:prstGeom prst="rect">
            <a:avLst/>
          </a:prstGeom>
          <a:solidFill>
            <a:srgbClr val="FFFF99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endParaRPr lang="ja-JP" altLang="en-US" dirty="0">
              <a:latin typeface="+mn-lt"/>
            </a:endParaRPr>
          </a:p>
        </p:txBody>
      </p:sp>
      <p:sp>
        <p:nvSpPr>
          <p:cNvPr id="931852" name="Rectangle 12"/>
          <p:cNvSpPr>
            <a:spLocks noChangeArrowheads="1"/>
          </p:cNvSpPr>
          <p:nvPr/>
        </p:nvSpPr>
        <p:spPr bwMode="auto">
          <a:xfrm>
            <a:off x="4287821" y="3879850"/>
            <a:ext cx="539750" cy="541338"/>
          </a:xfrm>
          <a:prstGeom prst="rect">
            <a:avLst/>
          </a:prstGeom>
          <a:solidFill>
            <a:srgbClr val="FFFF99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endParaRPr lang="ja-JP" altLang="en-US" dirty="0">
              <a:latin typeface="+mn-lt"/>
            </a:endParaRPr>
          </a:p>
        </p:txBody>
      </p:sp>
      <p:sp>
        <p:nvSpPr>
          <p:cNvPr id="931853" name="Rectangle 13"/>
          <p:cNvSpPr>
            <a:spLocks noChangeArrowheads="1"/>
          </p:cNvSpPr>
          <p:nvPr/>
        </p:nvSpPr>
        <p:spPr bwMode="auto">
          <a:xfrm>
            <a:off x="5006959" y="3879850"/>
            <a:ext cx="539750" cy="541338"/>
          </a:xfrm>
          <a:prstGeom prst="rect">
            <a:avLst/>
          </a:prstGeom>
          <a:solidFill>
            <a:srgbClr val="FFFF99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endParaRPr lang="ja-JP" altLang="en-US" dirty="0">
              <a:latin typeface="+mn-lt"/>
            </a:endParaRPr>
          </a:p>
        </p:txBody>
      </p:sp>
      <p:sp>
        <p:nvSpPr>
          <p:cNvPr id="931854" name="Rectangle 14"/>
          <p:cNvSpPr>
            <a:spLocks noChangeArrowheads="1"/>
          </p:cNvSpPr>
          <p:nvPr/>
        </p:nvSpPr>
        <p:spPr bwMode="auto">
          <a:xfrm>
            <a:off x="6448409" y="3879850"/>
            <a:ext cx="539750" cy="541338"/>
          </a:xfrm>
          <a:prstGeom prst="rect">
            <a:avLst/>
          </a:prstGeom>
          <a:solidFill>
            <a:srgbClr val="FFFF99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endParaRPr lang="ja-JP" altLang="en-US" dirty="0">
              <a:latin typeface="+mn-lt"/>
            </a:endParaRPr>
          </a:p>
        </p:txBody>
      </p:sp>
      <p:sp>
        <p:nvSpPr>
          <p:cNvPr id="931855" name="Rectangle 15"/>
          <p:cNvSpPr>
            <a:spLocks noChangeArrowheads="1"/>
          </p:cNvSpPr>
          <p:nvPr/>
        </p:nvSpPr>
        <p:spPr bwMode="auto">
          <a:xfrm>
            <a:off x="4287821" y="5321300"/>
            <a:ext cx="2700338" cy="539750"/>
          </a:xfrm>
          <a:prstGeom prst="rect">
            <a:avLst/>
          </a:prstGeom>
          <a:solidFill>
            <a:srgbClr val="CCFFCC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ja-JP" dirty="0">
                <a:latin typeface="+mn-lt"/>
              </a:rPr>
              <a:t>column addr decoder</a:t>
            </a:r>
          </a:p>
        </p:txBody>
      </p:sp>
      <p:sp>
        <p:nvSpPr>
          <p:cNvPr id="931856" name="Line 16"/>
          <p:cNvSpPr>
            <a:spLocks noChangeShapeType="1"/>
          </p:cNvSpPr>
          <p:nvPr/>
        </p:nvSpPr>
        <p:spPr bwMode="auto">
          <a:xfrm>
            <a:off x="4106846" y="1989138"/>
            <a:ext cx="30607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  <p:txBody>
          <a:bodyPr wrap="none" lIns="90000" tIns="46800" rIns="90000" bIns="46800" anchor="ctr"/>
          <a:lstStyle/>
          <a:p>
            <a:endParaRPr lang="ja-JP" altLang="en-US" dirty="0">
              <a:latin typeface="+mn-lt"/>
            </a:endParaRPr>
          </a:p>
        </p:txBody>
      </p:sp>
      <p:sp>
        <p:nvSpPr>
          <p:cNvPr id="931857" name="Line 17"/>
          <p:cNvSpPr>
            <a:spLocks noChangeShapeType="1"/>
          </p:cNvSpPr>
          <p:nvPr/>
        </p:nvSpPr>
        <p:spPr bwMode="auto">
          <a:xfrm>
            <a:off x="4106846" y="2708275"/>
            <a:ext cx="30607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  <p:txBody>
          <a:bodyPr wrap="none" lIns="90000" tIns="46800" rIns="90000" bIns="46800" anchor="ctr"/>
          <a:lstStyle/>
          <a:p>
            <a:endParaRPr lang="ja-JP" altLang="en-US" dirty="0">
              <a:latin typeface="+mn-lt"/>
            </a:endParaRPr>
          </a:p>
        </p:txBody>
      </p:sp>
      <p:sp>
        <p:nvSpPr>
          <p:cNvPr id="931858" name="Line 18"/>
          <p:cNvSpPr>
            <a:spLocks noChangeShapeType="1"/>
          </p:cNvSpPr>
          <p:nvPr/>
        </p:nvSpPr>
        <p:spPr bwMode="auto">
          <a:xfrm>
            <a:off x="4106846" y="4149725"/>
            <a:ext cx="30607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  <p:txBody>
          <a:bodyPr wrap="none" lIns="90000" tIns="46800" rIns="90000" bIns="46800" anchor="ctr"/>
          <a:lstStyle/>
          <a:p>
            <a:endParaRPr lang="ja-JP" altLang="en-US" dirty="0">
              <a:latin typeface="+mn-lt"/>
            </a:endParaRPr>
          </a:p>
        </p:txBody>
      </p:sp>
      <p:sp>
        <p:nvSpPr>
          <p:cNvPr id="931859" name="Line 19"/>
          <p:cNvSpPr>
            <a:spLocks noChangeShapeType="1"/>
          </p:cNvSpPr>
          <p:nvPr/>
        </p:nvSpPr>
        <p:spPr bwMode="auto">
          <a:xfrm flipH="1" flipV="1">
            <a:off x="4557696" y="1538288"/>
            <a:ext cx="0" cy="30607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  <p:txBody>
          <a:bodyPr wrap="none" lIns="90000" tIns="46800" rIns="90000" bIns="46800" anchor="ctr"/>
          <a:lstStyle/>
          <a:p>
            <a:endParaRPr lang="ja-JP" altLang="en-US" dirty="0">
              <a:latin typeface="+mn-lt"/>
            </a:endParaRPr>
          </a:p>
        </p:txBody>
      </p:sp>
      <p:sp>
        <p:nvSpPr>
          <p:cNvPr id="931860" name="Line 20"/>
          <p:cNvSpPr>
            <a:spLocks noChangeShapeType="1"/>
          </p:cNvSpPr>
          <p:nvPr/>
        </p:nvSpPr>
        <p:spPr bwMode="auto">
          <a:xfrm flipH="1" flipV="1">
            <a:off x="5276834" y="1538288"/>
            <a:ext cx="0" cy="30607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  <p:txBody>
          <a:bodyPr wrap="none" lIns="90000" tIns="46800" rIns="90000" bIns="46800" anchor="ctr"/>
          <a:lstStyle/>
          <a:p>
            <a:endParaRPr lang="ja-JP" altLang="en-US" dirty="0">
              <a:latin typeface="+mn-lt"/>
            </a:endParaRPr>
          </a:p>
        </p:txBody>
      </p:sp>
      <p:sp>
        <p:nvSpPr>
          <p:cNvPr id="931861" name="Line 21"/>
          <p:cNvSpPr>
            <a:spLocks noChangeShapeType="1"/>
          </p:cNvSpPr>
          <p:nvPr/>
        </p:nvSpPr>
        <p:spPr bwMode="auto">
          <a:xfrm flipH="1" flipV="1">
            <a:off x="6716696" y="1538288"/>
            <a:ext cx="0" cy="30607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  <p:txBody>
          <a:bodyPr wrap="none" lIns="90000" tIns="46800" rIns="90000" bIns="46800" anchor="ctr"/>
          <a:lstStyle/>
          <a:p>
            <a:endParaRPr lang="ja-JP" altLang="en-US" dirty="0">
              <a:latin typeface="+mn-lt"/>
            </a:endParaRPr>
          </a:p>
        </p:txBody>
      </p:sp>
      <p:sp>
        <p:nvSpPr>
          <p:cNvPr id="931863" name="Line 23"/>
          <p:cNvSpPr>
            <a:spLocks noChangeShapeType="1"/>
          </p:cNvSpPr>
          <p:nvPr/>
        </p:nvSpPr>
        <p:spPr bwMode="auto">
          <a:xfrm>
            <a:off x="4557696" y="5138738"/>
            <a:ext cx="0" cy="18097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  <p:txBody>
          <a:bodyPr wrap="none" lIns="90000" tIns="46800" rIns="90000" bIns="46800" anchor="ctr"/>
          <a:lstStyle/>
          <a:p>
            <a:endParaRPr lang="ja-JP" altLang="en-US" dirty="0">
              <a:latin typeface="+mn-lt"/>
            </a:endParaRPr>
          </a:p>
        </p:txBody>
      </p:sp>
      <p:sp>
        <p:nvSpPr>
          <p:cNvPr id="931864" name="Rectangle 24"/>
          <p:cNvSpPr>
            <a:spLocks noChangeArrowheads="1"/>
          </p:cNvSpPr>
          <p:nvPr/>
        </p:nvSpPr>
        <p:spPr bwMode="auto">
          <a:xfrm>
            <a:off x="5006959" y="4598988"/>
            <a:ext cx="539750" cy="539750"/>
          </a:xfrm>
          <a:prstGeom prst="rect">
            <a:avLst/>
          </a:prstGeom>
          <a:solidFill>
            <a:srgbClr val="CCFFFF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endParaRPr lang="ja-JP" altLang="en-US" dirty="0">
              <a:latin typeface="+mn-lt"/>
            </a:endParaRPr>
          </a:p>
        </p:txBody>
      </p:sp>
      <p:sp>
        <p:nvSpPr>
          <p:cNvPr id="931865" name="Line 25"/>
          <p:cNvSpPr>
            <a:spLocks noChangeShapeType="1"/>
          </p:cNvSpPr>
          <p:nvPr/>
        </p:nvSpPr>
        <p:spPr bwMode="auto">
          <a:xfrm>
            <a:off x="5276834" y="5137150"/>
            <a:ext cx="0" cy="18097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  <p:txBody>
          <a:bodyPr wrap="none" lIns="90000" tIns="46800" rIns="90000" bIns="46800" anchor="ctr"/>
          <a:lstStyle/>
          <a:p>
            <a:endParaRPr lang="ja-JP" altLang="en-US" dirty="0">
              <a:latin typeface="+mn-lt"/>
            </a:endParaRPr>
          </a:p>
        </p:txBody>
      </p:sp>
      <p:sp>
        <p:nvSpPr>
          <p:cNvPr id="931866" name="Rectangle 26"/>
          <p:cNvSpPr>
            <a:spLocks noChangeArrowheads="1"/>
          </p:cNvSpPr>
          <p:nvPr/>
        </p:nvSpPr>
        <p:spPr bwMode="auto">
          <a:xfrm>
            <a:off x="6446821" y="4598988"/>
            <a:ext cx="539750" cy="539750"/>
          </a:xfrm>
          <a:prstGeom prst="rect">
            <a:avLst/>
          </a:prstGeom>
          <a:solidFill>
            <a:srgbClr val="CCFFFF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endParaRPr lang="ja-JP" altLang="en-US" dirty="0">
              <a:latin typeface="+mn-lt"/>
            </a:endParaRPr>
          </a:p>
        </p:txBody>
      </p:sp>
      <p:sp>
        <p:nvSpPr>
          <p:cNvPr id="931867" name="Line 27"/>
          <p:cNvSpPr>
            <a:spLocks noChangeShapeType="1"/>
          </p:cNvSpPr>
          <p:nvPr/>
        </p:nvSpPr>
        <p:spPr bwMode="auto">
          <a:xfrm>
            <a:off x="6716696" y="5137150"/>
            <a:ext cx="0" cy="18097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  <p:txBody>
          <a:bodyPr wrap="none" lIns="90000" tIns="46800" rIns="90000" bIns="46800" anchor="ctr"/>
          <a:lstStyle/>
          <a:p>
            <a:endParaRPr lang="ja-JP" altLang="en-US" dirty="0">
              <a:latin typeface="+mn-lt"/>
            </a:endParaRPr>
          </a:p>
        </p:txBody>
      </p:sp>
      <p:sp>
        <p:nvSpPr>
          <p:cNvPr id="931881" name="Line 41"/>
          <p:cNvSpPr>
            <a:spLocks noChangeShapeType="1"/>
          </p:cNvSpPr>
          <p:nvPr/>
        </p:nvSpPr>
        <p:spPr bwMode="auto">
          <a:xfrm>
            <a:off x="5637196" y="5859463"/>
            <a:ext cx="0" cy="44926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</p:spPr>
        <p:txBody>
          <a:bodyPr wrap="none" lIns="90000" tIns="46800" rIns="90000" bIns="46800" anchor="ctr"/>
          <a:lstStyle/>
          <a:p>
            <a:endParaRPr lang="ja-JP" altLang="en-US" dirty="0">
              <a:latin typeface="+mn-lt"/>
            </a:endParaRPr>
          </a:p>
        </p:txBody>
      </p:sp>
      <p:sp>
        <p:nvSpPr>
          <p:cNvPr id="931883" name="Rectangle 43"/>
          <p:cNvSpPr>
            <a:spLocks noChangeArrowheads="1"/>
          </p:cNvSpPr>
          <p:nvPr/>
        </p:nvSpPr>
        <p:spPr bwMode="auto">
          <a:xfrm>
            <a:off x="4916471" y="6318250"/>
            <a:ext cx="1441450" cy="350838"/>
          </a:xfrm>
          <a:prstGeom prst="rect">
            <a:avLst/>
          </a:prstGeom>
          <a:noFill/>
          <a:ln w="19050" algn="ctr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ja-JP" dirty="0">
                <a:latin typeface="+mn-lt"/>
              </a:rPr>
              <a:t>data</a:t>
            </a:r>
          </a:p>
        </p:txBody>
      </p:sp>
      <p:sp>
        <p:nvSpPr>
          <p:cNvPr id="931884" name="Rectangle 44"/>
          <p:cNvSpPr>
            <a:spLocks noChangeArrowheads="1"/>
          </p:cNvSpPr>
          <p:nvPr/>
        </p:nvSpPr>
        <p:spPr bwMode="auto">
          <a:xfrm>
            <a:off x="1676384" y="5691200"/>
            <a:ext cx="1441450" cy="360362"/>
          </a:xfrm>
          <a:prstGeom prst="rect">
            <a:avLst/>
          </a:prstGeom>
          <a:noFill/>
          <a:ln w="19050" algn="ctr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ja-JP" dirty="0">
                <a:latin typeface="+mn-lt"/>
              </a:rPr>
              <a:t>column addr</a:t>
            </a:r>
          </a:p>
        </p:txBody>
      </p:sp>
      <p:sp>
        <p:nvSpPr>
          <p:cNvPr id="931885" name="Rectangle 45"/>
          <p:cNvSpPr>
            <a:spLocks noChangeArrowheads="1"/>
          </p:cNvSpPr>
          <p:nvPr/>
        </p:nvSpPr>
        <p:spPr bwMode="auto">
          <a:xfrm>
            <a:off x="228576" y="3157536"/>
            <a:ext cx="1441450" cy="360363"/>
          </a:xfrm>
          <a:prstGeom prst="rect">
            <a:avLst/>
          </a:prstGeom>
          <a:noFill/>
          <a:ln w="19050" algn="ctr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ja-JP" dirty="0">
                <a:latin typeface="+mn-lt"/>
              </a:rPr>
              <a:t>row addr</a:t>
            </a:r>
          </a:p>
        </p:txBody>
      </p:sp>
      <p:sp>
        <p:nvSpPr>
          <p:cNvPr id="931886" name="Rectangle 46"/>
          <p:cNvSpPr>
            <a:spLocks noChangeArrowheads="1"/>
          </p:cNvSpPr>
          <p:nvPr/>
        </p:nvSpPr>
        <p:spPr bwMode="auto">
          <a:xfrm>
            <a:off x="7437421" y="4689475"/>
            <a:ext cx="1441450" cy="352425"/>
          </a:xfrm>
          <a:prstGeom prst="rect">
            <a:avLst/>
          </a:prstGeom>
          <a:noFill/>
          <a:ln w="19050" algn="ctr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ja-JP" dirty="0">
                <a:latin typeface="+mn-lt"/>
              </a:rPr>
              <a:t>sense amps</a:t>
            </a:r>
          </a:p>
        </p:txBody>
      </p:sp>
      <p:sp>
        <p:nvSpPr>
          <p:cNvPr id="931887" name="Line 47"/>
          <p:cNvSpPr>
            <a:spLocks noChangeShapeType="1"/>
          </p:cNvSpPr>
          <p:nvPr/>
        </p:nvSpPr>
        <p:spPr bwMode="auto">
          <a:xfrm flipH="1">
            <a:off x="7077059" y="4868863"/>
            <a:ext cx="26987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  <p:txBody>
          <a:bodyPr wrap="none" lIns="90000" tIns="46800" rIns="90000" bIns="46800" anchor="ctr"/>
          <a:lstStyle/>
          <a:p>
            <a:endParaRPr lang="ja-JP" altLang="en-US" dirty="0">
              <a:latin typeface="+mn-lt"/>
            </a:endParaRPr>
          </a:p>
        </p:txBody>
      </p:sp>
      <p:grpSp>
        <p:nvGrpSpPr>
          <p:cNvPr id="931890" name="Group 50"/>
          <p:cNvGrpSpPr>
            <a:grpSpLocks/>
          </p:cNvGrpSpPr>
          <p:nvPr/>
        </p:nvGrpSpPr>
        <p:grpSpPr bwMode="auto">
          <a:xfrm>
            <a:off x="5727684" y="1989138"/>
            <a:ext cx="179387" cy="180975"/>
            <a:chOff x="4241" y="2387"/>
            <a:chExt cx="227" cy="227"/>
          </a:xfrm>
        </p:grpSpPr>
        <p:sp>
          <p:nvSpPr>
            <p:cNvPr id="931888" name="Oval 48"/>
            <p:cNvSpPr>
              <a:spLocks noChangeArrowheads="1"/>
            </p:cNvSpPr>
            <p:nvPr/>
          </p:nvSpPr>
          <p:spPr bwMode="auto">
            <a:xfrm>
              <a:off x="4326" y="2472"/>
              <a:ext cx="57" cy="57"/>
            </a:xfrm>
            <a:prstGeom prst="ellipse">
              <a:avLst/>
            </a:prstGeom>
            <a:solidFill>
              <a:schemeClr val="tx1"/>
            </a:solidFill>
            <a:ln w="3175" algn="ctr">
              <a:noFill/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>
                <a:latin typeface="+mn-lt"/>
              </a:endParaRPr>
            </a:p>
          </p:txBody>
        </p:sp>
        <p:sp>
          <p:nvSpPr>
            <p:cNvPr id="931889" name="Rectangle 49"/>
            <p:cNvSpPr>
              <a:spLocks noChangeArrowheads="1"/>
            </p:cNvSpPr>
            <p:nvPr/>
          </p:nvSpPr>
          <p:spPr bwMode="auto">
            <a:xfrm>
              <a:off x="4241" y="2387"/>
              <a:ext cx="227" cy="227"/>
            </a:xfrm>
            <a:prstGeom prst="rect">
              <a:avLst/>
            </a:prstGeom>
            <a:noFill/>
            <a:ln w="3175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>
                <a:latin typeface="+mn-lt"/>
              </a:endParaRPr>
            </a:p>
          </p:txBody>
        </p:sp>
      </p:grpSp>
      <p:grpSp>
        <p:nvGrpSpPr>
          <p:cNvPr id="931891" name="Group 51"/>
          <p:cNvGrpSpPr>
            <a:grpSpLocks/>
          </p:cNvGrpSpPr>
          <p:nvPr/>
        </p:nvGrpSpPr>
        <p:grpSpPr bwMode="auto">
          <a:xfrm>
            <a:off x="5907071" y="1989138"/>
            <a:ext cx="179388" cy="180975"/>
            <a:chOff x="4241" y="2387"/>
            <a:chExt cx="227" cy="227"/>
          </a:xfrm>
        </p:grpSpPr>
        <p:sp>
          <p:nvSpPr>
            <p:cNvPr id="931892" name="Oval 52"/>
            <p:cNvSpPr>
              <a:spLocks noChangeArrowheads="1"/>
            </p:cNvSpPr>
            <p:nvPr/>
          </p:nvSpPr>
          <p:spPr bwMode="auto">
            <a:xfrm>
              <a:off x="4326" y="2472"/>
              <a:ext cx="57" cy="57"/>
            </a:xfrm>
            <a:prstGeom prst="ellipse">
              <a:avLst/>
            </a:prstGeom>
            <a:solidFill>
              <a:schemeClr val="tx1"/>
            </a:solidFill>
            <a:ln w="3175" algn="ctr">
              <a:noFill/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>
                <a:latin typeface="+mn-lt"/>
              </a:endParaRPr>
            </a:p>
          </p:txBody>
        </p:sp>
        <p:sp>
          <p:nvSpPr>
            <p:cNvPr id="931893" name="Rectangle 53"/>
            <p:cNvSpPr>
              <a:spLocks noChangeArrowheads="1"/>
            </p:cNvSpPr>
            <p:nvPr/>
          </p:nvSpPr>
          <p:spPr bwMode="auto">
            <a:xfrm>
              <a:off x="4241" y="2387"/>
              <a:ext cx="227" cy="227"/>
            </a:xfrm>
            <a:prstGeom prst="rect">
              <a:avLst/>
            </a:prstGeom>
            <a:noFill/>
            <a:ln w="3175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>
                <a:latin typeface="+mn-lt"/>
              </a:endParaRPr>
            </a:p>
          </p:txBody>
        </p:sp>
      </p:grpSp>
      <p:grpSp>
        <p:nvGrpSpPr>
          <p:cNvPr id="931894" name="Group 54"/>
          <p:cNvGrpSpPr>
            <a:grpSpLocks/>
          </p:cNvGrpSpPr>
          <p:nvPr/>
        </p:nvGrpSpPr>
        <p:grpSpPr bwMode="auto">
          <a:xfrm>
            <a:off x="6088046" y="1989138"/>
            <a:ext cx="179388" cy="180975"/>
            <a:chOff x="4241" y="2387"/>
            <a:chExt cx="227" cy="227"/>
          </a:xfrm>
        </p:grpSpPr>
        <p:sp>
          <p:nvSpPr>
            <p:cNvPr id="931895" name="Oval 55"/>
            <p:cNvSpPr>
              <a:spLocks noChangeArrowheads="1"/>
            </p:cNvSpPr>
            <p:nvPr/>
          </p:nvSpPr>
          <p:spPr bwMode="auto">
            <a:xfrm>
              <a:off x="4326" y="2472"/>
              <a:ext cx="57" cy="57"/>
            </a:xfrm>
            <a:prstGeom prst="ellipse">
              <a:avLst/>
            </a:prstGeom>
            <a:solidFill>
              <a:schemeClr val="tx1"/>
            </a:solidFill>
            <a:ln w="3175" algn="ctr">
              <a:noFill/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>
                <a:latin typeface="+mn-lt"/>
              </a:endParaRPr>
            </a:p>
          </p:txBody>
        </p:sp>
        <p:sp>
          <p:nvSpPr>
            <p:cNvPr id="931896" name="Rectangle 56"/>
            <p:cNvSpPr>
              <a:spLocks noChangeArrowheads="1"/>
            </p:cNvSpPr>
            <p:nvPr/>
          </p:nvSpPr>
          <p:spPr bwMode="auto">
            <a:xfrm>
              <a:off x="4241" y="2387"/>
              <a:ext cx="227" cy="227"/>
            </a:xfrm>
            <a:prstGeom prst="rect">
              <a:avLst/>
            </a:prstGeom>
            <a:noFill/>
            <a:ln w="3175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>
                <a:latin typeface="+mn-lt"/>
              </a:endParaRPr>
            </a:p>
          </p:txBody>
        </p:sp>
      </p:grpSp>
      <p:grpSp>
        <p:nvGrpSpPr>
          <p:cNvPr id="931897" name="Group 57"/>
          <p:cNvGrpSpPr>
            <a:grpSpLocks/>
          </p:cNvGrpSpPr>
          <p:nvPr/>
        </p:nvGrpSpPr>
        <p:grpSpPr bwMode="auto">
          <a:xfrm>
            <a:off x="5727684" y="2708275"/>
            <a:ext cx="179387" cy="180975"/>
            <a:chOff x="4241" y="2387"/>
            <a:chExt cx="227" cy="227"/>
          </a:xfrm>
        </p:grpSpPr>
        <p:sp>
          <p:nvSpPr>
            <p:cNvPr id="931898" name="Oval 58"/>
            <p:cNvSpPr>
              <a:spLocks noChangeArrowheads="1"/>
            </p:cNvSpPr>
            <p:nvPr/>
          </p:nvSpPr>
          <p:spPr bwMode="auto">
            <a:xfrm>
              <a:off x="4326" y="2472"/>
              <a:ext cx="57" cy="57"/>
            </a:xfrm>
            <a:prstGeom prst="ellipse">
              <a:avLst/>
            </a:prstGeom>
            <a:solidFill>
              <a:schemeClr val="tx1"/>
            </a:solidFill>
            <a:ln w="3175" algn="ctr">
              <a:noFill/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>
                <a:latin typeface="+mn-lt"/>
              </a:endParaRPr>
            </a:p>
          </p:txBody>
        </p:sp>
        <p:sp>
          <p:nvSpPr>
            <p:cNvPr id="931899" name="Rectangle 59"/>
            <p:cNvSpPr>
              <a:spLocks noChangeArrowheads="1"/>
            </p:cNvSpPr>
            <p:nvPr/>
          </p:nvSpPr>
          <p:spPr bwMode="auto">
            <a:xfrm>
              <a:off x="4241" y="2387"/>
              <a:ext cx="227" cy="227"/>
            </a:xfrm>
            <a:prstGeom prst="rect">
              <a:avLst/>
            </a:prstGeom>
            <a:noFill/>
            <a:ln w="3175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>
                <a:latin typeface="+mn-lt"/>
              </a:endParaRPr>
            </a:p>
          </p:txBody>
        </p:sp>
      </p:grpSp>
      <p:grpSp>
        <p:nvGrpSpPr>
          <p:cNvPr id="931900" name="Group 60"/>
          <p:cNvGrpSpPr>
            <a:grpSpLocks/>
          </p:cNvGrpSpPr>
          <p:nvPr/>
        </p:nvGrpSpPr>
        <p:grpSpPr bwMode="auto">
          <a:xfrm>
            <a:off x="5907071" y="2708275"/>
            <a:ext cx="179388" cy="180975"/>
            <a:chOff x="4241" y="2387"/>
            <a:chExt cx="227" cy="227"/>
          </a:xfrm>
        </p:grpSpPr>
        <p:sp>
          <p:nvSpPr>
            <p:cNvPr id="931901" name="Oval 61"/>
            <p:cNvSpPr>
              <a:spLocks noChangeArrowheads="1"/>
            </p:cNvSpPr>
            <p:nvPr/>
          </p:nvSpPr>
          <p:spPr bwMode="auto">
            <a:xfrm>
              <a:off x="4326" y="2472"/>
              <a:ext cx="57" cy="57"/>
            </a:xfrm>
            <a:prstGeom prst="ellipse">
              <a:avLst/>
            </a:prstGeom>
            <a:solidFill>
              <a:schemeClr val="tx1"/>
            </a:solidFill>
            <a:ln w="3175" algn="ctr">
              <a:noFill/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>
                <a:latin typeface="+mn-lt"/>
              </a:endParaRPr>
            </a:p>
          </p:txBody>
        </p:sp>
        <p:sp>
          <p:nvSpPr>
            <p:cNvPr id="931902" name="Rectangle 62"/>
            <p:cNvSpPr>
              <a:spLocks noChangeArrowheads="1"/>
            </p:cNvSpPr>
            <p:nvPr/>
          </p:nvSpPr>
          <p:spPr bwMode="auto">
            <a:xfrm>
              <a:off x="4241" y="2387"/>
              <a:ext cx="227" cy="227"/>
            </a:xfrm>
            <a:prstGeom prst="rect">
              <a:avLst/>
            </a:prstGeom>
            <a:noFill/>
            <a:ln w="3175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>
                <a:latin typeface="+mn-lt"/>
              </a:endParaRPr>
            </a:p>
          </p:txBody>
        </p:sp>
      </p:grpSp>
      <p:grpSp>
        <p:nvGrpSpPr>
          <p:cNvPr id="931903" name="Group 63"/>
          <p:cNvGrpSpPr>
            <a:grpSpLocks/>
          </p:cNvGrpSpPr>
          <p:nvPr/>
        </p:nvGrpSpPr>
        <p:grpSpPr bwMode="auto">
          <a:xfrm>
            <a:off x="6088046" y="2708275"/>
            <a:ext cx="179388" cy="180975"/>
            <a:chOff x="4241" y="2387"/>
            <a:chExt cx="227" cy="227"/>
          </a:xfrm>
        </p:grpSpPr>
        <p:sp>
          <p:nvSpPr>
            <p:cNvPr id="931904" name="Oval 64"/>
            <p:cNvSpPr>
              <a:spLocks noChangeArrowheads="1"/>
            </p:cNvSpPr>
            <p:nvPr/>
          </p:nvSpPr>
          <p:spPr bwMode="auto">
            <a:xfrm>
              <a:off x="4326" y="2472"/>
              <a:ext cx="57" cy="57"/>
            </a:xfrm>
            <a:prstGeom prst="ellipse">
              <a:avLst/>
            </a:prstGeom>
            <a:solidFill>
              <a:schemeClr val="tx1"/>
            </a:solidFill>
            <a:ln w="3175" algn="ctr">
              <a:noFill/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>
                <a:latin typeface="+mn-lt"/>
              </a:endParaRPr>
            </a:p>
          </p:txBody>
        </p:sp>
        <p:sp>
          <p:nvSpPr>
            <p:cNvPr id="931905" name="Rectangle 65"/>
            <p:cNvSpPr>
              <a:spLocks noChangeArrowheads="1"/>
            </p:cNvSpPr>
            <p:nvPr/>
          </p:nvSpPr>
          <p:spPr bwMode="auto">
            <a:xfrm>
              <a:off x="4241" y="2387"/>
              <a:ext cx="227" cy="227"/>
            </a:xfrm>
            <a:prstGeom prst="rect">
              <a:avLst/>
            </a:prstGeom>
            <a:noFill/>
            <a:ln w="3175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>
                <a:latin typeface="+mn-lt"/>
              </a:endParaRPr>
            </a:p>
          </p:txBody>
        </p:sp>
      </p:grpSp>
      <p:grpSp>
        <p:nvGrpSpPr>
          <p:cNvPr id="931906" name="Group 66"/>
          <p:cNvGrpSpPr>
            <a:grpSpLocks/>
          </p:cNvGrpSpPr>
          <p:nvPr/>
        </p:nvGrpSpPr>
        <p:grpSpPr bwMode="auto">
          <a:xfrm>
            <a:off x="5727684" y="4149725"/>
            <a:ext cx="179387" cy="180975"/>
            <a:chOff x="4241" y="2387"/>
            <a:chExt cx="227" cy="227"/>
          </a:xfrm>
        </p:grpSpPr>
        <p:sp>
          <p:nvSpPr>
            <p:cNvPr id="931907" name="Oval 67"/>
            <p:cNvSpPr>
              <a:spLocks noChangeArrowheads="1"/>
            </p:cNvSpPr>
            <p:nvPr/>
          </p:nvSpPr>
          <p:spPr bwMode="auto">
            <a:xfrm>
              <a:off x="4326" y="2472"/>
              <a:ext cx="57" cy="57"/>
            </a:xfrm>
            <a:prstGeom prst="ellipse">
              <a:avLst/>
            </a:prstGeom>
            <a:solidFill>
              <a:schemeClr val="tx1"/>
            </a:solidFill>
            <a:ln w="3175" algn="ctr">
              <a:noFill/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>
                <a:latin typeface="+mn-lt"/>
              </a:endParaRPr>
            </a:p>
          </p:txBody>
        </p:sp>
        <p:sp>
          <p:nvSpPr>
            <p:cNvPr id="931908" name="Rectangle 68"/>
            <p:cNvSpPr>
              <a:spLocks noChangeArrowheads="1"/>
            </p:cNvSpPr>
            <p:nvPr/>
          </p:nvSpPr>
          <p:spPr bwMode="auto">
            <a:xfrm>
              <a:off x="4241" y="2387"/>
              <a:ext cx="227" cy="227"/>
            </a:xfrm>
            <a:prstGeom prst="rect">
              <a:avLst/>
            </a:prstGeom>
            <a:noFill/>
            <a:ln w="3175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>
                <a:latin typeface="+mn-lt"/>
              </a:endParaRPr>
            </a:p>
          </p:txBody>
        </p:sp>
      </p:grpSp>
      <p:grpSp>
        <p:nvGrpSpPr>
          <p:cNvPr id="931909" name="Group 69"/>
          <p:cNvGrpSpPr>
            <a:grpSpLocks/>
          </p:cNvGrpSpPr>
          <p:nvPr/>
        </p:nvGrpSpPr>
        <p:grpSpPr bwMode="auto">
          <a:xfrm>
            <a:off x="5907071" y="4149725"/>
            <a:ext cx="179388" cy="180975"/>
            <a:chOff x="4241" y="2387"/>
            <a:chExt cx="227" cy="227"/>
          </a:xfrm>
        </p:grpSpPr>
        <p:sp>
          <p:nvSpPr>
            <p:cNvPr id="931910" name="Oval 70"/>
            <p:cNvSpPr>
              <a:spLocks noChangeArrowheads="1"/>
            </p:cNvSpPr>
            <p:nvPr/>
          </p:nvSpPr>
          <p:spPr bwMode="auto">
            <a:xfrm>
              <a:off x="4326" y="2472"/>
              <a:ext cx="57" cy="57"/>
            </a:xfrm>
            <a:prstGeom prst="ellipse">
              <a:avLst/>
            </a:prstGeom>
            <a:solidFill>
              <a:schemeClr val="tx1"/>
            </a:solidFill>
            <a:ln w="3175" algn="ctr">
              <a:noFill/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>
                <a:latin typeface="+mn-lt"/>
              </a:endParaRPr>
            </a:p>
          </p:txBody>
        </p:sp>
        <p:sp>
          <p:nvSpPr>
            <p:cNvPr id="931911" name="Rectangle 71"/>
            <p:cNvSpPr>
              <a:spLocks noChangeArrowheads="1"/>
            </p:cNvSpPr>
            <p:nvPr/>
          </p:nvSpPr>
          <p:spPr bwMode="auto">
            <a:xfrm>
              <a:off x="4241" y="2387"/>
              <a:ext cx="227" cy="227"/>
            </a:xfrm>
            <a:prstGeom prst="rect">
              <a:avLst/>
            </a:prstGeom>
            <a:noFill/>
            <a:ln w="3175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>
                <a:latin typeface="+mn-lt"/>
              </a:endParaRPr>
            </a:p>
          </p:txBody>
        </p:sp>
      </p:grpSp>
      <p:grpSp>
        <p:nvGrpSpPr>
          <p:cNvPr id="931912" name="Group 72"/>
          <p:cNvGrpSpPr>
            <a:grpSpLocks/>
          </p:cNvGrpSpPr>
          <p:nvPr/>
        </p:nvGrpSpPr>
        <p:grpSpPr bwMode="auto">
          <a:xfrm>
            <a:off x="6088046" y="4149725"/>
            <a:ext cx="179388" cy="180975"/>
            <a:chOff x="4241" y="2387"/>
            <a:chExt cx="227" cy="227"/>
          </a:xfrm>
        </p:grpSpPr>
        <p:sp>
          <p:nvSpPr>
            <p:cNvPr id="931913" name="Oval 73"/>
            <p:cNvSpPr>
              <a:spLocks noChangeArrowheads="1"/>
            </p:cNvSpPr>
            <p:nvPr/>
          </p:nvSpPr>
          <p:spPr bwMode="auto">
            <a:xfrm>
              <a:off x="4326" y="2472"/>
              <a:ext cx="57" cy="57"/>
            </a:xfrm>
            <a:prstGeom prst="ellipse">
              <a:avLst/>
            </a:prstGeom>
            <a:solidFill>
              <a:schemeClr val="tx1"/>
            </a:solidFill>
            <a:ln w="3175" algn="ctr">
              <a:noFill/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>
                <a:latin typeface="+mn-lt"/>
              </a:endParaRPr>
            </a:p>
          </p:txBody>
        </p:sp>
        <p:sp>
          <p:nvSpPr>
            <p:cNvPr id="931914" name="Rectangle 74"/>
            <p:cNvSpPr>
              <a:spLocks noChangeArrowheads="1"/>
            </p:cNvSpPr>
            <p:nvPr/>
          </p:nvSpPr>
          <p:spPr bwMode="auto">
            <a:xfrm>
              <a:off x="4241" y="2387"/>
              <a:ext cx="227" cy="227"/>
            </a:xfrm>
            <a:prstGeom prst="rect">
              <a:avLst/>
            </a:prstGeom>
            <a:noFill/>
            <a:ln w="3175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>
                <a:latin typeface="+mn-lt"/>
              </a:endParaRPr>
            </a:p>
          </p:txBody>
        </p:sp>
      </p:grpSp>
      <p:grpSp>
        <p:nvGrpSpPr>
          <p:cNvPr id="931915" name="Group 75"/>
          <p:cNvGrpSpPr>
            <a:grpSpLocks/>
          </p:cNvGrpSpPr>
          <p:nvPr/>
        </p:nvGrpSpPr>
        <p:grpSpPr bwMode="auto">
          <a:xfrm>
            <a:off x="5727684" y="4779963"/>
            <a:ext cx="179387" cy="180975"/>
            <a:chOff x="4241" y="2387"/>
            <a:chExt cx="227" cy="227"/>
          </a:xfrm>
        </p:grpSpPr>
        <p:sp>
          <p:nvSpPr>
            <p:cNvPr id="931916" name="Oval 76"/>
            <p:cNvSpPr>
              <a:spLocks noChangeArrowheads="1"/>
            </p:cNvSpPr>
            <p:nvPr/>
          </p:nvSpPr>
          <p:spPr bwMode="auto">
            <a:xfrm>
              <a:off x="4326" y="2472"/>
              <a:ext cx="57" cy="57"/>
            </a:xfrm>
            <a:prstGeom prst="ellipse">
              <a:avLst/>
            </a:prstGeom>
            <a:solidFill>
              <a:schemeClr val="tx1"/>
            </a:solidFill>
            <a:ln w="3175" algn="ctr">
              <a:noFill/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>
                <a:latin typeface="+mn-lt"/>
              </a:endParaRPr>
            </a:p>
          </p:txBody>
        </p:sp>
        <p:sp>
          <p:nvSpPr>
            <p:cNvPr id="931917" name="Rectangle 77"/>
            <p:cNvSpPr>
              <a:spLocks noChangeArrowheads="1"/>
            </p:cNvSpPr>
            <p:nvPr/>
          </p:nvSpPr>
          <p:spPr bwMode="auto">
            <a:xfrm>
              <a:off x="4241" y="2387"/>
              <a:ext cx="227" cy="227"/>
            </a:xfrm>
            <a:prstGeom prst="rect">
              <a:avLst/>
            </a:prstGeom>
            <a:noFill/>
            <a:ln w="3175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>
                <a:latin typeface="+mn-lt"/>
              </a:endParaRPr>
            </a:p>
          </p:txBody>
        </p:sp>
      </p:grpSp>
      <p:grpSp>
        <p:nvGrpSpPr>
          <p:cNvPr id="931918" name="Group 78"/>
          <p:cNvGrpSpPr>
            <a:grpSpLocks/>
          </p:cNvGrpSpPr>
          <p:nvPr/>
        </p:nvGrpSpPr>
        <p:grpSpPr bwMode="auto">
          <a:xfrm>
            <a:off x="5907071" y="4779963"/>
            <a:ext cx="179388" cy="180975"/>
            <a:chOff x="4241" y="2387"/>
            <a:chExt cx="227" cy="227"/>
          </a:xfrm>
        </p:grpSpPr>
        <p:sp>
          <p:nvSpPr>
            <p:cNvPr id="931919" name="Oval 79"/>
            <p:cNvSpPr>
              <a:spLocks noChangeArrowheads="1"/>
            </p:cNvSpPr>
            <p:nvPr/>
          </p:nvSpPr>
          <p:spPr bwMode="auto">
            <a:xfrm>
              <a:off x="4326" y="2472"/>
              <a:ext cx="57" cy="57"/>
            </a:xfrm>
            <a:prstGeom prst="ellipse">
              <a:avLst/>
            </a:prstGeom>
            <a:solidFill>
              <a:schemeClr val="tx1"/>
            </a:solidFill>
            <a:ln w="3175" algn="ctr">
              <a:noFill/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>
                <a:latin typeface="+mn-lt"/>
              </a:endParaRPr>
            </a:p>
          </p:txBody>
        </p:sp>
        <p:sp>
          <p:nvSpPr>
            <p:cNvPr id="931920" name="Rectangle 80"/>
            <p:cNvSpPr>
              <a:spLocks noChangeArrowheads="1"/>
            </p:cNvSpPr>
            <p:nvPr/>
          </p:nvSpPr>
          <p:spPr bwMode="auto">
            <a:xfrm>
              <a:off x="4241" y="2387"/>
              <a:ext cx="227" cy="227"/>
            </a:xfrm>
            <a:prstGeom prst="rect">
              <a:avLst/>
            </a:prstGeom>
            <a:noFill/>
            <a:ln w="3175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>
                <a:latin typeface="+mn-lt"/>
              </a:endParaRPr>
            </a:p>
          </p:txBody>
        </p:sp>
      </p:grpSp>
      <p:grpSp>
        <p:nvGrpSpPr>
          <p:cNvPr id="931921" name="Group 81"/>
          <p:cNvGrpSpPr>
            <a:grpSpLocks/>
          </p:cNvGrpSpPr>
          <p:nvPr/>
        </p:nvGrpSpPr>
        <p:grpSpPr bwMode="auto">
          <a:xfrm>
            <a:off x="6088046" y="4779963"/>
            <a:ext cx="179388" cy="180975"/>
            <a:chOff x="4241" y="2387"/>
            <a:chExt cx="227" cy="227"/>
          </a:xfrm>
        </p:grpSpPr>
        <p:sp>
          <p:nvSpPr>
            <p:cNvPr id="931922" name="Oval 82"/>
            <p:cNvSpPr>
              <a:spLocks noChangeArrowheads="1"/>
            </p:cNvSpPr>
            <p:nvPr/>
          </p:nvSpPr>
          <p:spPr bwMode="auto">
            <a:xfrm>
              <a:off x="4326" y="2472"/>
              <a:ext cx="57" cy="57"/>
            </a:xfrm>
            <a:prstGeom prst="ellipse">
              <a:avLst/>
            </a:prstGeom>
            <a:solidFill>
              <a:schemeClr val="tx1"/>
            </a:solidFill>
            <a:ln w="3175" algn="ctr">
              <a:noFill/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>
                <a:latin typeface="+mn-lt"/>
              </a:endParaRPr>
            </a:p>
          </p:txBody>
        </p:sp>
        <p:sp>
          <p:nvSpPr>
            <p:cNvPr id="931923" name="Rectangle 83"/>
            <p:cNvSpPr>
              <a:spLocks noChangeArrowheads="1"/>
            </p:cNvSpPr>
            <p:nvPr/>
          </p:nvSpPr>
          <p:spPr bwMode="auto">
            <a:xfrm>
              <a:off x="4241" y="2387"/>
              <a:ext cx="227" cy="227"/>
            </a:xfrm>
            <a:prstGeom prst="rect">
              <a:avLst/>
            </a:prstGeom>
            <a:noFill/>
            <a:ln w="3175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>
                <a:latin typeface="+mn-lt"/>
              </a:endParaRPr>
            </a:p>
          </p:txBody>
        </p:sp>
      </p:grpSp>
      <p:grpSp>
        <p:nvGrpSpPr>
          <p:cNvPr id="931924" name="Group 84"/>
          <p:cNvGrpSpPr>
            <a:grpSpLocks/>
          </p:cNvGrpSpPr>
          <p:nvPr/>
        </p:nvGrpSpPr>
        <p:grpSpPr bwMode="auto">
          <a:xfrm>
            <a:off x="4557696" y="3159125"/>
            <a:ext cx="179388" cy="180975"/>
            <a:chOff x="4241" y="2387"/>
            <a:chExt cx="227" cy="227"/>
          </a:xfrm>
        </p:grpSpPr>
        <p:sp>
          <p:nvSpPr>
            <p:cNvPr id="931925" name="Oval 85"/>
            <p:cNvSpPr>
              <a:spLocks noChangeArrowheads="1"/>
            </p:cNvSpPr>
            <p:nvPr/>
          </p:nvSpPr>
          <p:spPr bwMode="auto">
            <a:xfrm>
              <a:off x="4326" y="2472"/>
              <a:ext cx="57" cy="57"/>
            </a:xfrm>
            <a:prstGeom prst="ellipse">
              <a:avLst/>
            </a:prstGeom>
            <a:solidFill>
              <a:schemeClr val="tx1"/>
            </a:solidFill>
            <a:ln w="3175" algn="ctr">
              <a:noFill/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>
                <a:latin typeface="+mn-lt"/>
              </a:endParaRPr>
            </a:p>
          </p:txBody>
        </p:sp>
        <p:sp>
          <p:nvSpPr>
            <p:cNvPr id="931926" name="Rectangle 86"/>
            <p:cNvSpPr>
              <a:spLocks noChangeArrowheads="1"/>
            </p:cNvSpPr>
            <p:nvPr/>
          </p:nvSpPr>
          <p:spPr bwMode="auto">
            <a:xfrm>
              <a:off x="4241" y="2387"/>
              <a:ext cx="227" cy="227"/>
            </a:xfrm>
            <a:prstGeom prst="rect">
              <a:avLst/>
            </a:prstGeom>
            <a:noFill/>
            <a:ln w="3175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>
                <a:latin typeface="+mn-lt"/>
              </a:endParaRPr>
            </a:p>
          </p:txBody>
        </p:sp>
      </p:grpSp>
      <p:grpSp>
        <p:nvGrpSpPr>
          <p:cNvPr id="931927" name="Group 87"/>
          <p:cNvGrpSpPr>
            <a:grpSpLocks/>
          </p:cNvGrpSpPr>
          <p:nvPr/>
        </p:nvGrpSpPr>
        <p:grpSpPr bwMode="auto">
          <a:xfrm>
            <a:off x="4557696" y="3338513"/>
            <a:ext cx="179388" cy="180975"/>
            <a:chOff x="4241" y="2387"/>
            <a:chExt cx="227" cy="227"/>
          </a:xfrm>
        </p:grpSpPr>
        <p:sp>
          <p:nvSpPr>
            <p:cNvPr id="931928" name="Oval 88"/>
            <p:cNvSpPr>
              <a:spLocks noChangeArrowheads="1"/>
            </p:cNvSpPr>
            <p:nvPr/>
          </p:nvSpPr>
          <p:spPr bwMode="auto">
            <a:xfrm>
              <a:off x="4326" y="2472"/>
              <a:ext cx="57" cy="57"/>
            </a:xfrm>
            <a:prstGeom prst="ellipse">
              <a:avLst/>
            </a:prstGeom>
            <a:solidFill>
              <a:schemeClr val="tx1"/>
            </a:solidFill>
            <a:ln w="3175" algn="ctr">
              <a:noFill/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>
                <a:latin typeface="+mn-lt"/>
              </a:endParaRPr>
            </a:p>
          </p:txBody>
        </p:sp>
        <p:sp>
          <p:nvSpPr>
            <p:cNvPr id="931929" name="Rectangle 89"/>
            <p:cNvSpPr>
              <a:spLocks noChangeArrowheads="1"/>
            </p:cNvSpPr>
            <p:nvPr/>
          </p:nvSpPr>
          <p:spPr bwMode="auto">
            <a:xfrm>
              <a:off x="4241" y="2387"/>
              <a:ext cx="227" cy="227"/>
            </a:xfrm>
            <a:prstGeom prst="rect">
              <a:avLst/>
            </a:prstGeom>
            <a:noFill/>
            <a:ln w="3175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>
                <a:latin typeface="+mn-lt"/>
              </a:endParaRPr>
            </a:p>
          </p:txBody>
        </p:sp>
      </p:grpSp>
      <p:grpSp>
        <p:nvGrpSpPr>
          <p:cNvPr id="931930" name="Group 90"/>
          <p:cNvGrpSpPr>
            <a:grpSpLocks/>
          </p:cNvGrpSpPr>
          <p:nvPr/>
        </p:nvGrpSpPr>
        <p:grpSpPr bwMode="auto">
          <a:xfrm>
            <a:off x="4557696" y="3519488"/>
            <a:ext cx="179388" cy="180975"/>
            <a:chOff x="4241" y="2387"/>
            <a:chExt cx="227" cy="227"/>
          </a:xfrm>
        </p:grpSpPr>
        <p:sp>
          <p:nvSpPr>
            <p:cNvPr id="931931" name="Oval 91"/>
            <p:cNvSpPr>
              <a:spLocks noChangeArrowheads="1"/>
            </p:cNvSpPr>
            <p:nvPr/>
          </p:nvSpPr>
          <p:spPr bwMode="auto">
            <a:xfrm>
              <a:off x="4326" y="2472"/>
              <a:ext cx="57" cy="57"/>
            </a:xfrm>
            <a:prstGeom prst="ellipse">
              <a:avLst/>
            </a:prstGeom>
            <a:solidFill>
              <a:schemeClr val="tx1"/>
            </a:solidFill>
            <a:ln w="3175" algn="ctr">
              <a:noFill/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>
                <a:latin typeface="+mn-lt"/>
              </a:endParaRPr>
            </a:p>
          </p:txBody>
        </p:sp>
        <p:sp>
          <p:nvSpPr>
            <p:cNvPr id="931932" name="Rectangle 92"/>
            <p:cNvSpPr>
              <a:spLocks noChangeArrowheads="1"/>
            </p:cNvSpPr>
            <p:nvPr/>
          </p:nvSpPr>
          <p:spPr bwMode="auto">
            <a:xfrm>
              <a:off x="4241" y="2387"/>
              <a:ext cx="227" cy="227"/>
            </a:xfrm>
            <a:prstGeom prst="rect">
              <a:avLst/>
            </a:prstGeom>
            <a:noFill/>
            <a:ln w="3175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>
                <a:latin typeface="+mn-lt"/>
              </a:endParaRPr>
            </a:p>
          </p:txBody>
        </p:sp>
      </p:grpSp>
      <p:grpSp>
        <p:nvGrpSpPr>
          <p:cNvPr id="931933" name="Group 93"/>
          <p:cNvGrpSpPr>
            <a:grpSpLocks/>
          </p:cNvGrpSpPr>
          <p:nvPr/>
        </p:nvGrpSpPr>
        <p:grpSpPr bwMode="auto">
          <a:xfrm>
            <a:off x="5276834" y="3159125"/>
            <a:ext cx="179387" cy="180975"/>
            <a:chOff x="4241" y="2387"/>
            <a:chExt cx="227" cy="227"/>
          </a:xfrm>
        </p:grpSpPr>
        <p:sp>
          <p:nvSpPr>
            <p:cNvPr id="931934" name="Oval 94"/>
            <p:cNvSpPr>
              <a:spLocks noChangeArrowheads="1"/>
            </p:cNvSpPr>
            <p:nvPr/>
          </p:nvSpPr>
          <p:spPr bwMode="auto">
            <a:xfrm>
              <a:off x="4326" y="2472"/>
              <a:ext cx="57" cy="57"/>
            </a:xfrm>
            <a:prstGeom prst="ellipse">
              <a:avLst/>
            </a:prstGeom>
            <a:solidFill>
              <a:schemeClr val="tx1"/>
            </a:solidFill>
            <a:ln w="3175" algn="ctr">
              <a:noFill/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>
                <a:latin typeface="+mn-lt"/>
              </a:endParaRPr>
            </a:p>
          </p:txBody>
        </p:sp>
        <p:sp>
          <p:nvSpPr>
            <p:cNvPr id="931935" name="Rectangle 95"/>
            <p:cNvSpPr>
              <a:spLocks noChangeArrowheads="1"/>
            </p:cNvSpPr>
            <p:nvPr/>
          </p:nvSpPr>
          <p:spPr bwMode="auto">
            <a:xfrm>
              <a:off x="4241" y="2387"/>
              <a:ext cx="227" cy="227"/>
            </a:xfrm>
            <a:prstGeom prst="rect">
              <a:avLst/>
            </a:prstGeom>
            <a:noFill/>
            <a:ln w="3175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>
                <a:latin typeface="+mn-lt"/>
              </a:endParaRPr>
            </a:p>
          </p:txBody>
        </p:sp>
      </p:grpSp>
      <p:grpSp>
        <p:nvGrpSpPr>
          <p:cNvPr id="931936" name="Group 96"/>
          <p:cNvGrpSpPr>
            <a:grpSpLocks/>
          </p:cNvGrpSpPr>
          <p:nvPr/>
        </p:nvGrpSpPr>
        <p:grpSpPr bwMode="auto">
          <a:xfrm>
            <a:off x="5276834" y="3338513"/>
            <a:ext cx="179387" cy="180975"/>
            <a:chOff x="4241" y="2387"/>
            <a:chExt cx="227" cy="227"/>
          </a:xfrm>
        </p:grpSpPr>
        <p:sp>
          <p:nvSpPr>
            <p:cNvPr id="931937" name="Oval 97"/>
            <p:cNvSpPr>
              <a:spLocks noChangeArrowheads="1"/>
            </p:cNvSpPr>
            <p:nvPr/>
          </p:nvSpPr>
          <p:spPr bwMode="auto">
            <a:xfrm>
              <a:off x="4326" y="2472"/>
              <a:ext cx="57" cy="57"/>
            </a:xfrm>
            <a:prstGeom prst="ellipse">
              <a:avLst/>
            </a:prstGeom>
            <a:solidFill>
              <a:schemeClr val="tx1"/>
            </a:solidFill>
            <a:ln w="3175" algn="ctr">
              <a:noFill/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>
                <a:latin typeface="+mn-lt"/>
              </a:endParaRPr>
            </a:p>
          </p:txBody>
        </p:sp>
        <p:sp>
          <p:nvSpPr>
            <p:cNvPr id="931938" name="Rectangle 98"/>
            <p:cNvSpPr>
              <a:spLocks noChangeArrowheads="1"/>
            </p:cNvSpPr>
            <p:nvPr/>
          </p:nvSpPr>
          <p:spPr bwMode="auto">
            <a:xfrm>
              <a:off x="4241" y="2387"/>
              <a:ext cx="227" cy="227"/>
            </a:xfrm>
            <a:prstGeom prst="rect">
              <a:avLst/>
            </a:prstGeom>
            <a:noFill/>
            <a:ln w="3175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>
                <a:latin typeface="+mn-lt"/>
              </a:endParaRPr>
            </a:p>
          </p:txBody>
        </p:sp>
      </p:grpSp>
      <p:grpSp>
        <p:nvGrpSpPr>
          <p:cNvPr id="931939" name="Group 99"/>
          <p:cNvGrpSpPr>
            <a:grpSpLocks/>
          </p:cNvGrpSpPr>
          <p:nvPr/>
        </p:nvGrpSpPr>
        <p:grpSpPr bwMode="auto">
          <a:xfrm>
            <a:off x="5276834" y="3519488"/>
            <a:ext cx="179387" cy="180975"/>
            <a:chOff x="4241" y="2387"/>
            <a:chExt cx="227" cy="227"/>
          </a:xfrm>
        </p:grpSpPr>
        <p:sp>
          <p:nvSpPr>
            <p:cNvPr id="931940" name="Oval 100"/>
            <p:cNvSpPr>
              <a:spLocks noChangeArrowheads="1"/>
            </p:cNvSpPr>
            <p:nvPr/>
          </p:nvSpPr>
          <p:spPr bwMode="auto">
            <a:xfrm>
              <a:off x="4326" y="2472"/>
              <a:ext cx="57" cy="57"/>
            </a:xfrm>
            <a:prstGeom prst="ellipse">
              <a:avLst/>
            </a:prstGeom>
            <a:solidFill>
              <a:schemeClr val="tx1"/>
            </a:solidFill>
            <a:ln w="3175" algn="ctr">
              <a:noFill/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>
                <a:latin typeface="+mn-lt"/>
              </a:endParaRPr>
            </a:p>
          </p:txBody>
        </p:sp>
        <p:sp>
          <p:nvSpPr>
            <p:cNvPr id="931941" name="Rectangle 101"/>
            <p:cNvSpPr>
              <a:spLocks noChangeArrowheads="1"/>
            </p:cNvSpPr>
            <p:nvPr/>
          </p:nvSpPr>
          <p:spPr bwMode="auto">
            <a:xfrm>
              <a:off x="4241" y="2387"/>
              <a:ext cx="227" cy="227"/>
            </a:xfrm>
            <a:prstGeom prst="rect">
              <a:avLst/>
            </a:prstGeom>
            <a:noFill/>
            <a:ln w="3175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>
                <a:latin typeface="+mn-lt"/>
              </a:endParaRPr>
            </a:p>
          </p:txBody>
        </p:sp>
      </p:grpSp>
      <p:grpSp>
        <p:nvGrpSpPr>
          <p:cNvPr id="931942" name="Group 102"/>
          <p:cNvGrpSpPr>
            <a:grpSpLocks/>
          </p:cNvGrpSpPr>
          <p:nvPr/>
        </p:nvGrpSpPr>
        <p:grpSpPr bwMode="auto">
          <a:xfrm>
            <a:off x="6716696" y="3159125"/>
            <a:ext cx="179388" cy="180975"/>
            <a:chOff x="4241" y="2387"/>
            <a:chExt cx="227" cy="227"/>
          </a:xfrm>
        </p:grpSpPr>
        <p:sp>
          <p:nvSpPr>
            <p:cNvPr id="931943" name="Oval 103"/>
            <p:cNvSpPr>
              <a:spLocks noChangeArrowheads="1"/>
            </p:cNvSpPr>
            <p:nvPr/>
          </p:nvSpPr>
          <p:spPr bwMode="auto">
            <a:xfrm>
              <a:off x="4326" y="2472"/>
              <a:ext cx="57" cy="57"/>
            </a:xfrm>
            <a:prstGeom prst="ellipse">
              <a:avLst/>
            </a:prstGeom>
            <a:solidFill>
              <a:schemeClr val="tx1"/>
            </a:solidFill>
            <a:ln w="3175" algn="ctr">
              <a:noFill/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>
                <a:latin typeface="+mn-lt"/>
              </a:endParaRPr>
            </a:p>
          </p:txBody>
        </p:sp>
        <p:sp>
          <p:nvSpPr>
            <p:cNvPr id="931944" name="Rectangle 104"/>
            <p:cNvSpPr>
              <a:spLocks noChangeArrowheads="1"/>
            </p:cNvSpPr>
            <p:nvPr/>
          </p:nvSpPr>
          <p:spPr bwMode="auto">
            <a:xfrm>
              <a:off x="4241" y="2387"/>
              <a:ext cx="227" cy="227"/>
            </a:xfrm>
            <a:prstGeom prst="rect">
              <a:avLst/>
            </a:prstGeom>
            <a:noFill/>
            <a:ln w="3175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>
                <a:latin typeface="+mn-lt"/>
              </a:endParaRPr>
            </a:p>
          </p:txBody>
        </p:sp>
      </p:grpSp>
      <p:grpSp>
        <p:nvGrpSpPr>
          <p:cNvPr id="931945" name="Group 105"/>
          <p:cNvGrpSpPr>
            <a:grpSpLocks/>
          </p:cNvGrpSpPr>
          <p:nvPr/>
        </p:nvGrpSpPr>
        <p:grpSpPr bwMode="auto">
          <a:xfrm>
            <a:off x="6716696" y="3338513"/>
            <a:ext cx="179388" cy="180975"/>
            <a:chOff x="4241" y="2387"/>
            <a:chExt cx="227" cy="227"/>
          </a:xfrm>
        </p:grpSpPr>
        <p:sp>
          <p:nvSpPr>
            <p:cNvPr id="931946" name="Oval 106"/>
            <p:cNvSpPr>
              <a:spLocks noChangeArrowheads="1"/>
            </p:cNvSpPr>
            <p:nvPr/>
          </p:nvSpPr>
          <p:spPr bwMode="auto">
            <a:xfrm>
              <a:off x="4326" y="2472"/>
              <a:ext cx="57" cy="57"/>
            </a:xfrm>
            <a:prstGeom prst="ellipse">
              <a:avLst/>
            </a:prstGeom>
            <a:solidFill>
              <a:schemeClr val="tx1"/>
            </a:solidFill>
            <a:ln w="3175" algn="ctr">
              <a:noFill/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>
                <a:latin typeface="+mn-lt"/>
              </a:endParaRPr>
            </a:p>
          </p:txBody>
        </p:sp>
        <p:sp>
          <p:nvSpPr>
            <p:cNvPr id="931947" name="Rectangle 107"/>
            <p:cNvSpPr>
              <a:spLocks noChangeArrowheads="1"/>
            </p:cNvSpPr>
            <p:nvPr/>
          </p:nvSpPr>
          <p:spPr bwMode="auto">
            <a:xfrm>
              <a:off x="4241" y="2387"/>
              <a:ext cx="227" cy="227"/>
            </a:xfrm>
            <a:prstGeom prst="rect">
              <a:avLst/>
            </a:prstGeom>
            <a:noFill/>
            <a:ln w="3175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>
                <a:latin typeface="+mn-lt"/>
              </a:endParaRPr>
            </a:p>
          </p:txBody>
        </p:sp>
      </p:grpSp>
      <p:grpSp>
        <p:nvGrpSpPr>
          <p:cNvPr id="931948" name="Group 108"/>
          <p:cNvGrpSpPr>
            <a:grpSpLocks/>
          </p:cNvGrpSpPr>
          <p:nvPr/>
        </p:nvGrpSpPr>
        <p:grpSpPr bwMode="auto">
          <a:xfrm>
            <a:off x="6716696" y="3519488"/>
            <a:ext cx="179388" cy="180975"/>
            <a:chOff x="4241" y="2387"/>
            <a:chExt cx="227" cy="227"/>
          </a:xfrm>
        </p:grpSpPr>
        <p:sp>
          <p:nvSpPr>
            <p:cNvPr id="931949" name="Oval 109"/>
            <p:cNvSpPr>
              <a:spLocks noChangeArrowheads="1"/>
            </p:cNvSpPr>
            <p:nvPr/>
          </p:nvSpPr>
          <p:spPr bwMode="auto">
            <a:xfrm>
              <a:off x="4326" y="2472"/>
              <a:ext cx="57" cy="57"/>
            </a:xfrm>
            <a:prstGeom prst="ellipse">
              <a:avLst/>
            </a:prstGeom>
            <a:solidFill>
              <a:schemeClr val="tx1"/>
            </a:solidFill>
            <a:ln w="3175" algn="ctr">
              <a:noFill/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>
                <a:latin typeface="+mn-lt"/>
              </a:endParaRPr>
            </a:p>
          </p:txBody>
        </p:sp>
        <p:sp>
          <p:nvSpPr>
            <p:cNvPr id="931950" name="Rectangle 110"/>
            <p:cNvSpPr>
              <a:spLocks noChangeArrowheads="1"/>
            </p:cNvSpPr>
            <p:nvPr/>
          </p:nvSpPr>
          <p:spPr bwMode="auto">
            <a:xfrm>
              <a:off x="4241" y="2387"/>
              <a:ext cx="227" cy="227"/>
            </a:xfrm>
            <a:prstGeom prst="rect">
              <a:avLst/>
            </a:prstGeom>
            <a:noFill/>
            <a:ln w="3175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>
                <a:latin typeface="+mn-lt"/>
              </a:endParaRPr>
            </a:p>
          </p:txBody>
        </p:sp>
      </p:grpSp>
      <p:grpSp>
        <p:nvGrpSpPr>
          <p:cNvPr id="931951" name="Group 111"/>
          <p:cNvGrpSpPr>
            <a:grpSpLocks/>
          </p:cNvGrpSpPr>
          <p:nvPr/>
        </p:nvGrpSpPr>
        <p:grpSpPr bwMode="auto">
          <a:xfrm>
            <a:off x="5727684" y="3159125"/>
            <a:ext cx="179387" cy="180975"/>
            <a:chOff x="4241" y="2387"/>
            <a:chExt cx="227" cy="227"/>
          </a:xfrm>
        </p:grpSpPr>
        <p:sp>
          <p:nvSpPr>
            <p:cNvPr id="931952" name="Oval 112"/>
            <p:cNvSpPr>
              <a:spLocks noChangeArrowheads="1"/>
            </p:cNvSpPr>
            <p:nvPr/>
          </p:nvSpPr>
          <p:spPr bwMode="auto">
            <a:xfrm>
              <a:off x="4326" y="2472"/>
              <a:ext cx="57" cy="57"/>
            </a:xfrm>
            <a:prstGeom prst="ellipse">
              <a:avLst/>
            </a:prstGeom>
            <a:solidFill>
              <a:schemeClr val="tx1"/>
            </a:solidFill>
            <a:ln w="3175" algn="ctr">
              <a:noFill/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>
                <a:latin typeface="+mn-lt"/>
              </a:endParaRPr>
            </a:p>
          </p:txBody>
        </p:sp>
        <p:sp>
          <p:nvSpPr>
            <p:cNvPr id="931953" name="Rectangle 113"/>
            <p:cNvSpPr>
              <a:spLocks noChangeArrowheads="1"/>
            </p:cNvSpPr>
            <p:nvPr/>
          </p:nvSpPr>
          <p:spPr bwMode="auto">
            <a:xfrm>
              <a:off x="4241" y="2387"/>
              <a:ext cx="227" cy="227"/>
            </a:xfrm>
            <a:prstGeom prst="rect">
              <a:avLst/>
            </a:prstGeom>
            <a:noFill/>
            <a:ln w="3175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>
                <a:latin typeface="+mn-lt"/>
              </a:endParaRPr>
            </a:p>
          </p:txBody>
        </p:sp>
      </p:grpSp>
      <p:grpSp>
        <p:nvGrpSpPr>
          <p:cNvPr id="931954" name="Group 114"/>
          <p:cNvGrpSpPr>
            <a:grpSpLocks/>
          </p:cNvGrpSpPr>
          <p:nvPr/>
        </p:nvGrpSpPr>
        <p:grpSpPr bwMode="auto">
          <a:xfrm>
            <a:off x="5907071" y="3338513"/>
            <a:ext cx="179388" cy="180975"/>
            <a:chOff x="4241" y="2387"/>
            <a:chExt cx="227" cy="227"/>
          </a:xfrm>
        </p:grpSpPr>
        <p:sp>
          <p:nvSpPr>
            <p:cNvPr id="931955" name="Oval 115"/>
            <p:cNvSpPr>
              <a:spLocks noChangeArrowheads="1"/>
            </p:cNvSpPr>
            <p:nvPr/>
          </p:nvSpPr>
          <p:spPr bwMode="auto">
            <a:xfrm>
              <a:off x="4326" y="2472"/>
              <a:ext cx="57" cy="57"/>
            </a:xfrm>
            <a:prstGeom prst="ellipse">
              <a:avLst/>
            </a:prstGeom>
            <a:solidFill>
              <a:schemeClr val="tx1"/>
            </a:solidFill>
            <a:ln w="3175" algn="ctr">
              <a:noFill/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>
                <a:latin typeface="+mn-lt"/>
              </a:endParaRPr>
            </a:p>
          </p:txBody>
        </p:sp>
        <p:sp>
          <p:nvSpPr>
            <p:cNvPr id="931956" name="Rectangle 116"/>
            <p:cNvSpPr>
              <a:spLocks noChangeArrowheads="1"/>
            </p:cNvSpPr>
            <p:nvPr/>
          </p:nvSpPr>
          <p:spPr bwMode="auto">
            <a:xfrm>
              <a:off x="4241" y="2387"/>
              <a:ext cx="227" cy="227"/>
            </a:xfrm>
            <a:prstGeom prst="rect">
              <a:avLst/>
            </a:prstGeom>
            <a:noFill/>
            <a:ln w="3175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>
                <a:latin typeface="+mn-lt"/>
              </a:endParaRPr>
            </a:p>
          </p:txBody>
        </p:sp>
      </p:grpSp>
      <p:grpSp>
        <p:nvGrpSpPr>
          <p:cNvPr id="931957" name="Group 117"/>
          <p:cNvGrpSpPr>
            <a:grpSpLocks/>
          </p:cNvGrpSpPr>
          <p:nvPr/>
        </p:nvGrpSpPr>
        <p:grpSpPr bwMode="auto">
          <a:xfrm>
            <a:off x="6088046" y="3519488"/>
            <a:ext cx="179388" cy="180975"/>
            <a:chOff x="4241" y="2387"/>
            <a:chExt cx="227" cy="227"/>
          </a:xfrm>
        </p:grpSpPr>
        <p:sp>
          <p:nvSpPr>
            <p:cNvPr id="931958" name="Oval 118"/>
            <p:cNvSpPr>
              <a:spLocks noChangeArrowheads="1"/>
            </p:cNvSpPr>
            <p:nvPr/>
          </p:nvSpPr>
          <p:spPr bwMode="auto">
            <a:xfrm>
              <a:off x="4326" y="2472"/>
              <a:ext cx="57" cy="57"/>
            </a:xfrm>
            <a:prstGeom prst="ellipse">
              <a:avLst/>
            </a:prstGeom>
            <a:solidFill>
              <a:schemeClr val="tx1"/>
            </a:solidFill>
            <a:ln w="3175" algn="ctr">
              <a:noFill/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>
                <a:latin typeface="+mn-lt"/>
              </a:endParaRPr>
            </a:p>
          </p:txBody>
        </p:sp>
        <p:sp>
          <p:nvSpPr>
            <p:cNvPr id="931959" name="Rectangle 119"/>
            <p:cNvSpPr>
              <a:spLocks noChangeArrowheads="1"/>
            </p:cNvSpPr>
            <p:nvPr/>
          </p:nvSpPr>
          <p:spPr bwMode="auto">
            <a:xfrm>
              <a:off x="4241" y="2387"/>
              <a:ext cx="227" cy="227"/>
            </a:xfrm>
            <a:prstGeom prst="rect">
              <a:avLst/>
            </a:prstGeom>
            <a:noFill/>
            <a:ln w="3175" algn="ctr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dirty="0">
                <a:latin typeface="+mn-lt"/>
              </a:endParaRPr>
            </a:p>
          </p:txBody>
        </p:sp>
      </p:grpSp>
      <p:sp>
        <p:nvSpPr>
          <p:cNvPr id="931960" name="AutoShape 120"/>
          <p:cNvSpPr>
            <a:spLocks noChangeArrowheads="1"/>
          </p:cNvSpPr>
          <p:nvPr/>
        </p:nvSpPr>
        <p:spPr bwMode="auto">
          <a:xfrm>
            <a:off x="7077059" y="998538"/>
            <a:ext cx="1439862" cy="449262"/>
          </a:xfrm>
          <a:prstGeom prst="wedgeRoundRectCallout">
            <a:avLst>
              <a:gd name="adj1" fmla="val -52426"/>
              <a:gd name="adj2" fmla="val 104227"/>
              <a:gd name="adj3" fmla="val 16667"/>
            </a:avLst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med" len="lg"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/>
          <a:lstStyle/>
          <a:p>
            <a:r>
              <a:rPr lang="en-US" altLang="ja-JP" dirty="0">
                <a:latin typeface="+mn-lt"/>
              </a:rPr>
              <a:t>RAM Cell</a:t>
            </a:r>
          </a:p>
        </p:txBody>
      </p:sp>
      <p:sp>
        <p:nvSpPr>
          <p:cNvPr id="931961" name="AutoShape 121"/>
          <p:cNvSpPr>
            <a:spLocks noChangeArrowheads="1"/>
          </p:cNvSpPr>
          <p:nvPr/>
        </p:nvSpPr>
        <p:spPr bwMode="auto">
          <a:xfrm>
            <a:off x="7258034" y="1989138"/>
            <a:ext cx="1439862" cy="449262"/>
          </a:xfrm>
          <a:prstGeom prst="wedgeRoundRectCallout">
            <a:avLst>
              <a:gd name="adj1" fmla="val -52426"/>
              <a:gd name="adj2" fmla="val 104227"/>
              <a:gd name="adj3" fmla="val 16667"/>
            </a:avLst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med" len="lg"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/>
          <a:lstStyle/>
          <a:p>
            <a:r>
              <a:rPr lang="en-US" altLang="ja-JP" dirty="0">
                <a:latin typeface="+mn-lt"/>
              </a:rPr>
              <a:t>Word-line</a:t>
            </a:r>
          </a:p>
        </p:txBody>
      </p:sp>
      <p:sp>
        <p:nvSpPr>
          <p:cNvPr id="931962" name="AutoShape 122"/>
          <p:cNvSpPr>
            <a:spLocks noChangeArrowheads="1"/>
          </p:cNvSpPr>
          <p:nvPr/>
        </p:nvSpPr>
        <p:spPr bwMode="auto">
          <a:xfrm>
            <a:off x="5367321" y="819150"/>
            <a:ext cx="1439863" cy="449263"/>
          </a:xfrm>
          <a:prstGeom prst="wedgeRoundRectCallout">
            <a:avLst>
              <a:gd name="adj1" fmla="val -52426"/>
              <a:gd name="adj2" fmla="val 104227"/>
              <a:gd name="adj3" fmla="val 16667"/>
            </a:avLst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med" len="lg"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/>
          <a:lstStyle/>
          <a:p>
            <a:r>
              <a:rPr lang="en-US" altLang="ja-JP" dirty="0">
                <a:latin typeface="+mn-lt"/>
              </a:rPr>
              <a:t>bit-line</a:t>
            </a:r>
          </a:p>
        </p:txBody>
      </p:sp>
      <p:grpSp>
        <p:nvGrpSpPr>
          <p:cNvPr id="122" name="グループ化 121"/>
          <p:cNvGrpSpPr/>
          <p:nvPr/>
        </p:nvGrpSpPr>
        <p:grpSpPr>
          <a:xfrm>
            <a:off x="228576" y="1979604"/>
            <a:ext cx="1447808" cy="454028"/>
            <a:chOff x="228576" y="2343144"/>
            <a:chExt cx="1447808" cy="454028"/>
          </a:xfrm>
        </p:grpSpPr>
        <p:sp>
          <p:nvSpPr>
            <p:cNvPr id="115" name="正方形/長方形 114"/>
            <p:cNvSpPr/>
            <p:nvPr/>
          </p:nvSpPr>
          <p:spPr bwMode="auto">
            <a:xfrm>
              <a:off x="228576" y="2343144"/>
              <a:ext cx="1447808" cy="361952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lg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HG丸ｺﾞｼｯｸM-PRO" pitchFamily="50" charset="-128"/>
              </a:endParaRPr>
            </a:p>
          </p:txBody>
        </p:sp>
        <p:cxnSp>
          <p:nvCxnSpPr>
            <p:cNvPr id="118" name="直線コネクタ 117"/>
            <p:cNvCxnSpPr/>
            <p:nvPr/>
          </p:nvCxnSpPr>
          <p:spPr bwMode="auto">
            <a:xfrm>
              <a:off x="273820" y="2795584"/>
              <a:ext cx="1357320" cy="1588"/>
            </a:xfrm>
            <a:prstGeom prst="line">
              <a:avLst/>
            </a:prstGeom>
            <a:ln>
              <a:headEnd type="none" w="sm" len="sm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1" name="グループ化 120"/>
          <p:cNvGrpSpPr/>
          <p:nvPr/>
        </p:nvGrpSpPr>
        <p:grpSpPr>
          <a:xfrm>
            <a:off x="1676384" y="1979604"/>
            <a:ext cx="1447808" cy="454028"/>
            <a:chOff x="1676384" y="2343144"/>
            <a:chExt cx="1447808" cy="454028"/>
          </a:xfrm>
        </p:grpSpPr>
        <p:sp>
          <p:nvSpPr>
            <p:cNvPr id="116" name="正方形/長方形 115"/>
            <p:cNvSpPr/>
            <p:nvPr/>
          </p:nvSpPr>
          <p:spPr bwMode="auto">
            <a:xfrm>
              <a:off x="1676384" y="2343144"/>
              <a:ext cx="1447808" cy="361952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lg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HG丸ｺﾞｼｯｸM-PRO" pitchFamily="50" charset="-128"/>
              </a:endParaRPr>
            </a:p>
          </p:txBody>
        </p:sp>
        <p:cxnSp>
          <p:nvCxnSpPr>
            <p:cNvPr id="120" name="直線コネクタ 119"/>
            <p:cNvCxnSpPr/>
            <p:nvPr/>
          </p:nvCxnSpPr>
          <p:spPr bwMode="auto">
            <a:xfrm>
              <a:off x="1721628" y="2795584"/>
              <a:ext cx="1357320" cy="1588"/>
            </a:xfrm>
            <a:prstGeom prst="line">
              <a:avLst/>
            </a:prstGeom>
            <a:ln>
              <a:headEnd type="none" w="sm" len="sm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4" name="直線コネクタ 123"/>
          <p:cNvCxnSpPr/>
          <p:nvPr/>
        </p:nvCxnSpPr>
        <p:spPr bwMode="auto">
          <a:xfrm rot="5400000">
            <a:off x="635772" y="2750340"/>
            <a:ext cx="633416" cy="1588"/>
          </a:xfrm>
          <a:prstGeom prst="line">
            <a:avLst/>
          </a:prstGeom>
          <a:ln cap="rnd">
            <a:headEnd type="none" w="sm" len="sm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矢印コネクタ 125"/>
          <p:cNvCxnSpPr>
            <a:endCxn id="931844" idx="1"/>
          </p:cNvCxnSpPr>
          <p:nvPr/>
        </p:nvCxnSpPr>
        <p:spPr bwMode="auto">
          <a:xfrm>
            <a:off x="952480" y="3067048"/>
            <a:ext cx="2614616" cy="3178"/>
          </a:xfrm>
          <a:prstGeom prst="straightConnector1">
            <a:avLst/>
          </a:prstGeom>
          <a:ln cap="rnd"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線コネクタ 127"/>
          <p:cNvCxnSpPr/>
          <p:nvPr/>
        </p:nvCxnSpPr>
        <p:spPr bwMode="auto">
          <a:xfrm rot="5400000">
            <a:off x="816748" y="4017172"/>
            <a:ext cx="3167080" cy="1588"/>
          </a:xfrm>
          <a:prstGeom prst="line">
            <a:avLst/>
          </a:prstGeom>
          <a:ln cap="rnd">
            <a:headEnd type="none" w="sm" len="sm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線矢印コネクタ 129"/>
          <p:cNvCxnSpPr>
            <a:endCxn id="931855" idx="1"/>
          </p:cNvCxnSpPr>
          <p:nvPr/>
        </p:nvCxnSpPr>
        <p:spPr bwMode="auto">
          <a:xfrm flipV="1">
            <a:off x="2400288" y="5591175"/>
            <a:ext cx="1887533" cy="9537"/>
          </a:xfrm>
          <a:prstGeom prst="straightConnector1">
            <a:avLst/>
          </a:prstGeom>
          <a:ln cap="rnd"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Rectangle 45"/>
          <p:cNvSpPr>
            <a:spLocks noChangeArrowheads="1"/>
          </p:cNvSpPr>
          <p:nvPr/>
        </p:nvSpPr>
        <p:spPr bwMode="auto">
          <a:xfrm>
            <a:off x="228576" y="1619240"/>
            <a:ext cx="2895616" cy="360363"/>
          </a:xfrm>
          <a:prstGeom prst="rect">
            <a:avLst/>
          </a:prstGeom>
          <a:noFill/>
          <a:ln w="19050" algn="ctr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ja-JP" dirty="0" smtClean="0">
                <a:latin typeface="+mn-lt"/>
              </a:rPr>
              <a:t>address</a:t>
            </a:r>
            <a:endParaRPr lang="en-US" altLang="ja-JP" dirty="0">
              <a:latin typeface="+mn-lt"/>
            </a:endParaRPr>
          </a:p>
        </p:txBody>
      </p:sp>
    </p:spTree>
  </p:cSld>
  <p:clrMapOvr>
    <a:masterClrMapping/>
  </p:clrMapOvr>
  <p:transition>
    <p:dissolve/>
    <p:sndAc>
      <p:stSnd>
        <p:snd r:embed="rId3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セル・アレイ</a:t>
            </a:r>
            <a:endParaRPr lang="ja-JP" altLang="en-US" dirty="0"/>
          </a:p>
        </p:txBody>
      </p:sp>
      <p:sp>
        <p:nvSpPr>
          <p:cNvPr id="95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セル・アレイ</a:t>
            </a:r>
          </a:p>
          <a:p>
            <a:pPr lvl="1"/>
            <a:r>
              <a:rPr lang="ja-JP" altLang="en-US" dirty="0" smtClean="0"/>
              <a:t>（なるべく）正方形にする</a:t>
            </a:r>
          </a:p>
          <a:p>
            <a:pPr lvl="2"/>
            <a:r>
              <a:rPr lang="ja-JP" altLang="en-US" dirty="0" smtClean="0"/>
              <a:t>ビット線，ワード線長が最小化</a:t>
            </a:r>
          </a:p>
          <a:p>
            <a:pPr lvl="1"/>
            <a:endParaRPr lang="ja-JP" altLang="en-US" dirty="0" smtClean="0"/>
          </a:p>
          <a:p>
            <a:pPr lvl="1"/>
            <a:r>
              <a:rPr lang="ja-JP" altLang="en-US" dirty="0" smtClean="0"/>
              <a:t>メモリの容量：</a:t>
            </a:r>
          </a:p>
          <a:p>
            <a:pPr lvl="2"/>
            <a:r>
              <a:rPr lang="en-US" altLang="ja-JP" dirty="0" smtClean="0"/>
              <a:t>1</a:t>
            </a:r>
            <a:r>
              <a:rPr lang="ja-JP" altLang="en-US" dirty="0" smtClean="0"/>
              <a:t>世代で</a:t>
            </a:r>
            <a:r>
              <a:rPr lang="en-US" altLang="ja-JP" dirty="0" smtClean="0"/>
              <a:t>4</a:t>
            </a:r>
            <a:r>
              <a:rPr lang="ja-JP" altLang="en-US" dirty="0" smtClean="0"/>
              <a:t>倍になる</a:t>
            </a:r>
            <a:endParaRPr lang="ja-JP" altLang="en-US" dirty="0"/>
          </a:p>
        </p:txBody>
      </p:sp>
    </p:spTree>
  </p:cSld>
  <p:clrMapOvr>
    <a:masterClrMapping/>
  </p:clrMapOvr>
  <p:transition>
    <p:dissolve/>
    <p:sndAc>
      <p:stSnd>
        <p:snd r:embed="rId3" name="camera.wav" builtIn="1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ビジネス イメージのデザイン テンプレート">
  <a:themeElements>
    <a:clrScheme name="ビジネス イメージのデザイン テンプレート 4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B727"/>
      </a:accent1>
      <a:accent2>
        <a:srgbClr val="4F78BA"/>
      </a:accent2>
      <a:accent3>
        <a:srgbClr val="FFFFFF"/>
      </a:accent3>
      <a:accent4>
        <a:srgbClr val="000000"/>
      </a:accent4>
      <a:accent5>
        <a:srgbClr val="FFD8AC"/>
      </a:accent5>
      <a:accent6>
        <a:srgbClr val="476CA8"/>
      </a:accent6>
      <a:hlink>
        <a:srgbClr val="93CE4C"/>
      </a:hlink>
      <a:folHlink>
        <a:srgbClr val="FF9999"/>
      </a:folHlink>
    </a:clrScheme>
    <a:fontScheme name="MeiryoKe + Times">
      <a:majorFont>
        <a:latin typeface="Times New Roman"/>
        <a:ea typeface="MeiryoKe_PGothic"/>
        <a:cs typeface=""/>
      </a:majorFont>
      <a:minorFont>
        <a:latin typeface="Times New Roman"/>
        <a:ea typeface="MeiryoKe_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sm" len="sm"/>
          <a:tailEnd type="none" w="med" len="lg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HG丸ｺﾞｼｯｸM-PRO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sm" len="sm"/>
          <a:tailEnd type="none" w="med" len="lg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HG丸ｺﾞｼｯｸM-PRO" pitchFamily="50" charset="-128"/>
          </a:defRPr>
        </a:defPPr>
      </a:lstStyle>
    </a:lnDef>
  </a:objectDefaults>
  <a:extraClrSchemeLst>
    <a:extraClrScheme>
      <a:clrScheme name="ビジネス イメージのデザイン テンプレー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BCEB1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3E3D5"/>
        </a:accent5>
        <a:accent6>
          <a:srgbClr val="2D5CB9"/>
        </a:accent6>
        <a:hlink>
          <a:srgbClr val="99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ビジネス イメージのデザイン テンプレート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B727"/>
        </a:accent1>
        <a:accent2>
          <a:srgbClr val="4F78BA"/>
        </a:accent2>
        <a:accent3>
          <a:srgbClr val="FFFFFF"/>
        </a:accent3>
        <a:accent4>
          <a:srgbClr val="000000"/>
        </a:accent4>
        <a:accent5>
          <a:srgbClr val="FFD8AC"/>
        </a:accent5>
        <a:accent6>
          <a:srgbClr val="476CA8"/>
        </a:accent6>
        <a:hlink>
          <a:srgbClr val="93CE4C"/>
        </a:hlink>
        <a:folHlink>
          <a:srgbClr val="FF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ビジネス イメージのデザイン テンプレー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3DDD7"/>
        </a:accent1>
        <a:accent2>
          <a:srgbClr val="4454CE"/>
        </a:accent2>
        <a:accent3>
          <a:srgbClr val="FFFFFF"/>
        </a:accent3>
        <a:accent4>
          <a:srgbClr val="000000"/>
        </a:accent4>
        <a:accent5>
          <a:srgbClr val="B7EBE8"/>
        </a:accent5>
        <a:accent6>
          <a:srgbClr val="3D4BBA"/>
        </a:accent6>
        <a:hlink>
          <a:srgbClr val="9999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ビジネス イメージのデザイン テンプレート 4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B727"/>
        </a:accent1>
        <a:accent2>
          <a:srgbClr val="4F78BA"/>
        </a:accent2>
        <a:accent3>
          <a:srgbClr val="FFFFFF"/>
        </a:accent3>
        <a:accent4>
          <a:srgbClr val="000000"/>
        </a:accent4>
        <a:accent5>
          <a:srgbClr val="FFD8AC"/>
        </a:accent5>
        <a:accent6>
          <a:srgbClr val="476CA8"/>
        </a:accent6>
        <a:hlink>
          <a:srgbClr val="93CE4C"/>
        </a:hlink>
        <a:folHlink>
          <a:srgbClr val="FF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51313</TotalTime>
  <Words>688</Words>
  <Application>Microsoft Office PowerPoint</Application>
  <PresentationFormat>画面に合わせる (4:3)</PresentationFormat>
  <Paragraphs>274</Paragraphs>
  <Slides>27</Slides>
  <Notes>25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28" baseType="lpstr">
      <vt:lpstr>ビジネス イメージのデザイン テンプレート</vt:lpstr>
      <vt:lpstr>11. メモリ</vt:lpstr>
      <vt:lpstr>今日の内容</vt:lpstr>
      <vt:lpstr>メモリ</vt:lpstr>
      <vt:lpstr>メモリの定義</vt:lpstr>
      <vt:lpstr>メモリの分類</vt:lpstr>
      <vt:lpstr>RAM</vt:lpstr>
      <vt:lpstr>RAM の分類</vt:lpstr>
      <vt:lpstr>RAM の一般的な構造</vt:lpstr>
      <vt:lpstr>セル・アレイ</vt:lpstr>
      <vt:lpstr>(CMOS) SRAM</vt:lpstr>
      <vt:lpstr>SRAM Cell</vt:lpstr>
      <vt:lpstr>SRAM</vt:lpstr>
      <vt:lpstr>DRAM</vt:lpstr>
      <vt:lpstr>キャパシタ</vt:lpstr>
      <vt:lpstr>DRAM</vt:lpstr>
      <vt:lpstr>DRAM</vt:lpstr>
      <vt:lpstr>高速 DRAM</vt:lpstr>
      <vt:lpstr>ポスト DRAM</vt:lpstr>
      <vt:lpstr>SRAM vs DRAM</vt:lpstr>
      <vt:lpstr>ROM</vt:lpstr>
      <vt:lpstr>ROM の分類</vt:lpstr>
      <vt:lpstr>ROM の原理</vt:lpstr>
      <vt:lpstr>ROM の原理</vt:lpstr>
      <vt:lpstr>EPROM</vt:lpstr>
      <vt:lpstr>今日のまとめ</vt:lpstr>
      <vt:lpstr>今日のまとめ</vt:lpstr>
      <vt:lpstr>今後の予定</vt:lpstr>
    </vt:vector>
  </TitlesOfParts>
  <Company>東京大学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メモリ</dc:title>
  <dc:subject>ディジタル</dc:subject>
  <dc:creator>goshima</dc:creator>
  <cp:lastModifiedBy>goshima</cp:lastModifiedBy>
  <cp:revision>172</cp:revision>
  <dcterms:created xsi:type="dcterms:W3CDTF">2005-06-08T13:08:04Z</dcterms:created>
  <dcterms:modified xsi:type="dcterms:W3CDTF">2009-01-13T15:01:47Z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TC011182231041</vt:lpwstr>
  </property>
</Properties>
</file>