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50" r:id="rId5"/>
    <p:sldMasterId id="2147483836" r:id="rId6"/>
    <p:sldMasterId id="2147483924" r:id="rId7"/>
  </p:sldMasterIdLst>
  <p:notesMasterIdLst>
    <p:notesMasterId r:id="rId19"/>
  </p:notesMasterIdLst>
  <p:handoutMasterIdLst>
    <p:handoutMasterId r:id="rId20"/>
  </p:handoutMasterIdLst>
  <p:sldIdLst>
    <p:sldId id="1191" r:id="rId8"/>
    <p:sldId id="337" r:id="rId9"/>
    <p:sldId id="1243" r:id="rId10"/>
    <p:sldId id="335" r:id="rId11"/>
    <p:sldId id="320" r:id="rId12"/>
    <p:sldId id="1192" r:id="rId13"/>
    <p:sldId id="412" r:id="rId14"/>
    <p:sldId id="1244" r:id="rId15"/>
    <p:sldId id="1245" r:id="rId16"/>
    <p:sldId id="258" r:id="rId17"/>
    <p:sldId id="259" r:id="rId18"/>
  </p:sldIdLst>
  <p:sldSz cx="12192000" cy="6858000"/>
  <p:notesSz cx="9775825" cy="66452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1191"/>
            <p14:sldId id="337"/>
            <p14:sldId id="1243"/>
            <p14:sldId id="335"/>
            <p14:sldId id="320"/>
            <p14:sldId id="1192"/>
            <p14:sldId id="412"/>
            <p14:sldId id="1244"/>
            <p14:sldId id="1245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B6854-5695-439F-9B64-70B2604E11E1}" v="3" dt="2024-01-24T13:43:45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80276" autoAdjust="0"/>
  </p:normalViewPr>
  <p:slideViewPr>
    <p:cSldViewPr snapToGrid="0" snapToObjects="1" showGuides="1">
      <p:cViewPr>
        <p:scale>
          <a:sx n="66" d="100"/>
          <a:sy n="66" d="100"/>
        </p:scale>
        <p:origin x="5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Pose question to class – can simplify to - </a:t>
            </a:r>
            <a:r>
              <a:rPr lang="en-GB" dirty="0" err="1"/>
              <a:t>whats</a:t>
            </a:r>
            <a:r>
              <a:rPr lang="en-GB" dirty="0"/>
              <a:t> a shared property between arrays and matrices?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5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Intuitive information, invite questions.</a:t>
            </a:r>
          </a:p>
          <a:p>
            <a:r>
              <a:rPr lang="en-GB" dirty="0"/>
              <a:t>How is this different from a table? Elements must be numerical and is differentiated by its set of rules</a:t>
            </a:r>
          </a:p>
          <a:p>
            <a:endParaRPr lang="en-GB" dirty="0"/>
          </a:p>
          <a:p>
            <a:r>
              <a:rPr lang="en-GB" dirty="0"/>
              <a:t>It can also be viewed as a 2 dimensional numerical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8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Pose question to class – can simplify to - </a:t>
            </a:r>
            <a:r>
              <a:rPr lang="en-GB" dirty="0" err="1"/>
              <a:t>whats</a:t>
            </a:r>
            <a:r>
              <a:rPr lang="en-GB" dirty="0"/>
              <a:t> a shared property between arrays and matrices?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5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1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62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49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5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7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06601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027" y="536783"/>
            <a:ext cx="2127213" cy="119762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237213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4705" y="5237213"/>
            <a:ext cx="3978275" cy="12557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Trainer name Trainer name 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Relevant certifications</a:t>
            </a:r>
          </a:p>
          <a:p>
            <a:r>
              <a:rPr lang="en-GB" dirty="0"/>
              <a:t>Email address, etc…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56395"/>
            <a:ext cx="7552267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206" y="108064"/>
            <a:ext cx="4610793" cy="674993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164" y="490450"/>
            <a:ext cx="6206836" cy="638891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686" y="249382"/>
            <a:ext cx="5342313" cy="6608618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47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293084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034" y="2366057"/>
            <a:ext cx="2710841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094769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3284538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6186488" y="1226412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9094769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9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rgbClr val="004050"/>
                </a:solidFill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1">
                <a:solidFill>
                  <a:srgbClr val="004050"/>
                </a:solidFill>
              </a:defRPr>
            </a:lvl2pPr>
            <a:lvl3pPr marL="360363" indent="268288">
              <a:buFont typeface="Montserrat" panose="00000500000000000000" pitchFamily="2" charset="0"/>
              <a:buChar char="‐"/>
              <a:defRPr>
                <a:solidFill>
                  <a:srgbClr val="004050"/>
                </a:solidFill>
              </a:defRPr>
            </a:lvl3pPr>
            <a:lvl4pPr marL="628650" indent="452438">
              <a:buFont typeface="Courier New" panose="02070309020205020404" pitchFamily="49" charset="0"/>
              <a:buChar char="o"/>
              <a:defRPr>
                <a:solidFill>
                  <a:srgbClr val="004050"/>
                </a:solidFill>
              </a:defRPr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  <a:lvl7pPr marL="2743132" indent="0">
              <a:buNone/>
              <a:defRPr/>
            </a:lvl7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6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3588430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2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1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6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9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7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89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9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0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5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0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99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3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2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5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71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1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9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0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8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3832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7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13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0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5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2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4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7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0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15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3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6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6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1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3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26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6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9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3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7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9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4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70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9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2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8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83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9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8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image" Target="../media/image2.sv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3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image" Target="../media/image2.svg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3" r:id="rId8"/>
    <p:sldLayoutId id="2147483712" r:id="rId9"/>
    <p:sldLayoutId id="2147483714" r:id="rId10"/>
    <p:sldLayoutId id="2147483718" r:id="rId11"/>
    <p:sldLayoutId id="2147483806" r:id="rId12"/>
    <p:sldLayoutId id="2147483819" r:id="rId13"/>
    <p:sldLayoutId id="2147483822" r:id="rId14"/>
    <p:sldLayoutId id="2147483847" r:id="rId15"/>
    <p:sldLayoutId id="2147483848" r:id="rId16"/>
    <p:sldLayoutId id="2147483849" r:id="rId17"/>
    <p:sldLayoutId id="2147483821" r:id="rId18"/>
    <p:sldLayoutId id="2147483923" r:id="rId1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76" r:id="rId17"/>
    <p:sldLayoutId id="2147483877" r:id="rId18"/>
    <p:sldLayoutId id="2147483878" r:id="rId19"/>
    <p:sldLayoutId id="2147483879" r:id="rId20"/>
    <p:sldLayoutId id="2147483868" r:id="rId21"/>
    <p:sldLayoutId id="2147483869" r:id="rId22"/>
    <p:sldLayoutId id="2147483870" r:id="rId23"/>
    <p:sldLayoutId id="2147483872" r:id="rId24"/>
    <p:sldLayoutId id="2147483873" r:id="rId25"/>
    <p:sldLayoutId id="2147483874" r:id="rId26"/>
    <p:sldLayoutId id="2147483875" r:id="rId27"/>
    <p:sldLayoutId id="2147483880" r:id="rId28"/>
    <p:sldLayoutId id="2147483881" r:id="rId29"/>
    <p:sldLayoutId id="2147483882" r:id="rId30"/>
    <p:sldLayoutId id="2147483900" r:id="rId31"/>
    <p:sldLayoutId id="2147483896" r:id="rId32"/>
    <p:sldLayoutId id="2147483897" r:id="rId33"/>
    <p:sldLayoutId id="2147483898" r:id="rId34"/>
    <p:sldLayoutId id="2147483899" r:id="rId35"/>
    <p:sldLayoutId id="2147483883" r:id="rId36"/>
    <p:sldLayoutId id="2147483884" r:id="rId37"/>
    <p:sldLayoutId id="2147483885" r:id="rId38"/>
    <p:sldLayoutId id="2147483886" r:id="rId39"/>
    <p:sldLayoutId id="2147483888" r:id="rId40"/>
    <p:sldLayoutId id="2147483887" r:id="rId41"/>
    <p:sldLayoutId id="2147483889" r:id="rId42"/>
    <p:sldLayoutId id="2147483894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 userDrawn="1"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2" r:id="rId5"/>
    <p:sldLayoutId id="2147483733" r:id="rId6"/>
    <p:sldLayoutId id="2147483734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36" r:id="rId31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5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5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5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5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5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471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985" y="6311899"/>
            <a:ext cx="1217797" cy="32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554F-2335-4EBA-A5CB-7E6DBA707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AB6A3-9715-4222-9B3E-9BAC74D25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Matrices with </a:t>
            </a:r>
            <a:r>
              <a:rPr lang="en-GB" sz="3200" dirty="0" err="1">
                <a:solidFill>
                  <a:schemeClr val="bg1"/>
                </a:solidFill>
              </a:rPr>
              <a:t>Numpy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AAC1-BCB8-4F5D-BE4F-CB8E701D7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349985"/>
            <a:ext cx="6770688" cy="5119407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+mn-lt"/>
              </a:rPr>
              <a:t>Learning Objectives</a:t>
            </a:r>
            <a:endParaRPr lang="en-GB" b="1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Understand Matrix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Use NumPy Arrays to build Matrices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Experiment with NumPy functions for Matrix variations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+mn-lt"/>
            </a:endParaRPr>
          </a:p>
          <a:p>
            <a:pPr algn="l"/>
            <a:endParaRPr lang="en-GB" b="1" i="0" dirty="0">
              <a:effectLst/>
              <a:latin typeface="+mn-lt"/>
            </a:endParaRPr>
          </a:p>
          <a:p>
            <a:pPr algn="l"/>
            <a:r>
              <a:rPr lang="en-GB" b="1" i="0" dirty="0">
                <a:effectLst/>
                <a:latin typeface="+mn-lt"/>
              </a:rPr>
              <a:t>Expected Prior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Python Basics, Python Arithmetic, Package loading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EE6F-5199-425F-87C4-D5B0147F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8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1AB66-C484-447D-ADDA-07270AC14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58DC-BFA1-4974-AAFC-8AE984E311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Think about your answers to these questions: </a:t>
            </a:r>
          </a:p>
          <a:p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Which of the NumPy functions we have used can create the most varied Matrices?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Why are we using NumPy Arrays to create Matrices?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In what ways are Matrices similar and different from Arrays?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did you get 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3294" y="3358291"/>
            <a:ext cx="4839357" cy="3297579"/>
          </a:xfrm>
        </p:spPr>
        <p:txBody>
          <a:bodyPr>
            <a:normAutofit/>
          </a:bodyPr>
          <a:lstStyle/>
          <a:p>
            <a:pPr algn="l"/>
            <a:r>
              <a:rPr lang="en-GB" sz="2000" b="0" dirty="0"/>
              <a:t>Learning Objectives</a:t>
            </a:r>
            <a:endParaRPr lang="en-GB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Understand Matrix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Use NumPy Arrays to build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Experiment with NumPy functions for Matrix variations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0B76-162D-4DE2-94C0-A8FB0154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-Python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96DA3-5FBE-459F-BFA0-E3996D2F8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2817" y="1084810"/>
            <a:ext cx="7044398" cy="5119407"/>
          </a:xfrm>
        </p:spPr>
        <p:txBody>
          <a:bodyPr lIns="91440" tIns="45720" rIns="91440" bIns="4572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Fundamental package for scientific computing that supports multi-dimensional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Offers efficient storage and processing of numerical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Including advanced mathematical functions to operate on these structures.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/>
              </a:rPr>
              <a:t>In addition, it's capable in linear algebra, random number generation, and Fourier transform, to name a few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0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68A-E123-C243-CDA0-009C1EF81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36" y="3163824"/>
            <a:ext cx="7075271" cy="2277604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415204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D806-E4BE-453D-8ED6-E542591B9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24" y="1349985"/>
            <a:ext cx="3636493" cy="2751999"/>
          </a:xfrm>
        </p:spPr>
        <p:txBody>
          <a:bodyPr/>
          <a:lstStyle/>
          <a:p>
            <a:r>
              <a:rPr lang="en-GB" dirty="0"/>
              <a:t>What is a Matrix?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A69C6-1095-4B4F-85D3-BEEF9B1B81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5684" y="750168"/>
            <a:ext cx="6770688" cy="3889526"/>
          </a:xfrm>
        </p:spPr>
        <p:txBody>
          <a:bodyPr/>
          <a:lstStyle/>
          <a:p>
            <a:r>
              <a:rPr lang="en-GB" dirty="0"/>
              <a:t>A mathematical construct which stores </a:t>
            </a:r>
            <a:r>
              <a:rPr lang="en-GB" b="1" dirty="0"/>
              <a:t>numerical values </a:t>
            </a:r>
            <a:r>
              <a:rPr lang="en-GB" dirty="0"/>
              <a:t>(elements) and follows an </a:t>
            </a:r>
            <a:r>
              <a:rPr lang="en-GB" b="1" dirty="0"/>
              <a:t>agreed set of rules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Dimensions are given as </a:t>
            </a:r>
            <a:r>
              <a:rPr lang="en-GB" b="1" dirty="0"/>
              <a:t>Rows x Columns</a:t>
            </a:r>
          </a:p>
          <a:p>
            <a:endParaRPr lang="en-GB" dirty="0"/>
          </a:p>
          <a:p>
            <a:r>
              <a:rPr lang="en-GB" b="0" i="0" dirty="0">
                <a:effectLst/>
                <a:latin typeface="+mn-lt"/>
              </a:rPr>
              <a:t>2x3 Matrix:</a:t>
            </a: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r>
              <a:rPr lang="en-GB" b="0" i="0" dirty="0">
                <a:effectLst/>
                <a:latin typeface="+mn-lt"/>
              </a:rPr>
              <a:t>Square Matrix:</a:t>
            </a:r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711A-755E-AE70-EB90-79B60CC0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17" y="2280291"/>
            <a:ext cx="1590897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DB837-2D67-0940-CBAF-8FE3A8BB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317" y="3558392"/>
            <a:ext cx="1705213" cy="12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78C76-15DD-B9C3-284F-FB812EBE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33" y="4957206"/>
            <a:ext cx="657317" cy="1295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28BB9-ECBF-E5C1-86AC-EAA2AB42E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472" y="5135913"/>
            <a:ext cx="1228896" cy="523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785049-2E59-B92D-9C3C-3DB1A668CE7A}"/>
              </a:ext>
            </a:extLst>
          </p:cNvPr>
          <p:cNvSpPr txBox="1"/>
          <p:nvPr/>
        </p:nvSpPr>
        <p:spPr>
          <a:xfrm>
            <a:off x="4855464" y="5226948"/>
            <a:ext cx="2048255" cy="10046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b="0" i="0" dirty="0">
                <a:effectLst/>
              </a:rPr>
              <a:t>Column Matrix: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7C166-212B-D1F4-9121-22D19AFF5546}"/>
              </a:ext>
            </a:extLst>
          </p:cNvPr>
          <p:cNvSpPr txBox="1"/>
          <p:nvPr/>
        </p:nvSpPr>
        <p:spPr>
          <a:xfrm>
            <a:off x="7943087" y="5226673"/>
            <a:ext cx="2048255" cy="10046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b="0" i="0" dirty="0">
                <a:effectLst/>
              </a:rPr>
              <a:t>Row Matrix: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6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CEBDB-4BE3-4C88-A8F8-37FD3478A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NumPy to create a 3x3 Identity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1888E-19E7-4142-BC4E-4D355579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75149-A79E-43DA-9EB8-2ACC08754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776261"/>
            <a:ext cx="6342671" cy="5217055"/>
          </a:xfrm>
        </p:spPr>
        <p:txBody>
          <a:bodyPr/>
          <a:lstStyle/>
          <a:p>
            <a:r>
              <a:rPr lang="en-GB" b="0" i="0" dirty="0">
                <a:effectLst/>
                <a:latin typeface="+mn-lt"/>
              </a:rPr>
              <a:t>An identity matrix is square and has 1s on the leading diagonal, with 0s everywhere else:</a:t>
            </a: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In Python: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439CF-8AAF-CC00-C94C-1F038BBA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027" y="1492946"/>
            <a:ext cx="1362265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39EA6-BE59-1E2B-9830-2205458B1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0" t="19775"/>
          <a:stretch/>
        </p:blipFill>
        <p:spPr>
          <a:xfrm>
            <a:off x="6475380" y="3429000"/>
            <a:ext cx="4033471" cy="31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0B76-162D-4DE2-94C0-A8FB0154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Matrix notation &amp; allocating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96DA3-5FBE-459F-BFA0-E3996D2F8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2817" y="371578"/>
            <a:ext cx="7044398" cy="5119407"/>
          </a:xfrm>
        </p:spPr>
        <p:txBody>
          <a:bodyPr/>
          <a:lstStyle/>
          <a:p>
            <a:pPr algn="l"/>
            <a:r>
              <a:rPr lang="en-GB" b="0" i="0" dirty="0">
                <a:effectLst/>
                <a:latin typeface="+mn-lt"/>
              </a:rPr>
              <a:t>The array A is a 2x3 matrix and elements are usually named by using a lowercase letter and a subscript giving the row position </a:t>
            </a:r>
            <a:r>
              <a:rPr lang="en-GB" dirty="0">
                <a:latin typeface="+mn-lt"/>
              </a:rPr>
              <a:t>then the</a:t>
            </a:r>
            <a:r>
              <a:rPr lang="en-GB" b="0" i="0" dirty="0">
                <a:effectLst/>
                <a:latin typeface="+mn-lt"/>
              </a:rPr>
              <a:t> column position:</a:t>
            </a:r>
          </a:p>
          <a:p>
            <a:pPr algn="l"/>
            <a:br>
              <a:rPr lang="en-GB" b="0" i="0" dirty="0">
                <a:effectLst/>
                <a:latin typeface="+mn-lt"/>
              </a:rPr>
            </a:br>
            <a:r>
              <a:rPr lang="en-GB" b="0" i="0" dirty="0">
                <a:effectLst/>
                <a:latin typeface="+mn-lt"/>
              </a:rPr>
              <a:t>A =</a:t>
            </a:r>
          </a:p>
          <a:p>
            <a:pPr algn="l"/>
            <a:endParaRPr lang="en-GB" dirty="0">
              <a:latin typeface="+mn-lt"/>
            </a:endParaRPr>
          </a:p>
          <a:p>
            <a:pPr algn="l"/>
            <a:r>
              <a:rPr lang="en-GB" b="0" i="0" dirty="0">
                <a:effectLst/>
                <a:latin typeface="+mn-lt"/>
              </a:rPr>
              <a:t>In Python:</a:t>
            </a:r>
          </a:p>
          <a:p>
            <a:pPr algn="l"/>
            <a:endParaRPr lang="en-GB" dirty="0">
              <a:latin typeface="+mn-lt"/>
            </a:endParaRPr>
          </a:p>
          <a:p>
            <a:pPr algn="l"/>
            <a:endParaRPr lang="en-GB" b="0" i="0" dirty="0">
              <a:effectLst/>
              <a:latin typeface="+mn-lt"/>
            </a:endParaRPr>
          </a:p>
          <a:p>
            <a:pPr algn="l"/>
            <a:endParaRPr lang="en-GB" dirty="0">
              <a:latin typeface="+mn-lt"/>
            </a:endParaRPr>
          </a:p>
          <a:p>
            <a:pPr algn="l"/>
            <a:endParaRPr lang="en-GB" b="0" i="0" dirty="0">
              <a:effectLst/>
              <a:latin typeface="+mn-lt"/>
            </a:endParaRPr>
          </a:p>
          <a:p>
            <a:pPr algn="l"/>
            <a:endParaRPr lang="en-GB" dirty="0">
              <a:latin typeface="+mn-lt"/>
            </a:endParaRPr>
          </a:p>
          <a:p>
            <a:pPr algn="l"/>
            <a:endParaRPr lang="en-GB" b="0" i="0" dirty="0">
              <a:effectLst/>
              <a:latin typeface="+mn-lt"/>
            </a:endParaRPr>
          </a:p>
          <a:p>
            <a:pPr algn="l"/>
            <a:r>
              <a:rPr lang="en-GB" dirty="0">
                <a:latin typeface="+mn-lt"/>
              </a:rPr>
              <a:t>Provide a list of rows when using NumPy array()</a:t>
            </a:r>
            <a:endParaRPr lang="en-GB" b="0" i="0" dirty="0">
              <a:effectLst/>
              <a:latin typeface="+mn-lt"/>
            </a:endParaRPr>
          </a:p>
          <a:p>
            <a:pPr algn="l"/>
            <a:endParaRPr lang="en-GB" b="0" i="0" dirty="0">
              <a:effectLst/>
              <a:latin typeface="+mn-lt"/>
            </a:endParaRPr>
          </a:p>
          <a:p>
            <a:pPr algn="l"/>
            <a:endParaRPr lang="en-GB" b="0" i="0" dirty="0">
              <a:effectLst/>
              <a:latin typeface="+mn-l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27361-2795-93B3-A373-B3598470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28" y="1243661"/>
            <a:ext cx="2143424" cy="95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94836-DDFF-F81F-A6AF-B61265DB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18" y="2725984"/>
            <a:ext cx="2505425" cy="2067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857EB8-73D9-08A1-55BB-D7FA58FD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287" y="5378328"/>
            <a:ext cx="6154009" cy="295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0CD45E-5409-934C-2EED-60B0EE3AB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959" y="6153185"/>
            <a:ext cx="2305372" cy="619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C1C5C-6156-C332-A99B-B643E06F5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287" y="5827284"/>
            <a:ext cx="23815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E200F-4A51-4D63-8981-9326025F43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3011" y="409599"/>
            <a:ext cx="7688893" cy="6038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/>
              <a:t>Use the following NumPy methods to create NumPy arrays: </a:t>
            </a:r>
          </a:p>
          <a:p>
            <a:pPr marL="342900" indent="-342900">
              <a:buAutoNum type="arabicPeriod"/>
            </a:pPr>
            <a:r>
              <a:rPr lang="en-GB" dirty="0" err="1"/>
              <a:t>np.identity</a:t>
            </a:r>
            <a:r>
              <a:rPr lang="en-GB" dirty="0"/>
              <a:t>(n) or </a:t>
            </a:r>
            <a:r>
              <a:rPr lang="en-GB" dirty="0" err="1"/>
              <a:t>np.eye</a:t>
            </a:r>
            <a:r>
              <a:rPr lang="en-GB" dirty="0"/>
              <a:t>(n), where n is the dimension of a square array.</a:t>
            </a:r>
          </a:p>
          <a:p>
            <a:pPr marL="342900" indent="-342900">
              <a:buAutoNum type="arabicPeriod"/>
            </a:pPr>
            <a:r>
              <a:rPr lang="en-GB" dirty="0" err="1"/>
              <a:t>np.array</a:t>
            </a:r>
            <a:r>
              <a:rPr lang="en-GB" dirty="0"/>
              <a:t>(). Create appropriate contents to produce an example of a column.</a:t>
            </a:r>
          </a:p>
          <a:p>
            <a:pPr marL="342900" indent="-342900">
              <a:buAutoNum type="arabicPeriod"/>
            </a:pPr>
            <a:r>
              <a:rPr lang="en-GB" dirty="0" err="1"/>
              <a:t>np.ones</a:t>
            </a:r>
            <a:r>
              <a:rPr lang="en-GB" dirty="0"/>
              <a:t>(n, m), where the dimension of the array is n x m.</a:t>
            </a:r>
          </a:p>
          <a:p>
            <a:pPr marL="342900" indent="-342900">
              <a:buAutoNum type="arabicPeriod"/>
            </a:pPr>
            <a:r>
              <a:rPr lang="en-GB" dirty="0" err="1"/>
              <a:t>np.empty</a:t>
            </a:r>
            <a:r>
              <a:rPr lang="en-GB" dirty="0"/>
              <a:t>(n, m)</a:t>
            </a:r>
          </a:p>
          <a:p>
            <a:pPr marL="342900" indent="-342900">
              <a:buAutoNum type="arabicPeriod"/>
            </a:pPr>
            <a:r>
              <a:rPr lang="en-GB" dirty="0" err="1"/>
              <a:t>np.arrange</a:t>
            </a:r>
            <a:r>
              <a:rPr lang="en-GB" dirty="0"/>
              <a:t>(start, </a:t>
            </a:r>
            <a:r>
              <a:rPr lang="en-GB" dirty="0" err="1"/>
              <a:t>exclusive_end</a:t>
            </a:r>
            <a:r>
              <a:rPr lang="en-GB" dirty="0"/>
              <a:t>, step). Use this to produce a row of values starting at 1, going up to but not including 15, in steps of 3.</a:t>
            </a:r>
          </a:p>
          <a:p>
            <a:pPr marL="342900" indent="-342900">
              <a:buAutoNum type="arabicPeriod"/>
            </a:pPr>
            <a:r>
              <a:rPr lang="en-GB" dirty="0" err="1"/>
              <a:t>np.linspace</a:t>
            </a:r>
            <a:r>
              <a:rPr lang="en-GB" dirty="0"/>
              <a:t>(start, end, </a:t>
            </a:r>
            <a:r>
              <a:rPr lang="en-GB" dirty="0" err="1"/>
              <a:t>no_of_values</a:t>
            </a:r>
            <a:r>
              <a:rPr lang="en-GB" dirty="0"/>
              <a:t>). Use this to produce 5 values that start at 0 and go up to 1.</a:t>
            </a:r>
          </a:p>
          <a:p>
            <a:pPr marL="342900" indent="-342900">
              <a:buAutoNum type="arabicPeriod"/>
            </a:pPr>
            <a:r>
              <a:rPr lang="en-GB" dirty="0" err="1"/>
              <a:t>np.random.rand</a:t>
            </a:r>
            <a:r>
              <a:rPr lang="en-GB" dirty="0"/>
              <a:t>(</a:t>
            </a:r>
            <a:r>
              <a:rPr lang="en-GB" dirty="0" err="1"/>
              <a:t>n,m</a:t>
            </a:r>
            <a:r>
              <a:rPr lang="en-GB" dirty="0"/>
              <a:t>) or </a:t>
            </a:r>
            <a:r>
              <a:rPr lang="en-GB" dirty="0" err="1"/>
              <a:t>np.random.randn</a:t>
            </a:r>
            <a:r>
              <a:rPr lang="en-GB" dirty="0"/>
              <a:t>(</a:t>
            </a:r>
            <a:r>
              <a:rPr lang="en-GB" dirty="0" err="1"/>
              <a:t>n,m</a:t>
            </a:r>
            <a:r>
              <a:rPr lang="en-GB" dirty="0"/>
              <a:t>). Use these to create an n x m array filled with random numbers between 0 and 1, or from the standard normal distribution. </a:t>
            </a:r>
          </a:p>
          <a:p>
            <a:pPr marL="342900" indent="-342900">
              <a:buAutoNum type="arabicPeriod"/>
            </a:pPr>
            <a:r>
              <a:rPr lang="en-GB" dirty="0" err="1"/>
              <a:t>np.full</a:t>
            </a:r>
            <a:r>
              <a:rPr lang="en-GB" dirty="0"/>
              <a:t>((</a:t>
            </a:r>
            <a:r>
              <a:rPr lang="en-GB" dirty="0" err="1"/>
              <a:t>n,m</a:t>
            </a:r>
            <a:r>
              <a:rPr lang="en-GB" dirty="0"/>
              <a:t>), value). Creates an n x m array filled with the value of your choice.</a:t>
            </a:r>
          </a:p>
          <a:p>
            <a:pPr marL="342900" indent="-342900">
              <a:buAutoNum type="arabicPeriod"/>
            </a:pPr>
            <a:r>
              <a:rPr lang="en-GB" dirty="0" err="1"/>
              <a:t>np.tile</a:t>
            </a:r>
            <a:r>
              <a:rPr lang="en-GB" dirty="0"/>
              <a:t>(</a:t>
            </a:r>
            <a:r>
              <a:rPr lang="en-GB" dirty="0" err="1"/>
              <a:t>base_array</a:t>
            </a:r>
            <a:r>
              <a:rPr lang="en-GB" dirty="0"/>
              <a:t>, number). Save one of your previous answers and explore how this method can be used to tile repeated copies of it as a single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992E-F708-499A-94FD-DCB5D63A2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E037-648A-4FB7-945E-25C4E657A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Activity – Building arrays with </a:t>
            </a:r>
            <a:r>
              <a:rPr lang="en-GB" sz="3200" dirty="0" err="1"/>
              <a:t>numpy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0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6DCA-B8D9-EB6A-A5FD-34C474E9E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0621A-2716-74D6-FBAA-E1CA691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0" y="452337"/>
            <a:ext cx="7297104" cy="37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6CBD-278C-6402-4E16-80215838E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86536-7544-D6F0-7705-6D0212E5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15" y="1177047"/>
            <a:ext cx="7888785" cy="38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c3503f9-38ed-4ee7-92cc-0896b5f4324a"/>
</p:tagLst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3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4.xml><?xml version="1.0" encoding="utf-8"?>
<a:theme xmlns:a="http://schemas.openxmlformats.org/drawingml/2006/main" name="People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12D1817D-E4DD-4395-8BCE-C12B090B719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312FB8A3D744D958C39963E5C2199" ma:contentTypeVersion="15" ma:contentTypeDescription="Create a new document." ma:contentTypeScope="" ma:versionID="fc9c3a21ff1627fa3854fb9772287cf6">
  <xsd:schema xmlns:xsd="http://www.w3.org/2001/XMLSchema" xmlns:xs="http://www.w3.org/2001/XMLSchema" xmlns:p="http://schemas.microsoft.com/office/2006/metadata/properties" xmlns:ns2="be829375-2eff-4e0c-8baf-9a1c823cfb05" xmlns:ns3="c37116bd-30d9-4cd3-8837-91980ebefe44" targetNamespace="http://schemas.microsoft.com/office/2006/metadata/properties" ma:root="true" ma:fieldsID="68454c0894cf31357d365c6b9e98fde9" ns2:_="" ns3:_="">
    <xsd:import namespace="be829375-2eff-4e0c-8baf-9a1c823cfb05"/>
    <xsd:import namespace="c37116bd-30d9-4cd3-8837-91980ebef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29375-2eff-4e0c-8baf-9a1c823cfb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116bd-30d9-4cd3-8837-91980ebefe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94b755-81a8-4feb-a0e0-f0067d3474bd}" ma:internalName="TaxCatchAll" ma:showField="CatchAllData" ma:web="c37116bd-30d9-4cd3-8837-91980ebe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829375-2eff-4e0c-8baf-9a1c823cfb05">
      <Terms xmlns="http://schemas.microsoft.com/office/infopath/2007/PartnerControls"/>
    </lcf76f155ced4ddcb4097134ff3c332f>
    <TaxCatchAll xmlns="c37116bd-30d9-4cd3-8837-91980ebefe44" xsi:nil="true"/>
    <SharedWithUsers xmlns="c37116bd-30d9-4cd3-8837-91980ebefe44">
      <UserInfo>
        <DisplayName>Livingstone, Yobi</DisplayName>
        <AccountId>59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87503-A6F8-4739-AE45-53122D191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29375-2eff-4e0c-8baf-9a1c823cfb05"/>
    <ds:schemaRef ds:uri="c37116bd-30d9-4cd3-8837-91980ebefe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0D1A9-62D4-4D38-98A5-BE95FE2B3BF6}">
  <ds:schemaRefs>
    <ds:schemaRef ds:uri="http://purl.org/dc/elements/1.1/"/>
    <ds:schemaRef ds:uri="be829375-2eff-4e0c-8baf-9a1c823cfb0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37116bd-30d9-4cd3-8837-91980ebefe4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1330</TotalTime>
  <Words>618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Krana Fat B</vt:lpstr>
      <vt:lpstr>Montserrat</vt:lpstr>
      <vt:lpstr>Montserrat Black</vt:lpstr>
      <vt:lpstr>Office Theme</vt:lpstr>
      <vt:lpstr>2_Office Theme</vt:lpstr>
      <vt:lpstr>1_Office Theme</vt:lpstr>
      <vt:lpstr>People</vt:lpstr>
      <vt:lpstr>PowerPoint Presentation</vt:lpstr>
      <vt:lpstr>PowerPoint Presentation</vt:lpstr>
      <vt:lpstr>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did you get on?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 deck</dc:title>
  <dc:subject/>
  <dc:creator>Wood, Michael</dc:creator>
  <cp:keywords/>
  <dc:description/>
  <cp:lastModifiedBy>O'Flynn, Sarah</cp:lastModifiedBy>
  <cp:revision>116</cp:revision>
  <cp:lastPrinted>2021-06-30T10:37:00Z</cp:lastPrinted>
  <dcterms:created xsi:type="dcterms:W3CDTF">2020-01-02T14:03:43Z</dcterms:created>
  <dcterms:modified xsi:type="dcterms:W3CDTF">2024-01-31T11:42:56Z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0x010100C01312FB8A3D744D958C39963E5C2199</vt:lpwstr>
  </property>
  <property fmtid="{D5CDD505-2E9C-101B-9397-08002B2CF9AE}" pid="3" name="BookType">
    <vt:lpwstr>10</vt:lpwstr>
  </property>
  <property fmtid="{D5CDD505-2E9C-101B-9397-08002B2CF9AE}" pid="4" name="Order">
    <vt:r8>6400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