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50" r:id="rId5"/>
    <p:sldMasterId id="2147483836" r:id="rId6"/>
    <p:sldMasterId id="2147483924" r:id="rId7"/>
  </p:sldMasterIdLst>
  <p:notesMasterIdLst>
    <p:notesMasterId r:id="rId24"/>
  </p:notesMasterIdLst>
  <p:handoutMasterIdLst>
    <p:handoutMasterId r:id="rId25"/>
  </p:handoutMasterIdLst>
  <p:sldIdLst>
    <p:sldId id="1191" r:id="rId8"/>
    <p:sldId id="335" r:id="rId9"/>
    <p:sldId id="337" r:id="rId10"/>
    <p:sldId id="1192" r:id="rId11"/>
    <p:sldId id="320" r:id="rId12"/>
    <p:sldId id="412" r:id="rId13"/>
    <p:sldId id="1193" r:id="rId14"/>
    <p:sldId id="1194" r:id="rId15"/>
    <p:sldId id="1195" r:id="rId16"/>
    <p:sldId id="1196" r:id="rId17"/>
    <p:sldId id="1197" r:id="rId18"/>
    <p:sldId id="1198" r:id="rId19"/>
    <p:sldId id="1199" r:id="rId20"/>
    <p:sldId id="1200" r:id="rId21"/>
    <p:sldId id="258" r:id="rId22"/>
    <p:sldId id="259" r:id="rId23"/>
  </p:sldIdLst>
  <p:sldSz cx="12192000" cy="6858000"/>
  <p:notesSz cx="9775825" cy="6645275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 Slides" id="{DE8BF54A-1323-4403-83F8-D7B5510C9D53}">
          <p14:sldIdLst>
            <p14:sldId id="1191"/>
            <p14:sldId id="335"/>
            <p14:sldId id="337"/>
            <p14:sldId id="1192"/>
            <p14:sldId id="320"/>
            <p14:sldId id="412"/>
            <p14:sldId id="1193"/>
            <p14:sldId id="1194"/>
            <p14:sldId id="1195"/>
            <p14:sldId id="1196"/>
            <p14:sldId id="1197"/>
            <p14:sldId id="1198"/>
            <p14:sldId id="1199"/>
            <p14:sldId id="120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D3FF"/>
    <a:srgbClr val="004050"/>
    <a:srgbClr val="F3622C"/>
    <a:srgbClr val="FFFFFF"/>
    <a:srgbClr val="7F007D"/>
    <a:srgbClr val="FF004C"/>
    <a:srgbClr val="00EDB5"/>
    <a:srgbClr val="C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1D3F0-1E38-4E18-A1CF-72B1E6B5A41C}" v="5" dt="2024-01-24T13:45:34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0905" autoAdjust="0"/>
  </p:normalViewPr>
  <p:slideViewPr>
    <p:cSldViewPr snapToGrid="0" snapToObjects="1" showGuides="1">
      <p:cViewPr>
        <p:scale>
          <a:sx n="50" d="100"/>
          <a:sy n="50" d="100"/>
        </p:scale>
        <p:origin x="1172" y="5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-3885"/>
    </p:cViewPr>
  </p:sorterViewPr>
  <p:notesViewPr>
    <p:cSldViewPr snapToGrid="0" snapToObjects="1">
      <p:cViewPr varScale="1">
        <p:scale>
          <a:sx n="69" d="100"/>
          <a:sy n="69" d="100"/>
        </p:scale>
        <p:origin x="167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the addition of 1 and 21 , 4 and 30. Then the corresponding elements on the </a:t>
            </a:r>
            <a:r>
              <a:rPr lang="en-GB" dirty="0" err="1"/>
              <a:t>result_matrix</a:t>
            </a:r>
            <a:endParaRPr lang="en-GB" dirty="0"/>
          </a:p>
          <a:p>
            <a:r>
              <a:rPr lang="en-GB" dirty="0"/>
              <a:t>Though the example only demonstrates addition, ask a question to class if there could be any difference with subtraction? Matrices can hold negative numbers just fine.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10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32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581025"/>
            <a:ext cx="5400675" cy="3038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71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581025"/>
            <a:ext cx="5400675" cy="3038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655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B8779-8EDB-2A4B-94E8-485FCB56A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E01D12-8FA8-4657-C4AE-196A58DD5F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8663" y="581025"/>
            <a:ext cx="5400675" cy="30384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CABFC0-66B5-E4BA-85D7-561B45114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713E7-D650-0DA2-8FBF-6AFC7D31B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812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628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  <a:p>
            <a:r>
              <a:rPr lang="en-GB" dirty="0"/>
              <a:t># Notice that the order of multiplication makes a difference!</a:t>
            </a:r>
          </a:p>
          <a:p>
            <a:r>
              <a:rPr lang="en-GB" dirty="0"/>
              <a:t># Contemplate the solutions to the previous exercise. The result was a set of 3 algebraic expressions.</a:t>
            </a:r>
          </a:p>
          <a:p>
            <a:r>
              <a:rPr lang="en-GB" dirty="0"/>
              <a:t># We often use this example in order to store algebraic expressions in a way that calculations can be performed.</a:t>
            </a:r>
          </a:p>
          <a:p>
            <a:r>
              <a:rPr lang="en-GB" dirty="0"/>
              <a:t># Note that the two starting matrices in the question contained the variables x, y, and z, and the grid of coefficients.</a:t>
            </a:r>
          </a:p>
          <a:p>
            <a:r>
              <a:rPr lang="en-GB" dirty="0"/>
              <a:t># When multiplied together we get back to the set of expressions we might have been considering.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241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some examples where dot and </a:t>
            </a:r>
            <a:r>
              <a:rPr lang="en-GB" dirty="0" err="1"/>
              <a:t>matmul</a:t>
            </a:r>
            <a:r>
              <a:rPr lang="en-GB" dirty="0"/>
              <a:t> are same or different, if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966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Q5 demonstrated one case where the order of the matrices does not matter, that’s when the dimensions of both matrices are identical.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04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sv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sv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svg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sv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6783308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691454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A7D019-BBAC-4645-9DB8-682AF9377C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6C8B8C-BDD5-43B9-8C27-354C810E1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629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E6F906-CC5F-42C7-9475-87635D736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1F0A2D-AF77-453A-A628-E5249AE85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022B908-BA31-4E35-AAA8-AA6869D9D8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494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AB8CF2-F221-497D-8A4A-9E369C2BE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3635FE-6F90-4286-8EBE-FEE651E560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939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D94233-C7E7-4738-A0C4-B99795516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3A38F4-26AB-473F-A76C-F9BCE73BE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4EF76EF-23E8-4453-97F1-6B565EFFD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247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rgbClr val="004050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8967D6-25B5-4098-82D9-0802D2219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D750DE-56D0-4BC9-AA2A-42BE390D2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680B404-A54E-4E7E-8BBE-C0FAF5A135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052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7A7600-9EBB-4083-BCDD-6A1765870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313C4C-13AF-45F6-A71B-8AA193623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FD30B99-C964-41A2-983E-292CAEE023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170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2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ark Blue">
    <p:bg>
      <p:bgPr>
        <a:solidFill>
          <a:srgbClr val="004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027" y="536783"/>
            <a:ext cx="2127213" cy="1197621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237213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24705" y="5237213"/>
            <a:ext cx="3978275" cy="12557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Trainer name Trainer name </a:t>
            </a:r>
          </a:p>
          <a:p>
            <a:r>
              <a:rPr lang="en-GB" dirty="0"/>
              <a:t>Job title</a:t>
            </a:r>
          </a:p>
          <a:p>
            <a:r>
              <a:rPr lang="en-GB" dirty="0"/>
              <a:t>Relevant certifications</a:t>
            </a:r>
          </a:p>
          <a:p>
            <a:r>
              <a:rPr lang="en-GB" dirty="0"/>
              <a:t>Email address, etc…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856395"/>
            <a:ext cx="7552267" cy="13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1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1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1206" y="108064"/>
            <a:ext cx="4610793" cy="674993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7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45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2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5164" y="490450"/>
            <a:ext cx="6206836" cy="6388913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7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11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700059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02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9686" y="249382"/>
            <a:ext cx="5342313" cy="6608618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44707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ex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832" y="1242034"/>
            <a:ext cx="2721143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FF004C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293084" y="2366057"/>
            <a:ext cx="2719387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195034" y="2366057"/>
            <a:ext cx="2710841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094769" y="2366057"/>
            <a:ext cx="2719387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3284538" y="1233488"/>
            <a:ext cx="785813" cy="7858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6186488" y="1226412"/>
            <a:ext cx="785813" cy="7858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9094769" y="1233488"/>
            <a:ext cx="785813" cy="7858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9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>
                <a:solidFill>
                  <a:srgbClr val="004050"/>
                </a:solidFill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b="1">
                <a:solidFill>
                  <a:srgbClr val="004050"/>
                </a:solidFill>
              </a:defRPr>
            </a:lvl2pPr>
            <a:lvl3pPr marL="360363" indent="268288">
              <a:buFont typeface="Montserrat" panose="00000500000000000000" pitchFamily="2" charset="0"/>
              <a:buChar char="‐"/>
              <a:defRPr>
                <a:solidFill>
                  <a:srgbClr val="004050"/>
                </a:solidFill>
              </a:defRPr>
            </a:lvl3pPr>
            <a:lvl4pPr marL="628650" indent="452438">
              <a:buFont typeface="Courier New" panose="02070309020205020404" pitchFamily="49" charset="0"/>
              <a:buChar char="o"/>
              <a:defRPr>
                <a:solidFill>
                  <a:srgbClr val="004050"/>
                </a:solidFill>
              </a:defRPr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  <a:lvl7pPr marL="2743132" indent="0">
              <a:buNone/>
              <a:defRPr/>
            </a:lvl7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1"/>
            <a:r>
              <a:rPr lang="en-GB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3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4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76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888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3588430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02 Section Divider">
    <p:bg>
      <p:bgPr>
        <a:solidFill>
          <a:srgbClr val="004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7071966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724B3C1-1C9A-478C-8A84-BF65A52018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27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3548AA-2EF5-4301-B743-9688BED3B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888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12F92A-2AA3-4AE7-9685-27769A952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0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ACF9E5-B24F-48AB-A388-369B61722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429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226655-D805-4B87-813B-F781D2DAF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447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ctivity 1">
    <p:bg>
      <p:bgPr>
        <a:solidFill>
          <a:srgbClr val="20D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219D4-D160-4AED-AB5B-A5ED5A75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147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2421104-899E-4F1E-9A2F-57175A8CFD01}"/>
              </a:ext>
            </a:extLst>
          </p:cNvPr>
          <p:cNvSpPr txBox="1">
            <a:spLocks/>
          </p:cNvSpPr>
          <p:nvPr userDrawn="1"/>
        </p:nvSpPr>
        <p:spPr>
          <a:xfrm>
            <a:off x="1198387" y="377825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 Black" panose="00000A00000000000000" pitchFamily="2" charset="0"/>
                <a:ea typeface="+mj-ea"/>
                <a:cs typeface="+mj-cs"/>
              </a:rPr>
              <a:t>Click to edit Master title style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 Black" panose="00000A00000000000000" pitchFamily="2" charset="0"/>
              <a:ea typeface="+mj-ea"/>
              <a:cs typeface="+mj-c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F3B38F-9248-4518-960F-EDA7B13F7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632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127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6846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62C174-BF5A-4194-BC6C-B1D4B5673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0AB5B51-72D8-4473-94F4-AF1E267C4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710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A2A039-D599-4D76-8124-504B5075C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B3A548B-2F5E-4EDE-B435-EFC29196AF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9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319D53-01A0-4E2F-9BD9-B40072889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C0A6909-69F0-4B1F-BE18-928EC76D3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168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22C14-6CAE-4F48-B751-E9E621B2C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62CD8E-3A81-48BD-84FE-755B7D078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956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411762-86B8-4A94-AA95-CCF22816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987461D-5441-4AD2-8665-A7A3D3A4D9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65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7D866A2-1500-436A-A186-3C20EE4D5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A433F1-ACA3-4D3D-8AFF-6E3BE26B06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994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E9C79-14B5-44C7-8FA5-E4D6103A0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2C66C0C-8E65-4B91-9008-87E53A07C0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278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D412BD-43D3-4A43-9346-908171D3B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23A046-21AC-4DAE-8154-4FE4D01B9A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F600B5F-7713-43B9-8473-50A216B6C6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589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02942E-CE85-4C6C-9028-B98821F8F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DE34FD-D516-4C25-82B2-09E27AA0E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5CAFD6D-3AC9-43A7-88AB-26FD7F8FC6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793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EBA526-60BF-4958-81B9-EA46732F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1054D9-60B5-41F3-984B-AF6E5FE5F8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3E84D21-72B4-491E-ACF0-23B74A3E3F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891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7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DCD36C-45A5-4076-B40F-7B2A5A6FC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CD4607-1DFA-4DA2-A302-14AA7E741A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C9A809-5A3F-46CE-93A1-B61856B8E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086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2464811-C3A4-4C43-85CA-DDE34ABA6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077554B-9AB3-4001-A116-3414FBC11D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5FEE24A-E749-4DC2-B881-5A1436F05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007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-2932" y="5113958"/>
            <a:ext cx="3594030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D99CE6E-A64E-4704-AF9F-FFB00E94D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589C6D-0204-47CC-87FF-FB0EB802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EC17026-9507-409A-81BC-59EFD639E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35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E6605E-98CF-4395-9DE0-09CC46943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33EE44F-4E4B-4653-9358-84B9BA391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609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0CA267-7521-4244-9705-1A256E863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A6E7854-1462-4248-9497-C8C510D5E9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993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95F8AE-8762-4F39-B239-68E1547B1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A6F235-3973-48D8-B2CC-D1C3A5A7F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933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77089E4-D435-4929-8AC4-34D75682B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6223DB9-3B28-4A1C-AF77-040989A89C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89BF57C-9A63-4BD2-BE5E-6C985D4AC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028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4B9FA5E-F6D9-41E1-AB1A-0DF3518A3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D3749E-0BC5-465D-A75B-AEC2DF19C1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F7A3913-1B98-4C5D-8011-58DA120BBE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953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4304140-66DF-4600-A913-2FE16EE8D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4BDB016-508C-4776-BAF5-402A02267F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B909995E-F976-4C7D-8CFA-5515B97460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713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0" y="5523689"/>
            <a:ext cx="4114800" cy="1334310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9589677-251F-470E-9AA6-4D13BF7FABA0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918F955-2B32-48D1-8D99-B25B656F3C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2BCBA9-38AC-4EB6-A0FA-5CD919F5E6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028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6430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FD9B-3A7B-4AD3-AF69-81B1DB3B7DCC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9FE1B0-D8B0-4E06-93F5-0A82852A87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120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D7AB20-841B-473D-A32A-6F69250CA67F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6C196FA-3B7D-4C82-8883-8F2013A27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37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413951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8E8E948-8BC8-4DC2-8EA6-D6D12C7B44AC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206BDD-4CAD-4240-8289-65D6D1D0A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7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2B73AC-F2E0-442D-B9C4-65D5AD1A0967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FC6B97-40BB-4EAB-A33D-8398BEE6A9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300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8137084-0666-4AB6-A15C-58BA10ECC343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8430456-322C-496E-9439-7335E15B26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DE75644-A55F-4F09-A532-80ED1D4604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210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E094E3-CE25-440F-B8A8-1CA329D5AAFA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9157EC-B9A8-478B-B1F3-B2A9D86D2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F4CD14E-E0F2-49B7-93CC-478A61004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59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D33088-E4C8-4FF8-824B-9F688A8163CB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F24479-1F81-40E3-89A1-F1875ADD43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5935BB6-5CCF-4418-A1AD-7CC46A8A5E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1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260E9D-886F-4C37-909F-86CB02C60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488AF78-499E-480C-9653-A23A983DC2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005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02BC675-0ACA-4C98-904F-78AFF641EB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EF663F-3A21-46DD-B058-26447AC84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97A60B7-7703-48EE-BEE3-573BFBF674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984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B0EE3B6-2A99-4A4A-9595-73B01F290B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6000C67-7602-4BCB-9279-C3575014D3DC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3341C2A-73FF-4BE5-8452-230916D7E6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69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" y="493"/>
            <a:ext cx="12192649" cy="6857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2" y="377825"/>
            <a:ext cx="2133602" cy="13655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541408-9F20-4E79-B69D-8A8151C2D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369" y="2265730"/>
            <a:ext cx="5627171" cy="2211677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6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438328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0" y="3432381"/>
            <a:ext cx="5788325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8B1376-9C9D-45E5-9BBE-71B21FC9A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50EA61-94E4-4825-90F9-9FB7F4E8F3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272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373063" y="4996683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F3B2DBE-6810-4AC0-B237-4C05D67F11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AE5860-C0B6-4F89-AE77-B2F4760B5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59352F-E67E-4FE9-8363-4452B1CC2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131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F4F082C-21A3-4795-85E7-493095ABB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EBB4AF7-2E97-4705-8E23-69D0121E65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FC37F7E-8509-4F7C-9153-35620AE50A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000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3C0A894-CE35-4D5D-8748-553B91B4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F2D5D8A-AFE9-4D9A-B04C-8A0BB5E629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D2A3021-76D5-4427-B3CB-789B0FA1F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456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68CBE16-9243-46B2-AB09-95C8191428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373DA12-ED5E-4FF3-9F6C-A932CC1C5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98DD8AB-C99D-45F0-B8BC-AE12BB8090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229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1CBE07-42E3-4B39-BDDF-60F502220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2014-5771-41F0-9083-A94B1449F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879EDE-DC9B-4B44-9F37-A58CA524CA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51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225252A-8CEF-43E2-9274-7BF4B9F004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BD3CBC6-0348-4ED0-BA6D-3BF82E7D1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79F881A-B30C-494F-9A57-517FCF490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447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11BD1D-4FB3-47E5-90D7-0CCF84C8C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92F7B73-6958-4A1B-B8CA-0F5A9E90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1B248D0-3729-477D-A45B-4AC82FDBBD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96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 rot="10800000">
            <a:off x="7912101" y="638825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9E4ACF-1E9A-40C0-8732-68C6F8A2CD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20D91C-D1E9-43DD-9588-6136E19DC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721D982-41CB-4649-9208-82A8115B6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75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CEE3D7F-91EC-47CB-86E2-77D5DE1A2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A12DBF6-DDF6-4705-B10E-4742D0F2A7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3F4F259-26B2-4677-AE17-D14181EB82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168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1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09"/>
          <a:stretch/>
        </p:blipFill>
        <p:spPr>
          <a:xfrm>
            <a:off x="6590289" y="11113"/>
            <a:ext cx="5601711" cy="6860864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9737" y="314036"/>
            <a:ext cx="1004881" cy="6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975D01-89DD-456F-80CA-73FF7FB9E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098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2D9328-9CFC-4681-96FF-77C4AB52B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F8BB63-A7D0-443F-A4D9-CBEDEBA89F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B92FB0B-A9D4-4957-A766-FEAFF10CA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674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562CB5-885C-4340-835C-442D717FB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FBA81F6-8E89-4DB2-BA0B-73E3237A9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4E6F44B-181A-448F-A307-E82F96114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201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3101975" y="1925767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3101975" y="2587060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3101975" y="3248353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3101975" y="3909646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101975" y="4570939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3101975" y="5232231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925767"/>
            <a:ext cx="2521449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200" cap="all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99565" y="2060614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138" y="2107781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99565" y="2721905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037138" y="2769072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05695" y="3380601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043268" y="3427768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305695" y="4035597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5043268" y="4082764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299564" y="4700588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37137" y="4747755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305695" y="5378225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043268" y="5425392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317F0D96-BC58-434E-BE95-7E8750948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1150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D00C54-118E-47F2-BEED-8C2514ED8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C66BE5F-2E76-4496-9234-6453A8DFE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235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BE6C43-DD0D-4FAF-9BD2-84E953FD6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5FD2FD3-6973-40C0-8977-F91621F33F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565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8E8CD2-9C88-4163-A7EE-AB91D262A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0CE4796-16B1-4035-9A0B-84250F40DD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861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E269A-2068-4C33-BD8C-91BB8F416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829AE8-ABF3-4C23-AFA7-F835134F7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161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0C592A-34A2-4FBE-BBD0-1231F3D2A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CFD92C0-4B59-40C7-8AFA-24EAB9A12F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461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0D3FF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65166C1-B518-4008-A325-E242BC59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B83FEDD-C988-42F4-B20C-F32B64B81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61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D408FB-534C-495E-A01B-3A5252745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15EACF-801C-42B6-9E09-8A49AFA339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836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089654"/>
            <a:ext cx="70752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1938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36E4D3-6B85-4E7A-A517-650651AC5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A4284CA-721A-46FE-91ED-BB203CE244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7A4347C-EAF5-41E3-99B2-9B958C054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026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12FD13-97A1-4EBA-A95C-75C0B1FD9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9E27B8-6E6D-4D7C-8511-478854267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5E2F94A-6BD1-4809-8195-0CB493D728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556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A2DC30-C4F7-4157-9660-F0E750F90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8DBD0B-5C62-430B-A5E1-22B98F78BB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ADBB4D-8AC1-40DF-B56E-CE3D9F96A5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363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F111D75-7F37-4729-97BD-3A53778CD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CC3E60-4992-48EA-A47D-023E5007E7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43CA721-4441-4AC8-B4DE-721B4B5F0C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891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0D3FF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4D90AE-C358-4B2C-A9CF-5507DB729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9284DC7-FDFA-4A70-82F3-A997EB41B7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73A8DAF-2058-4022-B937-44F0E6A958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492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-2932" y="5113958"/>
            <a:ext cx="3594030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6E965C2-93DD-4C7A-8A12-F6B8FB6BF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D61C67-0401-4818-B951-6E0A37D6C1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0C0EFF0-5546-4493-A222-73F375FB5B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732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0893CE-9599-46E1-8C4B-E49F55C46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D6CBE0F-9A3C-4223-BCB1-72E6DB41D0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704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2147E7-0E00-4857-9387-8C98DB82E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5545F83-4383-41AF-855D-23D197ADAF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612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CB4367-DFEB-41EE-BB5F-1DE76BE8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7D55C08-C6A4-4310-AEEF-59D10B31A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926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896B65-6406-4653-B1DC-F69E4603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4F529A1-8E27-48C0-8395-0D2C24C23C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819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613" y="1556247"/>
            <a:ext cx="681427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7" name="Graphic 31">
            <a:extLst>
              <a:ext uri="{FF2B5EF4-FFF2-40B4-BE49-F238E27FC236}">
                <a16:creationId xmlns:a16="http://schemas.microsoft.com/office/drawing/2014/main" id="{5548F746-665E-408B-B0D4-EA7E82C51C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691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686AB6-FF0C-4123-9325-1B0D3DE23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226ADB-845F-4C5C-A8EE-88BE65AB80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761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9AB15F-03B0-4706-83CA-17272774B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23A4B77-1686-450D-9C67-51B65F1B8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66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0988D2-82A2-458F-83C4-DDF528994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C859107-FD19-4226-A608-E9BE8671A6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552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841C89-9FC5-43A4-844D-AB62CBC2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4877454-100C-4E10-9A9E-F6AD2F2F9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337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B162E7-8FD8-4304-8A81-63BF4C370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1FC4075-679E-4D60-938A-748CADDD96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375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10B59E-1833-44B5-8681-D09E60BD3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A44FD2F-A8A0-4406-A893-2B023C1FBA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492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695FF9-7CF7-4B5D-B88A-16EAD663D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2B3D6DA-C005-419A-9A80-9FA360F7CB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645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5D9748-2DD0-4FFA-A4DB-0870D106D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D08F0E-3E27-4620-A708-86D5F01A0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970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0FDA98-D83C-4F8D-8C06-E1EC33D32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8C97BD8-4E1D-420B-BED8-058F92E1D6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492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F1BEC4-B7C8-40F3-80A4-023EE62D7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CCDF01D-4284-4B49-922B-CC5473380B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324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1897166"/>
            <a:ext cx="7011390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7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D79F22-9145-4FB6-A417-23EAEBAE0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F35AFB-525B-4610-8ABA-620C36499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882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A7D019-BBAC-4645-9DB8-682AF9377C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08D196-F460-485B-9B5F-F9309E615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46A15D-5D47-4F9D-AE82-7850CDF907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285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E6F906-CC5F-42C7-9475-87635D736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AD2262-AEBC-4DD5-8680-6A6F55F04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D150A3-A188-4177-AC97-4337644B63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69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1DF176-8FAA-466E-A7A3-4168C0953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C65070B-DD11-4B89-A8A8-6D8C6468C2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783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D94233-C7E7-4738-A0C4-B99795516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B7AED6-4DFA-4DBB-B3DC-591078FB0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E3DC87-BE48-4B96-B86C-00DB8A66CF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672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8967D6-25B5-4098-82D9-0802D2219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F9D1C8-5795-4F0C-8DB2-F0876929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393A2A-51FC-43E8-88C3-4A77760C45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994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7A7600-9EBB-4083-BCDD-6A1765870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4F5004-F0DD-4BC5-9E39-C91C6C0C9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24FC32-9812-4DB8-8622-1007B7A817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289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3D6ABAC-98C2-4A0D-8B8C-8A597A57D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FD0FE0C-257E-4211-9CAC-9BA769FC94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658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244154" cy="194400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B9D501-C2FE-4F4E-B0F6-FE58A17AB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A961E50-B6CC-47F7-8DF6-C0AE1ADFAB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12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427447-CE66-4582-B744-A32983AD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92F08D-E18C-48DE-85CF-0EEBD344D7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309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6.xml"/><Relationship Id="rId50" Type="http://schemas.openxmlformats.org/officeDocument/2006/relationships/slideLayout" Target="../slideLayouts/slideLayout69.xml"/><Relationship Id="rId55" Type="http://schemas.openxmlformats.org/officeDocument/2006/relationships/slideLayout" Target="../slideLayouts/slideLayout74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59" Type="http://schemas.openxmlformats.org/officeDocument/2006/relationships/image" Target="../media/image2.svg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41" Type="http://schemas.openxmlformats.org/officeDocument/2006/relationships/slideLayout" Target="../slideLayouts/slideLayout60.xml"/><Relationship Id="rId54" Type="http://schemas.openxmlformats.org/officeDocument/2006/relationships/slideLayout" Target="../slideLayouts/slideLayout73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3" Type="http://schemas.openxmlformats.org/officeDocument/2006/relationships/slideLayout" Target="../slideLayouts/slideLayout72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68.xml"/><Relationship Id="rId57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52" Type="http://schemas.openxmlformats.org/officeDocument/2006/relationships/slideLayout" Target="../slideLayouts/slideLayout71.xml"/><Relationship Id="rId60" Type="http://schemas.openxmlformats.org/officeDocument/2006/relationships/image" Target="../media/image3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7.xml"/><Relationship Id="rId56" Type="http://schemas.openxmlformats.org/officeDocument/2006/relationships/slideLayout" Target="../slideLayouts/slideLayout75.xml"/><Relationship Id="rId8" Type="http://schemas.openxmlformats.org/officeDocument/2006/relationships/slideLayout" Target="../slideLayouts/slideLayout27.xml"/><Relationship Id="rId51" Type="http://schemas.openxmlformats.org/officeDocument/2006/relationships/slideLayout" Target="../slideLayouts/slideLayout70.xml"/><Relationship Id="rId3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33" Type="http://schemas.openxmlformats.org/officeDocument/2006/relationships/image" Target="../media/image2.svg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E04B9394-820E-45B1-AED1-10AA3CC584A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5BFF78-5EE7-4B04-B46B-A0F8EF1FD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49" r:id="rId2"/>
    <p:sldLayoutId id="2147483710" r:id="rId3"/>
    <p:sldLayoutId id="2147483711" r:id="rId4"/>
    <p:sldLayoutId id="2147483921" r:id="rId5"/>
    <p:sldLayoutId id="2147483922" r:id="rId6"/>
    <p:sldLayoutId id="2147483713" r:id="rId7"/>
    <p:sldLayoutId id="2147483823" r:id="rId8"/>
    <p:sldLayoutId id="2147483712" r:id="rId9"/>
    <p:sldLayoutId id="2147483714" r:id="rId10"/>
    <p:sldLayoutId id="2147483718" r:id="rId11"/>
    <p:sldLayoutId id="2147483806" r:id="rId12"/>
    <p:sldLayoutId id="2147483819" r:id="rId13"/>
    <p:sldLayoutId id="2147483822" r:id="rId14"/>
    <p:sldLayoutId id="2147483847" r:id="rId15"/>
    <p:sldLayoutId id="2147483848" r:id="rId16"/>
    <p:sldLayoutId id="2147483849" r:id="rId17"/>
    <p:sldLayoutId id="2147483821" r:id="rId18"/>
    <p:sldLayoutId id="2147483923" r:id="rId19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3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3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3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3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3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4DA8F496-1848-4375-BD96-37C7C2C8E927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A34765-C083-4AF8-9D73-1E6C4EA3B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67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76" r:id="rId17"/>
    <p:sldLayoutId id="2147483877" r:id="rId18"/>
    <p:sldLayoutId id="2147483878" r:id="rId19"/>
    <p:sldLayoutId id="2147483879" r:id="rId20"/>
    <p:sldLayoutId id="2147483868" r:id="rId21"/>
    <p:sldLayoutId id="2147483869" r:id="rId22"/>
    <p:sldLayoutId id="2147483870" r:id="rId23"/>
    <p:sldLayoutId id="2147483872" r:id="rId24"/>
    <p:sldLayoutId id="2147483873" r:id="rId25"/>
    <p:sldLayoutId id="2147483874" r:id="rId26"/>
    <p:sldLayoutId id="2147483875" r:id="rId27"/>
    <p:sldLayoutId id="2147483880" r:id="rId28"/>
    <p:sldLayoutId id="2147483881" r:id="rId29"/>
    <p:sldLayoutId id="2147483882" r:id="rId30"/>
    <p:sldLayoutId id="2147483900" r:id="rId31"/>
    <p:sldLayoutId id="2147483896" r:id="rId32"/>
    <p:sldLayoutId id="2147483897" r:id="rId33"/>
    <p:sldLayoutId id="2147483898" r:id="rId34"/>
    <p:sldLayoutId id="2147483899" r:id="rId35"/>
    <p:sldLayoutId id="2147483883" r:id="rId36"/>
    <p:sldLayoutId id="2147483884" r:id="rId37"/>
    <p:sldLayoutId id="2147483885" r:id="rId38"/>
    <p:sldLayoutId id="2147483886" r:id="rId39"/>
    <p:sldLayoutId id="2147483888" r:id="rId40"/>
    <p:sldLayoutId id="2147483887" r:id="rId41"/>
    <p:sldLayoutId id="2147483889" r:id="rId42"/>
    <p:sldLayoutId id="2147483894" r:id="rId43"/>
    <p:sldLayoutId id="2147483908" r:id="rId44"/>
    <p:sldLayoutId id="2147483909" r:id="rId45"/>
    <p:sldLayoutId id="2147483910" r:id="rId46"/>
    <p:sldLayoutId id="2147483911" r:id="rId47"/>
    <p:sldLayoutId id="2147483912" r:id="rId48"/>
    <p:sldLayoutId id="2147483913" r:id="rId49"/>
    <p:sldLayoutId id="2147483914" r:id="rId50"/>
    <p:sldLayoutId id="2147483915" r:id="rId51"/>
    <p:sldLayoutId id="2147483916" r:id="rId52"/>
    <p:sldLayoutId id="2147483917" r:id="rId53"/>
    <p:sldLayoutId id="2147483918" r:id="rId54"/>
    <p:sldLayoutId id="2147483919" r:id="rId55"/>
    <p:sldLayoutId id="2147483920" r:id="rId56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60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60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60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60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60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78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DFF0C5-4C99-4CAF-9A83-22496076BB8D}"/>
              </a:ext>
            </a:extLst>
          </p:cNvPr>
          <p:cNvSpPr txBox="1">
            <a:spLocks/>
          </p:cNvSpPr>
          <p:nvPr userDrawn="1"/>
        </p:nvSpPr>
        <p:spPr>
          <a:xfrm>
            <a:off x="1125959" y="377825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 Black" panose="00000A00000000000000" pitchFamily="2" charset="0"/>
                <a:ea typeface="+mj-ea"/>
                <a:cs typeface="+mj-cs"/>
              </a:rPr>
              <a:t>Click to edit Master title style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 Black" panose="00000A00000000000000" pitchFamily="2" charset="0"/>
              <a:ea typeface="+mj-ea"/>
              <a:cs typeface="+mj-cs"/>
            </a:endParaRP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850D63-A695-4E54-9B50-1380DF3F2934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3D5031B-6036-416C-A339-3FB0379D4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7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2" r:id="rId5"/>
    <p:sldLayoutId id="2147483733" r:id="rId6"/>
    <p:sldLayoutId id="2147483734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5" r:id="rId23"/>
    <p:sldLayoutId id="2147483901" r:id="rId24"/>
    <p:sldLayoutId id="2147483902" r:id="rId25"/>
    <p:sldLayoutId id="2147483903" r:id="rId26"/>
    <p:sldLayoutId id="2147483904" r:id="rId27"/>
    <p:sldLayoutId id="2147483905" r:id="rId28"/>
    <p:sldLayoutId id="2147483906" r:id="rId29"/>
    <p:sldLayoutId id="2147483907" r:id="rId30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34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34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34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34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34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78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18" y="365125"/>
            <a:ext cx="114715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18" y="1825625"/>
            <a:ext cx="11471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13985" y="6311899"/>
            <a:ext cx="1217797" cy="323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C554F-2335-4EBA-A5CB-7E6DBA707A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90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4.xml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AB6A3-9715-4222-9B3E-9BAC74D25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Matrix Mathematics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9AAC1-BCB8-4F5D-BE4F-CB8E701D74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6527" y="1349985"/>
            <a:ext cx="6770688" cy="5119407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latin typeface="+mn-lt"/>
              </a:rPr>
              <a:t>Learning Objectives</a:t>
            </a:r>
            <a:endParaRPr lang="en-GB" b="1" i="0" dirty="0"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+mn-lt"/>
              </a:rPr>
              <a:t>Understand the set of rules that apply to mathematical operations on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Apply arithmetic with matrices using 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+mn-lt"/>
              </a:rPr>
              <a:t>Apply </a:t>
            </a:r>
            <a:r>
              <a:rPr lang="en-GB" dirty="0">
                <a:latin typeface="+mn-lt"/>
              </a:rPr>
              <a:t>m</a:t>
            </a:r>
            <a:r>
              <a:rPr lang="en-GB" b="0" i="0" dirty="0">
                <a:effectLst/>
                <a:latin typeface="+mn-lt"/>
              </a:rPr>
              <a:t>ul</a:t>
            </a:r>
            <a:r>
              <a:rPr lang="en-GB" dirty="0">
                <a:latin typeface="+mn-lt"/>
              </a:rPr>
              <a:t>tiplication with scalars and matrices using NumPy</a:t>
            </a:r>
            <a:endParaRPr lang="en-GB" b="0" i="0" dirty="0"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+mn-lt"/>
            </a:endParaRPr>
          </a:p>
          <a:p>
            <a:pPr algn="l"/>
            <a:endParaRPr lang="en-GB" b="1" i="0" dirty="0">
              <a:effectLst/>
              <a:latin typeface="+mn-lt"/>
            </a:endParaRPr>
          </a:p>
          <a:p>
            <a:pPr algn="l"/>
            <a:r>
              <a:rPr lang="en-GB" b="1" i="0" dirty="0">
                <a:effectLst/>
                <a:latin typeface="+mn-lt"/>
              </a:rPr>
              <a:t>Expected Prior Knowledge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+mn-lt"/>
              </a:rPr>
              <a:t>Completed prior module ‘Matrices with NumPy’</a:t>
            </a:r>
          </a:p>
          <a:p>
            <a:endParaRPr lang="en-GB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2EE6F-5199-425F-87C4-D5B0147F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8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CDF2F-13DE-E9E9-1350-272C96AFCB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Solutions and Discussion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B2F46-7BC7-A99E-C94E-4D1A1F3CB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37" y="180521"/>
            <a:ext cx="6830378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7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6E536-8BB9-B801-F728-CC67666D3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Solutions and discussion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FF995-2499-6AF1-1A07-1AC46F3ED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388" y="7568"/>
            <a:ext cx="6904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5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4EF71-E626-CB4A-BE04-1C7409E69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Solutions and discussion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5A7FA-1A84-E010-C3B0-AE42BA86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52" y="430273"/>
            <a:ext cx="5106113" cy="2514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BEB57C-26C9-EE28-70ED-2354BD58F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162" y="3215875"/>
            <a:ext cx="2295845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56BA1-46AC-575E-FDF0-274A6382E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Solutions and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CCCF5-B2D4-1249-4D59-71CC13959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466" y="1451714"/>
            <a:ext cx="1571049" cy="1879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3D11B0-E4B3-13D9-BA1A-CA610E914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8705" y="5009216"/>
            <a:ext cx="2320107" cy="1243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00B719-B346-EE22-F133-EF119F1B8560}"/>
              </a:ext>
            </a:extLst>
          </p:cNvPr>
          <p:cNvSpPr txBox="1"/>
          <p:nvPr/>
        </p:nvSpPr>
        <p:spPr>
          <a:xfrm>
            <a:off x="4899259" y="985545"/>
            <a:ext cx="5072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Question 6 </a:t>
            </a:r>
          </a:p>
          <a:p>
            <a:endParaRPr lang="en-GB" dirty="0"/>
          </a:p>
          <a:p>
            <a:r>
              <a:rPr lang="en-GB" dirty="0"/>
              <a:t>Let: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(X) be the 3x1 column matrix: X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(C) be the 3x3 matrix: C 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resulting matrix after calculating CX will be a 3x1 column matrix with elements as follows: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CX = </a:t>
            </a:r>
          </a:p>
        </p:txBody>
      </p:sp>
    </p:spTree>
    <p:extLst>
      <p:ext uri="{BB962C8B-B14F-4D97-AF65-F5344CB8AC3E}">
        <p14:creationId xmlns:p14="http://schemas.microsoft.com/office/powerpoint/2010/main" val="104623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56BA1-46AC-575E-FDF0-274A6382E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Question 7 discussion 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94D511C-DE2F-221C-2A5A-43E378FBEF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8" y="1349986"/>
            <a:ext cx="6770687" cy="51123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np.dot, </a:t>
            </a:r>
            <a:r>
              <a:rPr lang="en-GB" b="1" dirty="0" err="1"/>
              <a:t>np.matmul</a:t>
            </a:r>
            <a:r>
              <a:rPr lang="en-GB" b="1" dirty="0"/>
              <a:t> and @</a:t>
            </a:r>
          </a:p>
          <a:p>
            <a:endParaRPr lang="en-GB" dirty="0"/>
          </a:p>
          <a:p>
            <a:r>
              <a:rPr lang="en-GB" dirty="0"/>
              <a:t>All these methods will multiply matrices. Check the result of each is the same using two 2 by 2 matrices.</a:t>
            </a:r>
          </a:p>
          <a:p>
            <a:endParaRPr lang="en-GB" dirty="0"/>
          </a:p>
          <a:p>
            <a:r>
              <a:rPr lang="en-GB" dirty="0"/>
              <a:t>The NumPy documentation states that 'If both a and b are 2-D arrays, it is matrix multiplication, but using </a:t>
            </a:r>
            <a:r>
              <a:rPr lang="en-GB" dirty="0" err="1"/>
              <a:t>matmul</a:t>
            </a:r>
            <a:r>
              <a:rPr lang="en-GB" dirty="0"/>
              <a:t> or a @ b is preferred.' This is because np.dot behaviour changes depending on the shape of the arrays. </a:t>
            </a:r>
          </a:p>
          <a:p>
            <a:endParaRPr lang="en-GB" dirty="0"/>
          </a:p>
          <a:p>
            <a:r>
              <a:rPr lang="en-GB" dirty="0"/>
              <a:t>We will use np.dot later with vectors.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07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61AB66-C484-447D-ADDA-07270AC142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Learning check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C58DC-BFA1-4974-AAFC-8AE984E311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83138" y="702286"/>
            <a:ext cx="6770687" cy="51123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Think about your answers to these questions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Why</a:t>
            </a:r>
            <a:r>
              <a:rPr lang="en-GB" dirty="0"/>
              <a:t> does</a:t>
            </a:r>
            <a:r>
              <a:rPr lang="en-GB" b="0" i="0" dirty="0">
                <a:effectLst/>
              </a:rPr>
              <a:t> the order of matrices matter in multiplication?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Were there any solutions of the previous exercise that are challenging your understanding?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Why did this error occur? (</a:t>
            </a:r>
            <a:r>
              <a:rPr lang="en-GB" b="0" i="1" dirty="0">
                <a:effectLst/>
              </a:rPr>
              <a:t>look to np.dot documentation</a:t>
            </a:r>
            <a:r>
              <a:rPr lang="en-GB" b="0" i="0" dirty="0"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</a:endParaRP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25911B-E3A7-2F4E-CACC-FAE757FB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498" y="4481927"/>
            <a:ext cx="5747966" cy="22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4229" y="456692"/>
            <a:ext cx="4679121" cy="2019300"/>
          </a:xfrm>
        </p:spPr>
        <p:txBody>
          <a:bodyPr/>
          <a:lstStyle/>
          <a:p>
            <a:r>
              <a:rPr lang="en-GB" dirty="0"/>
              <a:t>How did you get 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0296" y="2763580"/>
            <a:ext cx="4862237" cy="362023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dirty="0"/>
              <a:t>Learning Objectives</a:t>
            </a:r>
          </a:p>
          <a:p>
            <a:pPr algn="l"/>
            <a:endParaRPr lang="en-GB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Understand the set of rules that apply to mathematical operations on matrices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Apply arithmetic with matrices using NumPy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Apply mul</a:t>
            </a:r>
            <a:r>
              <a:rPr lang="en-GB" b="0" dirty="0"/>
              <a:t>tiplication with scalars </a:t>
            </a:r>
            <a:r>
              <a:rPr lang="en-GB" b="0"/>
              <a:t>and matrices </a:t>
            </a:r>
            <a:r>
              <a:rPr lang="en-GB" b="0" dirty="0"/>
              <a:t>using NumPy</a:t>
            </a:r>
            <a:endParaRPr lang="en-GB" b="0" i="0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DD806-E4BE-453D-8ED6-E542591B95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8043" y="1233862"/>
            <a:ext cx="3886199" cy="2751999"/>
          </a:xfrm>
        </p:spPr>
        <p:txBody>
          <a:bodyPr/>
          <a:lstStyle/>
          <a:p>
            <a:r>
              <a:rPr lang="en-GB" sz="3200" dirty="0"/>
              <a:t>Matrix</a:t>
            </a:r>
          </a:p>
          <a:p>
            <a:r>
              <a:rPr lang="en-GB" sz="3200" dirty="0"/>
              <a:t>Addition &amp; Subtraction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92A1A2-42EE-4293-A805-2B8AECDA3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BA69C6-1095-4B4F-85D3-BEEF9B1B81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46993" y="554458"/>
            <a:ext cx="6770688" cy="5119407"/>
          </a:xfrm>
        </p:spPr>
        <p:txBody>
          <a:bodyPr/>
          <a:lstStyle/>
          <a:p>
            <a:r>
              <a:rPr lang="en-GB" dirty="0"/>
              <a:t>Matrices can be added or subtracted if they have the </a:t>
            </a:r>
            <a:r>
              <a:rPr lang="en-GB" b="1" dirty="0"/>
              <a:t>same dimensions</a:t>
            </a:r>
            <a:r>
              <a:rPr lang="en-GB" dirty="0"/>
              <a:t>.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Operation is applied between </a:t>
            </a:r>
            <a:r>
              <a:rPr lang="en-GB" b="1" dirty="0"/>
              <a:t>elements in the same position </a:t>
            </a:r>
            <a:r>
              <a:rPr lang="en-GB" dirty="0"/>
              <a:t>and results in a matrix with the same number of dimensions.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03AA0-6113-3B4A-C133-9EA140DAF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240" y="2416277"/>
            <a:ext cx="1640573" cy="1050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C05DDE-EE73-6F3E-C3F8-2A6C1C852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339" y="2416277"/>
            <a:ext cx="1603706" cy="1019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6A3857-F90D-9E1D-15EE-E7AB890F6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507" y="2823611"/>
            <a:ext cx="276138" cy="207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565C50-AFE8-A9A8-B935-057F365FA1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9037" y="3460509"/>
            <a:ext cx="2844329" cy="10507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00CC9A-DCDC-E87C-4470-582738AED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596" y="4982248"/>
            <a:ext cx="4522841" cy="14877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529B91-4EA6-271F-C83A-DFFAD3AAE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7045" y="5465806"/>
            <a:ext cx="1350636" cy="8377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F2C49A-93BC-2908-E71D-431D95C530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2795" y="4982248"/>
            <a:ext cx="1307894" cy="32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1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90B76-162D-4DE2-94C0-A8FB0154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318" y="1280116"/>
            <a:ext cx="4271000" cy="2751999"/>
          </a:xfrm>
        </p:spPr>
        <p:txBody>
          <a:bodyPr/>
          <a:lstStyle/>
          <a:p>
            <a:r>
              <a:rPr lang="en-GB" sz="2800" dirty="0"/>
              <a:t>Scalar</a:t>
            </a:r>
          </a:p>
          <a:p>
            <a:r>
              <a:rPr lang="en-GB" sz="2800" dirty="0"/>
              <a:t>Multiplication</a:t>
            </a:r>
          </a:p>
          <a:p>
            <a:r>
              <a:rPr lang="en-GB" sz="2800" dirty="0"/>
              <a:t>&amp; Division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92A1A2-42EE-4293-A805-2B8AECDA3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196DA3-5FBE-459F-BFA0-E3996D2F8A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36305" y="898271"/>
            <a:ext cx="6770688" cy="5119407"/>
          </a:xfrm>
        </p:spPr>
        <p:txBody>
          <a:bodyPr/>
          <a:lstStyle/>
          <a:p>
            <a:r>
              <a:rPr lang="en-GB" dirty="0"/>
              <a:t>Matrices can be multiplied &amp; divided by a </a:t>
            </a:r>
            <a:r>
              <a:rPr lang="en-GB" b="1" dirty="0"/>
              <a:t>scalar</a:t>
            </a:r>
            <a:r>
              <a:rPr lang="en-GB" dirty="0"/>
              <a:t> (a single value).</a:t>
            </a:r>
          </a:p>
          <a:p>
            <a:endParaRPr lang="en-GB" dirty="0"/>
          </a:p>
          <a:p>
            <a:r>
              <a:rPr lang="en-GB" dirty="0"/>
              <a:t>The scalar operation will apply to every element in a matrix: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56469F-9662-21E5-CCB3-EA8E8DE68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886" y="2822271"/>
            <a:ext cx="4734586" cy="2419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5C35B2-E96F-2430-7CF9-7727EAAF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886" y="5349460"/>
            <a:ext cx="3753374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8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DD806-E4BE-453D-8ED6-E542591B95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9175" y="1290279"/>
            <a:ext cx="4080192" cy="1820234"/>
          </a:xfrm>
        </p:spPr>
        <p:txBody>
          <a:bodyPr/>
          <a:lstStyle/>
          <a:p>
            <a:r>
              <a:rPr lang="en-GB" sz="2800" dirty="0"/>
              <a:t>Matrix</a:t>
            </a:r>
          </a:p>
          <a:p>
            <a:r>
              <a:rPr lang="en-GB" sz="2800" dirty="0"/>
              <a:t>Multiplication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008361E-FB38-E534-DA34-AC9ADEEE808E}"/>
              </a:ext>
            </a:extLst>
          </p:cNvPr>
          <p:cNvSpPr txBox="1">
            <a:spLocks/>
          </p:cNvSpPr>
          <p:nvPr/>
        </p:nvSpPr>
        <p:spPr>
          <a:xfrm>
            <a:off x="4609709" y="518890"/>
            <a:ext cx="7216939" cy="5436172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Blip>
                <a:blip r:embed="rId3"/>
              </a:buBlip>
              <a:defRPr sz="18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2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0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ts val="1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Multiplication follows rules that at </a:t>
            </a:r>
            <a:r>
              <a:rPr lang="en-GB" dirty="0"/>
              <a:t>first may not be intuitive</a:t>
            </a:r>
            <a:r>
              <a:rPr lang="en-GB" b="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AB is not necessarily the same as BA - the </a:t>
            </a:r>
            <a:r>
              <a:rPr lang="en-GB" dirty="0"/>
              <a:t>order of multiplication matters</a:t>
            </a:r>
            <a:r>
              <a:rPr lang="en-GB" b="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The </a:t>
            </a:r>
            <a:r>
              <a:rPr lang="en-GB" dirty="0"/>
              <a:t>matrices must be compatible </a:t>
            </a:r>
            <a:r>
              <a:rPr lang="en-GB" b="0" dirty="0"/>
              <a:t>- A's number of columns must be the same as B's number of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The dimension of the result is A's </a:t>
            </a:r>
            <a:r>
              <a:rPr lang="en-GB" dirty="0"/>
              <a:t>number of rows </a:t>
            </a:r>
            <a:r>
              <a:rPr lang="en-GB" b="0" dirty="0"/>
              <a:t>x B's </a:t>
            </a:r>
            <a:r>
              <a:rPr lang="en-GB" dirty="0"/>
              <a:t>number of columns</a:t>
            </a:r>
            <a:r>
              <a:rPr lang="en-GB" b="0" dirty="0"/>
              <a:t>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Dimensions: (n x m).(m x p) = (n x p)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451E3C-2CAA-0515-089D-F07AF7F47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803" y="4052143"/>
            <a:ext cx="1886213" cy="876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68BCA6-EC91-F705-3ED6-3CA9B5E69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327" y="5499085"/>
            <a:ext cx="2353003" cy="12765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FFDEF8-0D61-B329-AE0A-D0DD0CE4F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417" y="4780830"/>
            <a:ext cx="2419688" cy="9526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4BB796-A10C-9EEC-B564-D2C448E98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7047" y="3622620"/>
            <a:ext cx="2787983" cy="29710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A66C904-F3A5-49CB-F66D-C75C1CF4CF7F}"/>
              </a:ext>
            </a:extLst>
          </p:cNvPr>
          <p:cNvSpPr txBox="1"/>
          <p:nvPr/>
        </p:nvSpPr>
        <p:spPr>
          <a:xfrm>
            <a:off x="5311939" y="5030638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algn="l"/>
            <a:r>
              <a:rPr lang="en-GB" b="1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FBCD00-2B8F-C78B-9D26-689332148ADF}"/>
              </a:ext>
            </a:extLst>
          </p:cNvPr>
          <p:cNvSpPr txBox="1"/>
          <p:nvPr/>
        </p:nvSpPr>
        <p:spPr>
          <a:xfrm>
            <a:off x="4609369" y="3792607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algn="l"/>
            <a:r>
              <a:rPr lang="en-GB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66D192-D191-F4B3-D6D0-FDDE7F3023DA}"/>
              </a:ext>
            </a:extLst>
          </p:cNvPr>
          <p:cNvSpPr txBox="1"/>
          <p:nvPr/>
        </p:nvSpPr>
        <p:spPr>
          <a:xfrm>
            <a:off x="4722338" y="535067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algn="l"/>
            <a:r>
              <a:rPr lang="en-GB" b="1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47B39E-5373-9A0E-4029-E494F157ED64}"/>
              </a:ext>
            </a:extLst>
          </p:cNvPr>
          <p:cNvSpPr txBox="1"/>
          <p:nvPr/>
        </p:nvSpPr>
        <p:spPr>
          <a:xfrm>
            <a:off x="6564599" y="457348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algn="l"/>
            <a:r>
              <a:rPr lang="en-GB" b="1" dirty="0"/>
              <a:t>AB </a:t>
            </a:r>
            <a:r>
              <a:rPr lang="en-GB" dirty="0"/>
              <a:t>(order matters)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1E798-9092-F6E5-DDA6-4914855C109B}"/>
              </a:ext>
            </a:extLst>
          </p:cNvPr>
          <p:cNvSpPr/>
          <p:nvPr/>
        </p:nvSpPr>
        <p:spPr>
          <a:xfrm>
            <a:off x="4714630" y="4173511"/>
            <a:ext cx="1390513" cy="31916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1202EA-55FD-2D1C-696A-00F5E9543839}"/>
              </a:ext>
            </a:extLst>
          </p:cNvPr>
          <p:cNvSpPr/>
          <p:nvPr/>
        </p:nvSpPr>
        <p:spPr>
          <a:xfrm>
            <a:off x="4674666" y="5649442"/>
            <a:ext cx="304620" cy="93567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DDEB62-47BF-E749-8B80-3B51C5161568}"/>
              </a:ext>
            </a:extLst>
          </p:cNvPr>
          <p:cNvSpPr/>
          <p:nvPr/>
        </p:nvSpPr>
        <p:spPr>
          <a:xfrm>
            <a:off x="6735665" y="4980377"/>
            <a:ext cx="310463" cy="31916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E398C3-E5F4-F9CE-E70B-9A9A1BC16F58}"/>
              </a:ext>
            </a:extLst>
          </p:cNvPr>
          <p:cNvSpPr/>
          <p:nvPr/>
        </p:nvSpPr>
        <p:spPr>
          <a:xfrm>
            <a:off x="9192038" y="3622540"/>
            <a:ext cx="2787983" cy="31916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4DFFCF-AE99-B69E-4118-F1395F86805A}"/>
              </a:ext>
            </a:extLst>
          </p:cNvPr>
          <p:cNvCxnSpPr/>
          <p:nvPr/>
        </p:nvCxnSpPr>
        <p:spPr>
          <a:xfrm>
            <a:off x="6464705" y="3456432"/>
            <a:ext cx="253299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A6884B-A6E3-BB15-46E0-FE1FCE3BEE33}"/>
              </a:ext>
            </a:extLst>
          </p:cNvPr>
          <p:cNvSpPr/>
          <p:nvPr/>
        </p:nvSpPr>
        <p:spPr>
          <a:xfrm>
            <a:off x="6896911" y="3132306"/>
            <a:ext cx="758757" cy="29669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01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CEBDB-4BE3-4C88-A8F8-37FD3478AA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5" y="1006544"/>
            <a:ext cx="3895116" cy="2626384"/>
          </a:xfrm>
        </p:spPr>
        <p:txBody>
          <a:bodyPr/>
          <a:lstStyle/>
          <a:p>
            <a:r>
              <a:rPr lang="en-GB" dirty="0"/>
              <a:t>NumPy Example</a:t>
            </a:r>
          </a:p>
          <a:p>
            <a:endParaRPr lang="en-GB" dirty="0"/>
          </a:p>
          <a:p>
            <a:r>
              <a:rPr lang="en-GB" dirty="0"/>
              <a:t>Matrix Multiplication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71888E-19E7-4142-BC4E-4D3555792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C2C873-6F13-221C-1C13-5F601D0E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10" y="166328"/>
            <a:ext cx="6782747" cy="21815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CEC70D-0618-4A10-3B65-F90166388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10" y="2426694"/>
            <a:ext cx="2209684" cy="42231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767098-2713-BB30-36C1-508435B094D7}"/>
              </a:ext>
            </a:extLst>
          </p:cNvPr>
          <p:cNvSpPr txBox="1"/>
          <p:nvPr/>
        </p:nvSpPr>
        <p:spPr>
          <a:xfrm>
            <a:off x="8823666" y="2478024"/>
            <a:ext cx="2825496" cy="151790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en-GB" dirty="0"/>
              <a:t>Investigate np.dot documentation with</a:t>
            </a:r>
          </a:p>
          <a:p>
            <a:pPr algn="l"/>
            <a:r>
              <a:rPr lang="en-GB" dirty="0"/>
              <a:t> </a:t>
            </a:r>
          </a:p>
          <a:p>
            <a:pPr algn="l"/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help(np.dot)</a:t>
            </a:r>
          </a:p>
        </p:txBody>
      </p:sp>
    </p:spTree>
    <p:extLst>
      <p:ext uri="{BB962C8B-B14F-4D97-AF65-F5344CB8AC3E}">
        <p14:creationId xmlns:p14="http://schemas.microsoft.com/office/powerpoint/2010/main" val="130431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4E200F-4A51-4D63-8981-9326025F43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738638"/>
            <a:ext cx="6770688" cy="5564458"/>
          </a:xfrm>
        </p:spPr>
        <p:txBody>
          <a:bodyPr>
            <a:normAutofit/>
          </a:bodyPr>
          <a:lstStyle/>
          <a:p>
            <a:r>
              <a:rPr lang="en-GB" b="1" dirty="0"/>
              <a:t>1.</a:t>
            </a:r>
            <a:r>
              <a:rPr lang="en-GB" dirty="0"/>
              <a:t> Create an example that uses at least one 3x2 matrix to demonstrate matrix subtraction.</a:t>
            </a:r>
          </a:p>
          <a:p>
            <a:endParaRPr lang="en-GB" dirty="0"/>
          </a:p>
          <a:p>
            <a:r>
              <a:rPr lang="en-GB" b="1" dirty="0"/>
              <a:t>2.</a:t>
            </a:r>
            <a:r>
              <a:rPr lang="en-GB" dirty="0"/>
              <a:t> Re-create matrix2 from the earlier example. Calculate:</a:t>
            </a:r>
          </a:p>
          <a:p>
            <a:r>
              <a:rPr lang="en-GB" b="1" dirty="0"/>
              <a:t>a.</a:t>
            </a:r>
            <a:r>
              <a:rPr lang="en-GB" dirty="0"/>
              <a:t> matrix2 multiplied by a scalar</a:t>
            </a:r>
          </a:p>
          <a:p>
            <a:r>
              <a:rPr lang="en-GB" b="1" dirty="0"/>
              <a:t>b.</a:t>
            </a:r>
            <a:r>
              <a:rPr lang="en-GB" dirty="0"/>
              <a:t> matrix2 divided by a scalar</a:t>
            </a:r>
          </a:p>
          <a:p>
            <a:r>
              <a:rPr lang="en-GB" b="1" dirty="0"/>
              <a:t>c. 	</a:t>
            </a:r>
            <a:r>
              <a:rPr lang="en-GB" b="1" dirty="0" err="1"/>
              <a:t>i</a:t>
            </a:r>
            <a:r>
              <a:rPr lang="en-GB" b="1" dirty="0"/>
              <a:t>.</a:t>
            </a:r>
            <a:r>
              <a:rPr lang="en-GB" dirty="0"/>
              <a:t> What does matrix2.ravel() do?</a:t>
            </a:r>
          </a:p>
          <a:p>
            <a:r>
              <a:rPr lang="en-GB" b="1" dirty="0"/>
              <a:t>	ii.</a:t>
            </a:r>
            <a:r>
              <a:rPr lang="en-GB" dirty="0"/>
              <a:t> What does </a:t>
            </a:r>
            <a:r>
              <a:rPr lang="en-GB" dirty="0" err="1"/>
              <a:t>np.gcd.reduce</a:t>
            </a:r>
            <a:r>
              <a:rPr lang="en-GB" dirty="0"/>
              <a:t>(matrix2.ravel()) do?</a:t>
            </a:r>
          </a:p>
          <a:p>
            <a:r>
              <a:rPr lang="en-GB" b="1" dirty="0"/>
              <a:t>d. </a:t>
            </a:r>
            <a:r>
              <a:rPr lang="en-GB" dirty="0"/>
              <a:t>Divide matrix2 by the largest whole number you can that then leaves all elements in the answer as whole numbers.</a:t>
            </a:r>
          </a:p>
          <a:p>
            <a:endParaRPr lang="en-GB" dirty="0"/>
          </a:p>
          <a:p>
            <a:r>
              <a:rPr lang="en-GB" b="1" dirty="0"/>
              <a:t>3.</a:t>
            </a:r>
            <a:r>
              <a:rPr lang="en-GB" dirty="0"/>
              <a:t> Attempt to do the multiplication BA so you can observe the error produced.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E0992E-F708-499A-94FD-DCB5D63A2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AE037-648A-4FB7-945E-25C4E657A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Matrix Exercises</a:t>
            </a:r>
          </a:p>
          <a:p>
            <a:endParaRPr lang="en-GB" sz="3200" dirty="0"/>
          </a:p>
          <a:p>
            <a:r>
              <a:rPr lang="en-GB" sz="3200" dirty="0"/>
              <a:t>Part 1</a:t>
            </a:r>
          </a:p>
          <a:p>
            <a:endParaRPr lang="en-GB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B8B59-F11C-0E01-32C9-2802576B4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393" y="1393759"/>
            <a:ext cx="5372850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4E200F-4A51-4D63-8981-9326025F43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5339" y="3429000"/>
            <a:ext cx="7136292" cy="4379529"/>
          </a:xfrm>
        </p:spPr>
        <p:txBody>
          <a:bodyPr>
            <a:normAutofit/>
          </a:bodyPr>
          <a:lstStyle/>
          <a:p>
            <a:r>
              <a:rPr lang="en-GB" b="1" dirty="0"/>
              <a:t>4.</a:t>
            </a:r>
          </a:p>
          <a:p>
            <a:r>
              <a:rPr lang="en-GB" b="1" dirty="0"/>
              <a:t>a.</a:t>
            </a:r>
            <a:r>
              <a:rPr lang="en-GB" dirty="0"/>
              <a:t> Re-create the example showing the multiplication AB and multiply the answer by a scalar. </a:t>
            </a:r>
          </a:p>
          <a:p>
            <a:r>
              <a:rPr lang="en-GB" b="1" dirty="0"/>
              <a:t>b.</a:t>
            </a:r>
            <a:r>
              <a:rPr lang="en-GB" dirty="0"/>
              <a:t> Calculate C = scalar*A (using the same scalar as before).</a:t>
            </a:r>
          </a:p>
          <a:p>
            <a:r>
              <a:rPr lang="en-GB" b="1" dirty="0"/>
              <a:t>c.</a:t>
            </a:r>
            <a:r>
              <a:rPr lang="en-GB" dirty="0"/>
              <a:t> Calculate CB. Does it matter if a matrix is multiplied by a scalar and secondly by a matrix, vs. multiplying the matrices and secondly by the scalar?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E0992E-F708-499A-94FD-DCB5D63A2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AE037-648A-4FB7-945E-25C4E657A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Matrix Exercises</a:t>
            </a:r>
          </a:p>
          <a:p>
            <a:r>
              <a:rPr lang="en-GB" sz="3200" dirty="0"/>
              <a:t>Part 2</a:t>
            </a:r>
          </a:p>
          <a:p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7FFE6-7A6F-3CD0-C1FA-FE2A87CC1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31" y="1052827"/>
            <a:ext cx="723048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2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0F21E-513D-DDD7-2A62-2A762E1BC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93DA90-2BC3-88D6-F13B-2C69165B52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5339" y="1051560"/>
            <a:ext cx="7136292" cy="6756969"/>
          </a:xfrm>
        </p:spPr>
        <p:txBody>
          <a:bodyPr>
            <a:normAutofit/>
          </a:bodyPr>
          <a:lstStyle/>
          <a:p>
            <a:r>
              <a:rPr lang="en-GB" b="1" dirty="0"/>
              <a:t>5. </a:t>
            </a:r>
            <a:r>
              <a:rPr lang="en-GB" dirty="0"/>
              <a:t>Create a 3x3 matrix C and a 3x3 identity matrix I. Calculate CI and IC. What do you notice?</a:t>
            </a:r>
          </a:p>
          <a:p>
            <a:endParaRPr lang="en-GB" dirty="0"/>
          </a:p>
          <a:p>
            <a:r>
              <a:rPr lang="en-GB" b="1" dirty="0"/>
              <a:t>6. </a:t>
            </a:r>
            <a:r>
              <a:rPr lang="en-GB" dirty="0"/>
              <a:t>By hand: X is the 3x1 column matrix containing </a:t>
            </a:r>
            <a:r>
              <a:rPr lang="en-GB" dirty="0" err="1"/>
              <a:t>x,y,z</a:t>
            </a:r>
            <a:r>
              <a:rPr lang="en-GB" dirty="0"/>
              <a:t>. Write down the resulting matrix when the multiplication CX is carried out. Note that each element will be an algebraic expression.</a:t>
            </a:r>
          </a:p>
          <a:p>
            <a:endParaRPr lang="en-GB" dirty="0"/>
          </a:p>
          <a:p>
            <a:r>
              <a:rPr lang="en-GB" b="1" dirty="0"/>
              <a:t>7</a:t>
            </a:r>
            <a:r>
              <a:rPr lang="en-GB" dirty="0"/>
              <a:t>. Optional: We have used np.dot to multiply two matrices, but there are alternatives. Investigate </a:t>
            </a:r>
            <a:r>
              <a:rPr lang="en-GB" dirty="0" err="1"/>
              <a:t>np.matmul</a:t>
            </a:r>
            <a:r>
              <a:rPr lang="en-GB" dirty="0"/>
              <a:t> and the @ operator. What are the differences, and when might each method be preferred?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BF200-252F-E0B4-9E82-2006B314D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79D38-3C66-16CE-2653-B3A81D9C9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Matrix Exercises</a:t>
            </a:r>
          </a:p>
          <a:p>
            <a:r>
              <a:rPr lang="en-GB" sz="3200" dirty="0"/>
              <a:t>Part 3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937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F594D-8343-FE0D-417B-7433464B6C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457" y="1215390"/>
            <a:ext cx="5688263" cy="2626384"/>
          </a:xfrm>
        </p:spPr>
        <p:txBody>
          <a:bodyPr/>
          <a:lstStyle/>
          <a:p>
            <a:r>
              <a:rPr lang="en-GB" dirty="0"/>
              <a:t>Solutions and Discussion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1C1F6-BBAB-A13E-3541-A1F49EAA43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78EDB-1BF5-8B10-47E9-03B4D0E4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9" y="3429000"/>
            <a:ext cx="11412543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8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66baa4ea-6ec8-4479-8582-80f8cff184e5"/>
</p:tagLst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A - NEW Powerpoint template_v3.0" id="{757C6B63-E14D-49F7-B3A2-1526B7ACA66B}" vid="{484D6699-C988-4F0E-BCF1-0F878826832A}"/>
    </a:ext>
  </a:extLst>
</a:theme>
</file>

<file path=ppt/theme/theme2.xml><?xml version="1.0" encoding="utf-8"?>
<a:theme xmlns:a="http://schemas.openxmlformats.org/drawingml/2006/main" name="2_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A - NEW Powerpoint template_v3.0" id="{757C6B63-E14D-49F7-B3A2-1526B7ACA66B}" vid="{484D6699-C988-4F0E-BCF1-0F878826832A}"/>
    </a:ext>
  </a:extLst>
</a:theme>
</file>

<file path=ppt/theme/theme3.xml><?xml version="1.0" encoding="utf-8"?>
<a:theme xmlns:a="http://schemas.openxmlformats.org/drawingml/2006/main" name="1_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A - NEW Powerpoint template_v3.0" id="{757C6B63-E14D-49F7-B3A2-1526B7ACA66B}" vid="{484D6699-C988-4F0E-BCF1-0F878826832A}"/>
    </a:ext>
  </a:extLst>
</a:theme>
</file>

<file path=ppt/theme/theme4.xml><?xml version="1.0" encoding="utf-8"?>
<a:theme xmlns:a="http://schemas.openxmlformats.org/drawingml/2006/main" name="People">
  <a:themeElements>
    <a:clrScheme name="QA Branding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ing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(New!) Branding.potx" id="{83DCB673-379A-45B6-B7B1-E12343F6BFED}" vid="{12D1817D-E4DD-4395-8BCE-C12B090B719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829375-2eff-4e0c-8baf-9a1c823cfb05">
      <Terms xmlns="http://schemas.microsoft.com/office/infopath/2007/PartnerControls"/>
    </lcf76f155ced4ddcb4097134ff3c332f>
    <TaxCatchAll xmlns="c37116bd-30d9-4cd3-8837-91980ebefe44" xsi:nil="true"/>
    <SharedWithUsers xmlns="c37116bd-30d9-4cd3-8837-91980ebefe44">
      <UserInfo>
        <DisplayName>Livingstone, Yobi</DisplayName>
        <AccountId>59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312FB8A3D744D958C39963E5C2199" ma:contentTypeVersion="15" ma:contentTypeDescription="Create a new document." ma:contentTypeScope="" ma:versionID="fc9c3a21ff1627fa3854fb9772287cf6">
  <xsd:schema xmlns:xsd="http://www.w3.org/2001/XMLSchema" xmlns:xs="http://www.w3.org/2001/XMLSchema" xmlns:p="http://schemas.microsoft.com/office/2006/metadata/properties" xmlns:ns2="be829375-2eff-4e0c-8baf-9a1c823cfb05" xmlns:ns3="c37116bd-30d9-4cd3-8837-91980ebefe44" targetNamespace="http://schemas.microsoft.com/office/2006/metadata/properties" ma:root="true" ma:fieldsID="68454c0894cf31357d365c6b9e98fde9" ns2:_="" ns3:_="">
    <xsd:import namespace="be829375-2eff-4e0c-8baf-9a1c823cfb05"/>
    <xsd:import namespace="c37116bd-30d9-4cd3-8837-91980ebefe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29375-2eff-4e0c-8baf-9a1c823cfb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7116bd-30d9-4cd3-8837-91980ebefe4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594b755-81a8-4feb-a0e0-f0067d3474bd}" ma:internalName="TaxCatchAll" ma:showField="CatchAllData" ma:web="c37116bd-30d9-4cd3-8837-91980ebefe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C0D1A9-62D4-4D38-98A5-BE95FE2B3BF6}">
  <ds:schemaRefs>
    <ds:schemaRef ds:uri="http://purl.org/dc/terms/"/>
    <ds:schemaRef ds:uri="be829375-2eff-4e0c-8baf-9a1c823cfb05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c37116bd-30d9-4cd3-8837-91980ebefe4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ACA63E8-8224-428B-B78E-9B46A8A697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29375-2eff-4e0c-8baf-9a1c823cfb05"/>
    <ds:schemaRef ds:uri="c37116bd-30d9-4cd3-8837-91980ebefe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30C460-91BC-4486-927B-7DEF612172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Powerpoint template_with instructions</Template>
  <TotalTime>1453</TotalTime>
  <Words>944</Words>
  <Application>Microsoft Office PowerPoint</Application>
  <PresentationFormat>Widescreen</PresentationFormat>
  <Paragraphs>132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Courier New</vt:lpstr>
      <vt:lpstr>Krana Fat B</vt:lpstr>
      <vt:lpstr>Montserrat</vt:lpstr>
      <vt:lpstr>Montserrat Black</vt:lpstr>
      <vt:lpstr>Office Theme</vt:lpstr>
      <vt:lpstr>2_Office Theme</vt:lpstr>
      <vt:lpstr>1_Office Theme</vt:lpstr>
      <vt:lpstr>People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did you get on?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slide deck</dc:title>
  <dc:subject/>
  <dc:creator>Wood, Michael</dc:creator>
  <cp:keywords/>
  <dc:description/>
  <cp:lastModifiedBy>O'Flynn, Sarah</cp:lastModifiedBy>
  <cp:revision>114</cp:revision>
  <cp:lastPrinted>2021-06-30T10:37:00Z</cp:lastPrinted>
  <dcterms:created xsi:type="dcterms:W3CDTF">2020-01-02T14:03:43Z</dcterms:created>
  <dcterms:modified xsi:type="dcterms:W3CDTF">2024-01-31T12:21:14Z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0x010100C01312FB8A3D744D958C39963E5C2199</vt:lpwstr>
  </property>
  <property fmtid="{D5CDD505-2E9C-101B-9397-08002B2CF9AE}" pid="3" name="BookType">
    <vt:lpwstr>10</vt:lpwstr>
  </property>
  <property fmtid="{D5CDD505-2E9C-101B-9397-08002B2CF9AE}" pid="4" name="Order">
    <vt:r8>6400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MediaServiceImageTags">
    <vt:lpwstr/>
  </property>
</Properties>
</file>